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matic SC"/>
      <p:regular r:id="rId24"/>
      <p:bold r:id="rId25"/>
    </p:embeddedFont>
    <p:embeddedFont>
      <p:font typeface="Source Code Pr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maticSC-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regular.fntdata"/><Relationship Id="rId25" Type="http://schemas.openxmlformats.org/officeDocument/2006/relationships/font" Target="fonts/AmaticSC-bold.fntdata"/><Relationship Id="rId28" Type="http://schemas.openxmlformats.org/officeDocument/2006/relationships/font" Target="fonts/SourceCodePro-italic.fntdata"/><Relationship Id="rId27"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microsoft.com/tr-tr/dotnet/architecture/containerized-lifecycle/docker-terminolog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Mikroservis mimarisi baya eskiden beri var. Ama yakin zamanda konteyner teknolojisindeki gelismeler(</a:t>
            </a:r>
            <a:r>
              <a:rPr lang="tr">
                <a:solidFill>
                  <a:schemeClr val="dk1"/>
                </a:solidFill>
              </a:rPr>
              <a:t>2013 yil docker, 2015 yil kubernetes</a:t>
            </a:r>
            <a:r>
              <a:rPr lang="tr"/>
              <a:t>) ile birlikte microservis mimarisinin kullanimi kolaylasti.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u="sng">
                <a:solidFill>
                  <a:schemeClr val="hlink"/>
                </a:solidFill>
                <a:hlinkClick r:id="rId2"/>
              </a:rPr>
              <a:t>https://docs.microsoft.com/tr-tr/dotnet/architecture/containerized-lifecycle/docker-terminology</a:t>
            </a:r>
            <a:endParaRPr/>
          </a:p>
          <a:p>
            <a:pPr indent="0" lvl="0" marL="0" rtl="0" algn="l">
              <a:lnSpc>
                <a:spcPct val="100000"/>
              </a:lnSpc>
              <a:spcBef>
                <a:spcPts val="0"/>
              </a:spcBef>
              <a:spcAft>
                <a:spcPts val="0"/>
              </a:spcAft>
              <a:buSzPts val="1100"/>
              <a:buNone/>
            </a:pPr>
            <a:r>
              <a:rPr lang="tr"/>
              <a:t>Konteyner mimarisinde ihtiyaca göre uygulama konteyner sayısının artırılması veya azaltılması, yük dengelemesi yapılabilmesi gibi işlemler oldukça kolaydır.</a:t>
            </a:r>
            <a:endParaRPr/>
          </a:p>
          <a:p>
            <a:pPr indent="0" lvl="0" marL="0" rtl="0" algn="l">
              <a:lnSpc>
                <a:spcPct val="100000"/>
              </a:lnSpc>
              <a:spcBef>
                <a:spcPts val="0"/>
              </a:spcBef>
              <a:spcAft>
                <a:spcPts val="0"/>
              </a:spcAft>
              <a:buSzPts val="1100"/>
              <a:buNone/>
            </a:pPr>
            <a:r>
              <a:rPr lang="tr"/>
              <a:t>Azure Container Registry başka bir örnektir.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t/>
            </a:r>
            <a:endParaRPr/>
          </a:p>
          <a:p>
            <a:pPr indent="0" lvl="0" marL="0" rtl="0" algn="l">
              <a:lnSpc>
                <a:spcPct val="100000"/>
              </a:lnSpc>
              <a:spcBef>
                <a:spcPts val="120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tr"/>
              <a:t>Konteyner yapısına geçiş ile birlikte konteyner güvenliği gibi bir ihtiyaç doğmuştur.</a:t>
            </a:r>
            <a:endParaRPr/>
          </a:p>
          <a:p>
            <a:pPr indent="-298450" lvl="0" marL="457200" rtl="0" algn="l">
              <a:lnSpc>
                <a:spcPct val="100000"/>
              </a:lnSpc>
              <a:spcBef>
                <a:spcPts val="0"/>
              </a:spcBef>
              <a:spcAft>
                <a:spcPts val="0"/>
              </a:spcAft>
              <a:buSzPts val="1100"/>
              <a:buChar char="-"/>
            </a:pPr>
            <a:r>
              <a:rPr lang="tr"/>
              <a:t>İşletim sistemlerinden bağımsız olarak oluşturulan uygulama imajları, dockerhub üzerinden indirilebilmektedir. </a:t>
            </a:r>
            <a:endParaRPr/>
          </a:p>
          <a:p>
            <a:pPr indent="-298450" lvl="0" marL="457200" rtl="0" algn="l">
              <a:lnSpc>
                <a:spcPct val="100000"/>
              </a:lnSpc>
              <a:spcBef>
                <a:spcPts val="0"/>
              </a:spcBef>
              <a:spcAft>
                <a:spcPts val="0"/>
              </a:spcAft>
              <a:buSzPts val="1100"/>
              <a:buChar char="-"/>
            </a:pPr>
            <a:r>
              <a:rPr lang="tr"/>
              <a:t>gitlab ci cid kullanma kararı alınması</a:t>
            </a:r>
            <a:endParaRPr/>
          </a:p>
          <a:p>
            <a:pPr indent="-298450" lvl="0" marL="457200" rtl="0" algn="l">
              <a:lnSpc>
                <a:spcPct val="100000"/>
              </a:lnSpc>
              <a:spcBef>
                <a:spcPts val="0"/>
              </a:spcBef>
              <a:spcAft>
                <a:spcPts val="0"/>
              </a:spcAft>
              <a:buSzPts val="1100"/>
              <a:buChar char="-"/>
            </a:pPr>
            <a:r>
              <a:rPr lang="tr"/>
              <a:t>Sürekli entegrasyon sistemi araçlarına örnek olarak Jenkins, Gitlab CI gibi araçlar verilebilir.</a:t>
            </a:r>
            <a:endParaRPr/>
          </a:p>
          <a:p>
            <a:pPr indent="-298450" lvl="0" marL="457200" rtl="0" algn="l">
              <a:lnSpc>
                <a:spcPct val="100000"/>
              </a:lnSpc>
              <a:spcBef>
                <a:spcPts val="0"/>
              </a:spcBef>
              <a:spcAft>
                <a:spcPts val="0"/>
              </a:spcAft>
              <a:buSzPts val="1100"/>
              <a:buChar char="-"/>
            </a:pPr>
            <a:r>
              <a:rPr lang="tr"/>
              <a:t>Bu imajların çalıştırılmadan bir dizi güvenlik denetiminden geçmesi gerekmektedir. İmaj üzerinde uygulama bağımlılıkları gibi bir dizi güvenlik sorunu ortaya çıkabilir. </a:t>
            </a:r>
            <a:endParaRPr/>
          </a:p>
          <a:p>
            <a:pPr indent="-298450" lvl="0" marL="457200" rtl="0" algn="l">
              <a:lnSpc>
                <a:spcPct val="100000"/>
              </a:lnSpc>
              <a:spcBef>
                <a:spcPts val="0"/>
              </a:spcBef>
              <a:spcAft>
                <a:spcPts val="0"/>
              </a:spcAft>
              <a:buSzPts val="1100"/>
              <a:buChar char="-"/>
            </a:pPr>
            <a:r>
              <a:rPr lang="tr"/>
              <a:t>Bu araçla uygulama bağımlılıkları ve uygulamanın üzerinde çalıştığı işletim sistemi taranıp sonuçlandırılacaktır.(trivy)</a:t>
            </a:r>
            <a:endParaRPr/>
          </a:p>
          <a:p>
            <a:pPr indent="-298450" lvl="0" marL="457200" rtl="0" algn="l">
              <a:lnSpc>
                <a:spcPct val="100000"/>
              </a:lnSpc>
              <a:spcBef>
                <a:spcPts val="0"/>
              </a:spcBef>
              <a:spcAft>
                <a:spcPts val="0"/>
              </a:spcAft>
              <a:buSzPts val="1100"/>
              <a:buChar char="-"/>
            </a:pPr>
            <a:r>
              <a:rPr lang="tr"/>
              <a:t>Trivy, işletim sistemlerindeki güvenlik açıklarını ve bir dizi yaygın uygulama bağımlılıklarını tarar.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
              <a:t>Konteyner yapısına geçiş ile birlikte konteyner güvenliği gibi bir ihtiyaç doğmuştur.</a:t>
            </a:r>
            <a:endParaRPr/>
          </a:p>
          <a:p>
            <a:pPr indent="0" lvl="0" marL="0" rtl="0" algn="l">
              <a:lnSpc>
                <a:spcPct val="100000"/>
              </a:lnSpc>
              <a:spcBef>
                <a:spcPts val="0"/>
              </a:spcBef>
              <a:spcAft>
                <a:spcPts val="0"/>
              </a:spcAft>
              <a:buSzPts val="1100"/>
              <a:buNone/>
            </a:pPr>
            <a:r>
              <a:rPr lang="tr"/>
              <a:t>İşletim sistemlerinden bağımsız olarak oluşturulan uygulama imajları, dockerhub üzerinden indirilebilmektedir. </a:t>
            </a:r>
            <a:endParaRPr/>
          </a:p>
          <a:p>
            <a:pPr indent="0" lvl="0" marL="0" rtl="0" algn="l">
              <a:lnSpc>
                <a:spcPct val="100000"/>
              </a:lnSpc>
              <a:spcBef>
                <a:spcPts val="0"/>
              </a:spcBef>
              <a:spcAft>
                <a:spcPts val="0"/>
              </a:spcAft>
              <a:buSzPts val="1100"/>
              <a:buNone/>
            </a:pPr>
            <a:r>
              <a:rPr lang="tr"/>
              <a:t>Bu imajların çalıştırılmadan bir dizi güvenlik denetiminden geçmesi gerekmektedir. İmaj üzerinde uygulama bağımlılıkları gibi bir dizi güvenlik sorunu ortaya çıkabilir. </a:t>
            </a:r>
            <a:endParaRPr/>
          </a:p>
          <a:p>
            <a:pPr indent="0" lvl="0" marL="0" rtl="0" algn="l">
              <a:lnSpc>
                <a:spcPct val="100000"/>
              </a:lnSpc>
              <a:spcBef>
                <a:spcPts val="0"/>
              </a:spcBef>
              <a:spcAft>
                <a:spcPts val="0"/>
              </a:spcAft>
              <a:buSzPts val="1100"/>
              <a:buNone/>
            </a:pPr>
            <a:r>
              <a:rPr lang="tr"/>
              <a:t>Güvenlik taraması için geliştirilen araçlar kullanılmaktadır.</a:t>
            </a:r>
            <a:endParaRPr/>
          </a:p>
          <a:p>
            <a:pPr indent="0" lvl="0" marL="0" rtl="0" algn="l">
              <a:lnSpc>
                <a:spcPct val="100000"/>
              </a:lnSpc>
              <a:spcBef>
                <a:spcPts val="0"/>
              </a:spcBef>
              <a:spcAft>
                <a:spcPts val="0"/>
              </a:spcAft>
              <a:buSzPts val="1100"/>
              <a:buNone/>
            </a:pPr>
            <a:r>
              <a:rPr lang="tr"/>
              <a:t>Trivy araci özelliği komut satında çalışır ve size json formatında bir çıktı verebilir.</a:t>
            </a:r>
            <a:endParaRPr/>
          </a:p>
          <a:p>
            <a:pPr indent="0" lvl="0" marL="0" rtl="0" algn="l">
              <a:lnSpc>
                <a:spcPct val="100000"/>
              </a:lnSpc>
              <a:spcBef>
                <a:spcPts val="0"/>
              </a:spcBef>
              <a:spcAft>
                <a:spcPts val="0"/>
              </a:spcAft>
              <a:buSzPts val="1100"/>
              <a:buNone/>
            </a:pPr>
            <a:r>
              <a:rPr lang="tr"/>
              <a:t>Kapsamlı bir veritabanına sahip</a:t>
            </a:r>
            <a:endParaRPr/>
          </a:p>
          <a:p>
            <a:pPr indent="0" lvl="0" marL="0" rtl="0" algn="l">
              <a:lnSpc>
                <a:spcPct val="100000"/>
              </a:lnSpc>
              <a:spcBef>
                <a:spcPts val="0"/>
              </a:spcBef>
              <a:spcAft>
                <a:spcPts val="0"/>
              </a:spcAft>
              <a:buSzPts val="1100"/>
              <a:buNone/>
            </a:pPr>
            <a:r>
              <a:rPr lang="tr"/>
              <a:t> Bu araçla uygulama bağımlılıkları ve uygulamanın üzerinde çalıştığı işletim sistemi taranıp sonuçlandırılacaktır.(trivy)</a:t>
            </a:r>
            <a:endParaRPr/>
          </a:p>
          <a:p>
            <a:pPr indent="0" lvl="0" marL="0" rtl="0" algn="l">
              <a:lnSpc>
                <a:spcPct val="100000"/>
              </a:lnSpc>
              <a:spcBef>
                <a:spcPts val="0"/>
              </a:spcBef>
              <a:spcAft>
                <a:spcPts val="0"/>
              </a:spcAft>
              <a:buSzPts val="1100"/>
              <a:buNone/>
            </a:pPr>
            <a:r>
              <a:rPr lang="tr"/>
              <a:t>Trivy, işletim sistemlerindeki güvenlik açıklarını ve bir dizi yaygın uygulama bağımlılıklarını tarar.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6" name="Google Shape;16;p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yunus.tiras@std.yildiz.edu.tr"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lab.com/neyse/trivy-ci-test" TargetMode="External"/><Relationship Id="rId4" Type="http://schemas.openxmlformats.org/officeDocument/2006/relationships/hyperlink" Target="https://gitlab.com/neyse/k8s-init" TargetMode="External"/><Relationship Id="rId11" Type="http://schemas.openxmlformats.org/officeDocument/2006/relationships/image" Target="../media/image4.png"/><Relationship Id="rId10" Type="http://schemas.openxmlformats.org/officeDocument/2006/relationships/hyperlink" Target="http://167.172.138.53:30093/" TargetMode="External"/><Relationship Id="rId9" Type="http://schemas.openxmlformats.org/officeDocument/2006/relationships/hyperlink" Target="http://167.172.138.53:30095/d/LzvTmfg7z/k8s-cluster-trivy-vulnerabilities?orgId=1&amp;refresh=1m" TargetMode="External"/><Relationship Id="rId5" Type="http://schemas.openxmlformats.org/officeDocument/2006/relationships/hyperlink" Target="https://gitlab.com/neyse/hayda-controller" TargetMode="External"/><Relationship Id="rId6" Type="http://schemas.openxmlformats.org/officeDocument/2006/relationships/hyperlink" Target="https://gitlab.com/neyse/hayda-audit" TargetMode="External"/><Relationship Id="rId7" Type="http://schemas.openxmlformats.org/officeDocument/2006/relationships/hyperlink" Target="https://gitlab.com/neyse/hayda-test" TargetMode="External"/><Relationship Id="rId8" Type="http://schemas.openxmlformats.org/officeDocument/2006/relationships/hyperlink" Target="http://167.172.138.53:30090/grap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docker.com" TargetMode="External"/><Relationship Id="rId4" Type="http://schemas.openxmlformats.org/officeDocument/2006/relationships/hyperlink" Target="https://kubernetes.io" TargetMode="External"/><Relationship Id="rId9" Type="http://schemas.openxmlformats.org/officeDocument/2006/relationships/image" Target="../media/image4.png"/><Relationship Id="rId5" Type="http://schemas.openxmlformats.org/officeDocument/2006/relationships/hyperlink" Target="https://github.com/aquasecurity/trivy" TargetMode="External"/><Relationship Id="rId6" Type="http://schemas.openxmlformats.org/officeDocument/2006/relationships/hyperlink" Target="https://docs.gitlab.com/ee/ci/" TargetMode="External"/><Relationship Id="rId7" Type="http://schemas.openxmlformats.org/officeDocument/2006/relationships/hyperlink" Target="https://prometheus.io/" TargetMode="External"/><Relationship Id="rId8" Type="http://schemas.openxmlformats.org/officeDocument/2006/relationships/hyperlink" Target="https://duckduckgo.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jp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oharbor.io/docs/2.2.0/administration/vulnerability-scanning/pluggable-scanners/"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4C2F4"/>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1582950" y="1419625"/>
            <a:ext cx="5978100" cy="218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2100"/>
              <a:buFont typeface="Arial"/>
              <a:buNone/>
            </a:pPr>
            <a:r>
              <a:rPr lang="tr" sz="3200">
                <a:latin typeface="Source Code Pro"/>
                <a:ea typeface="Source Code Pro"/>
                <a:cs typeface="Source Code Pro"/>
                <a:sym typeface="Source Code Pro"/>
              </a:rPr>
              <a:t>KONTEYNERLERDE DAĞITIK GÜVENLİK TARAMASI</a:t>
            </a:r>
            <a:br>
              <a:rPr lang="tr" sz="3200">
                <a:latin typeface="Source Code Pro"/>
                <a:ea typeface="Source Code Pro"/>
                <a:cs typeface="Source Code Pro"/>
                <a:sym typeface="Source Code Pro"/>
              </a:rPr>
            </a:br>
            <a:r>
              <a:rPr b="0" lang="tr" sz="1600">
                <a:latin typeface="Source Code Pro"/>
                <a:ea typeface="Source Code Pro"/>
                <a:cs typeface="Source Code Pro"/>
                <a:sym typeface="Source Code Pro"/>
              </a:rPr>
              <a:t>04.04.2022</a:t>
            </a:r>
            <a:br>
              <a:rPr lang="tr" sz="3600">
                <a:latin typeface="Source Code Pro"/>
                <a:ea typeface="Source Code Pro"/>
                <a:cs typeface="Source Code Pro"/>
                <a:sym typeface="Source Code Pro"/>
              </a:rPr>
            </a:br>
            <a:endParaRPr sz="3600">
              <a:latin typeface="Source Code Pro"/>
              <a:ea typeface="Source Code Pro"/>
              <a:cs typeface="Source Code Pro"/>
              <a:sym typeface="Source Code Pro"/>
            </a:endParaRPr>
          </a:p>
          <a:p>
            <a:pPr indent="0" lvl="0" marL="0" rtl="0" algn="ctr">
              <a:lnSpc>
                <a:spcPct val="100000"/>
              </a:lnSpc>
              <a:spcBef>
                <a:spcPts val="0"/>
              </a:spcBef>
              <a:spcAft>
                <a:spcPts val="0"/>
              </a:spcAft>
              <a:buSzPts val="990"/>
              <a:buNone/>
            </a:pPr>
            <a:r>
              <a:t/>
            </a:r>
            <a:endParaRPr sz="1460"/>
          </a:p>
        </p:txBody>
      </p:sp>
      <p:sp>
        <p:nvSpPr>
          <p:cNvPr id="57" name="Google Shape;57;p13"/>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0" lang="tr" sz="1400"/>
              <a:t>Öğrenci: Yunus Tıraş</a:t>
            </a:r>
            <a:endParaRPr b="0" sz="1400"/>
          </a:p>
          <a:p>
            <a:pPr indent="-317500" lvl="0" marL="457200" rtl="0" algn="l">
              <a:lnSpc>
                <a:spcPct val="100000"/>
              </a:lnSpc>
              <a:spcBef>
                <a:spcPts val="0"/>
              </a:spcBef>
              <a:spcAft>
                <a:spcPts val="0"/>
              </a:spcAft>
              <a:buSzPts val="1400"/>
              <a:buChar char="-"/>
            </a:pPr>
            <a:r>
              <a:rPr b="0" lang="tr" sz="1400"/>
              <a:t>Okul No: 13011073</a:t>
            </a:r>
            <a:endParaRPr b="0" sz="1400"/>
          </a:p>
          <a:p>
            <a:pPr indent="-317500" lvl="0" marL="457200" rtl="0" algn="l">
              <a:lnSpc>
                <a:spcPct val="100000"/>
              </a:lnSpc>
              <a:spcBef>
                <a:spcPts val="0"/>
              </a:spcBef>
              <a:spcAft>
                <a:spcPts val="0"/>
              </a:spcAft>
              <a:buSzPts val="1400"/>
              <a:buChar char="-"/>
            </a:pPr>
            <a:r>
              <a:rPr b="0" lang="tr" sz="1400"/>
              <a:t>Mail: </a:t>
            </a:r>
            <a:r>
              <a:rPr b="0" lang="tr" sz="1400" u="sng">
                <a:solidFill>
                  <a:schemeClr val="hlink"/>
                </a:solidFill>
                <a:hlinkClick r:id="rId3"/>
              </a:rPr>
              <a:t>yunus.tiras@std.yildiz.edu.tr</a:t>
            </a:r>
            <a:endParaRPr b="0" sz="1400"/>
          </a:p>
          <a:p>
            <a:pPr indent="-317500" lvl="0" marL="457200" rtl="0" algn="l">
              <a:lnSpc>
                <a:spcPct val="100000"/>
              </a:lnSpc>
              <a:spcBef>
                <a:spcPts val="0"/>
              </a:spcBef>
              <a:spcAft>
                <a:spcPts val="0"/>
              </a:spcAft>
              <a:buSzPts val="1400"/>
              <a:buChar char="-"/>
            </a:pPr>
            <a:r>
              <a:rPr b="0" lang="tr" sz="1400"/>
              <a:t>Sosyal(Github, Linkedin):github.com/yunustiras, linkedin.com/yunustiras</a:t>
            </a:r>
            <a:endParaRPr b="0" sz="1400"/>
          </a:p>
          <a:p>
            <a:pPr indent="-317500" lvl="0" marL="457200" rtl="0" algn="l">
              <a:lnSpc>
                <a:spcPct val="100000"/>
              </a:lnSpc>
              <a:spcBef>
                <a:spcPts val="0"/>
              </a:spcBef>
              <a:spcAft>
                <a:spcPts val="0"/>
              </a:spcAft>
              <a:buSzPts val="1400"/>
              <a:buChar char="-"/>
            </a:pPr>
            <a:r>
              <a:rPr b="0" lang="tr" sz="1400"/>
              <a:t>Kurum: Yıldız Teknik Üniversitesi Elektrik-Elektronik Fakültesi Bilgisayar Mühendisliği Bölümü</a:t>
            </a:r>
            <a:endParaRPr b="0" sz="1400"/>
          </a:p>
          <a:p>
            <a:pPr indent="0" lvl="0" marL="0" rtl="0" algn="l">
              <a:lnSpc>
                <a:spcPct val="100000"/>
              </a:lnSpc>
              <a:spcBef>
                <a:spcPts val="0"/>
              </a:spcBef>
              <a:spcAft>
                <a:spcPts val="0"/>
              </a:spcAft>
              <a:buSzPts val="2100"/>
              <a:buNone/>
            </a:pPr>
            <a:r>
              <a:t/>
            </a:r>
            <a:endParaRPr b="0" sz="1600"/>
          </a:p>
        </p:txBody>
      </p:sp>
      <p:pic>
        <p:nvPicPr>
          <p:cNvPr id="58" name="Google Shape;58;p13"/>
          <p:cNvPicPr preferRelativeResize="0"/>
          <p:nvPr/>
        </p:nvPicPr>
        <p:blipFill rotWithShape="1">
          <a:blip r:embed="rId4">
            <a:alphaModFix/>
          </a:blip>
          <a:srcRect b="0" l="0" r="0" t="0"/>
          <a:stretch/>
        </p:blipFill>
        <p:spPr>
          <a:xfrm>
            <a:off x="3973023" y="318925"/>
            <a:ext cx="1197950" cy="1197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Bu Projeye Neden İhtiyaç Duyuldu?</a:t>
            </a:r>
            <a:endParaRPr/>
          </a:p>
          <a:p>
            <a:pPr indent="0" lvl="0" marL="0" rtl="0" algn="l">
              <a:lnSpc>
                <a:spcPct val="100000"/>
              </a:lnSpc>
              <a:spcBef>
                <a:spcPts val="0"/>
              </a:spcBef>
              <a:spcAft>
                <a:spcPts val="0"/>
              </a:spcAft>
              <a:buSzPct val="111111"/>
              <a:buNone/>
            </a:pPr>
            <a:r>
              <a:t/>
            </a:r>
            <a:endParaRPr/>
          </a:p>
        </p:txBody>
      </p:sp>
      <p:sp>
        <p:nvSpPr>
          <p:cNvPr id="130" name="Google Shape;130;p22"/>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tr"/>
              <a:t>Bu yapının eksikleri:</a:t>
            </a:r>
            <a:endParaRPr/>
          </a:p>
          <a:p>
            <a:pPr indent="-342900" lvl="0" marL="457200" rtl="0" algn="l">
              <a:lnSpc>
                <a:spcPct val="115000"/>
              </a:lnSpc>
              <a:spcBef>
                <a:spcPts val="1200"/>
              </a:spcBef>
              <a:spcAft>
                <a:spcPts val="0"/>
              </a:spcAft>
              <a:buSzPts val="1800"/>
              <a:buChar char="-"/>
            </a:pPr>
            <a:r>
              <a:rPr lang="tr"/>
              <a:t>Oluşan konteynerin çalışacağı ortama dağıtılmasını engellenmez. Boru hattı kullanılmadan da uygulama dağıtılabılır.</a:t>
            </a:r>
            <a:endParaRPr/>
          </a:p>
          <a:p>
            <a:pPr indent="-342900" lvl="0" marL="457200" rtl="0" algn="l">
              <a:lnSpc>
                <a:spcPct val="115000"/>
              </a:lnSpc>
              <a:spcBef>
                <a:spcPts val="0"/>
              </a:spcBef>
              <a:spcAft>
                <a:spcPts val="0"/>
              </a:spcAft>
              <a:buSzPts val="1800"/>
              <a:buChar char="-"/>
            </a:pPr>
            <a:r>
              <a:rPr lang="tr"/>
              <a:t>Hali hazırda çalışan uygulama konteynerlerin hangi clusterda, hangi açıklar olduğunun raporlanamaz.</a:t>
            </a:r>
            <a:endParaRPr/>
          </a:p>
        </p:txBody>
      </p:sp>
      <p:pic>
        <p:nvPicPr>
          <p:cNvPr id="131" name="Google Shape;131;p22"/>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Hayda</a:t>
            </a:r>
            <a:endParaRPr/>
          </a:p>
          <a:p>
            <a:pPr indent="0" lvl="0" marL="0" rtl="0" algn="l">
              <a:lnSpc>
                <a:spcPct val="100000"/>
              </a:lnSpc>
              <a:spcBef>
                <a:spcPts val="0"/>
              </a:spcBef>
              <a:spcAft>
                <a:spcPts val="0"/>
              </a:spcAft>
              <a:buSzPct val="111111"/>
              <a:buNone/>
            </a:pPr>
            <a:r>
              <a:t/>
            </a:r>
            <a:endParaRPr/>
          </a:p>
        </p:txBody>
      </p:sp>
      <p:sp>
        <p:nvSpPr>
          <p:cNvPr id="137" name="Google Shape;137;p2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Uygulamanın Kubernetes'e dağıtılmaya çalışırkenki T anında güvenlik tarama sonuçlarına göre engellenebilmesini sağlar.</a:t>
            </a:r>
            <a:endParaRPr/>
          </a:p>
          <a:p>
            <a:pPr indent="-342900" lvl="0" marL="457200" rtl="0" algn="l">
              <a:lnSpc>
                <a:spcPct val="115000"/>
              </a:lnSpc>
              <a:spcBef>
                <a:spcPts val="0"/>
              </a:spcBef>
              <a:spcAft>
                <a:spcPts val="0"/>
              </a:spcAft>
              <a:buSzPts val="1800"/>
              <a:buChar char="●"/>
            </a:pPr>
            <a:r>
              <a:rPr lang="tr"/>
              <a:t>Birçok konteyner kayıt defterinde güvenlik taraması özelliği yoktur. Konteyner kayıt defterlerinde güvenlik taraması olanlar da dağıtık şekilde çalışmıyordur.</a:t>
            </a:r>
            <a:endParaRPr/>
          </a:p>
          <a:p>
            <a:pPr indent="-342900" lvl="0" marL="457200" rtl="0" algn="l">
              <a:lnSpc>
                <a:spcPct val="115000"/>
              </a:lnSpc>
              <a:spcBef>
                <a:spcPts val="0"/>
              </a:spcBef>
              <a:spcAft>
                <a:spcPts val="0"/>
              </a:spcAft>
              <a:buSzPts val="1800"/>
              <a:buChar char="●"/>
            </a:pPr>
            <a:r>
              <a:rPr lang="tr"/>
              <a:t>2 adet komponentten oluşur.</a:t>
            </a:r>
            <a:endParaRPr/>
          </a:p>
        </p:txBody>
      </p:sp>
      <p:pic>
        <p:nvPicPr>
          <p:cNvPr id="138" name="Google Shape;138;p23"/>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hAYDA Controller</a:t>
            </a:r>
            <a:endParaRPr/>
          </a:p>
          <a:p>
            <a:pPr indent="0" lvl="0" marL="0" rtl="0" algn="l">
              <a:lnSpc>
                <a:spcPct val="100000"/>
              </a:lnSpc>
              <a:spcBef>
                <a:spcPts val="0"/>
              </a:spcBef>
              <a:spcAft>
                <a:spcPts val="0"/>
              </a:spcAft>
              <a:buSzPct val="111111"/>
              <a:buNone/>
            </a:pPr>
            <a:r>
              <a:t/>
            </a:r>
            <a:endParaRPr/>
          </a:p>
        </p:txBody>
      </p:sp>
      <p:sp>
        <p:nvSpPr>
          <p:cNvPr id="144" name="Google Shape;144;p24"/>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Python</a:t>
            </a:r>
            <a:endParaRPr/>
          </a:p>
          <a:p>
            <a:pPr indent="-342900" lvl="0" marL="457200" rtl="0" algn="l">
              <a:lnSpc>
                <a:spcPct val="115000"/>
              </a:lnSpc>
              <a:spcBef>
                <a:spcPts val="0"/>
              </a:spcBef>
              <a:spcAft>
                <a:spcPts val="0"/>
              </a:spcAft>
              <a:buSzPts val="1800"/>
              <a:buChar char="●"/>
            </a:pPr>
            <a:r>
              <a:rPr lang="tr"/>
              <a:t>Kubernetes'e dağıtılmaya çalışılan uygulamaların imajlarının Trivy aracı ile güvenlik taraması yapılarak sorun bulunması halinde uygulamanın dağıtımını engeller.</a:t>
            </a:r>
            <a:endParaRPr/>
          </a:p>
        </p:txBody>
      </p:sp>
      <p:pic>
        <p:nvPicPr>
          <p:cNvPr id="145" name="Google Shape;145;p24"/>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46" name="Google Shape;146;p24"/>
          <p:cNvPicPr preferRelativeResize="0"/>
          <p:nvPr/>
        </p:nvPicPr>
        <p:blipFill rotWithShape="1">
          <a:blip r:embed="rId4">
            <a:alphaModFix/>
          </a:blip>
          <a:srcRect b="0" l="0" r="0" t="0"/>
          <a:stretch/>
        </p:blipFill>
        <p:spPr>
          <a:xfrm>
            <a:off x="1734400" y="1267250"/>
            <a:ext cx="751500" cy="41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kubernetes admıssıon webhook</a:t>
            </a:r>
            <a:endParaRPr/>
          </a:p>
        </p:txBody>
      </p:sp>
      <p:sp>
        <p:nvSpPr>
          <p:cNvPr id="152" name="Google Shape;152;p25"/>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tr"/>
              <a:t>Validating:</a:t>
            </a:r>
            <a:r>
              <a:rPr lang="tr"/>
              <a:t> Kubernetes’e bir obje kayit edilmeden önce doğrulama yapar.</a:t>
            </a:r>
            <a:endParaRPr/>
          </a:p>
        </p:txBody>
      </p:sp>
      <p:pic>
        <p:nvPicPr>
          <p:cNvPr id="153" name="Google Shape;153;p25"/>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54" name="Google Shape;154;p25"/>
          <p:cNvPicPr preferRelativeResize="0"/>
          <p:nvPr/>
        </p:nvPicPr>
        <p:blipFill rotWithShape="1">
          <a:blip r:embed="rId4">
            <a:alphaModFix/>
          </a:blip>
          <a:srcRect b="0" l="0" r="0" t="0"/>
          <a:stretch/>
        </p:blipFill>
        <p:spPr>
          <a:xfrm>
            <a:off x="851950" y="2105225"/>
            <a:ext cx="5989475" cy="2230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hAYDA audıt</a:t>
            </a:r>
            <a:endParaRPr/>
          </a:p>
          <a:p>
            <a:pPr indent="0" lvl="0" marL="0" rtl="0" algn="l">
              <a:lnSpc>
                <a:spcPct val="100000"/>
              </a:lnSpc>
              <a:spcBef>
                <a:spcPts val="0"/>
              </a:spcBef>
              <a:spcAft>
                <a:spcPts val="0"/>
              </a:spcAft>
              <a:buSzPct val="111111"/>
              <a:buNone/>
            </a:pPr>
            <a:r>
              <a:t/>
            </a:r>
            <a:endParaRPr/>
          </a:p>
        </p:txBody>
      </p:sp>
      <p:sp>
        <p:nvSpPr>
          <p:cNvPr id="160" name="Google Shape;160;p26"/>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Golang</a:t>
            </a:r>
            <a:endParaRPr/>
          </a:p>
          <a:p>
            <a:pPr indent="-342900" lvl="0" marL="457200" rtl="0" algn="l">
              <a:lnSpc>
                <a:spcPct val="115000"/>
              </a:lnSpc>
              <a:spcBef>
                <a:spcPts val="0"/>
              </a:spcBef>
              <a:spcAft>
                <a:spcPts val="0"/>
              </a:spcAft>
              <a:buSzPts val="1800"/>
              <a:buChar char="●"/>
            </a:pPr>
            <a:r>
              <a:rPr lang="tr"/>
              <a:t>Kubernetes kümesinde çalışan uygulamaları Trivy ile güvenlik taraması yaparak raporlama ve bildirim yapılmasını sağlar.</a:t>
            </a:r>
            <a:endParaRPr/>
          </a:p>
          <a:p>
            <a:pPr indent="-342900" lvl="0" marL="457200" rtl="0" algn="l">
              <a:lnSpc>
                <a:spcPct val="115000"/>
              </a:lnSpc>
              <a:spcBef>
                <a:spcPts val="0"/>
              </a:spcBef>
              <a:spcAft>
                <a:spcPts val="0"/>
              </a:spcAft>
              <a:buSzPts val="1800"/>
              <a:buChar char="●"/>
            </a:pPr>
            <a:r>
              <a:rPr lang="tr"/>
              <a:t>Bu servisin </a:t>
            </a:r>
            <a:r>
              <a:rPr b="1" lang="tr"/>
              <a:t>/metrics</a:t>
            </a:r>
            <a:r>
              <a:rPr lang="tr"/>
              <a:t> uç noktasından metrikler paylaşılır.</a:t>
            </a:r>
            <a:endParaRPr/>
          </a:p>
          <a:p>
            <a:pPr indent="0" lvl="0" marL="0" rtl="0" algn="l">
              <a:lnSpc>
                <a:spcPct val="115000"/>
              </a:lnSpc>
              <a:spcBef>
                <a:spcPts val="1200"/>
              </a:spcBef>
              <a:spcAft>
                <a:spcPts val="1200"/>
              </a:spcAft>
              <a:buSzPts val="1800"/>
              <a:buNone/>
            </a:pPr>
            <a:r>
              <a:t/>
            </a:r>
            <a:endParaRPr/>
          </a:p>
        </p:txBody>
      </p:sp>
      <p:pic>
        <p:nvPicPr>
          <p:cNvPr id="161" name="Google Shape;161;p26"/>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62" name="Google Shape;162;p26"/>
          <p:cNvPicPr preferRelativeResize="0"/>
          <p:nvPr/>
        </p:nvPicPr>
        <p:blipFill rotWithShape="1">
          <a:blip r:embed="rId4">
            <a:alphaModFix/>
          </a:blip>
          <a:srcRect b="0" l="0" r="0" t="0"/>
          <a:stretch/>
        </p:blipFill>
        <p:spPr>
          <a:xfrm>
            <a:off x="1850697" y="1260485"/>
            <a:ext cx="691375" cy="46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Prometheus &amp; grafana &amp; alerTmanager</a:t>
            </a:r>
            <a:endParaRPr/>
          </a:p>
          <a:p>
            <a:pPr indent="0" lvl="0" marL="0" rtl="0" algn="l">
              <a:lnSpc>
                <a:spcPct val="100000"/>
              </a:lnSpc>
              <a:spcBef>
                <a:spcPts val="0"/>
              </a:spcBef>
              <a:spcAft>
                <a:spcPts val="0"/>
              </a:spcAft>
              <a:buSzPct val="111111"/>
              <a:buNone/>
            </a:pPr>
            <a:r>
              <a:t/>
            </a:r>
            <a:endParaRPr/>
          </a:p>
        </p:txBody>
      </p:sp>
      <p:sp>
        <p:nvSpPr>
          <p:cNvPr id="168" name="Google Shape;168;p27"/>
          <p:cNvSpPr txBox="1"/>
          <p:nvPr>
            <p:ph idx="1" type="body"/>
          </p:nvPr>
        </p:nvSpPr>
        <p:spPr>
          <a:xfrm>
            <a:off x="5976375" y="1228675"/>
            <a:ext cx="2856000" cy="334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tr" sz="800"/>
              <a:t>Prometheus:</a:t>
            </a:r>
            <a:r>
              <a:rPr lang="tr" sz="800"/>
              <a:t> Metriklerin toparlaması ve bu metriklerden alarm oluşturulması için kullanılır.</a:t>
            </a:r>
            <a:endParaRPr sz="800"/>
          </a:p>
          <a:p>
            <a:pPr indent="0" lvl="0" marL="0" rtl="0" algn="l">
              <a:lnSpc>
                <a:spcPct val="115000"/>
              </a:lnSpc>
              <a:spcBef>
                <a:spcPts val="1200"/>
              </a:spcBef>
              <a:spcAft>
                <a:spcPts val="0"/>
              </a:spcAft>
              <a:buSzPts val="1800"/>
              <a:buNone/>
            </a:pPr>
            <a:r>
              <a:rPr b="1" lang="tr" sz="800"/>
              <a:t>Grafama:</a:t>
            </a:r>
            <a:r>
              <a:rPr lang="tr" sz="800"/>
              <a:t> Metriklerin görselleştirilmesi için kullanılır.</a:t>
            </a:r>
            <a:endParaRPr sz="800"/>
          </a:p>
          <a:p>
            <a:pPr indent="0" lvl="0" marL="0" rtl="0" algn="l">
              <a:lnSpc>
                <a:spcPct val="115000"/>
              </a:lnSpc>
              <a:spcBef>
                <a:spcPts val="1200"/>
              </a:spcBef>
              <a:spcAft>
                <a:spcPts val="0"/>
              </a:spcAft>
              <a:buSzPts val="1800"/>
              <a:buNone/>
            </a:pPr>
            <a:r>
              <a:rPr b="1" lang="tr" sz="800"/>
              <a:t>Alertmanager:</a:t>
            </a:r>
            <a:r>
              <a:rPr lang="tr" sz="800"/>
              <a:t> Oluşan alarmların bildirim sistemlerine atılması sağlar.</a:t>
            </a:r>
            <a:endParaRPr sz="800"/>
          </a:p>
          <a:p>
            <a:pPr indent="0" lvl="0" marL="0" rtl="0" algn="l">
              <a:lnSpc>
                <a:spcPct val="115000"/>
              </a:lnSpc>
              <a:spcBef>
                <a:spcPts val="1200"/>
              </a:spcBef>
              <a:spcAft>
                <a:spcPts val="1200"/>
              </a:spcAft>
              <a:buSzPts val="1800"/>
              <a:buNone/>
            </a:pPr>
            <a:r>
              <a:t/>
            </a:r>
            <a:endParaRPr b="1" sz="800"/>
          </a:p>
        </p:txBody>
      </p:sp>
      <p:pic>
        <p:nvPicPr>
          <p:cNvPr id="169" name="Google Shape;169;p27"/>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70" name="Google Shape;170;p27"/>
          <p:cNvPicPr preferRelativeResize="0"/>
          <p:nvPr/>
        </p:nvPicPr>
        <p:blipFill rotWithShape="1">
          <a:blip r:embed="rId4">
            <a:alphaModFix/>
          </a:blip>
          <a:srcRect b="0" l="0" r="0" t="0"/>
          <a:stretch/>
        </p:blipFill>
        <p:spPr>
          <a:xfrm>
            <a:off x="419775" y="1228663"/>
            <a:ext cx="5340250" cy="3205725"/>
          </a:xfrm>
          <a:prstGeom prst="rect">
            <a:avLst/>
          </a:prstGeom>
          <a:noFill/>
          <a:ln>
            <a:noFill/>
          </a:ln>
        </p:spPr>
      </p:pic>
      <p:pic>
        <p:nvPicPr>
          <p:cNvPr id="171" name="Google Shape;171;p27"/>
          <p:cNvPicPr preferRelativeResize="0"/>
          <p:nvPr/>
        </p:nvPicPr>
        <p:blipFill rotWithShape="1">
          <a:blip r:embed="rId5">
            <a:alphaModFix/>
          </a:blip>
          <a:srcRect b="0" l="0" r="0" t="0"/>
          <a:stretch/>
        </p:blipFill>
        <p:spPr>
          <a:xfrm>
            <a:off x="6435900" y="3307985"/>
            <a:ext cx="917100" cy="561725"/>
          </a:xfrm>
          <a:prstGeom prst="rect">
            <a:avLst/>
          </a:prstGeom>
          <a:noFill/>
          <a:ln>
            <a:noFill/>
          </a:ln>
        </p:spPr>
      </p:pic>
      <p:pic>
        <p:nvPicPr>
          <p:cNvPr id="172" name="Google Shape;172;p27"/>
          <p:cNvPicPr preferRelativeResize="0"/>
          <p:nvPr/>
        </p:nvPicPr>
        <p:blipFill rotWithShape="1">
          <a:blip r:embed="rId6">
            <a:alphaModFix/>
          </a:blip>
          <a:srcRect b="0" l="0" r="0" t="0"/>
          <a:stretch/>
        </p:blipFill>
        <p:spPr>
          <a:xfrm>
            <a:off x="7570776" y="3284975"/>
            <a:ext cx="607750" cy="607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DEMO</a:t>
            </a:r>
            <a:endParaRPr/>
          </a:p>
          <a:p>
            <a:pPr indent="0" lvl="0" marL="0" rtl="0" algn="l">
              <a:lnSpc>
                <a:spcPct val="100000"/>
              </a:lnSpc>
              <a:spcBef>
                <a:spcPts val="0"/>
              </a:spcBef>
              <a:spcAft>
                <a:spcPts val="0"/>
              </a:spcAft>
              <a:buSzPct val="111111"/>
              <a:buNone/>
            </a:pPr>
            <a:r>
              <a:t/>
            </a:r>
            <a:endParaRPr/>
          </a:p>
        </p:txBody>
      </p:sp>
      <p:sp>
        <p:nvSpPr>
          <p:cNvPr id="178" name="Google Shape;178;p28"/>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SzPct val="100000"/>
              <a:buChar char="●"/>
            </a:pPr>
            <a:r>
              <a:rPr lang="tr" u="sng">
                <a:solidFill>
                  <a:schemeClr val="hlink"/>
                </a:solidFill>
                <a:hlinkClick r:id="rId3"/>
              </a:rPr>
              <a:t>https://gitlab.com/neyse/trivy-ci-test</a:t>
            </a:r>
            <a:endParaRPr/>
          </a:p>
          <a:p>
            <a:pPr indent="-308610" lvl="0" marL="457200" rtl="0" algn="l">
              <a:lnSpc>
                <a:spcPct val="115000"/>
              </a:lnSpc>
              <a:spcBef>
                <a:spcPts val="0"/>
              </a:spcBef>
              <a:spcAft>
                <a:spcPts val="0"/>
              </a:spcAft>
              <a:buSzPct val="100000"/>
              <a:buChar char="●"/>
            </a:pPr>
            <a:r>
              <a:rPr lang="tr" u="sng">
                <a:solidFill>
                  <a:schemeClr val="hlink"/>
                </a:solidFill>
                <a:hlinkClick r:id="rId4"/>
              </a:rPr>
              <a:t>https://gitlab.com/neyse/k8s-init</a:t>
            </a:r>
            <a:endParaRPr/>
          </a:p>
          <a:p>
            <a:pPr indent="-308610" lvl="0" marL="457200" rtl="0" algn="l">
              <a:lnSpc>
                <a:spcPct val="115000"/>
              </a:lnSpc>
              <a:spcBef>
                <a:spcPts val="0"/>
              </a:spcBef>
              <a:spcAft>
                <a:spcPts val="0"/>
              </a:spcAft>
              <a:buSzPct val="100000"/>
              <a:buChar char="●"/>
            </a:pPr>
            <a:r>
              <a:rPr lang="tr" u="sng">
                <a:solidFill>
                  <a:schemeClr val="hlink"/>
                </a:solidFill>
                <a:hlinkClick r:id="rId5"/>
              </a:rPr>
              <a:t>https://gitlab.com/neyse/hayda-controller</a:t>
            </a:r>
            <a:endParaRPr/>
          </a:p>
          <a:p>
            <a:pPr indent="-308610" lvl="0" marL="457200" rtl="0" algn="l">
              <a:lnSpc>
                <a:spcPct val="115000"/>
              </a:lnSpc>
              <a:spcBef>
                <a:spcPts val="0"/>
              </a:spcBef>
              <a:spcAft>
                <a:spcPts val="0"/>
              </a:spcAft>
              <a:buSzPct val="100000"/>
              <a:buChar char="●"/>
            </a:pPr>
            <a:r>
              <a:rPr lang="tr" u="sng">
                <a:solidFill>
                  <a:schemeClr val="hlink"/>
                </a:solidFill>
                <a:hlinkClick r:id="rId6"/>
              </a:rPr>
              <a:t>https://gitlab.com/neyse/hayda-audit</a:t>
            </a:r>
            <a:endParaRPr/>
          </a:p>
          <a:p>
            <a:pPr indent="-308610" lvl="0" marL="457200" rtl="0" algn="l">
              <a:lnSpc>
                <a:spcPct val="115000"/>
              </a:lnSpc>
              <a:spcBef>
                <a:spcPts val="0"/>
              </a:spcBef>
              <a:spcAft>
                <a:spcPts val="0"/>
              </a:spcAft>
              <a:buSzPct val="100000"/>
              <a:buChar char="●"/>
            </a:pPr>
            <a:r>
              <a:rPr lang="tr" u="sng">
                <a:solidFill>
                  <a:schemeClr val="hlink"/>
                </a:solidFill>
                <a:hlinkClick r:id="rId7"/>
              </a:rPr>
              <a:t>https://gitlab.com/neyse/hayda-test</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rPr lang="tr"/>
              <a:t>Dashboards:</a:t>
            </a:r>
            <a:endParaRPr/>
          </a:p>
          <a:p>
            <a:pPr indent="-308610" lvl="0" marL="457200" rtl="0" algn="l">
              <a:lnSpc>
                <a:spcPct val="115000"/>
              </a:lnSpc>
              <a:spcBef>
                <a:spcPts val="1200"/>
              </a:spcBef>
              <a:spcAft>
                <a:spcPts val="0"/>
              </a:spcAft>
              <a:buSzPct val="100000"/>
              <a:buChar char="●"/>
            </a:pPr>
            <a:r>
              <a:rPr lang="tr" u="sng">
                <a:solidFill>
                  <a:schemeClr val="hlink"/>
                </a:solidFill>
                <a:hlinkClick r:id="rId8"/>
              </a:rPr>
              <a:t>Prometheus UI</a:t>
            </a:r>
            <a:endParaRPr/>
          </a:p>
          <a:p>
            <a:pPr indent="-308610" lvl="0" marL="457200" rtl="0" algn="l">
              <a:lnSpc>
                <a:spcPct val="115000"/>
              </a:lnSpc>
              <a:spcBef>
                <a:spcPts val="0"/>
              </a:spcBef>
              <a:spcAft>
                <a:spcPts val="0"/>
              </a:spcAft>
              <a:buSzPct val="100000"/>
              <a:buChar char="●"/>
            </a:pPr>
            <a:r>
              <a:rPr lang="tr" u="sng">
                <a:solidFill>
                  <a:schemeClr val="hlink"/>
                </a:solidFill>
                <a:hlinkClick r:id="rId9"/>
              </a:rPr>
              <a:t>Grafana UI</a:t>
            </a:r>
            <a:endParaRPr/>
          </a:p>
          <a:p>
            <a:pPr indent="0" lvl="0" marL="457200" rtl="0" algn="l">
              <a:lnSpc>
                <a:spcPct val="115000"/>
              </a:lnSpc>
              <a:spcBef>
                <a:spcPts val="1200"/>
              </a:spcBef>
              <a:spcAft>
                <a:spcPts val="0"/>
              </a:spcAft>
              <a:buSzPct val="142857"/>
              <a:buNone/>
            </a:pPr>
            <a:r>
              <a:rPr lang="tr"/>
              <a:t>Username: admin</a:t>
            </a:r>
            <a:endParaRPr/>
          </a:p>
          <a:p>
            <a:pPr indent="0" lvl="0" marL="457200" rtl="0" algn="l">
              <a:lnSpc>
                <a:spcPct val="115000"/>
              </a:lnSpc>
              <a:spcBef>
                <a:spcPts val="1200"/>
              </a:spcBef>
              <a:spcAft>
                <a:spcPts val="0"/>
              </a:spcAft>
              <a:buSzPct val="142857"/>
              <a:buNone/>
            </a:pPr>
            <a:r>
              <a:rPr lang="tr"/>
              <a:t>Password: prom-operator</a:t>
            </a:r>
            <a:endParaRPr/>
          </a:p>
          <a:p>
            <a:pPr indent="-308610" lvl="0" marL="457200" rtl="0" algn="l">
              <a:lnSpc>
                <a:spcPct val="115000"/>
              </a:lnSpc>
              <a:spcBef>
                <a:spcPts val="1200"/>
              </a:spcBef>
              <a:spcAft>
                <a:spcPts val="0"/>
              </a:spcAft>
              <a:buSzPct val="100000"/>
              <a:buChar char="●"/>
            </a:pPr>
            <a:r>
              <a:rPr lang="tr" u="sng">
                <a:solidFill>
                  <a:schemeClr val="hlink"/>
                </a:solidFill>
                <a:hlinkClick r:id="rId10"/>
              </a:rPr>
              <a:t>Alertmanager UI</a:t>
            </a:r>
            <a:endParaRPr/>
          </a:p>
        </p:txBody>
      </p:sp>
      <p:pic>
        <p:nvPicPr>
          <p:cNvPr id="179" name="Google Shape;179;p28"/>
          <p:cNvPicPr preferRelativeResize="0"/>
          <p:nvPr/>
        </p:nvPicPr>
        <p:blipFill rotWithShape="1">
          <a:blip r:embed="rId11">
            <a:alphaModFix/>
          </a:blip>
          <a:srcRect b="0" l="0" r="0" t="0"/>
          <a:stretch/>
        </p:blipFill>
        <p:spPr>
          <a:xfrm>
            <a:off x="8178525" y="4386925"/>
            <a:ext cx="653775" cy="653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REFERANSLAR</a:t>
            </a:r>
            <a:endParaRPr/>
          </a:p>
          <a:p>
            <a:pPr indent="0" lvl="0" marL="0" rtl="0" algn="l">
              <a:lnSpc>
                <a:spcPct val="100000"/>
              </a:lnSpc>
              <a:spcBef>
                <a:spcPts val="0"/>
              </a:spcBef>
              <a:spcAft>
                <a:spcPts val="0"/>
              </a:spcAft>
              <a:buSzPct val="111111"/>
              <a:buNone/>
            </a:pPr>
            <a:r>
              <a:t/>
            </a:r>
            <a:endParaRPr/>
          </a:p>
        </p:txBody>
      </p:sp>
      <p:sp>
        <p:nvSpPr>
          <p:cNvPr id="185" name="Google Shape;185;p29"/>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tr"/>
              <a:t>Docker - </a:t>
            </a:r>
            <a:r>
              <a:rPr lang="tr" u="sng">
                <a:solidFill>
                  <a:schemeClr val="hlink"/>
                </a:solidFill>
                <a:hlinkClick r:id="rId3"/>
              </a:rPr>
              <a:t>https://www.docker.com</a:t>
            </a:r>
            <a:r>
              <a:rPr lang="tr"/>
              <a:t> </a:t>
            </a:r>
            <a:endParaRPr/>
          </a:p>
          <a:p>
            <a:pPr indent="-342900" lvl="0" marL="457200" rtl="0" algn="l">
              <a:lnSpc>
                <a:spcPct val="115000"/>
              </a:lnSpc>
              <a:spcBef>
                <a:spcPts val="0"/>
              </a:spcBef>
              <a:spcAft>
                <a:spcPts val="0"/>
              </a:spcAft>
              <a:buSzPts val="1800"/>
              <a:buChar char="●"/>
            </a:pPr>
            <a:r>
              <a:rPr lang="tr"/>
              <a:t>Kubernetes - </a:t>
            </a:r>
            <a:r>
              <a:rPr lang="tr" u="sng">
                <a:solidFill>
                  <a:schemeClr val="hlink"/>
                </a:solidFill>
                <a:hlinkClick r:id="rId4"/>
              </a:rPr>
              <a:t>https://kubernetes.io</a:t>
            </a:r>
            <a:endParaRPr/>
          </a:p>
          <a:p>
            <a:pPr indent="-342900" lvl="0" marL="457200" rtl="0" algn="l">
              <a:lnSpc>
                <a:spcPct val="115000"/>
              </a:lnSpc>
              <a:spcBef>
                <a:spcPts val="0"/>
              </a:spcBef>
              <a:spcAft>
                <a:spcPts val="0"/>
              </a:spcAft>
              <a:buSzPts val="1800"/>
              <a:buChar char="●"/>
            </a:pPr>
            <a:r>
              <a:rPr lang="tr"/>
              <a:t>Trivy - </a:t>
            </a:r>
            <a:r>
              <a:rPr lang="tr" u="sng">
                <a:solidFill>
                  <a:schemeClr val="hlink"/>
                </a:solidFill>
                <a:hlinkClick r:id="rId5"/>
              </a:rPr>
              <a:t>https://github.com/aquasecurity/trivy</a:t>
            </a:r>
            <a:endParaRPr/>
          </a:p>
          <a:p>
            <a:pPr indent="-342900" lvl="0" marL="457200" rtl="0" algn="l">
              <a:lnSpc>
                <a:spcPct val="115000"/>
              </a:lnSpc>
              <a:spcBef>
                <a:spcPts val="0"/>
              </a:spcBef>
              <a:spcAft>
                <a:spcPts val="0"/>
              </a:spcAft>
              <a:buSzPts val="1800"/>
              <a:buChar char="●"/>
            </a:pPr>
            <a:r>
              <a:rPr lang="tr"/>
              <a:t>Gitlab CI - </a:t>
            </a:r>
            <a:r>
              <a:rPr lang="tr" u="sng">
                <a:solidFill>
                  <a:schemeClr val="hlink"/>
                </a:solidFill>
                <a:hlinkClick r:id="rId6"/>
              </a:rPr>
              <a:t>https://docs.gitlab.com/ee/ci/</a:t>
            </a:r>
            <a:endParaRPr/>
          </a:p>
          <a:p>
            <a:pPr indent="-342900" lvl="0" marL="457200" rtl="0" algn="l">
              <a:lnSpc>
                <a:spcPct val="115000"/>
              </a:lnSpc>
              <a:spcBef>
                <a:spcPts val="0"/>
              </a:spcBef>
              <a:spcAft>
                <a:spcPts val="0"/>
              </a:spcAft>
              <a:buSzPts val="1800"/>
              <a:buChar char="●"/>
            </a:pPr>
            <a:r>
              <a:rPr lang="tr"/>
              <a:t>Prometheus - </a:t>
            </a:r>
            <a:r>
              <a:rPr lang="tr" u="sng">
                <a:solidFill>
                  <a:schemeClr val="hlink"/>
                </a:solidFill>
                <a:hlinkClick r:id="rId7"/>
              </a:rPr>
              <a:t>https://prometheus.io/</a:t>
            </a:r>
            <a:endParaRPr/>
          </a:p>
          <a:p>
            <a:pPr indent="-342900" lvl="0" marL="457200" rtl="0" algn="l">
              <a:lnSpc>
                <a:spcPct val="115000"/>
              </a:lnSpc>
              <a:spcBef>
                <a:spcPts val="0"/>
              </a:spcBef>
              <a:spcAft>
                <a:spcPts val="0"/>
              </a:spcAft>
              <a:buSzPts val="1800"/>
              <a:buChar char="●"/>
            </a:pPr>
            <a:r>
              <a:rPr lang="tr"/>
              <a:t>DuckDuckGo - </a:t>
            </a:r>
            <a:r>
              <a:rPr lang="tr" u="sng">
                <a:solidFill>
                  <a:schemeClr val="hlink"/>
                </a:solidFill>
                <a:hlinkClick r:id="rId8"/>
              </a:rPr>
              <a:t>https://duckduckgo.com</a:t>
            </a:r>
            <a:r>
              <a:rPr lang="tr"/>
              <a:t> </a:t>
            </a:r>
            <a:endParaRPr/>
          </a:p>
        </p:txBody>
      </p:sp>
      <p:pic>
        <p:nvPicPr>
          <p:cNvPr id="186" name="Google Shape;186;p29"/>
          <p:cNvPicPr preferRelativeResize="0"/>
          <p:nvPr/>
        </p:nvPicPr>
        <p:blipFill rotWithShape="1">
          <a:blip r:embed="rId9">
            <a:alphaModFix/>
          </a:blip>
          <a:srcRect b="0" l="0" r="0" t="0"/>
          <a:stretch/>
        </p:blipFill>
        <p:spPr>
          <a:xfrm>
            <a:off x="8178525" y="4386925"/>
            <a:ext cx="653775" cy="653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tr"/>
              <a:t>Soru &amp; cevaP</a:t>
            </a:r>
            <a:endParaRPr/>
          </a:p>
        </p:txBody>
      </p:sp>
      <p:sp>
        <p:nvSpPr>
          <p:cNvPr id="192" name="Google Shape;192;p30"/>
          <p:cNvSpPr txBox="1"/>
          <p:nvPr>
            <p:ph idx="1" type="body"/>
          </p:nvPr>
        </p:nvSpPr>
        <p:spPr>
          <a:xfrm>
            <a:off x="311700" y="2911900"/>
            <a:ext cx="8520600" cy="165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tr"/>
              <a:t> </a:t>
            </a:r>
            <a:endParaRPr/>
          </a:p>
        </p:txBody>
      </p:sp>
      <p:pic>
        <p:nvPicPr>
          <p:cNvPr id="193" name="Google Shape;193;p30"/>
          <p:cNvPicPr preferRelativeResize="0"/>
          <p:nvPr/>
        </p:nvPicPr>
        <p:blipFill rotWithShape="1">
          <a:blip r:embed="rId3">
            <a:alphaModFix/>
          </a:blip>
          <a:srcRect b="0" l="0" r="0" t="0"/>
          <a:stretch/>
        </p:blipFill>
        <p:spPr>
          <a:xfrm>
            <a:off x="3861550" y="2961525"/>
            <a:ext cx="1557650" cy="1557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 Ajanda</a:t>
            </a:r>
            <a:endParaRPr/>
          </a:p>
        </p:txBody>
      </p:sp>
      <p:sp>
        <p:nvSpPr>
          <p:cNvPr id="64" name="Google Shape;64;p14"/>
          <p:cNvSpPr txBox="1"/>
          <p:nvPr>
            <p:ph idx="1" type="body"/>
          </p:nvPr>
        </p:nvSpPr>
        <p:spPr>
          <a:xfrm>
            <a:off x="311700" y="1012500"/>
            <a:ext cx="8520600" cy="334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tr" sz="1300"/>
              <a:t>Monolitik ve Mikroservis Mimarisi</a:t>
            </a:r>
            <a:endParaRPr sz="1300"/>
          </a:p>
          <a:p>
            <a:pPr indent="-311150" lvl="0" marL="457200" rtl="0" algn="l">
              <a:lnSpc>
                <a:spcPct val="115000"/>
              </a:lnSpc>
              <a:spcBef>
                <a:spcPts val="0"/>
              </a:spcBef>
              <a:spcAft>
                <a:spcPts val="0"/>
              </a:spcAft>
              <a:buSzPts val="1300"/>
              <a:buChar char="●"/>
            </a:pPr>
            <a:r>
              <a:rPr lang="tr" sz="1300"/>
              <a:t>Konteyner</a:t>
            </a:r>
            <a:endParaRPr sz="1300"/>
          </a:p>
          <a:p>
            <a:pPr indent="-311150" lvl="0" marL="457200" rtl="0" algn="l">
              <a:lnSpc>
                <a:spcPct val="115000"/>
              </a:lnSpc>
              <a:spcBef>
                <a:spcPts val="0"/>
              </a:spcBef>
              <a:spcAft>
                <a:spcPts val="0"/>
              </a:spcAft>
              <a:buSzPts val="1300"/>
              <a:buChar char="●"/>
            </a:pPr>
            <a:r>
              <a:rPr lang="tr" sz="1300"/>
              <a:t>Konteyner Kayit Defteri</a:t>
            </a:r>
            <a:endParaRPr sz="1300"/>
          </a:p>
          <a:p>
            <a:pPr indent="-311150" lvl="0" marL="457200" rtl="0" algn="l">
              <a:lnSpc>
                <a:spcPct val="115000"/>
              </a:lnSpc>
              <a:spcBef>
                <a:spcPts val="0"/>
              </a:spcBef>
              <a:spcAft>
                <a:spcPts val="0"/>
              </a:spcAft>
              <a:buSzPts val="1300"/>
              <a:buChar char="●"/>
            </a:pPr>
            <a:r>
              <a:rPr lang="tr" sz="1300"/>
              <a:t>Konteyner Orkestrasyon Aracı</a:t>
            </a:r>
            <a:endParaRPr sz="1300"/>
          </a:p>
          <a:p>
            <a:pPr indent="-311150" lvl="0" marL="457200" rtl="0" algn="l">
              <a:lnSpc>
                <a:spcPct val="100000"/>
              </a:lnSpc>
              <a:spcBef>
                <a:spcPts val="0"/>
              </a:spcBef>
              <a:spcAft>
                <a:spcPts val="0"/>
              </a:spcAft>
              <a:buSzPts val="1300"/>
              <a:buChar char="●"/>
            </a:pPr>
            <a:r>
              <a:rPr lang="tr" sz="1300"/>
              <a:t>Sürekli Entegrasyon Sistemleri</a:t>
            </a:r>
            <a:endParaRPr sz="1300"/>
          </a:p>
          <a:p>
            <a:pPr indent="-311150" lvl="0" marL="457200" rtl="0" algn="l">
              <a:lnSpc>
                <a:spcPct val="115000"/>
              </a:lnSpc>
              <a:spcBef>
                <a:spcPts val="0"/>
              </a:spcBef>
              <a:spcAft>
                <a:spcPts val="0"/>
              </a:spcAft>
              <a:buSzPts val="1300"/>
              <a:buChar char="●"/>
            </a:pPr>
            <a:r>
              <a:rPr lang="tr" sz="1300"/>
              <a:t>Konteyner Güvenliği ve Güvenlik Tarama Araçları </a:t>
            </a:r>
            <a:endParaRPr sz="1300"/>
          </a:p>
          <a:p>
            <a:pPr indent="-311150" lvl="0" marL="457200" rtl="0" algn="l">
              <a:lnSpc>
                <a:spcPct val="115000"/>
              </a:lnSpc>
              <a:spcBef>
                <a:spcPts val="0"/>
              </a:spcBef>
              <a:spcAft>
                <a:spcPts val="0"/>
              </a:spcAft>
              <a:buSzPts val="1300"/>
              <a:buChar char="●"/>
            </a:pPr>
            <a:r>
              <a:rPr lang="tr" sz="1300"/>
              <a:t>Günümüzde uygulanan konteyner güvenlik yöntemleri</a:t>
            </a:r>
            <a:endParaRPr sz="1300"/>
          </a:p>
          <a:p>
            <a:pPr indent="-311150" lvl="0" marL="457200" rtl="0" algn="l">
              <a:lnSpc>
                <a:spcPct val="115000"/>
              </a:lnSpc>
              <a:spcBef>
                <a:spcPts val="0"/>
              </a:spcBef>
              <a:spcAft>
                <a:spcPts val="0"/>
              </a:spcAft>
              <a:buSzPts val="1300"/>
              <a:buChar char="●"/>
            </a:pPr>
            <a:r>
              <a:rPr lang="tr" sz="1300"/>
              <a:t>Bu Projeye Neden İhtiyaç Duyuldu?</a:t>
            </a:r>
            <a:endParaRPr sz="1300"/>
          </a:p>
          <a:p>
            <a:pPr indent="-311150" lvl="0" marL="457200" rtl="0" algn="l">
              <a:lnSpc>
                <a:spcPct val="115000"/>
              </a:lnSpc>
              <a:spcBef>
                <a:spcPts val="0"/>
              </a:spcBef>
              <a:spcAft>
                <a:spcPts val="0"/>
              </a:spcAft>
              <a:buSzPts val="1300"/>
              <a:buChar char="●"/>
            </a:pPr>
            <a:r>
              <a:rPr lang="tr" sz="1300"/>
              <a:t>Hayda </a:t>
            </a:r>
            <a:endParaRPr sz="1300"/>
          </a:p>
          <a:p>
            <a:pPr indent="-311150" lvl="1" marL="914400" rtl="0" algn="l">
              <a:lnSpc>
                <a:spcPct val="115000"/>
              </a:lnSpc>
              <a:spcBef>
                <a:spcPts val="0"/>
              </a:spcBef>
              <a:spcAft>
                <a:spcPts val="0"/>
              </a:spcAft>
              <a:buSzPts val="1300"/>
              <a:buChar char="○"/>
            </a:pPr>
            <a:r>
              <a:rPr lang="tr" sz="1300"/>
              <a:t>Controller</a:t>
            </a:r>
            <a:endParaRPr sz="1300"/>
          </a:p>
          <a:p>
            <a:pPr indent="-311150" lvl="1" marL="914400" rtl="0" algn="l">
              <a:lnSpc>
                <a:spcPct val="115000"/>
              </a:lnSpc>
              <a:spcBef>
                <a:spcPts val="0"/>
              </a:spcBef>
              <a:spcAft>
                <a:spcPts val="0"/>
              </a:spcAft>
              <a:buSzPts val="1300"/>
              <a:buChar char="○"/>
            </a:pPr>
            <a:r>
              <a:rPr lang="tr" sz="1300"/>
              <a:t>Audit</a:t>
            </a:r>
            <a:endParaRPr sz="1300"/>
          </a:p>
          <a:p>
            <a:pPr indent="-311150" lvl="0" marL="457200" rtl="0" algn="l">
              <a:lnSpc>
                <a:spcPct val="115000"/>
              </a:lnSpc>
              <a:spcBef>
                <a:spcPts val="0"/>
              </a:spcBef>
              <a:spcAft>
                <a:spcPts val="0"/>
              </a:spcAft>
              <a:buSzPts val="1300"/>
              <a:buChar char="●"/>
            </a:pPr>
            <a:r>
              <a:rPr lang="tr" sz="1300"/>
              <a:t>Demo</a:t>
            </a:r>
            <a:endParaRPr sz="1300"/>
          </a:p>
          <a:p>
            <a:pPr indent="-311150" lvl="0" marL="457200" rtl="0" algn="l">
              <a:lnSpc>
                <a:spcPct val="115000"/>
              </a:lnSpc>
              <a:spcBef>
                <a:spcPts val="0"/>
              </a:spcBef>
              <a:spcAft>
                <a:spcPts val="0"/>
              </a:spcAft>
              <a:buSzPts val="1300"/>
              <a:buChar char="●"/>
            </a:pPr>
            <a:r>
              <a:rPr lang="tr" sz="1300"/>
              <a:t>Referanslar</a:t>
            </a:r>
            <a:endParaRPr sz="1300"/>
          </a:p>
          <a:p>
            <a:pPr indent="-311150" lvl="0" marL="457200" rtl="0" algn="l">
              <a:lnSpc>
                <a:spcPct val="115000"/>
              </a:lnSpc>
              <a:spcBef>
                <a:spcPts val="0"/>
              </a:spcBef>
              <a:spcAft>
                <a:spcPts val="0"/>
              </a:spcAft>
              <a:buSzPts val="1300"/>
              <a:buChar char="●"/>
            </a:pPr>
            <a:r>
              <a:rPr lang="tr" sz="1300"/>
              <a:t>Soru &amp; Cevap</a:t>
            </a:r>
            <a:endParaRPr sz="1300"/>
          </a:p>
        </p:txBody>
      </p:sp>
      <p:pic>
        <p:nvPicPr>
          <p:cNvPr id="65" name="Google Shape;65;p14"/>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6666"/>
              <a:buNone/>
            </a:pPr>
            <a:r>
              <a:rPr lang="tr" sz="4000"/>
              <a:t>Monolitik ve Mikroservis Mimarisi</a:t>
            </a:r>
            <a:endParaRPr sz="4000"/>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71" name="Google Shape;71;p15"/>
          <p:cNvSpPr txBox="1"/>
          <p:nvPr>
            <p:ph idx="1" type="body"/>
          </p:nvPr>
        </p:nvSpPr>
        <p:spPr>
          <a:xfrm>
            <a:off x="311700" y="1228675"/>
            <a:ext cx="4307700" cy="3340200"/>
          </a:xfrm>
          <a:prstGeom prst="rect">
            <a:avLst/>
          </a:prstGeom>
          <a:noFill/>
          <a:ln>
            <a:noFill/>
          </a:ln>
        </p:spPr>
        <p:txBody>
          <a:bodyPr anchorCtr="0" anchor="t" bIns="91425" lIns="91425" spcFirstLastPara="1" rIns="91425" wrap="square" tIns="91425">
            <a:normAutofit fontScale="85000" lnSpcReduction="10000"/>
          </a:bodyPr>
          <a:lstStyle/>
          <a:p>
            <a:pPr indent="-293370" lvl="0" marL="457200" rtl="0" algn="l">
              <a:lnSpc>
                <a:spcPct val="115000"/>
              </a:lnSpc>
              <a:spcBef>
                <a:spcPts val="0"/>
              </a:spcBef>
              <a:spcAft>
                <a:spcPts val="0"/>
              </a:spcAft>
              <a:buSzPct val="100000"/>
              <a:buChar char="●"/>
            </a:pPr>
            <a:r>
              <a:rPr lang="tr" sz="1200"/>
              <a:t>Monolitik mimari bir uygulamanın tek bir pakette birleştirilmiş olan tüm modüllerin bir arada çalıştığı yapıdır. Modüller, fonksiyonel veya teknik özelliklerine göre ayrılmıştır. Halen yaygın olarak kullanılan bir mimaridir.</a:t>
            </a:r>
            <a:endParaRPr sz="1200"/>
          </a:p>
          <a:p>
            <a:pPr indent="0" lvl="0" marL="0" rtl="0" algn="l">
              <a:lnSpc>
                <a:spcPct val="115000"/>
              </a:lnSpc>
              <a:spcBef>
                <a:spcPts val="1200"/>
              </a:spcBef>
              <a:spcAft>
                <a:spcPts val="0"/>
              </a:spcAft>
              <a:buSzPct val="176470"/>
              <a:buNone/>
            </a:pPr>
            <a:r>
              <a:t/>
            </a:r>
            <a:endParaRPr sz="1200"/>
          </a:p>
          <a:p>
            <a:pPr indent="-293370" lvl="0" marL="457200" rtl="0" algn="l">
              <a:lnSpc>
                <a:spcPct val="115000"/>
              </a:lnSpc>
              <a:spcBef>
                <a:spcPts val="1200"/>
              </a:spcBef>
              <a:spcAft>
                <a:spcPts val="0"/>
              </a:spcAft>
              <a:buSzPct val="100000"/>
              <a:buChar char="●"/>
            </a:pPr>
            <a:r>
              <a:rPr lang="tr" sz="1200"/>
              <a:t>Mikroservis mimarisi, bir sistemin her biri bağımsız olarak çalışan ve açık protokoller vasıtasıyla birbiri ile iletişim kuran küçük servislere ayrılmasıdır. Mikroservisler monolitik mimarinin yetersiz kaldığı ve sürekli artan ihtiyaçları karşılayamadığı için ortaya çıkmıştır. </a:t>
            </a:r>
            <a:endParaRPr sz="1200"/>
          </a:p>
          <a:p>
            <a:pPr indent="0" lvl="0" marL="457200" rtl="0" algn="l">
              <a:lnSpc>
                <a:spcPct val="115000"/>
              </a:lnSpc>
              <a:spcBef>
                <a:spcPts val="1200"/>
              </a:spcBef>
              <a:spcAft>
                <a:spcPts val="0"/>
              </a:spcAft>
              <a:buSzPct val="176470"/>
              <a:buNone/>
            </a:pPr>
            <a:r>
              <a:t/>
            </a:r>
            <a:endParaRPr sz="1200"/>
          </a:p>
          <a:p>
            <a:pPr indent="0" lvl="0" marL="457200" rtl="0" algn="l">
              <a:lnSpc>
                <a:spcPct val="115000"/>
              </a:lnSpc>
              <a:spcBef>
                <a:spcPts val="1200"/>
              </a:spcBef>
              <a:spcAft>
                <a:spcPts val="1200"/>
              </a:spcAft>
              <a:buSzPct val="176470"/>
              <a:buNone/>
            </a:pPr>
            <a:r>
              <a:t/>
            </a:r>
            <a:endParaRPr sz="1200"/>
          </a:p>
        </p:txBody>
      </p:sp>
      <p:pic>
        <p:nvPicPr>
          <p:cNvPr id="72" name="Google Shape;72;p15"/>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73" name="Google Shape;73;p15"/>
          <p:cNvPicPr preferRelativeResize="0"/>
          <p:nvPr/>
        </p:nvPicPr>
        <p:blipFill rotWithShape="1">
          <a:blip r:embed="rId4">
            <a:alphaModFix/>
          </a:blip>
          <a:srcRect b="0" l="0" r="0" t="0"/>
          <a:stretch/>
        </p:blipFill>
        <p:spPr>
          <a:xfrm>
            <a:off x="4619400" y="1235388"/>
            <a:ext cx="4219800" cy="2672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 sz="3480"/>
              <a:t>Konteyner</a:t>
            </a:r>
            <a:endParaRPr sz="3480"/>
          </a:p>
        </p:txBody>
      </p:sp>
      <p:sp>
        <p:nvSpPr>
          <p:cNvPr id="79" name="Google Shape;79;p16"/>
          <p:cNvSpPr txBox="1"/>
          <p:nvPr>
            <p:ph idx="1" type="body"/>
          </p:nvPr>
        </p:nvSpPr>
        <p:spPr>
          <a:xfrm>
            <a:off x="311700" y="1228675"/>
            <a:ext cx="4573800" cy="3340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tr" sz="1200"/>
              <a:t>Konteyner Teknolojisi işletim sistemi üzerinde çalışan tek bir konteyner sistemi ile uygulamaların işletim sisteminden bağımsız olarak çalışmasını sağlayan yapıdır.</a:t>
            </a:r>
            <a:endParaRPr sz="1200"/>
          </a:p>
          <a:p>
            <a:pPr indent="0" lvl="0" marL="0" rtl="0" algn="l">
              <a:lnSpc>
                <a:spcPct val="115000"/>
              </a:lnSpc>
              <a:spcBef>
                <a:spcPts val="1200"/>
              </a:spcBef>
              <a:spcAft>
                <a:spcPts val="0"/>
              </a:spcAft>
              <a:buSzPts val="1800"/>
              <a:buNone/>
            </a:pPr>
            <a:r>
              <a:rPr lang="tr" sz="1200"/>
              <a:t>Konteyner sistemine örnek olarak Docker, LXC, Rkt gibi araçlar verilebilir. Docker bu konteyner servislerinden en yaygın kullanılanıdır.</a:t>
            </a:r>
            <a:endParaRPr sz="1200"/>
          </a:p>
          <a:p>
            <a:pPr indent="0" lvl="0" marL="0" rtl="0" algn="l">
              <a:lnSpc>
                <a:spcPct val="115000"/>
              </a:lnSpc>
              <a:spcBef>
                <a:spcPts val="1200"/>
              </a:spcBef>
              <a:spcAft>
                <a:spcPts val="1200"/>
              </a:spcAft>
              <a:buSzPts val="1800"/>
              <a:buNone/>
            </a:pPr>
            <a:r>
              <a:rPr lang="tr" sz="1200"/>
              <a:t>Docker, konteyner teknolojisi kullanarak uygulama oluşturma, dağıtma ve çalıştırma işlemlerini kolaylaştırmak için tasarlanmış bir araçtır. Konteynerler, bir geliştiricinin bir uygulamayı, kütüphaneler ve diğer bağımlılıklar gibi ihtiyaç duyduğu tüm parçalarla paketlemesini ve tek bir paket olarak göndermesini sağlar. </a:t>
            </a:r>
            <a:endParaRPr sz="1200"/>
          </a:p>
        </p:txBody>
      </p:sp>
      <p:pic>
        <p:nvPicPr>
          <p:cNvPr id="80" name="Google Shape;80;p16"/>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81" name="Google Shape;81;p16"/>
          <p:cNvPicPr preferRelativeResize="0"/>
          <p:nvPr/>
        </p:nvPicPr>
        <p:blipFill rotWithShape="1">
          <a:blip r:embed="rId4">
            <a:alphaModFix/>
          </a:blip>
          <a:srcRect b="0" l="0" r="0" t="0"/>
          <a:stretch/>
        </p:blipFill>
        <p:spPr>
          <a:xfrm>
            <a:off x="4965475" y="1536475"/>
            <a:ext cx="3795200" cy="2172000"/>
          </a:xfrm>
          <a:prstGeom prst="rect">
            <a:avLst/>
          </a:prstGeom>
          <a:noFill/>
          <a:ln>
            <a:noFill/>
          </a:ln>
        </p:spPr>
      </p:pic>
      <p:sp>
        <p:nvSpPr>
          <p:cNvPr id="82" name="Google Shape;82;p16"/>
          <p:cNvSpPr txBox="1"/>
          <p:nvPr/>
        </p:nvSpPr>
        <p:spPr>
          <a:xfrm>
            <a:off x="5221575" y="3879850"/>
            <a:ext cx="3539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tr" sz="1400" u="none" cap="none" strike="noStrike">
                <a:solidFill>
                  <a:srgbClr val="000000"/>
                </a:solidFill>
                <a:latin typeface="Source Code Pro"/>
                <a:ea typeface="Source Code Pro"/>
                <a:cs typeface="Source Code Pro"/>
                <a:sym typeface="Source Code Pro"/>
              </a:rPr>
              <a:t>Konteyner - Hipervizor</a:t>
            </a:r>
            <a:endParaRPr b="0" i="0" sz="1400" u="none" cap="none" strike="noStrike">
              <a:solidFill>
                <a:srgbClr val="000000"/>
              </a:solidFill>
              <a:latin typeface="Source Code Pro"/>
              <a:ea typeface="Source Code Pro"/>
              <a:cs typeface="Source Code Pro"/>
              <a:sym typeface="Source Code Pro"/>
            </a:endParaRPr>
          </a:p>
        </p:txBody>
      </p:sp>
      <p:pic>
        <p:nvPicPr>
          <p:cNvPr id="83" name="Google Shape;83;p16"/>
          <p:cNvPicPr preferRelativeResize="0"/>
          <p:nvPr/>
        </p:nvPicPr>
        <p:blipFill rotWithShape="1">
          <a:blip r:embed="rId5">
            <a:alphaModFix/>
          </a:blip>
          <a:srcRect b="0" l="0" r="0" t="0"/>
          <a:stretch/>
        </p:blipFill>
        <p:spPr>
          <a:xfrm>
            <a:off x="4240325" y="2571750"/>
            <a:ext cx="443675" cy="31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 sz="3480"/>
              <a:t>konteyner kayıt defteri</a:t>
            </a:r>
            <a:endParaRPr sz="3480"/>
          </a:p>
        </p:txBody>
      </p:sp>
      <p:sp>
        <p:nvSpPr>
          <p:cNvPr id="89" name="Google Shape;89;p17"/>
          <p:cNvSpPr txBox="1"/>
          <p:nvPr>
            <p:ph idx="1" type="body"/>
          </p:nvPr>
        </p:nvSpPr>
        <p:spPr>
          <a:xfrm>
            <a:off x="311700" y="1228675"/>
            <a:ext cx="4380300" cy="3340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tr"/>
              <a:t>Konteyner imajlarının merkezi bir yerde tutulması için konteyner kayıt defteri(registry) araçları ortaya çıkmıştır. </a:t>
            </a:r>
            <a:endParaRPr/>
          </a:p>
          <a:p>
            <a:pPr indent="0" lvl="0" marL="0" rtl="0" algn="l">
              <a:lnSpc>
                <a:spcPct val="115000"/>
              </a:lnSpc>
              <a:spcBef>
                <a:spcPts val="1200"/>
              </a:spcBef>
              <a:spcAft>
                <a:spcPts val="0"/>
              </a:spcAft>
              <a:buSzPct val="117647"/>
              <a:buNone/>
            </a:pPr>
            <a:r>
              <a:rPr lang="tr"/>
              <a:t>Konteyner kayıt defteri, konteyner imajlarını depolayan ve dağıtmasına izin veren, yüksek düzeyde ölçeklenebilir bir uygulamadır. </a:t>
            </a:r>
            <a:endParaRPr/>
          </a:p>
          <a:p>
            <a:pPr indent="0" lvl="0" marL="0" rtl="0" algn="l">
              <a:lnSpc>
                <a:spcPct val="115000"/>
              </a:lnSpc>
              <a:spcBef>
                <a:spcPts val="1200"/>
              </a:spcBef>
              <a:spcAft>
                <a:spcPts val="1200"/>
              </a:spcAft>
              <a:buSzPct val="117647"/>
              <a:buNone/>
            </a:pPr>
            <a:r>
              <a:rPr lang="tr"/>
              <a:t>Konteyner kayıt defterine örnek olarak Docker Registry, Harbor, Nexus ve Gitlab Container Registry verilebilir.</a:t>
            </a:r>
            <a:endParaRPr/>
          </a:p>
        </p:txBody>
      </p:sp>
      <p:pic>
        <p:nvPicPr>
          <p:cNvPr id="90" name="Google Shape;90;p17"/>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91" name="Google Shape;91;p17"/>
          <p:cNvPicPr preferRelativeResize="0"/>
          <p:nvPr/>
        </p:nvPicPr>
        <p:blipFill rotWithShape="1">
          <a:blip r:embed="rId4">
            <a:alphaModFix/>
          </a:blip>
          <a:srcRect b="0" l="0" r="0" t="0"/>
          <a:stretch/>
        </p:blipFill>
        <p:spPr>
          <a:xfrm>
            <a:off x="4498425" y="1231664"/>
            <a:ext cx="4645576" cy="2655486"/>
          </a:xfrm>
          <a:prstGeom prst="rect">
            <a:avLst/>
          </a:prstGeom>
          <a:noFill/>
          <a:ln>
            <a:noFill/>
          </a:ln>
        </p:spPr>
      </p:pic>
      <p:pic>
        <p:nvPicPr>
          <p:cNvPr id="92" name="Google Shape;92;p17"/>
          <p:cNvPicPr preferRelativeResize="0"/>
          <p:nvPr/>
        </p:nvPicPr>
        <p:blipFill rotWithShape="1">
          <a:blip r:embed="rId5">
            <a:alphaModFix/>
          </a:blip>
          <a:srcRect b="0" l="0" r="0" t="0"/>
          <a:stretch/>
        </p:blipFill>
        <p:spPr>
          <a:xfrm>
            <a:off x="4976450" y="1228675"/>
            <a:ext cx="501627" cy="5016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 sz="3480"/>
              <a:t>konteyner Orkestrasyon araCı</a:t>
            </a:r>
            <a:endParaRPr sz="3480"/>
          </a:p>
          <a:p>
            <a:pPr indent="0" lvl="0" marL="0" rtl="0" algn="l">
              <a:lnSpc>
                <a:spcPct val="100000"/>
              </a:lnSpc>
              <a:spcBef>
                <a:spcPts val="0"/>
              </a:spcBef>
              <a:spcAft>
                <a:spcPts val="0"/>
              </a:spcAft>
              <a:buSzPts val="990"/>
              <a:buNone/>
            </a:pPr>
            <a:r>
              <a:t/>
            </a:r>
            <a:endParaRPr sz="3480"/>
          </a:p>
        </p:txBody>
      </p:sp>
      <p:sp>
        <p:nvSpPr>
          <p:cNvPr id="98" name="Google Shape;98;p18"/>
          <p:cNvSpPr txBox="1"/>
          <p:nvPr>
            <p:ph idx="1" type="body"/>
          </p:nvPr>
        </p:nvSpPr>
        <p:spPr>
          <a:xfrm>
            <a:off x="311700" y="1228675"/>
            <a:ext cx="3824100" cy="33402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181818"/>
              <a:buNone/>
            </a:pPr>
            <a:r>
              <a:rPr lang="tr"/>
              <a:t>Konteyner sayısının artması ile birlikte yönetilme işleminin daha rahat olması için konteyner orkestrasyon araçları çıkmıştır. Konteyner orkestrasyon araçlarına örnek olarak Kubernetes, Mesos, Nomad gibi araçlar verilebilir. Kubernetes bu konteyner orkestrasyon araçlarından en yaygın kullanılanıdır.</a:t>
            </a:r>
            <a:endParaRPr/>
          </a:p>
          <a:p>
            <a:pPr indent="0" lvl="0" marL="0" rtl="0" algn="l">
              <a:lnSpc>
                <a:spcPct val="115000"/>
              </a:lnSpc>
              <a:spcBef>
                <a:spcPts val="1200"/>
              </a:spcBef>
              <a:spcAft>
                <a:spcPts val="0"/>
              </a:spcAft>
              <a:buSzPct val="181818"/>
              <a:buNone/>
            </a:pPr>
            <a:r>
              <a:t/>
            </a:r>
            <a:endParaRPr/>
          </a:p>
          <a:p>
            <a:pPr indent="0" lvl="0" marL="0" rtl="0" algn="l">
              <a:lnSpc>
                <a:spcPct val="115000"/>
              </a:lnSpc>
              <a:spcBef>
                <a:spcPts val="1200"/>
              </a:spcBef>
              <a:spcAft>
                <a:spcPts val="0"/>
              </a:spcAft>
              <a:buSzPct val="181818"/>
              <a:buNone/>
            </a:pPr>
            <a:r>
              <a:rPr lang="tr"/>
              <a:t>Kubernetes Google tarafından 2014 yılında GO programla dili ile geliştirilmiş CNCF tarafından desteklenen mevcut konteyner haline getirilmiş uygulamalarınızı otomatik yayına almak, sayılarını arttırıp azaltmak gibi işlemler ile birlikte yönetmenizi sağlayan bir konteyner orkestrasyon aracıdır.</a:t>
            </a:r>
            <a:endParaRPr/>
          </a:p>
          <a:p>
            <a:pPr indent="0" lvl="0" marL="0" rtl="0" algn="l">
              <a:lnSpc>
                <a:spcPct val="115000"/>
              </a:lnSpc>
              <a:spcBef>
                <a:spcPts val="1200"/>
              </a:spcBef>
              <a:spcAft>
                <a:spcPts val="1200"/>
              </a:spcAft>
              <a:buSzPct val="181818"/>
              <a:buNone/>
            </a:pPr>
            <a:r>
              <a:t/>
            </a:r>
            <a:endParaRPr/>
          </a:p>
        </p:txBody>
      </p:sp>
      <p:pic>
        <p:nvPicPr>
          <p:cNvPr id="99" name="Google Shape;99;p18"/>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00" name="Google Shape;100;p18"/>
          <p:cNvPicPr preferRelativeResize="0"/>
          <p:nvPr/>
        </p:nvPicPr>
        <p:blipFill rotWithShape="1">
          <a:blip r:embed="rId4">
            <a:alphaModFix/>
          </a:blip>
          <a:srcRect b="0" l="0" r="0" t="0"/>
          <a:stretch/>
        </p:blipFill>
        <p:spPr>
          <a:xfrm>
            <a:off x="4449500" y="1310750"/>
            <a:ext cx="4471726" cy="2671850"/>
          </a:xfrm>
          <a:prstGeom prst="rect">
            <a:avLst/>
          </a:prstGeom>
          <a:noFill/>
          <a:ln>
            <a:noFill/>
          </a:ln>
        </p:spPr>
      </p:pic>
      <p:pic>
        <p:nvPicPr>
          <p:cNvPr id="101" name="Google Shape;101;p18"/>
          <p:cNvPicPr preferRelativeResize="0"/>
          <p:nvPr/>
        </p:nvPicPr>
        <p:blipFill rotWithShape="1">
          <a:blip r:embed="rId5">
            <a:alphaModFix/>
          </a:blip>
          <a:srcRect b="0" l="0" r="0" t="0"/>
          <a:stretch/>
        </p:blipFill>
        <p:spPr>
          <a:xfrm>
            <a:off x="3220299" y="2349847"/>
            <a:ext cx="1055376" cy="5936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tr" sz="3480"/>
              <a:t>Sürekli Entegrasyon sistemleri (CI &amp; CD)</a:t>
            </a:r>
            <a:endParaRPr sz="3480"/>
          </a:p>
        </p:txBody>
      </p:sp>
      <p:sp>
        <p:nvSpPr>
          <p:cNvPr id="107" name="Google Shape;107;p19"/>
          <p:cNvSpPr txBox="1"/>
          <p:nvPr>
            <p:ph idx="1" type="body"/>
          </p:nvPr>
        </p:nvSpPr>
        <p:spPr>
          <a:xfrm>
            <a:off x="311700" y="1228675"/>
            <a:ext cx="4677900" cy="3340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SzPts val="1800"/>
              <a:buNone/>
            </a:pPr>
            <a:r>
              <a:rPr lang="tr" sz="1500"/>
              <a:t>Uygulama geliştirme pratiklerinde iş süreçlerini kısaltmak için sürekli entegrasyon sistemleri kullanılır.</a:t>
            </a:r>
            <a:endParaRPr sz="1500"/>
          </a:p>
          <a:p>
            <a:pPr indent="0" lvl="0" marL="0" rtl="0" algn="l">
              <a:lnSpc>
                <a:spcPct val="95000"/>
              </a:lnSpc>
              <a:spcBef>
                <a:spcPts val="1200"/>
              </a:spcBef>
              <a:spcAft>
                <a:spcPts val="0"/>
              </a:spcAft>
              <a:buSzPts val="1800"/>
              <a:buNone/>
            </a:pPr>
            <a:r>
              <a:rPr lang="tr" sz="1500"/>
              <a:t>Bu sistemlerde genellikle uygulama testleri, uygulamanın dağıtılacak ortama göre paketlenmesi ve uygulamanın dağıtılması gibi adımlar bulunmaktadır. </a:t>
            </a:r>
            <a:endParaRPr sz="1500"/>
          </a:p>
          <a:p>
            <a:pPr indent="0" lvl="0" marL="0" rtl="0" algn="l">
              <a:lnSpc>
                <a:spcPct val="95000"/>
              </a:lnSpc>
              <a:spcBef>
                <a:spcPts val="1200"/>
              </a:spcBef>
              <a:spcAft>
                <a:spcPts val="0"/>
              </a:spcAft>
              <a:buSzPts val="1800"/>
              <a:buNone/>
            </a:pPr>
            <a:r>
              <a:rPr lang="tr" sz="1500"/>
              <a:t>Konteyner mimarisi ile birlikte uygulama konteynerinin oluşturulması, uygulama konteynerinin konteyner kayıt defterine atılması ve uygulama konteynerinin dağıtılması gibi süreçler eklenir.</a:t>
            </a:r>
            <a:endParaRPr sz="1500"/>
          </a:p>
          <a:p>
            <a:pPr indent="0" lvl="0" marL="457200" rtl="0" algn="l">
              <a:lnSpc>
                <a:spcPct val="95000"/>
              </a:lnSpc>
              <a:spcBef>
                <a:spcPts val="1200"/>
              </a:spcBef>
              <a:spcAft>
                <a:spcPts val="1200"/>
              </a:spcAft>
              <a:buSzPts val="1800"/>
              <a:buNone/>
            </a:pPr>
            <a:r>
              <a:t/>
            </a:r>
            <a:endParaRPr sz="1500"/>
          </a:p>
        </p:txBody>
      </p:sp>
      <p:pic>
        <p:nvPicPr>
          <p:cNvPr id="108" name="Google Shape;108;p19"/>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09" name="Google Shape;109;p19"/>
          <p:cNvPicPr preferRelativeResize="0"/>
          <p:nvPr/>
        </p:nvPicPr>
        <p:blipFill rotWithShape="1">
          <a:blip r:embed="rId4">
            <a:alphaModFix/>
          </a:blip>
          <a:srcRect b="0" l="0" r="0" t="0"/>
          <a:stretch/>
        </p:blipFill>
        <p:spPr>
          <a:xfrm>
            <a:off x="4896850" y="1375700"/>
            <a:ext cx="4085875" cy="272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tr" sz="3480"/>
              <a:t>Konteyner GÜVENLİĞİ VE GÜVENLİK TARAMA ARAÇLARI</a:t>
            </a:r>
            <a:endParaRPr sz="3480"/>
          </a:p>
        </p:txBody>
      </p:sp>
      <p:sp>
        <p:nvSpPr>
          <p:cNvPr id="115" name="Google Shape;115;p20"/>
          <p:cNvSpPr txBox="1"/>
          <p:nvPr>
            <p:ph idx="1" type="body"/>
          </p:nvPr>
        </p:nvSpPr>
        <p:spPr>
          <a:xfrm>
            <a:off x="311700" y="1172250"/>
            <a:ext cx="7935600" cy="33402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Char char="●"/>
            </a:pPr>
            <a:r>
              <a:rPr lang="tr"/>
              <a:t>Konteyner imaj taraması, güvenlik sorunlarını, güvenlik açıklarını veya kötü uygulamaları tespit etmek için bir konteyner imajının içeriğini ve oluşturma sürecini analiz etme sürecini ifade etmektedir. </a:t>
            </a:r>
            <a:endParaRPr/>
          </a:p>
          <a:p>
            <a:pPr indent="-325755" lvl="0" marL="457200" rtl="0" algn="l">
              <a:lnSpc>
                <a:spcPct val="115000"/>
              </a:lnSpc>
              <a:spcBef>
                <a:spcPts val="0"/>
              </a:spcBef>
              <a:spcAft>
                <a:spcPts val="0"/>
              </a:spcAft>
              <a:buSzPct val="100000"/>
              <a:buChar char="●"/>
            </a:pPr>
            <a:r>
              <a:rPr lang="tr"/>
              <a:t>Bu şekilde imaj taraması yapan araçlara Clair, Anchore ve Trivy gibi araçlar örnek verilebilir. </a:t>
            </a:r>
            <a:endParaRPr/>
          </a:p>
          <a:p>
            <a:pPr indent="-325755" lvl="0" marL="457200" rtl="0" algn="l">
              <a:lnSpc>
                <a:spcPct val="115000"/>
              </a:lnSpc>
              <a:spcBef>
                <a:spcPts val="0"/>
              </a:spcBef>
              <a:spcAft>
                <a:spcPts val="0"/>
              </a:spcAft>
              <a:buSzPct val="100000"/>
              <a:buChar char="●"/>
            </a:pPr>
            <a:r>
              <a:rPr lang="tr"/>
              <a:t>Bu araçlar genellikle statik imaj taraması yapmaktadır.</a:t>
            </a:r>
            <a:endParaRPr/>
          </a:p>
          <a:p>
            <a:pPr indent="-325755" lvl="0" marL="457200" rtl="0" algn="l">
              <a:lnSpc>
                <a:spcPct val="115000"/>
              </a:lnSpc>
              <a:spcBef>
                <a:spcPts val="0"/>
              </a:spcBef>
              <a:spcAft>
                <a:spcPts val="0"/>
              </a:spcAft>
              <a:buSzPct val="100000"/>
              <a:buChar char="●"/>
            </a:pPr>
            <a:r>
              <a:rPr lang="tr"/>
              <a:t>Projede güvenlik taramasında statik analiz yapan, güvenlik açığı veri tabanı geniş olan ve sürekli olarak güncellenen Trivy aracı kullanılmaktadır.</a:t>
            </a:r>
            <a:endParaRPr/>
          </a:p>
          <a:p>
            <a:pPr indent="0" lvl="0" marL="457200" rtl="0" algn="l">
              <a:lnSpc>
                <a:spcPct val="115000"/>
              </a:lnSpc>
              <a:spcBef>
                <a:spcPts val="1200"/>
              </a:spcBef>
              <a:spcAft>
                <a:spcPts val="0"/>
              </a:spcAft>
              <a:buSzPct val="117647"/>
              <a:buNone/>
            </a:pPr>
            <a:r>
              <a:t/>
            </a:r>
            <a:endParaRPr/>
          </a:p>
          <a:p>
            <a:pPr indent="0" lvl="0" marL="457200" rtl="0" algn="l">
              <a:lnSpc>
                <a:spcPct val="115000"/>
              </a:lnSpc>
              <a:spcBef>
                <a:spcPts val="1200"/>
              </a:spcBef>
              <a:spcAft>
                <a:spcPts val="1200"/>
              </a:spcAft>
              <a:buSzPct val="117647"/>
              <a:buNone/>
            </a:pPr>
            <a:r>
              <a:t/>
            </a:r>
            <a:endParaRPr/>
          </a:p>
        </p:txBody>
      </p:sp>
      <p:pic>
        <p:nvPicPr>
          <p:cNvPr id="116" name="Google Shape;116;p20"/>
          <p:cNvPicPr preferRelativeResize="0"/>
          <p:nvPr/>
        </p:nvPicPr>
        <p:blipFill rotWithShape="1">
          <a:blip r:embed="rId3">
            <a:alphaModFix/>
          </a:blip>
          <a:srcRect b="0" l="0" r="0" t="0"/>
          <a:stretch/>
        </p:blipFill>
        <p:spPr>
          <a:xfrm>
            <a:off x="8178525" y="4386925"/>
            <a:ext cx="653775" cy="653775"/>
          </a:xfrm>
          <a:prstGeom prst="rect">
            <a:avLst/>
          </a:prstGeom>
          <a:noFill/>
          <a:ln>
            <a:noFill/>
          </a:ln>
        </p:spPr>
      </p:pic>
      <p:pic>
        <p:nvPicPr>
          <p:cNvPr id="117" name="Google Shape;117;p20"/>
          <p:cNvPicPr preferRelativeResize="0"/>
          <p:nvPr/>
        </p:nvPicPr>
        <p:blipFill rotWithShape="1">
          <a:blip r:embed="rId4">
            <a:alphaModFix/>
          </a:blip>
          <a:srcRect b="0" l="0" r="0" t="0"/>
          <a:stretch/>
        </p:blipFill>
        <p:spPr>
          <a:xfrm>
            <a:off x="912625" y="3528675"/>
            <a:ext cx="924900" cy="98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tr"/>
              <a:t>GÜNÜMÜZDE uYGULANAN KONTEYNER GÜVENLİK YÖNTEMLERİ</a:t>
            </a:r>
            <a:endParaRPr/>
          </a:p>
          <a:p>
            <a:pPr indent="0" lvl="0" marL="0" rtl="0" algn="l">
              <a:lnSpc>
                <a:spcPct val="100000"/>
              </a:lnSpc>
              <a:spcBef>
                <a:spcPts val="0"/>
              </a:spcBef>
              <a:spcAft>
                <a:spcPts val="0"/>
              </a:spcAft>
              <a:buSzPct val="111111"/>
              <a:buNone/>
            </a:pPr>
            <a:r>
              <a:t/>
            </a:r>
            <a:endParaRPr/>
          </a:p>
        </p:txBody>
      </p:sp>
      <p:sp>
        <p:nvSpPr>
          <p:cNvPr id="123" name="Google Shape;123;p2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SzPts val="1500"/>
              <a:buAutoNum type="arabicPeriod"/>
            </a:pPr>
            <a:r>
              <a:rPr lang="tr" sz="1500"/>
              <a:t>Boru hattında (pipeline) konteyner güvenlik taramasının yapılması.</a:t>
            </a:r>
            <a:endParaRPr sz="1500"/>
          </a:p>
          <a:p>
            <a:pPr indent="0" lvl="0" marL="0" rtl="0" algn="l">
              <a:lnSpc>
                <a:spcPct val="115000"/>
              </a:lnSpc>
              <a:spcBef>
                <a:spcPts val="1200"/>
              </a:spcBef>
              <a:spcAft>
                <a:spcPts val="0"/>
              </a:spcAft>
              <a:buSzPts val="1800"/>
              <a:buNone/>
            </a:pPr>
            <a:r>
              <a:rPr lang="tr" sz="1500"/>
              <a:t>    </a:t>
            </a:r>
            <a:r>
              <a:rPr b="1" i="1" lang="tr" sz="1500"/>
              <a:t>Shift Left Security:</a:t>
            </a:r>
            <a:r>
              <a:rPr lang="tr" sz="1500"/>
              <a:t> Geliştirme sürecine güvenliğin dahil edilmesi </a:t>
            </a:r>
            <a:endParaRPr sz="1500"/>
          </a:p>
          <a:p>
            <a:pPr indent="-323850" lvl="0" marL="457200" rtl="0" algn="l">
              <a:lnSpc>
                <a:spcPct val="115000"/>
              </a:lnSpc>
              <a:spcBef>
                <a:spcPts val="1200"/>
              </a:spcBef>
              <a:spcAft>
                <a:spcPts val="0"/>
              </a:spcAft>
              <a:buSzPts val="1500"/>
              <a:buAutoNum type="arabicPeriod"/>
            </a:pPr>
            <a:r>
              <a:rPr lang="tr" sz="1500"/>
              <a:t>Konteyner kayıt defterinde güvenlik taramasının yapılması.</a:t>
            </a:r>
            <a:endParaRPr sz="1500"/>
          </a:p>
          <a:p>
            <a:pPr indent="0" lvl="0" marL="914400" rtl="0" algn="l">
              <a:lnSpc>
                <a:spcPct val="115000"/>
              </a:lnSpc>
              <a:spcBef>
                <a:spcPts val="1200"/>
              </a:spcBef>
              <a:spcAft>
                <a:spcPts val="0"/>
              </a:spcAft>
              <a:buSzPts val="1800"/>
              <a:buNone/>
            </a:pPr>
            <a:r>
              <a:rPr b="1" lang="tr" sz="1500"/>
              <a:t>Örnek:</a:t>
            </a:r>
            <a:r>
              <a:rPr lang="tr" sz="1500"/>
              <a:t> </a:t>
            </a:r>
            <a:r>
              <a:rPr lang="tr" sz="1500" u="sng">
                <a:solidFill>
                  <a:schemeClr val="hlink"/>
                </a:solidFill>
                <a:hlinkClick r:id="rId3"/>
              </a:rPr>
              <a:t>Harbor Scanners</a:t>
            </a:r>
            <a:endParaRPr sz="1500"/>
          </a:p>
          <a:p>
            <a:pPr indent="0" lvl="0" marL="0" rtl="0" algn="l">
              <a:lnSpc>
                <a:spcPct val="115000"/>
              </a:lnSpc>
              <a:spcBef>
                <a:spcPts val="1200"/>
              </a:spcBef>
              <a:spcAft>
                <a:spcPts val="1200"/>
              </a:spcAft>
              <a:buSzPts val="1800"/>
              <a:buNone/>
            </a:pPr>
            <a:r>
              <a:t/>
            </a:r>
            <a:endParaRPr/>
          </a:p>
        </p:txBody>
      </p:sp>
      <p:pic>
        <p:nvPicPr>
          <p:cNvPr id="124" name="Google Shape;124;p21"/>
          <p:cNvPicPr preferRelativeResize="0"/>
          <p:nvPr/>
        </p:nvPicPr>
        <p:blipFill rotWithShape="1">
          <a:blip r:embed="rId4">
            <a:alphaModFix/>
          </a:blip>
          <a:srcRect b="0" l="0" r="0" t="0"/>
          <a:stretch/>
        </p:blipFill>
        <p:spPr>
          <a:xfrm>
            <a:off x="8178525" y="4386925"/>
            <a:ext cx="653775" cy="653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