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7"/>
  </p:notesMasterIdLst>
  <p:sldIdLst>
    <p:sldId id="256" r:id="rId2"/>
    <p:sldId id="263" r:id="rId3"/>
    <p:sldId id="257" r:id="rId4"/>
    <p:sldId id="259" r:id="rId5"/>
    <p:sldId id="260" r:id="rId6"/>
    <p:sldId id="262" r:id="rId7"/>
    <p:sldId id="258" r:id="rId8"/>
    <p:sldId id="266" r:id="rId9"/>
    <p:sldId id="261" r:id="rId10"/>
    <p:sldId id="267" r:id="rId11"/>
    <p:sldId id="268" r:id="rId12"/>
    <p:sldId id="269" r:id="rId13"/>
    <p:sldId id="270" r:id="rId14"/>
    <p:sldId id="271"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10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E25D0B-9DEE-4648-8B3C-98452732FF68}" type="datetimeFigureOut">
              <a:rPr lang="ko-KR" altLang="en-US" smtClean="0"/>
              <a:t>2021-12-15</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1B80C9-E310-45E8-AFE4-9AAB9EB7BF3D}" type="slidenum">
              <a:rPr lang="ko-KR" altLang="en-US" smtClean="0"/>
              <a:t>‹#›</a:t>
            </a:fld>
            <a:endParaRPr lang="ko-KR" altLang="en-US"/>
          </a:p>
        </p:txBody>
      </p:sp>
    </p:spTree>
    <p:extLst>
      <p:ext uri="{BB962C8B-B14F-4D97-AF65-F5344CB8AC3E}">
        <p14:creationId xmlns:p14="http://schemas.microsoft.com/office/powerpoint/2010/main" val="251038063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BE1B80C9-E310-45E8-AFE4-9AAB9EB7BF3D}" type="slidenum">
              <a:rPr lang="ko-KR" altLang="en-US" smtClean="0"/>
              <a:t>4</a:t>
            </a:fld>
            <a:endParaRPr lang="ko-KR" altLang="en-US"/>
          </a:p>
        </p:txBody>
      </p:sp>
    </p:spTree>
    <p:extLst>
      <p:ext uri="{BB962C8B-B14F-4D97-AF65-F5344CB8AC3E}">
        <p14:creationId xmlns:p14="http://schemas.microsoft.com/office/powerpoint/2010/main" val="496424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ko-KR" altLang="en-US"/>
              <a:t>마스터 제목 스타일 편집</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81636674-640E-4C2F-B835-C36F06FB0A4B}" type="datetimeFigureOut">
              <a:rPr lang="ko-KR" altLang="en-US" smtClean="0"/>
              <a:t>2021-12-15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C9AE453-0D2E-4ADC-BD7D-74A614EB3F8D}" type="slidenum">
              <a:rPr lang="ko-KR" altLang="en-US" smtClean="0"/>
              <a:t>‹#›</a:t>
            </a:fld>
            <a:endParaRPr lang="ko-KR"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417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캡션 있는 파노라마 그림">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ko-KR" altLang="en-US"/>
              <a:t>그림을 추가하려면 아이콘을 클릭하십시오</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ko-KR" altLang="en-US"/>
              <a:t>마스터 텍스트 스타일 편집</a:t>
            </a:r>
          </a:p>
        </p:txBody>
      </p:sp>
      <p:sp>
        <p:nvSpPr>
          <p:cNvPr id="3" name="Date Placeholder 2"/>
          <p:cNvSpPr>
            <a:spLocks noGrp="1"/>
          </p:cNvSpPr>
          <p:nvPr>
            <p:ph type="dt" sz="half" idx="10"/>
          </p:nvPr>
        </p:nvSpPr>
        <p:spPr/>
        <p:txBody>
          <a:bodyPr/>
          <a:lstStyle/>
          <a:p>
            <a:fld id="{81636674-640E-4C2F-B835-C36F06FB0A4B}" type="datetimeFigureOut">
              <a:rPr lang="ko-KR" altLang="en-US" smtClean="0"/>
              <a:t>2021-12-15</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6C9AE453-0D2E-4ADC-BD7D-74A614EB3F8D}" type="slidenum">
              <a:rPr lang="ko-KR" altLang="en-US" smtClean="0"/>
              <a:t>‹#›</a:t>
            </a:fld>
            <a:endParaRPr lang="ko-KR" altLang="en-US"/>
          </a:p>
        </p:txBody>
      </p:sp>
    </p:spTree>
    <p:extLst>
      <p:ext uri="{BB962C8B-B14F-4D97-AF65-F5344CB8AC3E}">
        <p14:creationId xmlns:p14="http://schemas.microsoft.com/office/powerpoint/2010/main" val="516667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제목 및 캡션">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ko-KR" altLang="en-US"/>
              <a:t>마스터 제목 스타일 편집</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81636674-640E-4C2F-B835-C36F06FB0A4B}" type="datetimeFigureOut">
              <a:rPr lang="ko-KR" altLang="en-US" smtClean="0"/>
              <a:t>2021-12-15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C9AE453-0D2E-4ADC-BD7D-74A614EB3F8D}" type="slidenum">
              <a:rPr lang="ko-KR" altLang="en-US" smtClean="0"/>
              <a:t>‹#›</a:t>
            </a:fld>
            <a:endParaRPr lang="ko-KR" altLang="en-US"/>
          </a:p>
        </p:txBody>
      </p:sp>
    </p:spTree>
    <p:extLst>
      <p:ext uri="{BB962C8B-B14F-4D97-AF65-F5344CB8AC3E}">
        <p14:creationId xmlns:p14="http://schemas.microsoft.com/office/powerpoint/2010/main" val="2479930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캡션 있는 인용문">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ko-KR" altLang="en-US"/>
              <a:t>마스터 제목 스타일 편집</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ko-KR" altLang="en-US"/>
              <a:t>마스터 텍스트 스타일 편집</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81636674-640E-4C2F-B835-C36F06FB0A4B}" type="datetimeFigureOut">
              <a:rPr lang="ko-KR" altLang="en-US" smtClean="0"/>
              <a:t>2021-12-15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C9AE453-0D2E-4ADC-BD7D-74A614EB3F8D}" type="slidenum">
              <a:rPr lang="ko-KR" altLang="en-US" smtClean="0"/>
              <a:t>‹#›</a:t>
            </a:fld>
            <a:endParaRPr lang="ko-KR"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87207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명함">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ko-KR" altLang="en-US"/>
              <a:t>마스터 제목 스타일 편집</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81636674-640E-4C2F-B835-C36F06FB0A4B}" type="datetimeFigureOut">
              <a:rPr lang="ko-KR" altLang="en-US" smtClean="0"/>
              <a:t>2021-12-15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C9AE453-0D2E-4ADC-BD7D-74A614EB3F8D}" type="slidenum">
              <a:rPr lang="ko-KR" altLang="en-US" smtClean="0"/>
              <a:t>‹#›</a:t>
            </a:fld>
            <a:endParaRPr lang="ko-KR" altLang="en-US"/>
          </a:p>
        </p:txBody>
      </p:sp>
    </p:spTree>
    <p:extLst>
      <p:ext uri="{BB962C8B-B14F-4D97-AF65-F5344CB8AC3E}">
        <p14:creationId xmlns:p14="http://schemas.microsoft.com/office/powerpoint/2010/main" val="40769583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인용문 있는 명함">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ko-KR" altLang="en-US"/>
              <a:t>마스터 제목 스타일 편집</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ko-KR" altLang="en-US"/>
              <a:t>마스터 텍스트 스타일 편집</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81636674-640E-4C2F-B835-C36F06FB0A4B}" type="datetimeFigureOut">
              <a:rPr lang="ko-KR" altLang="en-US" smtClean="0"/>
              <a:t>2021-12-15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C9AE453-0D2E-4ADC-BD7D-74A614EB3F8D}" type="slidenum">
              <a:rPr lang="ko-KR" altLang="en-US" smtClean="0"/>
              <a:t>‹#›</a:t>
            </a:fld>
            <a:endParaRPr lang="ko-KR"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74574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참 또는 거짓">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ko-KR" altLang="en-US"/>
              <a:t>마스터 제목 스타일 편집</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ko-KR" altLang="en-US"/>
              <a:t>마스터 텍스트 스타일 편집</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81636674-640E-4C2F-B835-C36F06FB0A4B}" type="datetimeFigureOut">
              <a:rPr lang="ko-KR" altLang="en-US" smtClean="0"/>
              <a:t>2021-12-15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C9AE453-0D2E-4ADC-BD7D-74A614EB3F8D}" type="slidenum">
              <a:rPr lang="ko-KR" altLang="en-US" smtClean="0"/>
              <a:t>‹#›</a:t>
            </a:fld>
            <a:endParaRPr lang="ko-KR" altLang="en-US"/>
          </a:p>
        </p:txBody>
      </p:sp>
    </p:spTree>
    <p:extLst>
      <p:ext uri="{BB962C8B-B14F-4D97-AF65-F5344CB8AC3E}">
        <p14:creationId xmlns:p14="http://schemas.microsoft.com/office/powerpoint/2010/main" val="14042551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ncho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81636674-640E-4C2F-B835-C36F06FB0A4B}" type="datetimeFigureOut">
              <a:rPr lang="ko-KR" altLang="en-US" smtClean="0"/>
              <a:t>2021-12-15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C9AE453-0D2E-4ADC-BD7D-74A614EB3F8D}" type="slidenum">
              <a:rPr lang="ko-KR" altLang="en-US" smtClean="0"/>
              <a:t>‹#›</a:t>
            </a:fld>
            <a:endParaRPr lang="ko-KR" altLang="en-US"/>
          </a:p>
        </p:txBody>
      </p:sp>
    </p:spTree>
    <p:extLst>
      <p:ext uri="{BB962C8B-B14F-4D97-AF65-F5344CB8AC3E}">
        <p14:creationId xmlns:p14="http://schemas.microsoft.com/office/powerpoint/2010/main" val="12068510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81636674-640E-4C2F-B835-C36F06FB0A4B}" type="datetimeFigureOut">
              <a:rPr lang="ko-KR" altLang="en-US" smtClean="0"/>
              <a:t>2021-12-15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C9AE453-0D2E-4ADC-BD7D-74A614EB3F8D}" type="slidenum">
              <a:rPr lang="ko-KR" altLang="en-US" smtClean="0"/>
              <a:t>‹#›</a:t>
            </a:fld>
            <a:endParaRPr lang="ko-KR" altLang="en-US"/>
          </a:p>
        </p:txBody>
      </p:sp>
    </p:spTree>
    <p:extLst>
      <p:ext uri="{BB962C8B-B14F-4D97-AF65-F5344CB8AC3E}">
        <p14:creationId xmlns:p14="http://schemas.microsoft.com/office/powerpoint/2010/main" val="455793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nchor="ct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81636674-640E-4C2F-B835-C36F06FB0A4B}" type="datetimeFigureOut">
              <a:rPr lang="ko-KR" altLang="en-US" smtClean="0"/>
              <a:t>2021-12-15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C9AE453-0D2E-4ADC-BD7D-74A614EB3F8D}" type="slidenum">
              <a:rPr lang="ko-KR" altLang="en-US" smtClean="0"/>
              <a:t>‹#›</a:t>
            </a:fld>
            <a:endParaRPr lang="ko-KR" altLang="en-US"/>
          </a:p>
        </p:txBody>
      </p:sp>
    </p:spTree>
    <p:extLst>
      <p:ext uri="{BB962C8B-B14F-4D97-AF65-F5344CB8AC3E}">
        <p14:creationId xmlns:p14="http://schemas.microsoft.com/office/powerpoint/2010/main" val="2169967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ko-KR" altLang="en-US"/>
              <a:t>마스터 제목 스타일 편집</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81636674-640E-4C2F-B835-C36F06FB0A4B}" type="datetimeFigureOut">
              <a:rPr lang="ko-KR" altLang="en-US" smtClean="0"/>
              <a:t>2021-12-15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C9AE453-0D2E-4ADC-BD7D-74A614EB3F8D}" type="slidenum">
              <a:rPr lang="ko-KR" altLang="en-US" smtClean="0"/>
              <a:t>‹#›</a:t>
            </a:fld>
            <a:endParaRPr lang="ko-KR" altLang="en-US"/>
          </a:p>
        </p:txBody>
      </p:sp>
    </p:spTree>
    <p:extLst>
      <p:ext uri="{BB962C8B-B14F-4D97-AF65-F5344CB8AC3E}">
        <p14:creationId xmlns:p14="http://schemas.microsoft.com/office/powerpoint/2010/main" val="3105666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81636674-640E-4C2F-B835-C36F06FB0A4B}" type="datetimeFigureOut">
              <a:rPr lang="ko-KR" altLang="en-US" smtClean="0"/>
              <a:t>2021-12-15</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6C9AE453-0D2E-4ADC-BD7D-74A614EB3F8D}" type="slidenum">
              <a:rPr lang="ko-KR" altLang="en-US" smtClean="0"/>
              <a:t>‹#›</a:t>
            </a:fld>
            <a:endParaRPr lang="ko-KR" altLang="en-US"/>
          </a:p>
        </p:txBody>
      </p:sp>
    </p:spTree>
    <p:extLst>
      <p:ext uri="{BB962C8B-B14F-4D97-AF65-F5344CB8AC3E}">
        <p14:creationId xmlns:p14="http://schemas.microsoft.com/office/powerpoint/2010/main" val="3688073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81636674-640E-4C2F-B835-C36F06FB0A4B}" type="datetimeFigureOut">
              <a:rPr lang="ko-KR" altLang="en-US" smtClean="0"/>
              <a:t>2021-12-15</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6C9AE453-0D2E-4ADC-BD7D-74A614EB3F8D}" type="slidenum">
              <a:rPr lang="ko-KR" altLang="en-US" smtClean="0"/>
              <a:t>‹#›</a:t>
            </a:fld>
            <a:endParaRPr lang="ko-KR" altLang="en-US"/>
          </a:p>
        </p:txBody>
      </p:sp>
    </p:spTree>
    <p:extLst>
      <p:ext uri="{BB962C8B-B14F-4D97-AF65-F5344CB8AC3E}">
        <p14:creationId xmlns:p14="http://schemas.microsoft.com/office/powerpoint/2010/main" val="1268744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81636674-640E-4C2F-B835-C36F06FB0A4B}" type="datetimeFigureOut">
              <a:rPr lang="ko-KR" altLang="en-US" smtClean="0"/>
              <a:t>2021-12-15</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6C9AE453-0D2E-4ADC-BD7D-74A614EB3F8D}" type="slidenum">
              <a:rPr lang="ko-KR" altLang="en-US" smtClean="0"/>
              <a:t>‹#›</a:t>
            </a:fld>
            <a:endParaRPr lang="ko-KR" altLang="en-US"/>
          </a:p>
        </p:txBody>
      </p:sp>
    </p:spTree>
    <p:extLst>
      <p:ext uri="{BB962C8B-B14F-4D97-AF65-F5344CB8AC3E}">
        <p14:creationId xmlns:p14="http://schemas.microsoft.com/office/powerpoint/2010/main" val="1131109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636674-640E-4C2F-B835-C36F06FB0A4B}" type="datetimeFigureOut">
              <a:rPr lang="ko-KR" altLang="en-US" smtClean="0"/>
              <a:t>2021-12-15</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6C9AE453-0D2E-4ADC-BD7D-74A614EB3F8D}" type="slidenum">
              <a:rPr lang="ko-KR" altLang="en-US" smtClean="0"/>
              <a:t>‹#›</a:t>
            </a:fld>
            <a:endParaRPr lang="ko-KR" altLang="en-US"/>
          </a:p>
        </p:txBody>
      </p:sp>
    </p:spTree>
    <p:extLst>
      <p:ext uri="{BB962C8B-B14F-4D97-AF65-F5344CB8AC3E}">
        <p14:creationId xmlns:p14="http://schemas.microsoft.com/office/powerpoint/2010/main" val="525362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ko-KR" altLang="en-US"/>
              <a:t>마스터 제목 스타일 편집</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81636674-640E-4C2F-B835-C36F06FB0A4B}" type="datetimeFigureOut">
              <a:rPr lang="ko-KR" altLang="en-US" smtClean="0"/>
              <a:t>2021-12-15</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6C9AE453-0D2E-4ADC-BD7D-74A614EB3F8D}" type="slidenum">
              <a:rPr lang="ko-KR" altLang="en-US" smtClean="0"/>
              <a:t>‹#›</a:t>
            </a:fld>
            <a:endParaRPr lang="ko-KR" altLang="en-US"/>
          </a:p>
        </p:txBody>
      </p:sp>
    </p:spTree>
    <p:extLst>
      <p:ext uri="{BB962C8B-B14F-4D97-AF65-F5344CB8AC3E}">
        <p14:creationId xmlns:p14="http://schemas.microsoft.com/office/powerpoint/2010/main" val="3871993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ko-KR" altLang="en-US"/>
              <a:t>마스터 제목 스타일 편집</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81636674-640E-4C2F-B835-C36F06FB0A4B}" type="datetimeFigureOut">
              <a:rPr lang="ko-KR" altLang="en-US" smtClean="0"/>
              <a:t>2021-12-15</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6C9AE453-0D2E-4ADC-BD7D-74A614EB3F8D}" type="slidenum">
              <a:rPr lang="ko-KR" altLang="en-US" smtClean="0"/>
              <a:t>‹#›</a:t>
            </a:fld>
            <a:endParaRPr lang="ko-KR" altLang="en-US"/>
          </a:p>
        </p:txBody>
      </p:sp>
    </p:spTree>
    <p:extLst>
      <p:ext uri="{BB962C8B-B14F-4D97-AF65-F5344CB8AC3E}">
        <p14:creationId xmlns:p14="http://schemas.microsoft.com/office/powerpoint/2010/main" val="1856581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1636674-640E-4C2F-B835-C36F06FB0A4B}" type="datetimeFigureOut">
              <a:rPr lang="ko-KR" altLang="en-US" smtClean="0"/>
              <a:t>2021-12-15</a:t>
            </a:fld>
            <a:endParaRPr lang="ko-KR" alt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ko-KR" alt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C9AE453-0D2E-4ADC-BD7D-74A614EB3F8D}" type="slidenum">
              <a:rPr lang="ko-KR" altLang="en-US" smtClean="0"/>
              <a:t>‹#›</a:t>
            </a:fld>
            <a:endParaRPr lang="ko-KR" altLang="en-US"/>
          </a:p>
        </p:txBody>
      </p:sp>
    </p:spTree>
    <p:extLst>
      <p:ext uri="{BB962C8B-B14F-4D97-AF65-F5344CB8AC3E}">
        <p14:creationId xmlns:p14="http://schemas.microsoft.com/office/powerpoint/2010/main" val="1236639614"/>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1" hangingPunct="1">
        <a:spcBef>
          <a:spcPct val="0"/>
        </a:spcBef>
        <a:buNone/>
        <a:defRPr sz="3600" kern="1200" cap="all">
          <a:ln w="3175" cmpd="sng">
            <a:noFill/>
          </a:ln>
          <a:solidFill>
            <a:schemeClr val="tx1"/>
          </a:solidFill>
          <a:effectLst/>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285750" indent="-285750" algn="l" defTabSz="457200" rtl="0" eaLnBrk="1" latinLnBrk="1"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1"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1"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1"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1"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1"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1"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1"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1"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1" hangingPunct="1">
        <a:defRPr sz="1800" kern="1200">
          <a:solidFill>
            <a:schemeClr val="tx1"/>
          </a:solidFill>
          <a:latin typeface="+mn-lt"/>
          <a:ea typeface="+mn-ea"/>
          <a:cs typeface="+mn-cs"/>
        </a:defRPr>
      </a:lvl1pPr>
      <a:lvl2pPr marL="457200" algn="l" defTabSz="457200" rtl="0" eaLnBrk="1" latinLnBrk="1" hangingPunct="1">
        <a:defRPr sz="1800" kern="1200">
          <a:solidFill>
            <a:schemeClr val="tx1"/>
          </a:solidFill>
          <a:latin typeface="+mn-lt"/>
          <a:ea typeface="+mn-ea"/>
          <a:cs typeface="+mn-cs"/>
        </a:defRPr>
      </a:lvl2pPr>
      <a:lvl3pPr marL="914400" algn="l" defTabSz="457200" rtl="0" eaLnBrk="1" latinLnBrk="1" hangingPunct="1">
        <a:defRPr sz="1800" kern="1200">
          <a:solidFill>
            <a:schemeClr val="tx1"/>
          </a:solidFill>
          <a:latin typeface="+mn-lt"/>
          <a:ea typeface="+mn-ea"/>
          <a:cs typeface="+mn-cs"/>
        </a:defRPr>
      </a:lvl3pPr>
      <a:lvl4pPr marL="1371600" algn="l" defTabSz="457200" rtl="0" eaLnBrk="1" latinLnBrk="1" hangingPunct="1">
        <a:defRPr sz="1800" kern="1200">
          <a:solidFill>
            <a:schemeClr val="tx1"/>
          </a:solidFill>
          <a:latin typeface="+mn-lt"/>
          <a:ea typeface="+mn-ea"/>
          <a:cs typeface="+mn-cs"/>
        </a:defRPr>
      </a:lvl4pPr>
      <a:lvl5pPr marL="1828800" algn="l" defTabSz="457200" rtl="0" eaLnBrk="1" latinLnBrk="1" hangingPunct="1">
        <a:defRPr sz="1800" kern="1200">
          <a:solidFill>
            <a:schemeClr val="tx1"/>
          </a:solidFill>
          <a:latin typeface="+mn-lt"/>
          <a:ea typeface="+mn-ea"/>
          <a:cs typeface="+mn-cs"/>
        </a:defRPr>
      </a:lvl5pPr>
      <a:lvl6pPr marL="2286000" algn="l" defTabSz="457200" rtl="0" eaLnBrk="1" latinLnBrk="1" hangingPunct="1">
        <a:defRPr sz="1800" kern="1200">
          <a:solidFill>
            <a:schemeClr val="tx1"/>
          </a:solidFill>
          <a:latin typeface="+mn-lt"/>
          <a:ea typeface="+mn-ea"/>
          <a:cs typeface="+mn-cs"/>
        </a:defRPr>
      </a:lvl6pPr>
      <a:lvl7pPr marL="2743200" algn="l" defTabSz="457200" rtl="0" eaLnBrk="1" latinLnBrk="1" hangingPunct="1">
        <a:defRPr sz="1800" kern="1200">
          <a:solidFill>
            <a:schemeClr val="tx1"/>
          </a:solidFill>
          <a:latin typeface="+mn-lt"/>
          <a:ea typeface="+mn-ea"/>
          <a:cs typeface="+mn-cs"/>
        </a:defRPr>
      </a:lvl7pPr>
      <a:lvl8pPr marL="3200400" algn="l" defTabSz="457200" rtl="0" eaLnBrk="1" latinLnBrk="1" hangingPunct="1">
        <a:defRPr sz="1800" kern="1200">
          <a:solidFill>
            <a:schemeClr val="tx1"/>
          </a:solidFill>
          <a:latin typeface="+mn-lt"/>
          <a:ea typeface="+mn-ea"/>
          <a:cs typeface="+mn-cs"/>
        </a:defRPr>
      </a:lvl8pPr>
      <a:lvl9pPr marL="3657600" algn="l" defTabSz="4572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593211-E67B-46B7-B146-5E99D518877E}"/>
              </a:ext>
            </a:extLst>
          </p:cNvPr>
          <p:cNvSpPr>
            <a:spLocks noGrp="1"/>
          </p:cNvSpPr>
          <p:nvPr>
            <p:ph type="ctrTitle"/>
          </p:nvPr>
        </p:nvSpPr>
        <p:spPr>
          <a:xfrm>
            <a:off x="1524000" y="1105751"/>
            <a:ext cx="9568070" cy="1348409"/>
          </a:xfrm>
        </p:spPr>
        <p:txBody>
          <a:bodyPr>
            <a:normAutofit/>
          </a:bodyPr>
          <a:lstStyle/>
          <a:p>
            <a:r>
              <a:rPr lang="ko-KR" altLang="en-US" dirty="0" err="1">
                <a:solidFill>
                  <a:srgbClr val="FF0000"/>
                </a:solidFill>
              </a:rPr>
              <a:t>아두이노</a:t>
            </a:r>
            <a:r>
              <a:rPr lang="ko-KR" altLang="en-US" dirty="0">
                <a:solidFill>
                  <a:srgbClr val="FF0000"/>
                </a:solidFill>
              </a:rPr>
              <a:t> 응용 </a:t>
            </a:r>
            <a:r>
              <a:rPr lang="en-US" altLang="ko-KR" dirty="0">
                <a:solidFill>
                  <a:srgbClr val="FF0000"/>
                </a:solidFill>
              </a:rPr>
              <a:t>team project</a:t>
            </a:r>
            <a:endParaRPr lang="ko-KR" altLang="en-US" dirty="0">
              <a:solidFill>
                <a:srgbClr val="FF0000"/>
              </a:solidFill>
            </a:endParaRPr>
          </a:p>
        </p:txBody>
      </p:sp>
      <p:sp>
        <p:nvSpPr>
          <p:cNvPr id="3" name="부제목 2">
            <a:extLst>
              <a:ext uri="{FF2B5EF4-FFF2-40B4-BE49-F238E27FC236}">
                <a16:creationId xmlns:a16="http://schemas.microsoft.com/office/drawing/2014/main" id="{DCD4DE67-546C-4C83-A452-44362FDECCEF}"/>
              </a:ext>
            </a:extLst>
          </p:cNvPr>
          <p:cNvSpPr>
            <a:spLocks noGrp="1"/>
          </p:cNvSpPr>
          <p:nvPr>
            <p:ph type="subTitle" idx="1"/>
          </p:nvPr>
        </p:nvSpPr>
        <p:spPr>
          <a:xfrm>
            <a:off x="2676939" y="5300868"/>
            <a:ext cx="9144000" cy="1348409"/>
          </a:xfrm>
        </p:spPr>
        <p:txBody>
          <a:bodyPr>
            <a:normAutofit lnSpcReduction="10000"/>
          </a:bodyPr>
          <a:lstStyle/>
          <a:p>
            <a:pPr algn="r"/>
            <a:r>
              <a:rPr lang="en-US" altLang="ko-KR" sz="3600" dirty="0"/>
              <a:t>AA06 </a:t>
            </a:r>
            <a:r>
              <a:rPr lang="ko-KR" altLang="en-US" sz="3600" dirty="0"/>
              <a:t>손윤우</a:t>
            </a:r>
            <a:endParaRPr lang="en-US" altLang="ko-KR" sz="3600" dirty="0"/>
          </a:p>
          <a:p>
            <a:pPr algn="r"/>
            <a:r>
              <a:rPr lang="en-US" altLang="ko-KR" sz="3600" dirty="0"/>
              <a:t>AA09 </a:t>
            </a:r>
            <a:r>
              <a:rPr lang="ko-KR" altLang="en-US" sz="3600" dirty="0"/>
              <a:t>윤현석</a:t>
            </a:r>
          </a:p>
        </p:txBody>
      </p:sp>
    </p:spTree>
    <p:extLst>
      <p:ext uri="{BB962C8B-B14F-4D97-AF65-F5344CB8AC3E}">
        <p14:creationId xmlns:p14="http://schemas.microsoft.com/office/powerpoint/2010/main" val="677770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295ED2-4666-4D5C-87AF-D83E66B7C056}"/>
              </a:ext>
            </a:extLst>
          </p:cNvPr>
          <p:cNvSpPr>
            <a:spLocks noGrp="1"/>
          </p:cNvSpPr>
          <p:nvPr>
            <p:ph type="title"/>
          </p:nvPr>
        </p:nvSpPr>
        <p:spPr>
          <a:xfrm>
            <a:off x="362857" y="3545114"/>
            <a:ext cx="10958286" cy="3044372"/>
          </a:xfrm>
        </p:spPr>
        <p:txBody>
          <a:bodyPr>
            <a:normAutofit/>
          </a:bodyPr>
          <a:lstStyle/>
          <a:p>
            <a:r>
              <a:rPr lang="ko-KR" altLang="en-US" sz="1800" b="0" i="0" dirty="0">
                <a:solidFill>
                  <a:srgbClr val="FF0000"/>
                </a:solidFill>
                <a:effectLst/>
                <a:latin typeface="돋움" panose="020B0600000101010101" pitchFamily="50" charset="-127"/>
                <a:ea typeface="돋움" panose="020B0600000101010101" pitchFamily="50" charset="-127"/>
              </a:rPr>
              <a:t>센서</a:t>
            </a:r>
            <a:r>
              <a:rPr lang="en-US" altLang="ko-KR" sz="1800" b="0" i="0" dirty="0">
                <a:solidFill>
                  <a:srgbClr val="FF0000"/>
                </a:solidFill>
                <a:effectLst/>
                <a:latin typeface="돋움" panose="020B0600000101010101" pitchFamily="50" charset="-127"/>
                <a:ea typeface="돋움" panose="020B0600000101010101" pitchFamily="50" charset="-127"/>
              </a:rPr>
              <a:t>(Sensor)</a:t>
            </a:r>
            <a:r>
              <a:rPr lang="ko-KR" altLang="en-US" sz="1800" b="0" i="0" dirty="0">
                <a:solidFill>
                  <a:srgbClr val="E1E1E1"/>
                </a:solidFill>
                <a:effectLst/>
                <a:latin typeface="돋움" panose="020B0600000101010101" pitchFamily="50" charset="-127"/>
                <a:ea typeface="돋움" panose="020B0600000101010101" pitchFamily="50" charset="-127"/>
              </a:rPr>
              <a:t>는 온도</a:t>
            </a:r>
            <a:r>
              <a:rPr lang="en-US" altLang="ko-KR" sz="1800" b="0" i="0" dirty="0">
                <a:solidFill>
                  <a:srgbClr val="E1E1E1"/>
                </a:solidFill>
                <a:effectLst/>
                <a:latin typeface="돋움" panose="020B0600000101010101" pitchFamily="50" charset="-127"/>
                <a:ea typeface="돋움" panose="020B0600000101010101" pitchFamily="50" charset="-127"/>
              </a:rPr>
              <a:t>·</a:t>
            </a:r>
            <a:r>
              <a:rPr lang="ko-KR" altLang="en-US" sz="1800" b="0" i="0" dirty="0">
                <a:solidFill>
                  <a:srgbClr val="E1E1E1"/>
                </a:solidFill>
                <a:effectLst/>
                <a:latin typeface="돋움" panose="020B0600000101010101" pitchFamily="50" charset="-127"/>
                <a:ea typeface="돋움" panose="020B0600000101010101" pitchFamily="50" charset="-127"/>
              </a:rPr>
              <a:t>속도 또는 기타 작동 장치의 상태를 계측 제어 등 그 목적에 알맞은 전기 신호로 변환하는 소자 또는 장치를 말합니다</a:t>
            </a:r>
            <a:r>
              <a:rPr lang="en-US" altLang="ko-KR" sz="1800" b="0" i="0" dirty="0">
                <a:solidFill>
                  <a:srgbClr val="E1E1E1"/>
                </a:solidFill>
                <a:effectLst/>
                <a:latin typeface="돋움" panose="020B0600000101010101" pitchFamily="50" charset="-127"/>
                <a:ea typeface="돋움" panose="020B0600000101010101" pitchFamily="50" charset="-127"/>
              </a:rPr>
              <a:t>.</a:t>
            </a:r>
            <a:br>
              <a:rPr lang="en-US" altLang="ko-KR" sz="1800" b="0" i="0" dirty="0">
                <a:solidFill>
                  <a:srgbClr val="E1E1E1"/>
                </a:solidFill>
                <a:effectLst/>
                <a:latin typeface="돋움" panose="020B0600000101010101" pitchFamily="50" charset="-127"/>
                <a:ea typeface="돋움" panose="020B0600000101010101" pitchFamily="50" charset="-127"/>
              </a:rPr>
            </a:br>
            <a:r>
              <a:rPr lang="en-US" altLang="ko-KR" sz="1800" b="0" i="0" dirty="0">
                <a:solidFill>
                  <a:srgbClr val="E1E1E1"/>
                </a:solidFill>
                <a:effectLst/>
                <a:latin typeface="돋움" panose="020B0600000101010101" pitchFamily="50" charset="-127"/>
                <a:ea typeface="돋움" panose="020B0600000101010101" pitchFamily="50" charset="-127"/>
              </a:rPr>
              <a:t> </a:t>
            </a:r>
            <a:r>
              <a:rPr lang="ko-KR" altLang="en-US" sz="1800" b="0" i="0" dirty="0">
                <a:solidFill>
                  <a:srgbClr val="E1E1E1"/>
                </a:solidFill>
                <a:effectLst/>
                <a:latin typeface="돋움" panose="020B0600000101010101" pitchFamily="50" charset="-127"/>
                <a:ea typeface="돋움" panose="020B0600000101010101" pitchFamily="50" charset="-127"/>
              </a:rPr>
              <a:t>시중에 나와있는 센서는 여러가지가 있고</a:t>
            </a:r>
            <a:r>
              <a:rPr lang="en-US" altLang="ko-KR" sz="1800" dirty="0">
                <a:solidFill>
                  <a:srgbClr val="E1E1E1"/>
                </a:solidFill>
                <a:latin typeface="돋움" panose="020B0600000101010101" pitchFamily="50" charset="-127"/>
                <a:ea typeface="돋움" panose="020B0600000101010101" pitchFamily="50" charset="-127"/>
              </a:rPr>
              <a:t> </a:t>
            </a:r>
            <a:r>
              <a:rPr lang="ko-KR" altLang="en-US" sz="1800" b="0" i="0" dirty="0">
                <a:solidFill>
                  <a:srgbClr val="E1E1E1"/>
                </a:solidFill>
                <a:effectLst/>
                <a:latin typeface="돋움" panose="020B0600000101010101" pitchFamily="50" charset="-127"/>
                <a:ea typeface="돋움" panose="020B0600000101010101" pitchFamily="50" charset="-127"/>
              </a:rPr>
              <a:t>사물과의 거리를 측정하기 위한 초음파</a:t>
            </a:r>
            <a:r>
              <a:rPr lang="en-US" altLang="ko-KR" sz="1800" b="0" i="0" dirty="0">
                <a:solidFill>
                  <a:srgbClr val="E1E1E1"/>
                </a:solidFill>
                <a:effectLst/>
                <a:latin typeface="돋움" panose="020B0600000101010101" pitchFamily="50" charset="-127"/>
                <a:ea typeface="돋움" panose="020B0600000101010101" pitchFamily="50" charset="-127"/>
              </a:rPr>
              <a:t>/</a:t>
            </a:r>
            <a:r>
              <a:rPr lang="ko-KR" altLang="en-US" sz="1800" b="0" i="0" dirty="0">
                <a:solidFill>
                  <a:srgbClr val="E1E1E1"/>
                </a:solidFill>
                <a:effectLst/>
                <a:latin typeface="돋움" panose="020B0600000101010101" pitchFamily="50" charset="-127"/>
                <a:ea typeface="돋움" panose="020B0600000101010101" pitchFamily="50" charset="-127"/>
              </a:rPr>
              <a:t>적외선 센서</a:t>
            </a:r>
            <a:r>
              <a:rPr lang="en-US" altLang="ko-KR" sz="1800" b="0" i="0" dirty="0">
                <a:solidFill>
                  <a:srgbClr val="E1E1E1"/>
                </a:solidFill>
                <a:effectLst/>
                <a:latin typeface="돋움" panose="020B0600000101010101" pitchFamily="50" charset="-127"/>
                <a:ea typeface="돋움" panose="020B0600000101010101" pitchFamily="50" charset="-127"/>
              </a:rPr>
              <a:t>, </a:t>
            </a:r>
            <a:r>
              <a:rPr lang="ko-KR" altLang="en-US" sz="1800" b="0" i="0" dirty="0">
                <a:solidFill>
                  <a:srgbClr val="E1E1E1"/>
                </a:solidFill>
                <a:effectLst/>
                <a:latin typeface="돋움" panose="020B0600000101010101" pitchFamily="50" charset="-127"/>
                <a:ea typeface="돋움" panose="020B0600000101010101" pitchFamily="50" charset="-127"/>
              </a:rPr>
              <a:t>빛의 세기를 감지하기 위한 조도센서</a:t>
            </a:r>
            <a:r>
              <a:rPr lang="en-US" altLang="ko-KR" sz="1800" b="0" i="0" dirty="0">
                <a:solidFill>
                  <a:srgbClr val="E1E1E1"/>
                </a:solidFill>
                <a:effectLst/>
                <a:latin typeface="돋움" panose="020B0600000101010101" pitchFamily="50" charset="-127"/>
                <a:ea typeface="돋움" panose="020B0600000101010101" pitchFamily="50" charset="-127"/>
              </a:rPr>
              <a:t>, </a:t>
            </a:r>
            <a:r>
              <a:rPr lang="ko-KR" altLang="en-US" sz="1800" b="0" i="0" dirty="0">
                <a:solidFill>
                  <a:srgbClr val="E1E1E1"/>
                </a:solidFill>
                <a:effectLst/>
                <a:latin typeface="돋움" panose="020B0600000101010101" pitchFamily="50" charset="-127"/>
                <a:ea typeface="돋움" panose="020B0600000101010101" pitchFamily="50" charset="-127"/>
              </a:rPr>
              <a:t>온도나 압력을 측정하기 위한 온도</a:t>
            </a:r>
            <a:r>
              <a:rPr lang="en-US" altLang="ko-KR" sz="1800" b="0" i="0" dirty="0">
                <a:solidFill>
                  <a:srgbClr val="E1E1E1"/>
                </a:solidFill>
                <a:effectLst/>
                <a:latin typeface="돋움" panose="020B0600000101010101" pitchFamily="50" charset="-127"/>
                <a:ea typeface="돋움" panose="020B0600000101010101" pitchFamily="50" charset="-127"/>
              </a:rPr>
              <a:t>/</a:t>
            </a:r>
            <a:r>
              <a:rPr lang="ko-KR" altLang="en-US" sz="1800" b="0" i="0" dirty="0">
                <a:solidFill>
                  <a:srgbClr val="E1E1E1"/>
                </a:solidFill>
                <a:effectLst/>
                <a:latin typeface="돋움" panose="020B0600000101010101" pitchFamily="50" charset="-127"/>
                <a:ea typeface="돋움" panose="020B0600000101010101" pitchFamily="50" charset="-127"/>
              </a:rPr>
              <a:t>압력센서 등 물리적</a:t>
            </a:r>
            <a:r>
              <a:rPr lang="en-US" altLang="ko-KR" sz="1800" b="0" i="0" dirty="0">
                <a:solidFill>
                  <a:srgbClr val="E1E1E1"/>
                </a:solidFill>
                <a:effectLst/>
                <a:latin typeface="돋움" panose="020B0600000101010101" pitchFamily="50" charset="-127"/>
                <a:ea typeface="돋움" panose="020B0600000101010101" pitchFamily="50" charset="-127"/>
              </a:rPr>
              <a:t>, </a:t>
            </a:r>
            <a:r>
              <a:rPr lang="ko-KR" altLang="en-US" sz="1800" b="0" i="0" dirty="0">
                <a:solidFill>
                  <a:srgbClr val="E1E1E1"/>
                </a:solidFill>
                <a:effectLst/>
                <a:latin typeface="돋움" panose="020B0600000101010101" pitchFamily="50" charset="-127"/>
                <a:ea typeface="돋움" panose="020B0600000101010101" pitchFamily="50" charset="-127"/>
              </a:rPr>
              <a:t>화학적인 양이나 그 변화를 감지해주기 위한 다양한 용도의 센서가 존재합니다</a:t>
            </a:r>
            <a:r>
              <a:rPr lang="en-US" altLang="ko-KR" sz="1800" b="0" i="0" dirty="0">
                <a:solidFill>
                  <a:srgbClr val="E1E1E1"/>
                </a:solidFill>
                <a:effectLst/>
                <a:latin typeface="돋움" panose="020B0600000101010101" pitchFamily="50" charset="-127"/>
                <a:ea typeface="돋움" panose="020B0600000101010101" pitchFamily="50" charset="-127"/>
              </a:rPr>
              <a:t>.</a:t>
            </a:r>
            <a:br>
              <a:rPr lang="en-US" altLang="ko-KR" sz="1300" b="0" i="0" dirty="0">
                <a:solidFill>
                  <a:srgbClr val="E1E1E1"/>
                </a:solidFill>
                <a:effectLst/>
                <a:latin typeface="돋움" panose="020B0600000101010101" pitchFamily="50" charset="-127"/>
                <a:ea typeface="돋움" panose="020B0600000101010101" pitchFamily="50" charset="-127"/>
              </a:rPr>
            </a:br>
            <a:r>
              <a:rPr lang="ko-KR" altLang="en-US" sz="2000" b="0" i="0" dirty="0">
                <a:solidFill>
                  <a:srgbClr val="E1E1E1"/>
                </a:solidFill>
                <a:effectLst/>
                <a:latin typeface="돋움" panose="020B0600000101010101" pitchFamily="50" charset="-127"/>
                <a:ea typeface="돋움" panose="020B0600000101010101" pitchFamily="50" charset="-127"/>
              </a:rPr>
              <a:t>이러한 센서의 사용은 사람이 인지하거나 측정하기 어려운 요소를 측정할 수 있게 하는데 만약 센서로부터 얻은 데이터를 컴퓨터나 임베디드 시스템으로 전달하여 특정 알고리즘의 연산을 수행한다면 보다 다양한 기능을 구현하여 실생활에 접목할 수도 있을 것이다</a:t>
            </a:r>
            <a:r>
              <a:rPr lang="en-US" altLang="ko-KR" sz="2000" b="0" i="0" dirty="0">
                <a:solidFill>
                  <a:srgbClr val="E1E1E1"/>
                </a:solidFill>
                <a:effectLst/>
                <a:latin typeface="돋움" panose="020B0600000101010101" pitchFamily="50" charset="-127"/>
                <a:ea typeface="돋움" panose="020B0600000101010101" pitchFamily="50" charset="-127"/>
              </a:rPr>
              <a:t>.</a:t>
            </a:r>
            <a:br>
              <a:rPr lang="en-US" altLang="ko-KR" b="0" i="0" dirty="0">
                <a:solidFill>
                  <a:srgbClr val="E1E1E1"/>
                </a:solidFill>
                <a:effectLst/>
                <a:latin typeface="돋움" panose="020B0600000101010101" pitchFamily="50" charset="-127"/>
                <a:ea typeface="돋움" panose="020B0600000101010101" pitchFamily="50" charset="-127"/>
              </a:rPr>
            </a:br>
            <a:endParaRPr lang="ko-KR" altLang="en-US" dirty="0"/>
          </a:p>
        </p:txBody>
      </p:sp>
      <p:sp>
        <p:nvSpPr>
          <p:cNvPr id="3" name="내용 개체 틀 2">
            <a:extLst>
              <a:ext uri="{FF2B5EF4-FFF2-40B4-BE49-F238E27FC236}">
                <a16:creationId xmlns:a16="http://schemas.microsoft.com/office/drawing/2014/main" id="{B335D246-5A57-474B-A839-DD05F2BBDB82}"/>
              </a:ext>
            </a:extLst>
          </p:cNvPr>
          <p:cNvSpPr>
            <a:spLocks noGrp="1"/>
          </p:cNvSpPr>
          <p:nvPr>
            <p:ph idx="1"/>
          </p:nvPr>
        </p:nvSpPr>
        <p:spPr>
          <a:xfrm>
            <a:off x="524555" y="656772"/>
            <a:ext cx="8534400" cy="2449286"/>
          </a:xfrm>
        </p:spPr>
        <p:txBody>
          <a:bodyPr>
            <a:normAutofit/>
          </a:bodyPr>
          <a:lstStyle/>
          <a:p>
            <a:r>
              <a:rPr lang="ko-KR" altLang="en-US" sz="4000" dirty="0">
                <a:solidFill>
                  <a:srgbClr val="FFFF00"/>
                </a:solidFill>
              </a:rPr>
              <a:t>어떤 곳에 </a:t>
            </a:r>
            <a:r>
              <a:rPr lang="ko-KR" altLang="en-US" sz="4000" dirty="0" err="1">
                <a:solidFill>
                  <a:srgbClr val="FFFF00"/>
                </a:solidFill>
              </a:rPr>
              <a:t>횔용하여</a:t>
            </a:r>
            <a:r>
              <a:rPr lang="ko-KR" altLang="en-US" sz="4000" dirty="0">
                <a:solidFill>
                  <a:srgbClr val="FFFF00"/>
                </a:solidFill>
              </a:rPr>
              <a:t> 사용할 것 인가</a:t>
            </a:r>
          </a:p>
        </p:txBody>
      </p:sp>
    </p:spTree>
    <p:extLst>
      <p:ext uri="{BB962C8B-B14F-4D97-AF65-F5344CB8AC3E}">
        <p14:creationId xmlns:p14="http://schemas.microsoft.com/office/powerpoint/2010/main" val="170953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4A1421-9965-4F34-A587-D147B665B647}"/>
              </a:ext>
            </a:extLst>
          </p:cNvPr>
          <p:cNvSpPr>
            <a:spLocks noGrp="1"/>
          </p:cNvSpPr>
          <p:nvPr>
            <p:ph type="title"/>
          </p:nvPr>
        </p:nvSpPr>
        <p:spPr>
          <a:xfrm>
            <a:off x="928913" y="3047471"/>
            <a:ext cx="10479315" cy="3507015"/>
          </a:xfrm>
        </p:spPr>
        <p:txBody>
          <a:bodyPr>
            <a:normAutofit fontScale="90000"/>
          </a:bodyPr>
          <a:lstStyle/>
          <a:p>
            <a:pPr algn="just" fontAlgn="base"/>
            <a:r>
              <a:rPr lang="ko-KR" altLang="en-US" sz="2700" b="0" i="0" dirty="0">
                <a:solidFill>
                  <a:srgbClr val="333333"/>
                </a:solidFill>
                <a:effectLst/>
                <a:latin typeface="Nanum Gothic"/>
              </a:rPr>
              <a:t>비행 중인 </a:t>
            </a:r>
            <a:r>
              <a:rPr lang="ko-KR" altLang="en-US" sz="2700" b="0" i="0" dirty="0" err="1">
                <a:solidFill>
                  <a:srgbClr val="333333"/>
                </a:solidFill>
                <a:effectLst/>
                <a:latin typeface="Nanum Gothic"/>
              </a:rPr>
              <a:t>드론은</a:t>
            </a:r>
            <a:r>
              <a:rPr lang="ko-KR" altLang="en-US" sz="2700" b="0" i="0" dirty="0">
                <a:solidFill>
                  <a:srgbClr val="333333"/>
                </a:solidFill>
                <a:effectLst/>
                <a:latin typeface="Nanum Gothic"/>
              </a:rPr>
              <a:t> 바람이나 공기저항이 생길 경우 자세를 잡기 힘들 수 있는데요</a:t>
            </a:r>
            <a:r>
              <a:rPr lang="en-US" altLang="ko-KR" sz="2700" b="0" i="0" dirty="0">
                <a:solidFill>
                  <a:srgbClr val="333333"/>
                </a:solidFill>
                <a:effectLst/>
                <a:latin typeface="Nanum Gothic"/>
              </a:rPr>
              <a:t>. </a:t>
            </a:r>
            <a:r>
              <a:rPr lang="ko-KR" altLang="en-US" sz="2700" b="0" i="0" dirty="0">
                <a:solidFill>
                  <a:srgbClr val="333333"/>
                </a:solidFill>
                <a:effectLst/>
                <a:latin typeface="Nanum Gothic"/>
              </a:rPr>
              <a:t>이때 가속도 센서와 </a:t>
            </a:r>
            <a:r>
              <a:rPr lang="ko-KR" altLang="en-US" sz="2700" b="0" i="0" dirty="0" err="1">
                <a:solidFill>
                  <a:srgbClr val="333333"/>
                </a:solidFill>
                <a:effectLst/>
                <a:latin typeface="Nanum Gothic"/>
              </a:rPr>
              <a:t>자이로</a:t>
            </a:r>
            <a:r>
              <a:rPr lang="ko-KR" altLang="en-US" sz="2700" b="0" i="0" dirty="0">
                <a:solidFill>
                  <a:srgbClr val="333333"/>
                </a:solidFill>
                <a:effectLst/>
                <a:latin typeface="Nanum Gothic"/>
              </a:rPr>
              <a:t> 센서가 각각 중력가속도와 각속도를 측정하여 얼마나 기울여져 있는지 파악한 후 보정해주는 역할을 합니다</a:t>
            </a:r>
            <a:r>
              <a:rPr lang="en-US" altLang="ko-KR" sz="2700" b="0" i="0" dirty="0">
                <a:solidFill>
                  <a:srgbClr val="333333"/>
                </a:solidFill>
                <a:effectLst/>
                <a:latin typeface="Nanum Gothic"/>
              </a:rPr>
              <a:t>. </a:t>
            </a:r>
            <a:br>
              <a:rPr lang="en-US" altLang="ko-KR" sz="2700" b="0" i="0" dirty="0">
                <a:solidFill>
                  <a:srgbClr val="333333"/>
                </a:solidFill>
                <a:effectLst/>
                <a:latin typeface="Nanum Gothic"/>
              </a:rPr>
            </a:br>
            <a:br>
              <a:rPr lang="en-US" altLang="ko-KR" sz="2700" dirty="0">
                <a:solidFill>
                  <a:srgbClr val="333333"/>
                </a:solidFill>
                <a:latin typeface="Nanum Gothic"/>
              </a:rPr>
            </a:br>
            <a:r>
              <a:rPr lang="ko-KR" altLang="en-US" sz="2700" b="0" i="0" dirty="0">
                <a:solidFill>
                  <a:srgbClr val="333333"/>
                </a:solidFill>
                <a:effectLst/>
                <a:latin typeface="Nanum Gothic"/>
              </a:rPr>
              <a:t>가속도 센서는 직선 이동거리를 측정하기 때문에 바람이나 공기저항이 생길 경우 자세를 잡기가 힘들 수 있는데요</a:t>
            </a:r>
            <a:r>
              <a:rPr lang="en-US" altLang="ko-KR" sz="2700" b="0" i="0" dirty="0">
                <a:solidFill>
                  <a:srgbClr val="333333"/>
                </a:solidFill>
                <a:effectLst/>
                <a:latin typeface="Nanum Gothic"/>
              </a:rPr>
              <a:t>. </a:t>
            </a:r>
            <a:r>
              <a:rPr lang="ko-KR" altLang="en-US" sz="2700" b="0" i="0" dirty="0">
                <a:solidFill>
                  <a:srgbClr val="333333"/>
                </a:solidFill>
                <a:effectLst/>
                <a:latin typeface="Nanum Gothic"/>
              </a:rPr>
              <a:t>이 때 </a:t>
            </a:r>
            <a:r>
              <a:rPr lang="ko-KR" altLang="en-US" sz="2700" b="0" i="0" dirty="0" err="1">
                <a:solidFill>
                  <a:srgbClr val="333333"/>
                </a:solidFill>
                <a:effectLst/>
                <a:latin typeface="Nanum Gothic"/>
              </a:rPr>
              <a:t>자이로</a:t>
            </a:r>
            <a:r>
              <a:rPr lang="ko-KR" altLang="en-US" sz="2700" b="0" i="0" dirty="0">
                <a:solidFill>
                  <a:srgbClr val="333333"/>
                </a:solidFill>
                <a:effectLst/>
                <a:latin typeface="Nanum Gothic"/>
              </a:rPr>
              <a:t> 센서가 각속도를 측정하여 얼마나 기울여져 있는지 파악한 후 보정해주는 역할을 합니다</a:t>
            </a:r>
            <a:r>
              <a:rPr lang="en-US" altLang="ko-KR" sz="1800" b="0" i="0" dirty="0">
                <a:solidFill>
                  <a:srgbClr val="333333"/>
                </a:solidFill>
                <a:effectLst/>
                <a:latin typeface="Nanum Gothic"/>
              </a:rPr>
              <a:t>. </a:t>
            </a:r>
            <a:br>
              <a:rPr lang="ko-KR" altLang="en-US" b="0" i="0" dirty="0">
                <a:solidFill>
                  <a:srgbClr val="333333"/>
                </a:solidFill>
                <a:effectLst/>
                <a:latin typeface="Nanum Gothic"/>
              </a:rPr>
            </a:br>
            <a:br>
              <a:rPr lang="en-US" altLang="ko-KR" dirty="0"/>
            </a:br>
            <a:endParaRPr lang="ko-KR" altLang="en-US" dirty="0"/>
          </a:p>
        </p:txBody>
      </p:sp>
      <p:sp>
        <p:nvSpPr>
          <p:cNvPr id="3" name="내용 개체 틀 2">
            <a:extLst>
              <a:ext uri="{FF2B5EF4-FFF2-40B4-BE49-F238E27FC236}">
                <a16:creationId xmlns:a16="http://schemas.microsoft.com/office/drawing/2014/main" id="{2879CD4A-4BAA-44CE-8B9D-974000663A4E}"/>
              </a:ext>
            </a:extLst>
          </p:cNvPr>
          <p:cNvSpPr>
            <a:spLocks noGrp="1"/>
          </p:cNvSpPr>
          <p:nvPr>
            <p:ph idx="4294967295"/>
          </p:nvPr>
        </p:nvSpPr>
        <p:spPr>
          <a:xfrm>
            <a:off x="0" y="303213"/>
            <a:ext cx="8534400" cy="1147762"/>
          </a:xfrm>
        </p:spPr>
        <p:txBody>
          <a:bodyPr>
            <a:normAutofit/>
          </a:bodyPr>
          <a:lstStyle/>
          <a:p>
            <a:r>
              <a:rPr lang="ko-KR" altLang="en-US" sz="4000" dirty="0">
                <a:solidFill>
                  <a:srgbClr val="FFFF00"/>
                </a:solidFill>
              </a:rPr>
              <a:t>활용 사례</a:t>
            </a:r>
          </a:p>
        </p:txBody>
      </p:sp>
      <p:pic>
        <p:nvPicPr>
          <p:cNvPr id="1026" name="Picture 2">
            <a:extLst>
              <a:ext uri="{FF2B5EF4-FFF2-40B4-BE49-F238E27FC236}">
                <a16:creationId xmlns:a16="http://schemas.microsoft.com/office/drawing/2014/main" id="{7D4DDEDD-8D25-415E-A581-C406755190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5557" y="303514"/>
            <a:ext cx="6000750"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136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3C6819-99BF-4E96-89CA-A13867AD6B5A}"/>
              </a:ext>
            </a:extLst>
          </p:cNvPr>
          <p:cNvSpPr>
            <a:spLocks noGrp="1"/>
          </p:cNvSpPr>
          <p:nvPr>
            <p:ph type="title"/>
          </p:nvPr>
        </p:nvSpPr>
        <p:spPr>
          <a:xfrm>
            <a:off x="684212" y="3251200"/>
            <a:ext cx="8534400" cy="2148115"/>
          </a:xfrm>
        </p:spPr>
        <p:txBody>
          <a:bodyPr>
            <a:normAutofit fontScale="90000"/>
          </a:bodyPr>
          <a:lstStyle/>
          <a:p>
            <a:pPr fontAlgn="base"/>
            <a:r>
              <a:rPr lang="ko-KR" altLang="en-US" sz="2000" b="1" i="0" dirty="0">
                <a:solidFill>
                  <a:srgbClr val="A50034"/>
                </a:solidFill>
                <a:effectLst/>
                <a:latin typeface="Nanum Gothic"/>
              </a:rPr>
              <a:t>② 가상현실</a:t>
            </a:r>
            <a:r>
              <a:rPr lang="en-US" altLang="ko-KR" sz="2000" b="1" i="0" dirty="0">
                <a:solidFill>
                  <a:srgbClr val="A50034"/>
                </a:solidFill>
                <a:effectLst/>
                <a:latin typeface="Nanum Gothic"/>
              </a:rPr>
              <a:t>(VR) </a:t>
            </a:r>
            <a:br>
              <a:rPr lang="en-US" altLang="ko-KR" sz="2000" b="1" i="0" dirty="0">
                <a:solidFill>
                  <a:srgbClr val="A50034"/>
                </a:solidFill>
                <a:effectLst/>
                <a:latin typeface="Nanum Gothic"/>
              </a:rPr>
            </a:br>
            <a:r>
              <a:rPr lang="ko-KR" altLang="en-US" sz="2000" b="0" i="0" dirty="0">
                <a:solidFill>
                  <a:srgbClr val="333333"/>
                </a:solidFill>
                <a:effectLst/>
                <a:latin typeface="Nanum Gothic"/>
              </a:rPr>
              <a:t>올해 </a:t>
            </a:r>
            <a:r>
              <a:rPr lang="en-US" altLang="ko-KR" sz="2000" b="0" i="0" dirty="0">
                <a:solidFill>
                  <a:srgbClr val="333333"/>
                </a:solidFill>
                <a:effectLst/>
                <a:latin typeface="Nanum Gothic"/>
              </a:rPr>
              <a:t>LG</a:t>
            </a:r>
            <a:r>
              <a:rPr lang="ko-KR" altLang="en-US" sz="2000" b="0" i="0" dirty="0">
                <a:solidFill>
                  <a:srgbClr val="333333"/>
                </a:solidFill>
                <a:effectLst/>
                <a:latin typeface="Nanum Gothic"/>
              </a:rPr>
              <a:t>전자는 </a:t>
            </a:r>
            <a:r>
              <a:rPr lang="en-US" altLang="ko-KR" sz="2000" b="0" i="0" dirty="0">
                <a:solidFill>
                  <a:srgbClr val="333333"/>
                </a:solidFill>
                <a:effectLst/>
                <a:latin typeface="Nanum Gothic"/>
              </a:rPr>
              <a:t>G5</a:t>
            </a:r>
            <a:r>
              <a:rPr lang="ko-KR" altLang="en-US" sz="2000" b="0" i="0" dirty="0">
                <a:solidFill>
                  <a:srgbClr val="333333"/>
                </a:solidFill>
                <a:effectLst/>
                <a:latin typeface="Nanum Gothic"/>
              </a:rPr>
              <a:t>와 함께 휴대성을 강조한 가상현실 기기인 </a:t>
            </a:r>
            <a:r>
              <a:rPr lang="en-US" altLang="ko-KR" sz="2000" b="0" i="0" dirty="0">
                <a:solidFill>
                  <a:srgbClr val="333333"/>
                </a:solidFill>
                <a:effectLst/>
                <a:latin typeface="Nanum Gothic"/>
              </a:rPr>
              <a:t>360 VR </a:t>
            </a:r>
            <a:r>
              <a:rPr lang="ko-KR" altLang="en-US" sz="2000" b="0" i="0" dirty="0">
                <a:solidFill>
                  <a:srgbClr val="333333"/>
                </a:solidFill>
                <a:effectLst/>
                <a:latin typeface="Nanum Gothic"/>
              </a:rPr>
              <a:t>이라는 제품을 선보였는데요</a:t>
            </a:r>
            <a:r>
              <a:rPr lang="en-US" altLang="ko-KR" sz="2000" b="0" i="0" dirty="0">
                <a:solidFill>
                  <a:srgbClr val="333333"/>
                </a:solidFill>
                <a:effectLst/>
                <a:latin typeface="Nanum Gothic"/>
              </a:rPr>
              <a:t>. </a:t>
            </a:r>
            <a:r>
              <a:rPr lang="ko-KR" altLang="en-US" sz="2000" b="0" i="0" dirty="0">
                <a:solidFill>
                  <a:srgbClr val="333333"/>
                </a:solidFill>
                <a:effectLst/>
                <a:latin typeface="Nanum Gothic"/>
              </a:rPr>
              <a:t>이 제품에는 </a:t>
            </a:r>
            <a:r>
              <a:rPr lang="ko-KR" altLang="en-US" sz="2000" b="0" i="0" dirty="0" err="1">
                <a:solidFill>
                  <a:srgbClr val="333333"/>
                </a:solidFill>
                <a:effectLst/>
                <a:latin typeface="Nanum Gothic"/>
              </a:rPr>
              <a:t>자이로</a:t>
            </a:r>
            <a:r>
              <a:rPr lang="ko-KR" altLang="en-US" sz="2000" b="0" i="0" dirty="0">
                <a:solidFill>
                  <a:srgbClr val="333333"/>
                </a:solidFill>
                <a:effectLst/>
                <a:latin typeface="Nanum Gothic"/>
              </a:rPr>
              <a:t> 센서가 탑재되어 사용자의 얼굴 움직임에 따라서 가상현실 영상을 구현하는 역할을 합니다</a:t>
            </a:r>
            <a:r>
              <a:rPr lang="en-US" altLang="ko-KR" sz="2000" b="0" i="0" dirty="0">
                <a:solidFill>
                  <a:srgbClr val="333333"/>
                </a:solidFill>
                <a:effectLst/>
                <a:latin typeface="Nanum Gothic"/>
              </a:rPr>
              <a:t>.</a:t>
            </a:r>
            <a:br>
              <a:rPr lang="en-US" altLang="ko-KR" sz="2000" b="0" i="0" dirty="0">
                <a:solidFill>
                  <a:srgbClr val="333333"/>
                </a:solidFill>
                <a:effectLst/>
                <a:latin typeface="Nanum Gothic"/>
              </a:rPr>
            </a:br>
            <a:br>
              <a:rPr lang="en-US" altLang="ko-KR" sz="2000" b="0" i="0" dirty="0">
                <a:solidFill>
                  <a:srgbClr val="333333"/>
                </a:solidFill>
                <a:effectLst/>
                <a:latin typeface="Nanum Gothic"/>
              </a:rPr>
            </a:br>
            <a:br>
              <a:rPr lang="en-US" altLang="ko-KR" sz="2000" b="0" i="0" dirty="0">
                <a:solidFill>
                  <a:srgbClr val="333333"/>
                </a:solidFill>
                <a:effectLst/>
                <a:latin typeface="Nanum Gothic"/>
              </a:rPr>
            </a:br>
            <a:r>
              <a:rPr lang="ko-KR" altLang="en-US" sz="2000" b="0" i="0" dirty="0">
                <a:solidFill>
                  <a:srgbClr val="333333"/>
                </a:solidFill>
                <a:effectLst/>
                <a:latin typeface="Nanum Gothic"/>
              </a:rPr>
              <a:t>지금까지는 가상현실이 게임 산업에 집중되어 있었지만</a:t>
            </a:r>
            <a:r>
              <a:rPr lang="en-US" altLang="ko-KR" sz="2000" b="0" i="0" dirty="0">
                <a:solidFill>
                  <a:srgbClr val="333333"/>
                </a:solidFill>
                <a:effectLst/>
                <a:latin typeface="Nanum Gothic"/>
              </a:rPr>
              <a:t>, </a:t>
            </a:r>
            <a:r>
              <a:rPr lang="ko-KR" altLang="en-US" sz="2000" b="0" i="0" dirty="0">
                <a:solidFill>
                  <a:srgbClr val="333333"/>
                </a:solidFill>
                <a:effectLst/>
                <a:latin typeface="Nanum Gothic"/>
              </a:rPr>
              <a:t>제조업이나 운동 경기 시청 등 점차 적용 영역을 확대하고 있는 </a:t>
            </a:r>
            <a:r>
              <a:rPr lang="ko-KR" altLang="en-US" sz="2000" b="0" i="0" dirty="0" err="1">
                <a:solidFill>
                  <a:srgbClr val="333333"/>
                </a:solidFill>
                <a:effectLst/>
                <a:latin typeface="Nanum Gothic"/>
              </a:rPr>
              <a:t>추세라는데요</a:t>
            </a:r>
            <a:r>
              <a:rPr lang="en-US" altLang="ko-KR" sz="2000" b="0" i="0" dirty="0">
                <a:solidFill>
                  <a:srgbClr val="333333"/>
                </a:solidFill>
                <a:effectLst/>
                <a:latin typeface="Nanum Gothic"/>
              </a:rPr>
              <a:t>. </a:t>
            </a:r>
            <a:r>
              <a:rPr lang="ko-KR" altLang="en-US" sz="2000" b="0" i="0" dirty="0">
                <a:solidFill>
                  <a:srgbClr val="333333"/>
                </a:solidFill>
                <a:effectLst/>
                <a:latin typeface="Nanum Gothic"/>
              </a:rPr>
              <a:t>이 때 </a:t>
            </a:r>
            <a:r>
              <a:rPr lang="en-US" altLang="ko-KR" sz="2000" b="0" i="0" dirty="0">
                <a:solidFill>
                  <a:srgbClr val="333333"/>
                </a:solidFill>
                <a:effectLst/>
                <a:latin typeface="Nanum Gothic"/>
              </a:rPr>
              <a:t>360</a:t>
            </a:r>
            <a:r>
              <a:rPr lang="ko-KR" altLang="en-US" sz="2000" b="0" i="0" dirty="0">
                <a:solidFill>
                  <a:srgbClr val="333333"/>
                </a:solidFill>
                <a:effectLst/>
                <a:latin typeface="Nanum Gothic"/>
              </a:rPr>
              <a:t>도 회전을 인식하거나 물체의 상태를 나타내는 것이 필수적이기 때문에 </a:t>
            </a:r>
            <a:r>
              <a:rPr lang="ko-KR" altLang="en-US" sz="2000" b="0" i="0" dirty="0" err="1">
                <a:solidFill>
                  <a:srgbClr val="333333"/>
                </a:solidFill>
                <a:effectLst/>
                <a:latin typeface="Nanum Gothic"/>
              </a:rPr>
              <a:t>자이로</a:t>
            </a:r>
            <a:r>
              <a:rPr lang="ko-KR" altLang="en-US" sz="2000" b="0" i="0" dirty="0">
                <a:solidFill>
                  <a:srgbClr val="333333"/>
                </a:solidFill>
                <a:effectLst/>
                <a:latin typeface="Nanum Gothic"/>
              </a:rPr>
              <a:t> 센서는 꼭 필요한 기술로 여겨지고 있습니다</a:t>
            </a:r>
            <a:r>
              <a:rPr lang="en-US" altLang="ko-KR" sz="2000" b="0" i="0" dirty="0">
                <a:solidFill>
                  <a:srgbClr val="333333"/>
                </a:solidFill>
                <a:effectLst/>
                <a:latin typeface="Nanum Gothic"/>
              </a:rPr>
              <a:t>.</a:t>
            </a:r>
            <a:br>
              <a:rPr lang="en-US" altLang="ko-KR" sz="2200" b="0" i="0" dirty="0">
                <a:solidFill>
                  <a:srgbClr val="333333"/>
                </a:solidFill>
                <a:effectLst/>
                <a:latin typeface="Nanum Gothic"/>
              </a:rPr>
            </a:br>
            <a:br>
              <a:rPr lang="en-US" altLang="ko-KR" sz="2200" b="0" i="0" dirty="0">
                <a:solidFill>
                  <a:srgbClr val="333333"/>
                </a:solidFill>
                <a:effectLst/>
                <a:latin typeface="Nanum Gothic"/>
              </a:rPr>
            </a:br>
            <a:br>
              <a:rPr lang="en-US" altLang="ko-KR" sz="2200" b="0" i="0" dirty="0">
                <a:solidFill>
                  <a:srgbClr val="333333"/>
                </a:solidFill>
                <a:effectLst/>
                <a:latin typeface="Nanum Gothic"/>
              </a:rPr>
            </a:br>
            <a:r>
              <a:rPr lang="ko-KR" altLang="en-US" sz="2200" b="0" i="0" dirty="0">
                <a:solidFill>
                  <a:srgbClr val="333333"/>
                </a:solidFill>
                <a:effectLst/>
                <a:latin typeface="Nanum Gothic"/>
              </a:rPr>
              <a:t>또한 센서 기술의 발전이 가상현실의 향후 성공 요소로 언급되고 있는데요</a:t>
            </a:r>
            <a:r>
              <a:rPr lang="en-US" altLang="ko-KR" sz="2200" b="0" i="0" dirty="0">
                <a:solidFill>
                  <a:srgbClr val="333333"/>
                </a:solidFill>
                <a:effectLst/>
                <a:latin typeface="Nanum Gothic"/>
              </a:rPr>
              <a:t>. </a:t>
            </a:r>
            <a:r>
              <a:rPr lang="ko-KR" altLang="en-US" sz="2200" b="0" i="0" dirty="0">
                <a:solidFill>
                  <a:srgbClr val="333333"/>
                </a:solidFill>
                <a:effectLst/>
                <a:latin typeface="Nanum Gothic"/>
              </a:rPr>
              <a:t>센서 기술의 한 분야를 담당하는 </a:t>
            </a:r>
            <a:r>
              <a:rPr lang="ko-KR" altLang="en-US" sz="2200" b="0" i="0" dirty="0" err="1">
                <a:solidFill>
                  <a:srgbClr val="333333"/>
                </a:solidFill>
                <a:effectLst/>
                <a:latin typeface="Nanum Gothic"/>
              </a:rPr>
              <a:t>자이로</a:t>
            </a:r>
            <a:r>
              <a:rPr lang="ko-KR" altLang="en-US" sz="2200" b="0" i="0" dirty="0">
                <a:solidFill>
                  <a:srgbClr val="333333"/>
                </a:solidFill>
                <a:effectLst/>
                <a:latin typeface="Nanum Gothic"/>
              </a:rPr>
              <a:t> 센서도 광범위한 분야에 적용될 것으로 예상됩니다</a:t>
            </a:r>
            <a:r>
              <a:rPr lang="en-US" altLang="ko-KR" sz="2200" b="0" i="0" dirty="0">
                <a:solidFill>
                  <a:srgbClr val="333333"/>
                </a:solidFill>
                <a:effectLst/>
                <a:latin typeface="Nanum Gothic"/>
              </a:rPr>
              <a:t>.</a:t>
            </a:r>
            <a:br>
              <a:rPr lang="en-US" altLang="ko-KR" b="0" i="0" dirty="0">
                <a:solidFill>
                  <a:srgbClr val="333333"/>
                </a:solidFill>
                <a:effectLst/>
                <a:latin typeface="Nanum Gothic"/>
              </a:rPr>
            </a:br>
            <a:endParaRPr lang="ko-KR" altLang="en-US" dirty="0"/>
          </a:p>
        </p:txBody>
      </p:sp>
      <p:pic>
        <p:nvPicPr>
          <p:cNvPr id="2050" name="Picture 2">
            <a:extLst>
              <a:ext uri="{FF2B5EF4-FFF2-40B4-BE49-F238E27FC236}">
                <a16:creationId xmlns:a16="http://schemas.microsoft.com/office/drawing/2014/main" id="{B1F6B2DD-A14B-4C04-A273-6C4A8EB297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639" y="328839"/>
            <a:ext cx="2787876" cy="1507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5645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B4E1C55-8ADB-44B1-B025-BE3926C0217A}"/>
              </a:ext>
            </a:extLst>
          </p:cNvPr>
          <p:cNvSpPr>
            <a:spLocks noGrp="1"/>
          </p:cNvSpPr>
          <p:nvPr>
            <p:ph type="title"/>
          </p:nvPr>
        </p:nvSpPr>
        <p:spPr/>
        <p:txBody>
          <a:bodyPr>
            <a:normAutofit fontScale="90000"/>
          </a:bodyPr>
          <a:lstStyle/>
          <a:p>
            <a:pPr algn="just" fontAlgn="base"/>
            <a:r>
              <a:rPr lang="ko-KR" altLang="en-US" b="1" i="0" dirty="0">
                <a:solidFill>
                  <a:srgbClr val="A50034"/>
                </a:solidFill>
                <a:effectLst/>
                <a:latin typeface="Nanum Gothic"/>
              </a:rPr>
              <a:t>③ 퍼스널 </a:t>
            </a:r>
            <a:r>
              <a:rPr lang="ko-KR" altLang="en-US" b="1" i="0" dirty="0" err="1">
                <a:solidFill>
                  <a:srgbClr val="A50034"/>
                </a:solidFill>
                <a:effectLst/>
                <a:latin typeface="Nanum Gothic"/>
              </a:rPr>
              <a:t>모빌리티</a:t>
            </a:r>
            <a:r>
              <a:rPr lang="en-US" altLang="ko-KR" b="1" i="0" dirty="0">
                <a:solidFill>
                  <a:srgbClr val="A50034"/>
                </a:solidFill>
                <a:effectLst/>
                <a:latin typeface="Nanum Gothic"/>
              </a:rPr>
              <a:t>(Personal Mobility)</a:t>
            </a:r>
            <a:br>
              <a:rPr lang="en-US" altLang="ko-KR" b="1" i="0" dirty="0">
                <a:solidFill>
                  <a:srgbClr val="A50034"/>
                </a:solidFill>
                <a:effectLst/>
                <a:latin typeface="Nanum Gothic"/>
              </a:rPr>
            </a:br>
            <a:r>
              <a:rPr lang="ko-KR" altLang="en-US" sz="2200" b="0" i="0" dirty="0">
                <a:solidFill>
                  <a:srgbClr val="333333"/>
                </a:solidFill>
                <a:effectLst/>
                <a:latin typeface="Nanum Gothic"/>
              </a:rPr>
              <a:t>퍼스널 </a:t>
            </a:r>
            <a:r>
              <a:rPr lang="ko-KR" altLang="en-US" sz="2200" b="0" i="0" dirty="0" err="1">
                <a:solidFill>
                  <a:srgbClr val="333333"/>
                </a:solidFill>
                <a:effectLst/>
                <a:latin typeface="Nanum Gothic"/>
              </a:rPr>
              <a:t>모빌리티는</a:t>
            </a:r>
            <a:r>
              <a:rPr lang="ko-KR" altLang="en-US" sz="2200" b="0" i="0" dirty="0">
                <a:solidFill>
                  <a:srgbClr val="333333"/>
                </a:solidFill>
                <a:effectLst/>
                <a:latin typeface="Nanum Gothic"/>
              </a:rPr>
              <a:t> ‘개인용 이동 </a:t>
            </a:r>
            <a:r>
              <a:rPr lang="ko-KR" altLang="en-US" sz="2200" b="0" i="0" dirty="0" err="1">
                <a:solidFill>
                  <a:srgbClr val="333333"/>
                </a:solidFill>
                <a:effectLst/>
                <a:latin typeface="Nanum Gothic"/>
              </a:rPr>
              <a:t>수단’을</a:t>
            </a:r>
            <a:r>
              <a:rPr lang="ko-KR" altLang="en-US" sz="2200" b="0" i="0" dirty="0">
                <a:solidFill>
                  <a:srgbClr val="333333"/>
                </a:solidFill>
                <a:effectLst/>
                <a:latin typeface="Nanum Gothic"/>
              </a:rPr>
              <a:t> 말하는 것으로</a:t>
            </a:r>
            <a:r>
              <a:rPr lang="en-US" altLang="ko-KR" sz="2200" b="0" i="0" dirty="0">
                <a:solidFill>
                  <a:srgbClr val="333333"/>
                </a:solidFill>
                <a:effectLst/>
                <a:latin typeface="Nanum Gothic"/>
              </a:rPr>
              <a:t>, </a:t>
            </a:r>
            <a:r>
              <a:rPr lang="ko-KR" altLang="en-US" sz="2200" b="0" i="0" dirty="0">
                <a:solidFill>
                  <a:srgbClr val="333333"/>
                </a:solidFill>
                <a:effectLst/>
                <a:latin typeface="Nanum Gothic"/>
              </a:rPr>
              <a:t>최근 </a:t>
            </a:r>
            <a:r>
              <a:rPr lang="en-US" altLang="ko-KR" sz="2200" b="0" i="0" dirty="0">
                <a:solidFill>
                  <a:srgbClr val="333333"/>
                </a:solidFill>
                <a:effectLst/>
                <a:latin typeface="Nanum Gothic"/>
              </a:rPr>
              <a:t>1</a:t>
            </a:r>
            <a:r>
              <a:rPr lang="ko-KR" altLang="en-US" sz="2200" b="0" i="0" dirty="0">
                <a:solidFill>
                  <a:srgbClr val="333333"/>
                </a:solidFill>
                <a:effectLst/>
                <a:latin typeface="Nanum Gothic"/>
              </a:rPr>
              <a:t>인 가구가 증가함에 따라서 많은 관심을 받고 있는 산업입니다</a:t>
            </a:r>
            <a:r>
              <a:rPr lang="en-US" altLang="ko-KR" sz="2200" b="0" i="0" dirty="0">
                <a:solidFill>
                  <a:srgbClr val="333333"/>
                </a:solidFill>
                <a:effectLst/>
                <a:latin typeface="Nanum Gothic"/>
              </a:rPr>
              <a:t>. </a:t>
            </a:r>
            <a:r>
              <a:rPr lang="ko-KR" altLang="en-US" sz="2200" b="0" i="0" dirty="0">
                <a:solidFill>
                  <a:srgbClr val="333333"/>
                </a:solidFill>
                <a:effectLst/>
                <a:latin typeface="Nanum Gothic"/>
              </a:rPr>
              <a:t>대표적인 예로 </a:t>
            </a:r>
            <a:r>
              <a:rPr lang="ko-KR" altLang="en-US" sz="2200" b="0" i="0" dirty="0" err="1">
                <a:solidFill>
                  <a:srgbClr val="333333"/>
                </a:solidFill>
                <a:effectLst/>
                <a:latin typeface="Nanum Gothic"/>
              </a:rPr>
              <a:t>세그웨이</a:t>
            </a:r>
            <a:r>
              <a:rPr lang="en-US" altLang="ko-KR" sz="2200" b="0" i="0" dirty="0">
                <a:solidFill>
                  <a:srgbClr val="333333"/>
                </a:solidFill>
                <a:effectLst/>
                <a:latin typeface="Nanum Gothic"/>
              </a:rPr>
              <a:t>(Segway) </a:t>
            </a:r>
            <a:r>
              <a:rPr lang="ko-KR" altLang="en-US" sz="2200" b="0" i="0" dirty="0">
                <a:solidFill>
                  <a:srgbClr val="333333"/>
                </a:solidFill>
                <a:effectLst/>
                <a:latin typeface="Nanum Gothic"/>
              </a:rPr>
              <a:t>또는 </a:t>
            </a:r>
            <a:r>
              <a:rPr lang="ko-KR" altLang="en-US" sz="2200" b="0" i="0" dirty="0" err="1">
                <a:solidFill>
                  <a:srgbClr val="333333"/>
                </a:solidFill>
                <a:effectLst/>
                <a:latin typeface="Nanum Gothic"/>
              </a:rPr>
              <a:t>나인봇</a:t>
            </a:r>
            <a:r>
              <a:rPr lang="en-US" altLang="ko-KR" sz="2200" b="0" i="0" dirty="0">
                <a:solidFill>
                  <a:srgbClr val="333333"/>
                </a:solidFill>
                <a:effectLst/>
                <a:latin typeface="Nanum Gothic"/>
              </a:rPr>
              <a:t>(</a:t>
            </a:r>
            <a:r>
              <a:rPr lang="en-US" altLang="ko-KR" sz="2200" b="0" i="0" dirty="0" err="1">
                <a:solidFill>
                  <a:srgbClr val="333333"/>
                </a:solidFill>
                <a:effectLst/>
                <a:latin typeface="Nanum Gothic"/>
              </a:rPr>
              <a:t>Ninebot</a:t>
            </a:r>
            <a:r>
              <a:rPr lang="en-US" altLang="ko-KR" sz="2200" b="0" i="0" dirty="0">
                <a:solidFill>
                  <a:srgbClr val="333333"/>
                </a:solidFill>
                <a:effectLst/>
                <a:latin typeface="Nanum Gothic"/>
              </a:rPr>
              <a:t>) </a:t>
            </a:r>
            <a:r>
              <a:rPr lang="ko-KR" altLang="en-US" sz="2200" b="0" i="0" dirty="0">
                <a:solidFill>
                  <a:srgbClr val="333333"/>
                </a:solidFill>
                <a:effectLst/>
                <a:latin typeface="Nanum Gothic"/>
              </a:rPr>
              <a:t>등에서 출시되는 </a:t>
            </a:r>
            <a:r>
              <a:rPr lang="en-US" altLang="ko-KR" sz="2200" b="0" i="0" dirty="0">
                <a:solidFill>
                  <a:srgbClr val="333333"/>
                </a:solidFill>
                <a:effectLst/>
                <a:latin typeface="Nanum Gothic"/>
              </a:rPr>
              <a:t>1~2</a:t>
            </a:r>
            <a:r>
              <a:rPr lang="ko-KR" altLang="en-US" sz="2200" b="0" i="0" dirty="0">
                <a:solidFill>
                  <a:srgbClr val="333333"/>
                </a:solidFill>
                <a:effectLst/>
                <a:latin typeface="Nanum Gothic"/>
              </a:rPr>
              <a:t>인용 교통 수단이 있습니다</a:t>
            </a:r>
            <a:r>
              <a:rPr lang="en-US" altLang="ko-KR" sz="2200" b="0" i="0" dirty="0">
                <a:solidFill>
                  <a:srgbClr val="333333"/>
                </a:solidFill>
                <a:effectLst/>
                <a:latin typeface="Nanum Gothic"/>
              </a:rPr>
              <a:t>. </a:t>
            </a:r>
            <a:br>
              <a:rPr lang="en-US" altLang="ko-KR" sz="2200" b="0" i="0" dirty="0">
                <a:solidFill>
                  <a:srgbClr val="333333"/>
                </a:solidFill>
                <a:effectLst/>
                <a:latin typeface="Nanum Gothic"/>
              </a:rPr>
            </a:br>
            <a:br>
              <a:rPr lang="en-US" altLang="ko-KR" sz="2200" b="0" i="0" dirty="0">
                <a:solidFill>
                  <a:srgbClr val="333333"/>
                </a:solidFill>
                <a:effectLst/>
                <a:latin typeface="Nanum Gothic"/>
              </a:rPr>
            </a:br>
            <a:br>
              <a:rPr lang="en-US" altLang="ko-KR" sz="2200" b="0" i="0" dirty="0">
                <a:solidFill>
                  <a:srgbClr val="333333"/>
                </a:solidFill>
                <a:effectLst/>
                <a:latin typeface="Nanum Gothic"/>
              </a:rPr>
            </a:br>
            <a:r>
              <a:rPr lang="ko-KR" altLang="en-US" sz="2200" b="0" i="0" dirty="0">
                <a:solidFill>
                  <a:srgbClr val="333333"/>
                </a:solidFill>
                <a:effectLst/>
                <a:latin typeface="Nanum Gothic"/>
              </a:rPr>
              <a:t>이 제품들에 내재된 </a:t>
            </a:r>
            <a:r>
              <a:rPr lang="ko-KR" altLang="en-US" sz="2200" b="0" i="0" dirty="0" err="1">
                <a:solidFill>
                  <a:srgbClr val="333333"/>
                </a:solidFill>
                <a:effectLst/>
                <a:latin typeface="Nanum Gothic"/>
              </a:rPr>
              <a:t>자이로</a:t>
            </a:r>
            <a:r>
              <a:rPr lang="ko-KR" altLang="en-US" sz="2200" b="0" i="0" dirty="0">
                <a:solidFill>
                  <a:srgbClr val="333333"/>
                </a:solidFill>
                <a:effectLst/>
                <a:latin typeface="Nanum Gothic"/>
              </a:rPr>
              <a:t> 센서가 몸을 기울이는 방향을 인식하여</a:t>
            </a:r>
            <a:r>
              <a:rPr lang="en-US" altLang="ko-KR" sz="2200" b="0" i="0" dirty="0">
                <a:solidFill>
                  <a:srgbClr val="333333"/>
                </a:solidFill>
                <a:effectLst/>
                <a:latin typeface="Nanum Gothic"/>
              </a:rPr>
              <a:t>, </a:t>
            </a:r>
            <a:r>
              <a:rPr lang="ko-KR" altLang="en-US" sz="2200" b="0" i="0" dirty="0">
                <a:solidFill>
                  <a:srgbClr val="333333"/>
                </a:solidFill>
                <a:effectLst/>
                <a:latin typeface="Nanum Gothic"/>
              </a:rPr>
              <a:t>제품의 평형을 잡아주는 역할을 하고 있는데요</a:t>
            </a:r>
            <a:r>
              <a:rPr lang="en-US" altLang="ko-KR" sz="2200" b="0" i="0" dirty="0">
                <a:solidFill>
                  <a:srgbClr val="333333"/>
                </a:solidFill>
                <a:effectLst/>
                <a:latin typeface="Nanum Gothic"/>
              </a:rPr>
              <a:t>. </a:t>
            </a:r>
            <a:r>
              <a:rPr lang="ko-KR" altLang="en-US" sz="2200" b="0" i="0" dirty="0">
                <a:solidFill>
                  <a:srgbClr val="333333"/>
                </a:solidFill>
                <a:effectLst/>
                <a:latin typeface="Nanum Gothic"/>
              </a:rPr>
              <a:t>이로 인해 전진과 후진은 물론 회전을 가능하게 해줍니다</a:t>
            </a:r>
            <a:r>
              <a:rPr lang="en-US" altLang="ko-KR" sz="2200" b="0" i="0" dirty="0">
                <a:solidFill>
                  <a:srgbClr val="333333"/>
                </a:solidFill>
                <a:effectLst/>
                <a:latin typeface="Nanum Gothic"/>
              </a:rPr>
              <a:t>. </a:t>
            </a:r>
            <a:r>
              <a:rPr lang="ko-KR" altLang="en-US" sz="2200" b="0" i="0" dirty="0">
                <a:solidFill>
                  <a:srgbClr val="333333"/>
                </a:solidFill>
                <a:effectLst/>
                <a:latin typeface="Nanum Gothic"/>
              </a:rPr>
              <a:t>전기를 사용하기 때문에 친환경적이라는 장점이 있어서 앞으로 많은 주목을 받을 분야입니다</a:t>
            </a:r>
            <a:r>
              <a:rPr lang="en-US" altLang="ko-KR" sz="2200" b="0" i="0" dirty="0">
                <a:solidFill>
                  <a:srgbClr val="333333"/>
                </a:solidFill>
                <a:effectLst/>
                <a:latin typeface="Nanum Gothic"/>
              </a:rPr>
              <a:t>.</a:t>
            </a:r>
            <a:br>
              <a:rPr lang="en-US" altLang="ko-KR" sz="2200" b="0" i="0" dirty="0">
                <a:solidFill>
                  <a:srgbClr val="333333"/>
                </a:solidFill>
                <a:effectLst/>
                <a:latin typeface="Nanum Gothic"/>
              </a:rPr>
            </a:br>
            <a:r>
              <a:rPr lang="ko-KR" altLang="en-US" sz="1800" b="0" i="0" dirty="0">
                <a:solidFill>
                  <a:srgbClr val="333333"/>
                </a:solidFill>
                <a:effectLst/>
                <a:latin typeface="Nanum Gothic"/>
              </a:rPr>
              <a:t> </a:t>
            </a:r>
            <a:br>
              <a:rPr lang="ko-KR" altLang="en-US" b="0" i="0" dirty="0">
                <a:solidFill>
                  <a:srgbClr val="333333"/>
                </a:solidFill>
                <a:effectLst/>
                <a:latin typeface="Nanum Gothic"/>
              </a:rPr>
            </a:br>
            <a:endParaRPr lang="ko-KR" altLang="en-US" dirty="0"/>
          </a:p>
        </p:txBody>
      </p:sp>
      <p:pic>
        <p:nvPicPr>
          <p:cNvPr id="3074" name="Picture 2">
            <a:extLst>
              <a:ext uri="{FF2B5EF4-FFF2-40B4-BE49-F238E27FC236}">
                <a16:creationId xmlns:a16="http://schemas.microsoft.com/office/drawing/2014/main" id="{B2311748-A496-4E2B-BAE1-BFBEC73809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809" y="0"/>
            <a:ext cx="5953125" cy="294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704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8ACABC1-3847-4A86-8099-611AB79E4473}"/>
              </a:ext>
            </a:extLst>
          </p:cNvPr>
          <p:cNvSpPr>
            <a:spLocks noGrp="1"/>
          </p:cNvSpPr>
          <p:nvPr>
            <p:ph type="title"/>
          </p:nvPr>
        </p:nvSpPr>
        <p:spPr>
          <a:xfrm>
            <a:off x="1206727" y="2832703"/>
            <a:ext cx="8534400" cy="1507067"/>
          </a:xfrm>
        </p:spPr>
        <p:txBody>
          <a:bodyPr>
            <a:normAutofit fontScale="90000"/>
          </a:bodyPr>
          <a:lstStyle/>
          <a:p>
            <a:pPr algn="just" fontAlgn="base"/>
            <a:r>
              <a:rPr lang="ko-KR" altLang="en-US" b="1" i="0" dirty="0">
                <a:solidFill>
                  <a:srgbClr val="A50034"/>
                </a:solidFill>
                <a:effectLst/>
                <a:latin typeface="Nanum Gothic"/>
              </a:rPr>
              <a:t>④ 헬스케어 웨어러블</a:t>
            </a:r>
            <a:r>
              <a:rPr lang="en-US" altLang="ko-KR" b="1" i="0" dirty="0">
                <a:solidFill>
                  <a:srgbClr val="A50034"/>
                </a:solidFill>
                <a:effectLst/>
                <a:latin typeface="Nanum Gothic"/>
              </a:rPr>
              <a:t>(Healthcare Wearable)</a:t>
            </a:r>
            <a:br>
              <a:rPr lang="en-US" altLang="ko-KR" b="1" i="0" dirty="0">
                <a:solidFill>
                  <a:srgbClr val="A50034"/>
                </a:solidFill>
                <a:effectLst/>
                <a:latin typeface="Nanum Gothic"/>
              </a:rPr>
            </a:br>
            <a:r>
              <a:rPr lang="ko-KR" altLang="en-US" sz="2200" b="0" i="0" dirty="0">
                <a:solidFill>
                  <a:srgbClr val="333333"/>
                </a:solidFill>
                <a:effectLst/>
                <a:latin typeface="Nanum Gothic"/>
              </a:rPr>
              <a:t>스마트폰 혁명처럼 과학 기술의 비약적인 발전으로 웨어러블 기기에 대한 관심이 집중되고 있는데요</a:t>
            </a:r>
            <a:r>
              <a:rPr lang="en-US" altLang="ko-KR" sz="2200" b="0" i="0" dirty="0">
                <a:solidFill>
                  <a:srgbClr val="333333"/>
                </a:solidFill>
                <a:effectLst/>
                <a:latin typeface="Nanum Gothic"/>
              </a:rPr>
              <a:t>. </a:t>
            </a:r>
            <a:r>
              <a:rPr lang="ko-KR" altLang="en-US" sz="2200" b="0" i="0" dirty="0">
                <a:solidFill>
                  <a:srgbClr val="333333"/>
                </a:solidFill>
                <a:effectLst/>
                <a:latin typeface="Nanum Gothic"/>
              </a:rPr>
              <a:t>산업연구원의 조사 결과에 따르면 헬스케어를 위한 웨어러블 기기 시장은 </a:t>
            </a:r>
            <a:r>
              <a:rPr lang="en-US" altLang="ko-KR" sz="2200" b="0" i="0" dirty="0">
                <a:solidFill>
                  <a:srgbClr val="333333"/>
                </a:solidFill>
                <a:effectLst/>
                <a:latin typeface="Nanum Gothic"/>
              </a:rPr>
              <a:t>2013</a:t>
            </a:r>
            <a:r>
              <a:rPr lang="ko-KR" altLang="en-US" sz="2200" b="0" i="0" dirty="0">
                <a:solidFill>
                  <a:srgbClr val="333333"/>
                </a:solidFill>
                <a:effectLst/>
                <a:latin typeface="Nanum Gothic"/>
              </a:rPr>
              <a:t>년 </a:t>
            </a:r>
            <a:r>
              <a:rPr lang="en-US" altLang="ko-KR" sz="2200" b="0" i="0" dirty="0">
                <a:solidFill>
                  <a:srgbClr val="333333"/>
                </a:solidFill>
                <a:effectLst/>
                <a:latin typeface="Nanum Gothic"/>
              </a:rPr>
              <a:t>5</a:t>
            </a:r>
            <a:r>
              <a:rPr lang="ko-KR" altLang="en-US" sz="2200" b="0" i="0" dirty="0">
                <a:solidFill>
                  <a:srgbClr val="333333"/>
                </a:solidFill>
                <a:effectLst/>
                <a:latin typeface="Nanum Gothic"/>
              </a:rPr>
              <a:t>억 달러에서 </a:t>
            </a:r>
            <a:r>
              <a:rPr lang="en-US" altLang="ko-KR" sz="2200" b="0" i="0" dirty="0">
                <a:solidFill>
                  <a:srgbClr val="333333"/>
                </a:solidFill>
                <a:effectLst/>
                <a:latin typeface="Nanum Gothic"/>
              </a:rPr>
              <a:t>2017</a:t>
            </a:r>
            <a:r>
              <a:rPr lang="ko-KR" altLang="en-US" sz="2200" b="0" i="0" dirty="0">
                <a:solidFill>
                  <a:srgbClr val="333333"/>
                </a:solidFill>
                <a:effectLst/>
                <a:latin typeface="Nanum Gothic"/>
              </a:rPr>
              <a:t>년 </a:t>
            </a:r>
            <a:r>
              <a:rPr lang="en-US" altLang="ko-KR" sz="2200" b="0" i="0" dirty="0">
                <a:solidFill>
                  <a:srgbClr val="333333"/>
                </a:solidFill>
                <a:effectLst/>
                <a:latin typeface="Nanum Gothic"/>
              </a:rPr>
              <a:t>55</a:t>
            </a:r>
            <a:r>
              <a:rPr lang="ko-KR" altLang="en-US" sz="2200" b="0" i="0" dirty="0">
                <a:solidFill>
                  <a:srgbClr val="333333"/>
                </a:solidFill>
                <a:effectLst/>
                <a:latin typeface="Nanum Gothic"/>
              </a:rPr>
              <a:t>억 달러로 </a:t>
            </a:r>
            <a:r>
              <a:rPr lang="en-US" altLang="ko-KR" sz="2200" b="0" i="0" dirty="0">
                <a:solidFill>
                  <a:srgbClr val="333333"/>
                </a:solidFill>
                <a:effectLst/>
                <a:latin typeface="Nanum Gothic"/>
              </a:rPr>
              <a:t>10</a:t>
            </a:r>
            <a:r>
              <a:rPr lang="ko-KR" altLang="en-US" sz="2200" b="0" i="0" dirty="0">
                <a:solidFill>
                  <a:srgbClr val="333333"/>
                </a:solidFill>
                <a:effectLst/>
                <a:latin typeface="Nanum Gothic"/>
              </a:rPr>
              <a:t>배 이상 성장할 것이라는 전망을 내놓았습니다</a:t>
            </a:r>
            <a:r>
              <a:rPr lang="en-US" altLang="ko-KR" sz="2200" b="0" i="0" dirty="0">
                <a:solidFill>
                  <a:srgbClr val="333333"/>
                </a:solidFill>
                <a:effectLst/>
                <a:latin typeface="Nanum Gothic"/>
              </a:rPr>
              <a:t>.</a:t>
            </a:r>
            <a:br>
              <a:rPr lang="en-US" altLang="ko-KR" sz="2200" b="0" i="0" dirty="0">
                <a:solidFill>
                  <a:srgbClr val="333333"/>
                </a:solidFill>
                <a:effectLst/>
                <a:latin typeface="Nanum Gothic"/>
              </a:rPr>
            </a:br>
            <a:br>
              <a:rPr lang="en-US" altLang="ko-KR" sz="2200" b="0" i="0" dirty="0">
                <a:solidFill>
                  <a:srgbClr val="333333"/>
                </a:solidFill>
                <a:effectLst/>
                <a:latin typeface="Nanum Gothic"/>
              </a:rPr>
            </a:br>
            <a:br>
              <a:rPr lang="en-US" altLang="ko-KR" sz="2200" b="0" i="0" dirty="0">
                <a:solidFill>
                  <a:srgbClr val="333333"/>
                </a:solidFill>
                <a:effectLst/>
                <a:latin typeface="Nanum Gothic"/>
              </a:rPr>
            </a:br>
            <a:r>
              <a:rPr lang="ko-KR" altLang="en-US" sz="2200" b="0" i="0" dirty="0">
                <a:solidFill>
                  <a:srgbClr val="333333"/>
                </a:solidFill>
                <a:effectLst/>
                <a:latin typeface="Nanum Gothic"/>
              </a:rPr>
              <a:t>현재도 주변에서 </a:t>
            </a:r>
            <a:r>
              <a:rPr lang="ko-KR" altLang="en-US" sz="2200" b="0" i="0" dirty="0" err="1">
                <a:solidFill>
                  <a:srgbClr val="333333"/>
                </a:solidFill>
                <a:effectLst/>
                <a:latin typeface="Nanum Gothic"/>
              </a:rPr>
              <a:t>핏빗</a:t>
            </a:r>
            <a:r>
              <a:rPr lang="ko-KR" altLang="en-US" sz="2200" b="0" i="0" dirty="0">
                <a:solidFill>
                  <a:srgbClr val="333333"/>
                </a:solidFill>
                <a:effectLst/>
                <a:latin typeface="Nanum Gothic"/>
              </a:rPr>
              <a:t> 차지</a:t>
            </a:r>
            <a:r>
              <a:rPr lang="en-US" altLang="ko-KR" sz="2200" b="0" i="0" dirty="0">
                <a:solidFill>
                  <a:srgbClr val="333333"/>
                </a:solidFill>
                <a:effectLst/>
                <a:latin typeface="Nanum Gothic"/>
              </a:rPr>
              <a:t>HR(FITBIT </a:t>
            </a:r>
            <a:r>
              <a:rPr lang="en-US" altLang="ko-KR" sz="2200" b="0" i="0" dirty="0" err="1">
                <a:solidFill>
                  <a:srgbClr val="333333"/>
                </a:solidFill>
                <a:effectLst/>
                <a:latin typeface="Nanum Gothic"/>
              </a:rPr>
              <a:t>ChargeHR</a:t>
            </a:r>
            <a:r>
              <a:rPr lang="en-US" altLang="ko-KR" sz="2200" b="0" i="0" dirty="0">
                <a:solidFill>
                  <a:srgbClr val="333333"/>
                </a:solidFill>
                <a:effectLst/>
                <a:latin typeface="Nanum Gothic"/>
              </a:rPr>
              <a:t>), </a:t>
            </a:r>
            <a:r>
              <a:rPr lang="ko-KR" altLang="en-US" sz="2200" b="0" i="0" dirty="0">
                <a:solidFill>
                  <a:srgbClr val="333333"/>
                </a:solidFill>
                <a:effectLst/>
                <a:latin typeface="Nanum Gothic"/>
              </a:rPr>
              <a:t>샤오미 미 밴드</a:t>
            </a:r>
            <a:r>
              <a:rPr lang="en-US" altLang="ko-KR" sz="2200" b="0" i="0" dirty="0">
                <a:solidFill>
                  <a:srgbClr val="333333"/>
                </a:solidFill>
                <a:effectLst/>
                <a:latin typeface="Nanum Gothic"/>
              </a:rPr>
              <a:t>(XIAOMI MI BAND) </a:t>
            </a:r>
            <a:r>
              <a:rPr lang="ko-KR" altLang="en-US" sz="2200" b="0" i="0" dirty="0">
                <a:solidFill>
                  <a:srgbClr val="333333"/>
                </a:solidFill>
                <a:effectLst/>
                <a:latin typeface="Nanum Gothic"/>
              </a:rPr>
              <a:t>등의 제품을 흔히 볼 수 있는데요</a:t>
            </a:r>
            <a:r>
              <a:rPr lang="en-US" altLang="ko-KR" sz="2200" b="0" i="0" dirty="0">
                <a:solidFill>
                  <a:srgbClr val="333333"/>
                </a:solidFill>
                <a:effectLst/>
                <a:latin typeface="Nanum Gothic"/>
              </a:rPr>
              <a:t>. </a:t>
            </a:r>
            <a:r>
              <a:rPr lang="ko-KR" altLang="en-US" sz="2200" b="0" i="0" dirty="0" err="1">
                <a:solidFill>
                  <a:srgbClr val="333333"/>
                </a:solidFill>
                <a:effectLst/>
                <a:latin typeface="Nanum Gothic"/>
              </a:rPr>
              <a:t>자이로</a:t>
            </a:r>
            <a:r>
              <a:rPr lang="ko-KR" altLang="en-US" sz="2200" b="0" i="0" dirty="0">
                <a:solidFill>
                  <a:srgbClr val="333333"/>
                </a:solidFill>
                <a:effectLst/>
                <a:latin typeface="Nanum Gothic"/>
              </a:rPr>
              <a:t> 센서가 활용되어 운동을 하거나 수면 중의 움직임을 감지하여 건강 상태를 분석하는데 많은 도움을 주고 있습니다</a:t>
            </a:r>
            <a:r>
              <a:rPr lang="en-US" altLang="ko-KR" sz="2200" b="0" i="0" dirty="0">
                <a:solidFill>
                  <a:srgbClr val="333333"/>
                </a:solidFill>
                <a:effectLst/>
                <a:latin typeface="Nanum Gothic"/>
              </a:rPr>
              <a:t>.</a:t>
            </a:r>
            <a:br>
              <a:rPr lang="en-US" altLang="ko-KR" sz="2200" b="0" i="0" dirty="0">
                <a:solidFill>
                  <a:srgbClr val="333333"/>
                </a:solidFill>
                <a:effectLst/>
                <a:latin typeface="Nanum Gothic"/>
              </a:rPr>
            </a:br>
            <a:br>
              <a:rPr lang="en-US" altLang="ko-KR" sz="2200" b="0" i="0" dirty="0">
                <a:solidFill>
                  <a:srgbClr val="333333"/>
                </a:solidFill>
                <a:effectLst/>
                <a:latin typeface="Nanum Gothic"/>
              </a:rPr>
            </a:br>
            <a:br>
              <a:rPr lang="en-US" altLang="ko-KR" sz="2200" b="0" i="0" dirty="0">
                <a:solidFill>
                  <a:srgbClr val="333333"/>
                </a:solidFill>
                <a:effectLst/>
                <a:latin typeface="Nanum Gothic"/>
              </a:rPr>
            </a:br>
            <a:r>
              <a:rPr lang="ko-KR" altLang="en-US" sz="2200" b="0" i="0" dirty="0">
                <a:solidFill>
                  <a:srgbClr val="333333"/>
                </a:solidFill>
                <a:effectLst/>
                <a:latin typeface="Nanum Gothic"/>
              </a:rPr>
              <a:t>이외에도 인체의 움직임을 감지하는 역할이 중요할 것으로 예상되기 때문에</a:t>
            </a:r>
            <a:r>
              <a:rPr lang="en-US" altLang="ko-KR" sz="2200" b="0" i="0" dirty="0">
                <a:solidFill>
                  <a:srgbClr val="333333"/>
                </a:solidFill>
                <a:effectLst/>
                <a:latin typeface="Nanum Gothic"/>
              </a:rPr>
              <a:t>, </a:t>
            </a:r>
            <a:r>
              <a:rPr lang="ko-KR" altLang="en-US" sz="2200" b="0" i="0" dirty="0">
                <a:solidFill>
                  <a:srgbClr val="333333"/>
                </a:solidFill>
                <a:effectLst/>
                <a:latin typeface="Nanum Gothic"/>
              </a:rPr>
              <a:t>각종 웨어러블 기기에 </a:t>
            </a:r>
            <a:r>
              <a:rPr lang="ko-KR" altLang="en-US" sz="2200" b="0" i="0" dirty="0" err="1">
                <a:solidFill>
                  <a:srgbClr val="333333"/>
                </a:solidFill>
                <a:effectLst/>
                <a:latin typeface="Nanum Gothic"/>
              </a:rPr>
              <a:t>자이로</a:t>
            </a:r>
            <a:r>
              <a:rPr lang="ko-KR" altLang="en-US" sz="2200" b="0" i="0" dirty="0">
                <a:solidFill>
                  <a:srgbClr val="333333"/>
                </a:solidFill>
                <a:effectLst/>
                <a:latin typeface="Nanum Gothic"/>
              </a:rPr>
              <a:t> 센서는 필수적인 기술이라고 생각됩니다</a:t>
            </a:r>
            <a:r>
              <a:rPr lang="en-US" altLang="ko-KR" sz="2200" b="0" i="0" dirty="0">
                <a:solidFill>
                  <a:srgbClr val="333333"/>
                </a:solidFill>
                <a:effectLst/>
                <a:latin typeface="Nanum Gothic"/>
              </a:rPr>
              <a:t>.</a:t>
            </a:r>
            <a:br>
              <a:rPr lang="en-US" altLang="ko-KR" b="0" i="0" dirty="0">
                <a:solidFill>
                  <a:srgbClr val="333333"/>
                </a:solidFill>
                <a:effectLst/>
                <a:latin typeface="Nanum Gothic"/>
              </a:rPr>
            </a:br>
            <a:endParaRPr lang="ko-KR" altLang="en-US" dirty="0"/>
          </a:p>
        </p:txBody>
      </p:sp>
    </p:spTree>
    <p:extLst>
      <p:ext uri="{BB962C8B-B14F-4D97-AF65-F5344CB8AC3E}">
        <p14:creationId xmlns:p14="http://schemas.microsoft.com/office/powerpoint/2010/main" val="254513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F349B10-C71D-42DF-B76E-38BD78F36105}"/>
              </a:ext>
            </a:extLst>
          </p:cNvPr>
          <p:cNvSpPr>
            <a:spLocks noGrp="1"/>
          </p:cNvSpPr>
          <p:nvPr>
            <p:ph type="title"/>
          </p:nvPr>
        </p:nvSpPr>
        <p:spPr/>
        <p:txBody>
          <a:bodyPr>
            <a:normAutofit/>
          </a:bodyPr>
          <a:lstStyle/>
          <a:p>
            <a:r>
              <a:rPr lang="ko-KR" altLang="en-US" sz="6600" dirty="0">
                <a:solidFill>
                  <a:srgbClr val="FF0000"/>
                </a:solidFill>
              </a:rPr>
              <a:t>감사합니다</a:t>
            </a:r>
          </a:p>
        </p:txBody>
      </p:sp>
    </p:spTree>
    <p:extLst>
      <p:ext uri="{BB962C8B-B14F-4D97-AF65-F5344CB8AC3E}">
        <p14:creationId xmlns:p14="http://schemas.microsoft.com/office/powerpoint/2010/main" val="2234328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76067E2-8F18-4D4D-AC1A-D000482A38A7}"/>
              </a:ext>
            </a:extLst>
          </p:cNvPr>
          <p:cNvSpPr>
            <a:spLocks noGrp="1"/>
          </p:cNvSpPr>
          <p:nvPr>
            <p:ph type="title"/>
          </p:nvPr>
        </p:nvSpPr>
        <p:spPr>
          <a:xfrm>
            <a:off x="6865257" y="2329543"/>
            <a:ext cx="4368800" cy="1807028"/>
          </a:xfrm>
        </p:spPr>
        <p:txBody>
          <a:bodyPr/>
          <a:lstStyle/>
          <a:p>
            <a:r>
              <a:rPr lang="ko-KR" altLang="en-US" dirty="0" err="1"/>
              <a:t>아두이노</a:t>
            </a:r>
            <a:r>
              <a:rPr lang="ko-KR" altLang="en-US" dirty="0"/>
              <a:t> 코드</a:t>
            </a:r>
          </a:p>
        </p:txBody>
      </p:sp>
      <p:pic>
        <p:nvPicPr>
          <p:cNvPr id="4" name="그림 3">
            <a:extLst>
              <a:ext uri="{FF2B5EF4-FFF2-40B4-BE49-F238E27FC236}">
                <a16:creationId xmlns:a16="http://schemas.microsoft.com/office/drawing/2014/main" id="{E3DB71E2-5C34-47F1-BF03-CE5BDB5E332B}"/>
              </a:ext>
            </a:extLst>
          </p:cNvPr>
          <p:cNvPicPr>
            <a:picLocks noChangeAspect="1"/>
          </p:cNvPicPr>
          <p:nvPr/>
        </p:nvPicPr>
        <p:blipFill>
          <a:blip r:embed="rId2"/>
          <a:stretch>
            <a:fillRect/>
          </a:stretch>
        </p:blipFill>
        <p:spPr>
          <a:xfrm>
            <a:off x="687388" y="217714"/>
            <a:ext cx="5408612" cy="6313715"/>
          </a:xfrm>
          <a:prstGeom prst="rect">
            <a:avLst/>
          </a:prstGeom>
        </p:spPr>
      </p:pic>
    </p:spTree>
    <p:extLst>
      <p:ext uri="{BB962C8B-B14F-4D97-AF65-F5344CB8AC3E}">
        <p14:creationId xmlns:p14="http://schemas.microsoft.com/office/powerpoint/2010/main" val="2457847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F82D6446-55BE-4492-A90A-833E9D53C94F}"/>
              </a:ext>
            </a:extLst>
          </p:cNvPr>
          <p:cNvSpPr>
            <a:spLocks noGrp="1"/>
          </p:cNvSpPr>
          <p:nvPr>
            <p:ph type="title"/>
          </p:nvPr>
        </p:nvSpPr>
        <p:spPr>
          <a:xfrm>
            <a:off x="310116" y="617698"/>
            <a:ext cx="8534400" cy="1507067"/>
          </a:xfrm>
        </p:spPr>
        <p:txBody>
          <a:bodyPr/>
          <a:lstStyle/>
          <a:p>
            <a:r>
              <a:rPr lang="ko-KR" altLang="en-US" dirty="0" err="1">
                <a:solidFill>
                  <a:schemeClr val="accent4">
                    <a:lumMod val="40000"/>
                    <a:lumOff val="60000"/>
                  </a:schemeClr>
                </a:solidFill>
              </a:rPr>
              <a:t>아두이노</a:t>
            </a:r>
            <a:r>
              <a:rPr lang="ko-KR" altLang="en-US" dirty="0">
                <a:solidFill>
                  <a:schemeClr val="accent4">
                    <a:lumMod val="40000"/>
                    <a:lumOff val="60000"/>
                  </a:schemeClr>
                </a:solidFill>
              </a:rPr>
              <a:t> 실행 결과</a:t>
            </a:r>
          </a:p>
        </p:txBody>
      </p:sp>
      <p:pic>
        <p:nvPicPr>
          <p:cNvPr id="5" name="그림 4">
            <a:extLst>
              <a:ext uri="{FF2B5EF4-FFF2-40B4-BE49-F238E27FC236}">
                <a16:creationId xmlns:a16="http://schemas.microsoft.com/office/drawing/2014/main" id="{2DDFAC67-0D85-4BBD-8F3A-07C14B9A82F2}"/>
              </a:ext>
            </a:extLst>
          </p:cNvPr>
          <p:cNvPicPr>
            <a:picLocks noChangeAspect="1"/>
          </p:cNvPicPr>
          <p:nvPr/>
        </p:nvPicPr>
        <p:blipFill>
          <a:blip r:embed="rId2"/>
          <a:stretch>
            <a:fillRect/>
          </a:stretch>
        </p:blipFill>
        <p:spPr>
          <a:xfrm>
            <a:off x="4876801" y="454477"/>
            <a:ext cx="6226628" cy="5975351"/>
          </a:xfrm>
          <a:prstGeom prst="rect">
            <a:avLst/>
          </a:prstGeom>
        </p:spPr>
      </p:pic>
    </p:spTree>
    <p:extLst>
      <p:ext uri="{BB962C8B-B14F-4D97-AF65-F5344CB8AC3E}">
        <p14:creationId xmlns:p14="http://schemas.microsoft.com/office/powerpoint/2010/main" val="2088958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ED51033-C17C-43A0-ACCB-400B844F7117}"/>
              </a:ext>
            </a:extLst>
          </p:cNvPr>
          <p:cNvSpPr>
            <a:spLocks noGrp="1"/>
          </p:cNvSpPr>
          <p:nvPr>
            <p:ph type="title"/>
          </p:nvPr>
        </p:nvSpPr>
        <p:spPr>
          <a:xfrm>
            <a:off x="174170" y="5322768"/>
            <a:ext cx="8534400" cy="1507067"/>
          </a:xfrm>
        </p:spPr>
        <p:txBody>
          <a:bodyPr/>
          <a:lstStyle/>
          <a:p>
            <a:r>
              <a:rPr lang="en-US" altLang="ko-KR" dirty="0"/>
              <a:t>Node.js </a:t>
            </a:r>
            <a:r>
              <a:rPr lang="ko-KR" altLang="en-US" dirty="0"/>
              <a:t>코드입니다</a:t>
            </a:r>
          </a:p>
        </p:txBody>
      </p:sp>
      <p:sp>
        <p:nvSpPr>
          <p:cNvPr id="6" name="내용 개체 틀 5">
            <a:extLst>
              <a:ext uri="{FF2B5EF4-FFF2-40B4-BE49-F238E27FC236}">
                <a16:creationId xmlns:a16="http://schemas.microsoft.com/office/drawing/2014/main" id="{33FA2A1E-7193-4EA3-8531-2E0A11EAD440}"/>
              </a:ext>
            </a:extLst>
          </p:cNvPr>
          <p:cNvSpPr>
            <a:spLocks noGrp="1"/>
          </p:cNvSpPr>
          <p:nvPr>
            <p:ph idx="1"/>
          </p:nvPr>
        </p:nvSpPr>
        <p:spPr>
          <a:xfrm>
            <a:off x="684212" y="193630"/>
            <a:ext cx="8534400" cy="669971"/>
          </a:xfrm>
        </p:spPr>
        <p:txBody>
          <a:bodyPr/>
          <a:lstStyle/>
          <a:p>
            <a:r>
              <a:rPr lang="ko-KR" altLang="en-US" dirty="0"/>
              <a:t>추가 해준 부분의 코드입니다</a:t>
            </a:r>
          </a:p>
        </p:txBody>
      </p:sp>
      <p:pic>
        <p:nvPicPr>
          <p:cNvPr id="4" name="그림 3">
            <a:extLst>
              <a:ext uri="{FF2B5EF4-FFF2-40B4-BE49-F238E27FC236}">
                <a16:creationId xmlns:a16="http://schemas.microsoft.com/office/drawing/2014/main" id="{FB657EC1-2E00-455B-AAE6-FBB70B7A83DE}"/>
              </a:ext>
            </a:extLst>
          </p:cNvPr>
          <p:cNvPicPr>
            <a:picLocks noChangeAspect="1"/>
          </p:cNvPicPr>
          <p:nvPr/>
        </p:nvPicPr>
        <p:blipFill>
          <a:blip r:embed="rId3"/>
          <a:stretch>
            <a:fillRect/>
          </a:stretch>
        </p:blipFill>
        <p:spPr>
          <a:xfrm>
            <a:off x="684211" y="798287"/>
            <a:ext cx="3757159" cy="4632130"/>
          </a:xfrm>
          <a:prstGeom prst="rect">
            <a:avLst/>
          </a:prstGeom>
        </p:spPr>
      </p:pic>
      <p:pic>
        <p:nvPicPr>
          <p:cNvPr id="10" name="그림 9">
            <a:extLst>
              <a:ext uri="{FF2B5EF4-FFF2-40B4-BE49-F238E27FC236}">
                <a16:creationId xmlns:a16="http://schemas.microsoft.com/office/drawing/2014/main" id="{39C56B29-4A39-4052-845F-CF7F7849CF2B}"/>
              </a:ext>
            </a:extLst>
          </p:cNvPr>
          <p:cNvPicPr>
            <a:picLocks noChangeAspect="1"/>
          </p:cNvPicPr>
          <p:nvPr/>
        </p:nvPicPr>
        <p:blipFill>
          <a:blip r:embed="rId4"/>
          <a:stretch>
            <a:fillRect/>
          </a:stretch>
        </p:blipFill>
        <p:spPr>
          <a:xfrm>
            <a:off x="4441370" y="781698"/>
            <a:ext cx="3757158" cy="4730622"/>
          </a:xfrm>
          <a:prstGeom prst="rect">
            <a:avLst/>
          </a:prstGeom>
        </p:spPr>
      </p:pic>
      <p:pic>
        <p:nvPicPr>
          <p:cNvPr id="12" name="그림 11">
            <a:extLst>
              <a:ext uri="{FF2B5EF4-FFF2-40B4-BE49-F238E27FC236}">
                <a16:creationId xmlns:a16="http://schemas.microsoft.com/office/drawing/2014/main" id="{3312C908-133F-4CC5-8405-3D7537F2DC87}"/>
              </a:ext>
            </a:extLst>
          </p:cNvPr>
          <p:cNvPicPr>
            <a:picLocks noChangeAspect="1"/>
          </p:cNvPicPr>
          <p:nvPr/>
        </p:nvPicPr>
        <p:blipFill>
          <a:blip r:embed="rId5"/>
          <a:stretch>
            <a:fillRect/>
          </a:stretch>
        </p:blipFill>
        <p:spPr>
          <a:xfrm>
            <a:off x="8198527" y="765630"/>
            <a:ext cx="3679341" cy="4664787"/>
          </a:xfrm>
          <a:prstGeom prst="rect">
            <a:avLst/>
          </a:prstGeom>
        </p:spPr>
      </p:pic>
    </p:spTree>
    <p:extLst>
      <p:ext uri="{BB962C8B-B14F-4D97-AF65-F5344CB8AC3E}">
        <p14:creationId xmlns:p14="http://schemas.microsoft.com/office/powerpoint/2010/main" val="3629119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10FDF00-B3B2-4C54-A4DF-EC2717D3A534}"/>
              </a:ext>
            </a:extLst>
          </p:cNvPr>
          <p:cNvSpPr>
            <a:spLocks noGrp="1"/>
          </p:cNvSpPr>
          <p:nvPr>
            <p:ph type="ctrTitle"/>
          </p:nvPr>
        </p:nvSpPr>
        <p:spPr>
          <a:xfrm>
            <a:off x="258700" y="0"/>
            <a:ext cx="8001000" cy="1758821"/>
          </a:xfrm>
        </p:spPr>
        <p:txBody>
          <a:bodyPr>
            <a:normAutofit/>
          </a:bodyPr>
          <a:lstStyle/>
          <a:p>
            <a:r>
              <a:rPr lang="en-US" altLang="ko-KR" sz="4400" dirty="0"/>
              <a:t>Js</a:t>
            </a:r>
            <a:r>
              <a:rPr lang="ko-KR" altLang="en-US" sz="4400" dirty="0"/>
              <a:t>로 </a:t>
            </a:r>
            <a:r>
              <a:rPr lang="ko-KR" altLang="en-US" sz="4400" dirty="0" err="1"/>
              <a:t>아두이노</a:t>
            </a:r>
            <a:r>
              <a:rPr lang="ko-KR" altLang="en-US" sz="4400" dirty="0"/>
              <a:t> 값 받아온 결과 </a:t>
            </a:r>
          </a:p>
        </p:txBody>
      </p:sp>
      <p:pic>
        <p:nvPicPr>
          <p:cNvPr id="5" name="그림 4">
            <a:extLst>
              <a:ext uri="{FF2B5EF4-FFF2-40B4-BE49-F238E27FC236}">
                <a16:creationId xmlns:a16="http://schemas.microsoft.com/office/drawing/2014/main" id="{430FDE35-6E39-4CD9-984D-C76EB2A0F369}"/>
              </a:ext>
            </a:extLst>
          </p:cNvPr>
          <p:cNvPicPr>
            <a:picLocks noChangeAspect="1"/>
          </p:cNvPicPr>
          <p:nvPr/>
        </p:nvPicPr>
        <p:blipFill>
          <a:blip r:embed="rId2"/>
          <a:stretch>
            <a:fillRect/>
          </a:stretch>
        </p:blipFill>
        <p:spPr>
          <a:xfrm>
            <a:off x="1779682" y="2236391"/>
            <a:ext cx="8201025" cy="3797559"/>
          </a:xfrm>
          <a:prstGeom prst="rect">
            <a:avLst/>
          </a:prstGeom>
        </p:spPr>
      </p:pic>
    </p:spTree>
    <p:extLst>
      <p:ext uri="{BB962C8B-B14F-4D97-AF65-F5344CB8AC3E}">
        <p14:creationId xmlns:p14="http://schemas.microsoft.com/office/powerpoint/2010/main" val="1496029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117371F-9570-45A2-8D9A-90A76EE3F66C}"/>
              </a:ext>
            </a:extLst>
          </p:cNvPr>
          <p:cNvSpPr>
            <a:spLocks noGrp="1"/>
          </p:cNvSpPr>
          <p:nvPr>
            <p:ph type="title"/>
          </p:nvPr>
        </p:nvSpPr>
        <p:spPr>
          <a:xfrm>
            <a:off x="50105" y="5591331"/>
            <a:ext cx="8534400" cy="1062635"/>
          </a:xfrm>
        </p:spPr>
        <p:txBody>
          <a:bodyPr/>
          <a:lstStyle/>
          <a:p>
            <a:r>
              <a:rPr lang="en-US" altLang="ko-KR" dirty="0"/>
              <a:t>Html</a:t>
            </a:r>
            <a:r>
              <a:rPr lang="ko-KR" altLang="en-US" dirty="0"/>
              <a:t>을 이용한 코드</a:t>
            </a:r>
          </a:p>
        </p:txBody>
      </p:sp>
      <p:pic>
        <p:nvPicPr>
          <p:cNvPr id="5" name="내용 개체 틀 4">
            <a:extLst>
              <a:ext uri="{FF2B5EF4-FFF2-40B4-BE49-F238E27FC236}">
                <a16:creationId xmlns:a16="http://schemas.microsoft.com/office/drawing/2014/main" id="{06382E37-B597-4802-AF6D-1FEC6910E009}"/>
              </a:ext>
            </a:extLst>
          </p:cNvPr>
          <p:cNvPicPr>
            <a:picLocks noGrp="1" noChangeAspect="1"/>
          </p:cNvPicPr>
          <p:nvPr>
            <p:ph idx="1"/>
          </p:nvPr>
        </p:nvPicPr>
        <p:blipFill>
          <a:blip r:embed="rId2"/>
          <a:stretch>
            <a:fillRect/>
          </a:stretch>
        </p:blipFill>
        <p:spPr>
          <a:xfrm>
            <a:off x="50105" y="0"/>
            <a:ext cx="2918114" cy="5801193"/>
          </a:xfrm>
        </p:spPr>
      </p:pic>
      <p:pic>
        <p:nvPicPr>
          <p:cNvPr id="7" name="그림 6">
            <a:extLst>
              <a:ext uri="{FF2B5EF4-FFF2-40B4-BE49-F238E27FC236}">
                <a16:creationId xmlns:a16="http://schemas.microsoft.com/office/drawing/2014/main" id="{5B382C3C-19C2-4713-AAB7-75A4F72CDFBC}"/>
              </a:ext>
            </a:extLst>
          </p:cNvPr>
          <p:cNvPicPr>
            <a:picLocks noChangeAspect="1"/>
          </p:cNvPicPr>
          <p:nvPr/>
        </p:nvPicPr>
        <p:blipFill>
          <a:blip r:embed="rId3"/>
          <a:stretch>
            <a:fillRect/>
          </a:stretch>
        </p:blipFill>
        <p:spPr>
          <a:xfrm>
            <a:off x="2108395" y="0"/>
            <a:ext cx="3947712" cy="5721662"/>
          </a:xfrm>
          <a:prstGeom prst="rect">
            <a:avLst/>
          </a:prstGeom>
        </p:spPr>
      </p:pic>
      <p:pic>
        <p:nvPicPr>
          <p:cNvPr id="9" name="그림 8">
            <a:extLst>
              <a:ext uri="{FF2B5EF4-FFF2-40B4-BE49-F238E27FC236}">
                <a16:creationId xmlns:a16="http://schemas.microsoft.com/office/drawing/2014/main" id="{F9C6FF3D-25DF-4324-9DCB-7623687E203D}"/>
              </a:ext>
            </a:extLst>
          </p:cNvPr>
          <p:cNvPicPr>
            <a:picLocks noChangeAspect="1"/>
          </p:cNvPicPr>
          <p:nvPr/>
        </p:nvPicPr>
        <p:blipFill>
          <a:blip r:embed="rId4"/>
          <a:stretch>
            <a:fillRect/>
          </a:stretch>
        </p:blipFill>
        <p:spPr>
          <a:xfrm>
            <a:off x="4387299" y="0"/>
            <a:ext cx="4197206" cy="5721662"/>
          </a:xfrm>
          <a:prstGeom prst="rect">
            <a:avLst/>
          </a:prstGeom>
        </p:spPr>
      </p:pic>
      <p:pic>
        <p:nvPicPr>
          <p:cNvPr id="11" name="그림 10">
            <a:extLst>
              <a:ext uri="{FF2B5EF4-FFF2-40B4-BE49-F238E27FC236}">
                <a16:creationId xmlns:a16="http://schemas.microsoft.com/office/drawing/2014/main" id="{FCA5A467-45B5-44CF-AD29-BDE78E075C39}"/>
              </a:ext>
            </a:extLst>
          </p:cNvPr>
          <p:cNvPicPr>
            <a:picLocks noChangeAspect="1"/>
          </p:cNvPicPr>
          <p:nvPr/>
        </p:nvPicPr>
        <p:blipFill>
          <a:blip r:embed="rId5"/>
          <a:stretch>
            <a:fillRect/>
          </a:stretch>
        </p:blipFill>
        <p:spPr>
          <a:xfrm>
            <a:off x="6436183" y="79531"/>
            <a:ext cx="3356428" cy="5721662"/>
          </a:xfrm>
          <a:prstGeom prst="rect">
            <a:avLst/>
          </a:prstGeom>
        </p:spPr>
      </p:pic>
      <p:pic>
        <p:nvPicPr>
          <p:cNvPr id="13" name="그림 12">
            <a:extLst>
              <a:ext uri="{FF2B5EF4-FFF2-40B4-BE49-F238E27FC236}">
                <a16:creationId xmlns:a16="http://schemas.microsoft.com/office/drawing/2014/main" id="{E6B2F3A1-58E8-4E11-A5C0-60C2C9412DF2}"/>
              </a:ext>
            </a:extLst>
          </p:cNvPr>
          <p:cNvPicPr>
            <a:picLocks noChangeAspect="1"/>
          </p:cNvPicPr>
          <p:nvPr/>
        </p:nvPicPr>
        <p:blipFill>
          <a:blip r:embed="rId6"/>
          <a:stretch>
            <a:fillRect/>
          </a:stretch>
        </p:blipFill>
        <p:spPr>
          <a:xfrm>
            <a:off x="8835572" y="-65314"/>
            <a:ext cx="3356428" cy="5721662"/>
          </a:xfrm>
          <a:prstGeom prst="rect">
            <a:avLst/>
          </a:prstGeom>
        </p:spPr>
      </p:pic>
    </p:spTree>
    <p:extLst>
      <p:ext uri="{BB962C8B-B14F-4D97-AF65-F5344CB8AC3E}">
        <p14:creationId xmlns:p14="http://schemas.microsoft.com/office/powerpoint/2010/main" val="1890389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CA7E7A27-A61E-4FB1-9722-75840775B183}"/>
              </a:ext>
            </a:extLst>
          </p:cNvPr>
          <p:cNvSpPr>
            <a:spLocks noGrp="1"/>
          </p:cNvSpPr>
          <p:nvPr>
            <p:ph type="title"/>
          </p:nvPr>
        </p:nvSpPr>
        <p:spPr>
          <a:xfrm>
            <a:off x="0" y="4443962"/>
            <a:ext cx="8534400" cy="1507067"/>
          </a:xfrm>
        </p:spPr>
        <p:txBody>
          <a:bodyPr/>
          <a:lstStyle/>
          <a:p>
            <a:r>
              <a:rPr lang="ko-KR" altLang="en-US" dirty="0"/>
              <a:t>     </a:t>
            </a:r>
            <a:r>
              <a:rPr lang="en-US" altLang="ko-KR" dirty="0"/>
              <a:t>mongo</a:t>
            </a:r>
            <a:r>
              <a:rPr lang="ko-KR" altLang="en-US" dirty="0"/>
              <a:t> </a:t>
            </a:r>
            <a:r>
              <a:rPr lang="en-US" altLang="ko-KR" dirty="0" err="1"/>
              <a:t>db</a:t>
            </a:r>
            <a:r>
              <a:rPr lang="ko-KR" altLang="en-US" dirty="0"/>
              <a:t>에</a:t>
            </a:r>
            <a:br>
              <a:rPr lang="en-US" altLang="ko-KR" dirty="0"/>
            </a:br>
            <a:r>
              <a:rPr lang="en-US" altLang="ko-KR" dirty="0"/>
              <a:t>     </a:t>
            </a:r>
            <a:r>
              <a:rPr lang="ko-KR" altLang="en-US" dirty="0"/>
              <a:t>저장한 값</a:t>
            </a:r>
          </a:p>
        </p:txBody>
      </p:sp>
      <p:pic>
        <p:nvPicPr>
          <p:cNvPr id="4" name="그림 3">
            <a:extLst>
              <a:ext uri="{FF2B5EF4-FFF2-40B4-BE49-F238E27FC236}">
                <a16:creationId xmlns:a16="http://schemas.microsoft.com/office/drawing/2014/main" id="{001E0992-4CFF-4F97-999C-D88BF39746AC}"/>
              </a:ext>
            </a:extLst>
          </p:cNvPr>
          <p:cNvPicPr>
            <a:picLocks noChangeAspect="1"/>
          </p:cNvPicPr>
          <p:nvPr/>
        </p:nvPicPr>
        <p:blipFill>
          <a:blip r:embed="rId2"/>
          <a:stretch>
            <a:fillRect/>
          </a:stretch>
        </p:blipFill>
        <p:spPr>
          <a:xfrm>
            <a:off x="4267200" y="395600"/>
            <a:ext cx="6984498" cy="6066800"/>
          </a:xfrm>
          <a:prstGeom prst="rect">
            <a:avLst/>
          </a:prstGeom>
        </p:spPr>
      </p:pic>
    </p:spTree>
    <p:extLst>
      <p:ext uri="{BB962C8B-B14F-4D97-AF65-F5344CB8AC3E}">
        <p14:creationId xmlns:p14="http://schemas.microsoft.com/office/powerpoint/2010/main" val="2104792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부제목 2">
            <a:extLst>
              <a:ext uri="{FF2B5EF4-FFF2-40B4-BE49-F238E27FC236}">
                <a16:creationId xmlns:a16="http://schemas.microsoft.com/office/drawing/2014/main" id="{CAE2E4F3-6D7E-4ADA-8002-94378D07A4A5}"/>
              </a:ext>
            </a:extLst>
          </p:cNvPr>
          <p:cNvSpPr>
            <a:spLocks noGrp="1"/>
          </p:cNvSpPr>
          <p:nvPr>
            <p:ph type="subTitle" idx="1"/>
          </p:nvPr>
        </p:nvSpPr>
        <p:spPr>
          <a:xfrm>
            <a:off x="8247972" y="389744"/>
            <a:ext cx="3745979" cy="6535711"/>
          </a:xfrm>
        </p:spPr>
        <p:txBody>
          <a:bodyPr>
            <a:normAutofit/>
          </a:bodyPr>
          <a:lstStyle/>
          <a:p>
            <a:r>
              <a:rPr lang="en-US" altLang="ko-KR" sz="3200" dirty="0"/>
              <a:t>Mongo </a:t>
            </a:r>
            <a:r>
              <a:rPr lang="en-US" altLang="ko-KR" sz="3200" dirty="0" err="1"/>
              <a:t>db</a:t>
            </a:r>
            <a:r>
              <a:rPr lang="ko-KR" altLang="en-US" sz="3200" dirty="0"/>
              <a:t>를 </a:t>
            </a:r>
            <a:r>
              <a:rPr lang="en-US" altLang="ko-KR" sz="3200" dirty="0"/>
              <a:t>express</a:t>
            </a:r>
            <a:r>
              <a:rPr lang="ko-KR" altLang="en-US" sz="3200" dirty="0"/>
              <a:t>로 </a:t>
            </a:r>
            <a:r>
              <a:rPr lang="en-US" altLang="ko-KR" sz="3200" dirty="0"/>
              <a:t>local code</a:t>
            </a:r>
            <a:r>
              <a:rPr lang="ko-KR" altLang="en-US" sz="3200" dirty="0"/>
              <a:t>를</a:t>
            </a:r>
            <a:r>
              <a:rPr lang="en-US" altLang="ko-KR" sz="3200" dirty="0"/>
              <a:t> </a:t>
            </a:r>
            <a:r>
              <a:rPr lang="ko-KR" altLang="en-US" sz="3200" dirty="0"/>
              <a:t>불러와 주었습니다</a:t>
            </a:r>
          </a:p>
        </p:txBody>
      </p:sp>
      <p:pic>
        <p:nvPicPr>
          <p:cNvPr id="9" name="그림 8">
            <a:extLst>
              <a:ext uri="{FF2B5EF4-FFF2-40B4-BE49-F238E27FC236}">
                <a16:creationId xmlns:a16="http://schemas.microsoft.com/office/drawing/2014/main" id="{C07026A7-98E2-450D-B3CE-C4FFC6BB0963}"/>
              </a:ext>
            </a:extLst>
          </p:cNvPr>
          <p:cNvPicPr>
            <a:picLocks noChangeAspect="1"/>
          </p:cNvPicPr>
          <p:nvPr/>
        </p:nvPicPr>
        <p:blipFill>
          <a:blip r:embed="rId2"/>
          <a:stretch>
            <a:fillRect/>
          </a:stretch>
        </p:blipFill>
        <p:spPr>
          <a:xfrm>
            <a:off x="198049" y="-71538"/>
            <a:ext cx="7625151" cy="6762623"/>
          </a:xfrm>
          <a:prstGeom prst="rect">
            <a:avLst/>
          </a:prstGeom>
        </p:spPr>
      </p:pic>
    </p:spTree>
    <p:extLst>
      <p:ext uri="{BB962C8B-B14F-4D97-AF65-F5344CB8AC3E}">
        <p14:creationId xmlns:p14="http://schemas.microsoft.com/office/powerpoint/2010/main" val="321692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a:extLst>
              <a:ext uri="{FF2B5EF4-FFF2-40B4-BE49-F238E27FC236}">
                <a16:creationId xmlns:a16="http://schemas.microsoft.com/office/drawing/2014/main" id="{01C945D2-0F03-4DB5-B023-296681F678B6}"/>
              </a:ext>
            </a:extLst>
          </p:cNvPr>
          <p:cNvSpPr>
            <a:spLocks noGrp="1"/>
          </p:cNvSpPr>
          <p:nvPr>
            <p:ph type="ctrTitle"/>
          </p:nvPr>
        </p:nvSpPr>
        <p:spPr/>
        <p:txBody>
          <a:bodyPr/>
          <a:lstStyle/>
          <a:p>
            <a:r>
              <a:rPr lang="en-US" altLang="ko-KR" dirty="0"/>
              <a:t>Express</a:t>
            </a:r>
            <a:r>
              <a:rPr lang="ko-KR" altLang="en-US" dirty="0"/>
              <a:t> </a:t>
            </a:r>
            <a:r>
              <a:rPr lang="en-US" altLang="ko-KR" dirty="0" err="1"/>
              <a:t>suber</a:t>
            </a:r>
            <a:br>
              <a:rPr lang="en-US" altLang="ko-KR" dirty="0"/>
            </a:br>
            <a:r>
              <a:rPr lang="ko-KR" altLang="en-US" dirty="0"/>
              <a:t> </a:t>
            </a:r>
            <a:r>
              <a:rPr lang="en-US" altLang="ko-KR" dirty="0"/>
              <a:t>on</a:t>
            </a:r>
            <a:r>
              <a:rPr lang="ko-KR" altLang="en-US" dirty="0"/>
              <a:t>실행 결과</a:t>
            </a:r>
          </a:p>
        </p:txBody>
      </p:sp>
      <p:sp>
        <p:nvSpPr>
          <p:cNvPr id="6" name="부제목 5">
            <a:extLst>
              <a:ext uri="{FF2B5EF4-FFF2-40B4-BE49-F238E27FC236}">
                <a16:creationId xmlns:a16="http://schemas.microsoft.com/office/drawing/2014/main" id="{4DD37CBF-90A0-49E1-B21B-919823441025}"/>
              </a:ext>
            </a:extLst>
          </p:cNvPr>
          <p:cNvSpPr>
            <a:spLocks noGrp="1"/>
          </p:cNvSpPr>
          <p:nvPr>
            <p:ph type="subTitle" idx="1"/>
          </p:nvPr>
        </p:nvSpPr>
        <p:spPr>
          <a:xfrm>
            <a:off x="1090612" y="5495925"/>
            <a:ext cx="6400800" cy="1171803"/>
          </a:xfrm>
        </p:spPr>
        <p:txBody>
          <a:bodyPr>
            <a:normAutofit/>
          </a:bodyPr>
          <a:lstStyle/>
          <a:p>
            <a:r>
              <a:rPr lang="en-US" altLang="ko-KR" sz="3600" dirty="0"/>
              <a:t>Express </a:t>
            </a:r>
            <a:r>
              <a:rPr lang="ko-KR" altLang="en-US" sz="3600" dirty="0"/>
              <a:t>서버 실행결과</a:t>
            </a:r>
          </a:p>
        </p:txBody>
      </p:sp>
      <p:pic>
        <p:nvPicPr>
          <p:cNvPr id="4" name="내용 개체 틀 3">
            <a:extLst>
              <a:ext uri="{FF2B5EF4-FFF2-40B4-BE49-F238E27FC236}">
                <a16:creationId xmlns:a16="http://schemas.microsoft.com/office/drawing/2014/main" id="{C86F0D57-E10E-4AE5-A987-067F6B9DE5B4}"/>
              </a:ext>
            </a:extLst>
          </p:cNvPr>
          <p:cNvPicPr>
            <a:picLocks noGrp="1" noChangeAspect="1"/>
          </p:cNvPicPr>
          <p:nvPr>
            <p:ph idx="4294967295"/>
          </p:nvPr>
        </p:nvPicPr>
        <p:blipFill>
          <a:blip r:embed="rId2"/>
          <a:stretch>
            <a:fillRect/>
          </a:stretch>
        </p:blipFill>
        <p:spPr>
          <a:xfrm>
            <a:off x="352424" y="147637"/>
            <a:ext cx="11549290" cy="5092020"/>
          </a:xfrm>
        </p:spPr>
      </p:pic>
    </p:spTree>
    <p:extLst>
      <p:ext uri="{BB962C8B-B14F-4D97-AF65-F5344CB8AC3E}">
        <p14:creationId xmlns:p14="http://schemas.microsoft.com/office/powerpoint/2010/main" val="1496712211"/>
      </p:ext>
    </p:extLst>
  </p:cSld>
  <p:clrMapOvr>
    <a:masterClrMapping/>
  </p:clrMapOvr>
</p:sld>
</file>

<file path=ppt/theme/theme1.xml><?xml version="1.0" encoding="utf-8"?>
<a:theme xmlns:a="http://schemas.openxmlformats.org/drawingml/2006/main" name="슬라이스">
  <a:themeElements>
    <a:clrScheme name="슬라이스">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슬라이스">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슬라이스">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133</TotalTime>
  <Words>557</Words>
  <Application>Microsoft Office PowerPoint</Application>
  <PresentationFormat>와이드스크린</PresentationFormat>
  <Paragraphs>22</Paragraphs>
  <Slides>15</Slides>
  <Notes>1</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15</vt:i4>
      </vt:variant>
    </vt:vector>
  </HeadingPairs>
  <TitlesOfParts>
    <vt:vector size="22" baseType="lpstr">
      <vt:lpstr>Nanum Gothic</vt:lpstr>
      <vt:lpstr>돋움</vt:lpstr>
      <vt:lpstr>맑은 고딕</vt:lpstr>
      <vt:lpstr>Arial</vt:lpstr>
      <vt:lpstr>Century Gothic</vt:lpstr>
      <vt:lpstr>Wingdings 3</vt:lpstr>
      <vt:lpstr>슬라이스</vt:lpstr>
      <vt:lpstr>아두이노 응용 team project</vt:lpstr>
      <vt:lpstr>아두이노 코드</vt:lpstr>
      <vt:lpstr>아두이노 실행 결과</vt:lpstr>
      <vt:lpstr>Node.js 코드입니다</vt:lpstr>
      <vt:lpstr>Js로 아두이노 값 받아온 결과 </vt:lpstr>
      <vt:lpstr>Html을 이용한 코드</vt:lpstr>
      <vt:lpstr>     mongo db에      저장한 값</vt:lpstr>
      <vt:lpstr>PowerPoint 프레젠테이션</vt:lpstr>
      <vt:lpstr>Express suber  on실행 결과</vt:lpstr>
      <vt:lpstr>센서(Sensor)는 온도·속도 또는 기타 작동 장치의 상태를 계측 제어 등 그 목적에 알맞은 전기 신호로 변환하는 소자 또는 장치를 말합니다.  시중에 나와있는 센서는 여러가지가 있고 사물과의 거리를 측정하기 위한 초음파/적외선 센서, 빛의 세기를 감지하기 위한 조도센서, 온도나 압력을 측정하기 위한 온도/압력센서 등 물리적, 화학적인 양이나 그 변화를 감지해주기 위한 다양한 용도의 센서가 존재합니다. 이러한 센서의 사용은 사람이 인지하거나 측정하기 어려운 요소를 측정할 수 있게 하는데 만약 센서로부터 얻은 데이터를 컴퓨터나 임베디드 시스템으로 전달하여 특정 알고리즘의 연산을 수행한다면 보다 다양한 기능을 구현하여 실생활에 접목할 수도 있을 것이다. </vt:lpstr>
      <vt:lpstr>비행 중인 드론은 바람이나 공기저항이 생길 경우 자세를 잡기 힘들 수 있는데요. 이때 가속도 센서와 자이로 센서가 각각 중력가속도와 각속도를 측정하여 얼마나 기울여져 있는지 파악한 후 보정해주는 역할을 합니다.   가속도 센서는 직선 이동거리를 측정하기 때문에 바람이나 공기저항이 생길 경우 자세를 잡기가 힘들 수 있는데요. 이 때 자이로 센서가 각속도를 측정하여 얼마나 기울여져 있는지 파악한 후 보정해주는 역할을 합니다.   </vt:lpstr>
      <vt:lpstr>② 가상현실(VR)  올해 LG전자는 G5와 함께 휴대성을 강조한 가상현실 기기인 360 VR 이라는 제품을 선보였는데요. 이 제품에는 자이로 센서가 탑재되어 사용자의 얼굴 움직임에 따라서 가상현실 영상을 구현하는 역할을 합니다.   지금까지는 가상현실이 게임 산업에 집중되어 있었지만, 제조업이나 운동 경기 시청 등 점차 적용 영역을 확대하고 있는 추세라는데요. 이 때 360도 회전을 인식하거나 물체의 상태를 나타내는 것이 필수적이기 때문에 자이로 센서는 꼭 필요한 기술로 여겨지고 있습니다.   또한 센서 기술의 발전이 가상현실의 향후 성공 요소로 언급되고 있는데요. 센서 기술의 한 분야를 담당하는 자이로 센서도 광범위한 분야에 적용될 것으로 예상됩니다. </vt:lpstr>
      <vt:lpstr>③ 퍼스널 모빌리티(Personal Mobility) 퍼스널 모빌리티는 ‘개인용 이동 수단’을 말하는 것으로, 최근 1인 가구가 증가함에 따라서 많은 관심을 받고 있는 산업입니다. 대표적인 예로 세그웨이(Segway) 또는 나인봇(Ninebot) 등에서 출시되는 1~2인용 교통 수단이 있습니다.    이 제품들에 내재된 자이로 센서가 몸을 기울이는 방향을 인식하여, 제품의 평형을 잡아주는 역할을 하고 있는데요. 이로 인해 전진과 후진은 물론 회전을 가능하게 해줍니다. 전기를 사용하기 때문에 친환경적이라는 장점이 있어서 앞으로 많은 주목을 받을 분야입니다.   </vt:lpstr>
      <vt:lpstr>④ 헬스케어 웨어러블(Healthcare Wearable) 스마트폰 혁명처럼 과학 기술의 비약적인 발전으로 웨어러블 기기에 대한 관심이 집중되고 있는데요. 산업연구원의 조사 결과에 따르면 헬스케어를 위한 웨어러블 기기 시장은 2013년 5억 달러에서 2017년 55억 달러로 10배 이상 성장할 것이라는 전망을 내놓았습니다.   현재도 주변에서 핏빗 차지HR(FITBIT ChargeHR), 샤오미 미 밴드(XIAOMI MI BAND) 등의 제품을 흔히 볼 수 있는데요. 자이로 센서가 활용되어 운동을 하거나 수면 중의 움직임을 감지하여 건강 상태를 분석하는데 많은 도움을 주고 있습니다.   이외에도 인체의 움직임을 감지하는 역할이 중요할 것으로 예상되기 때문에, 각종 웨어러블 기기에 자이로 센서는 필수적인 기술이라고 생각됩니다. </vt:lpstr>
      <vt:lpstr>감사합니다</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exam project</dc:title>
  <dc:creator>김경영</dc:creator>
  <cp:lastModifiedBy>손 윤우</cp:lastModifiedBy>
  <cp:revision>9</cp:revision>
  <dcterms:created xsi:type="dcterms:W3CDTF">2021-12-06T06:29:01Z</dcterms:created>
  <dcterms:modified xsi:type="dcterms:W3CDTF">2021-12-15T06:04:44Z</dcterms:modified>
</cp:coreProperties>
</file>