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14" r:id="rId3"/>
    <p:sldId id="269" r:id="rId4"/>
    <p:sldId id="263" r:id="rId5"/>
    <p:sldId id="279" r:id="rId6"/>
    <p:sldId id="276" r:id="rId7"/>
    <p:sldId id="271" r:id="rId8"/>
    <p:sldId id="275" r:id="rId9"/>
    <p:sldId id="281" r:id="rId10"/>
    <p:sldId id="264" r:id="rId11"/>
    <p:sldId id="282" r:id="rId12"/>
    <p:sldId id="265" r:id="rId13"/>
    <p:sldId id="285" r:id="rId14"/>
    <p:sldId id="267" r:id="rId15"/>
    <p:sldId id="286" r:id="rId16"/>
    <p:sldId id="287" r:id="rId17"/>
    <p:sldId id="288" r:id="rId18"/>
    <p:sldId id="294" r:id="rId19"/>
    <p:sldId id="296" r:id="rId20"/>
    <p:sldId id="316" r:id="rId21"/>
    <p:sldId id="317" r:id="rId22"/>
    <p:sldId id="318" r:id="rId23"/>
    <p:sldId id="319" r:id="rId24"/>
    <p:sldId id="298" r:id="rId25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6600"/>
    <a:srgbClr val="000000"/>
    <a:srgbClr val="660066"/>
    <a:srgbClr val="003366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5110F4-57B3-49C6-8ADA-5C610C368263}" v="13" dt="2022-01-06T14:34:54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4541" autoAdjust="0"/>
  </p:normalViewPr>
  <p:slideViewPr>
    <p:cSldViewPr>
      <p:cViewPr varScale="1">
        <p:scale>
          <a:sx n="110" d="100"/>
          <a:sy n="110" d="100"/>
        </p:scale>
        <p:origin x="21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76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900">
                <a:solidFill>
                  <a:srgbClr val="FFFF66"/>
                </a:solidFill>
                <a:latin typeface="Times New Roman" pitchFamily="18" charset="0"/>
              </a:defRPr>
            </a:lvl1pPr>
            <a:lvl2pPr marL="785177" indent="-301992">
              <a:defRPr sz="3900">
                <a:solidFill>
                  <a:srgbClr val="FFFF66"/>
                </a:solidFill>
                <a:latin typeface="Times New Roman" pitchFamily="18" charset="0"/>
              </a:defRPr>
            </a:lvl2pPr>
            <a:lvl3pPr marL="1207965" indent="-241593">
              <a:defRPr sz="3900">
                <a:solidFill>
                  <a:srgbClr val="FFFF66"/>
                </a:solidFill>
                <a:latin typeface="Times New Roman" pitchFamily="18" charset="0"/>
              </a:defRPr>
            </a:lvl3pPr>
            <a:lvl4pPr marL="1691151" indent="-241593">
              <a:defRPr sz="3900">
                <a:solidFill>
                  <a:srgbClr val="FFFF66"/>
                </a:solidFill>
                <a:latin typeface="Times New Roman" pitchFamily="18" charset="0"/>
              </a:defRPr>
            </a:lvl4pPr>
            <a:lvl5pPr marL="2174339" indent="-241593">
              <a:defRPr sz="3900">
                <a:solidFill>
                  <a:srgbClr val="FFFF66"/>
                </a:solidFill>
                <a:latin typeface="Times New Roman" pitchFamily="18" charset="0"/>
              </a:defRPr>
            </a:lvl5pPr>
            <a:lvl6pPr marL="2657524" indent="-241593" eaLnBrk="0" fontAlgn="base" hangingPunct="0">
              <a:spcBef>
                <a:spcPct val="50000"/>
              </a:spcBef>
              <a:spcAft>
                <a:spcPct val="0"/>
              </a:spcAft>
              <a:defRPr sz="3900">
                <a:solidFill>
                  <a:srgbClr val="FFFF66"/>
                </a:solidFill>
                <a:latin typeface="Times New Roman" pitchFamily="18" charset="0"/>
              </a:defRPr>
            </a:lvl6pPr>
            <a:lvl7pPr marL="3140710" indent="-241593" eaLnBrk="0" fontAlgn="base" hangingPunct="0">
              <a:spcBef>
                <a:spcPct val="50000"/>
              </a:spcBef>
              <a:spcAft>
                <a:spcPct val="0"/>
              </a:spcAft>
              <a:defRPr sz="3900">
                <a:solidFill>
                  <a:srgbClr val="FFFF66"/>
                </a:solidFill>
                <a:latin typeface="Times New Roman" pitchFamily="18" charset="0"/>
              </a:defRPr>
            </a:lvl7pPr>
            <a:lvl8pPr marL="3623897" indent="-241593" eaLnBrk="0" fontAlgn="base" hangingPunct="0">
              <a:spcBef>
                <a:spcPct val="50000"/>
              </a:spcBef>
              <a:spcAft>
                <a:spcPct val="0"/>
              </a:spcAft>
              <a:defRPr sz="3900">
                <a:solidFill>
                  <a:srgbClr val="FFFF66"/>
                </a:solidFill>
                <a:latin typeface="Times New Roman" pitchFamily="18" charset="0"/>
              </a:defRPr>
            </a:lvl8pPr>
            <a:lvl9pPr marL="4107082" indent="-241593" eaLnBrk="0" fontAlgn="base" hangingPunct="0">
              <a:spcBef>
                <a:spcPct val="50000"/>
              </a:spcBef>
              <a:spcAft>
                <a:spcPct val="0"/>
              </a:spcAft>
              <a:defRPr sz="39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CE85FEFD-27DB-46EF-BFE0-7A3A141A5842}" type="slidenum">
              <a:rPr lang="en-US" sz="1400">
                <a:solidFill>
                  <a:schemeClr val="tx1"/>
                </a:solidFill>
              </a:rPr>
              <a:pPr/>
              <a:t>11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7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900">
                <a:solidFill>
                  <a:srgbClr val="FFFF66"/>
                </a:solidFill>
                <a:latin typeface="Times New Roman" pitchFamily="18" charset="0"/>
              </a:defRPr>
            </a:lvl1pPr>
            <a:lvl2pPr marL="785177" indent="-301992">
              <a:defRPr sz="3900">
                <a:solidFill>
                  <a:srgbClr val="FFFF66"/>
                </a:solidFill>
                <a:latin typeface="Times New Roman" pitchFamily="18" charset="0"/>
              </a:defRPr>
            </a:lvl2pPr>
            <a:lvl3pPr marL="1207965" indent="-241593">
              <a:defRPr sz="3900">
                <a:solidFill>
                  <a:srgbClr val="FFFF66"/>
                </a:solidFill>
                <a:latin typeface="Times New Roman" pitchFamily="18" charset="0"/>
              </a:defRPr>
            </a:lvl3pPr>
            <a:lvl4pPr marL="1691151" indent="-241593">
              <a:defRPr sz="3900">
                <a:solidFill>
                  <a:srgbClr val="FFFF66"/>
                </a:solidFill>
                <a:latin typeface="Times New Roman" pitchFamily="18" charset="0"/>
              </a:defRPr>
            </a:lvl4pPr>
            <a:lvl5pPr marL="2174339" indent="-241593">
              <a:defRPr sz="3900">
                <a:solidFill>
                  <a:srgbClr val="FFFF66"/>
                </a:solidFill>
                <a:latin typeface="Times New Roman" pitchFamily="18" charset="0"/>
              </a:defRPr>
            </a:lvl5pPr>
            <a:lvl6pPr marL="2657524" indent="-241593" eaLnBrk="0" fontAlgn="base" hangingPunct="0">
              <a:spcBef>
                <a:spcPct val="50000"/>
              </a:spcBef>
              <a:spcAft>
                <a:spcPct val="0"/>
              </a:spcAft>
              <a:defRPr sz="3900">
                <a:solidFill>
                  <a:srgbClr val="FFFF66"/>
                </a:solidFill>
                <a:latin typeface="Times New Roman" pitchFamily="18" charset="0"/>
              </a:defRPr>
            </a:lvl6pPr>
            <a:lvl7pPr marL="3140710" indent="-241593" eaLnBrk="0" fontAlgn="base" hangingPunct="0">
              <a:spcBef>
                <a:spcPct val="50000"/>
              </a:spcBef>
              <a:spcAft>
                <a:spcPct val="0"/>
              </a:spcAft>
              <a:defRPr sz="3900">
                <a:solidFill>
                  <a:srgbClr val="FFFF66"/>
                </a:solidFill>
                <a:latin typeface="Times New Roman" pitchFamily="18" charset="0"/>
              </a:defRPr>
            </a:lvl7pPr>
            <a:lvl8pPr marL="3623897" indent="-241593" eaLnBrk="0" fontAlgn="base" hangingPunct="0">
              <a:spcBef>
                <a:spcPct val="50000"/>
              </a:spcBef>
              <a:spcAft>
                <a:spcPct val="0"/>
              </a:spcAft>
              <a:defRPr sz="3900">
                <a:solidFill>
                  <a:srgbClr val="FFFF66"/>
                </a:solidFill>
                <a:latin typeface="Times New Roman" pitchFamily="18" charset="0"/>
              </a:defRPr>
            </a:lvl8pPr>
            <a:lvl9pPr marL="4107082" indent="-241593" eaLnBrk="0" fontAlgn="base" hangingPunct="0">
              <a:spcBef>
                <a:spcPct val="50000"/>
              </a:spcBef>
              <a:spcAft>
                <a:spcPct val="0"/>
              </a:spcAft>
              <a:defRPr sz="39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D4650ECC-48A4-495E-83B0-247643D4CED5}" type="slidenum">
              <a:rPr lang="en-US" sz="1400">
                <a:solidFill>
                  <a:schemeClr val="tx1"/>
                </a:solidFill>
              </a:rPr>
              <a:pPr/>
              <a:t>15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13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900">
                <a:solidFill>
                  <a:srgbClr val="FFFF66"/>
                </a:solidFill>
                <a:latin typeface="Times New Roman" pitchFamily="18" charset="0"/>
              </a:defRPr>
            </a:lvl1pPr>
            <a:lvl2pPr marL="785177" indent="-301992">
              <a:defRPr sz="3900">
                <a:solidFill>
                  <a:srgbClr val="FFFF66"/>
                </a:solidFill>
                <a:latin typeface="Times New Roman" pitchFamily="18" charset="0"/>
              </a:defRPr>
            </a:lvl2pPr>
            <a:lvl3pPr marL="1207965" indent="-241593">
              <a:defRPr sz="3900">
                <a:solidFill>
                  <a:srgbClr val="FFFF66"/>
                </a:solidFill>
                <a:latin typeface="Times New Roman" pitchFamily="18" charset="0"/>
              </a:defRPr>
            </a:lvl3pPr>
            <a:lvl4pPr marL="1691151" indent="-241593">
              <a:defRPr sz="3900">
                <a:solidFill>
                  <a:srgbClr val="FFFF66"/>
                </a:solidFill>
                <a:latin typeface="Times New Roman" pitchFamily="18" charset="0"/>
              </a:defRPr>
            </a:lvl4pPr>
            <a:lvl5pPr marL="2174339" indent="-241593">
              <a:defRPr sz="3900">
                <a:solidFill>
                  <a:srgbClr val="FFFF66"/>
                </a:solidFill>
                <a:latin typeface="Times New Roman" pitchFamily="18" charset="0"/>
              </a:defRPr>
            </a:lvl5pPr>
            <a:lvl6pPr marL="2657524" indent="-241593" eaLnBrk="0" fontAlgn="base" hangingPunct="0">
              <a:spcBef>
                <a:spcPct val="50000"/>
              </a:spcBef>
              <a:spcAft>
                <a:spcPct val="0"/>
              </a:spcAft>
              <a:defRPr sz="3900">
                <a:solidFill>
                  <a:srgbClr val="FFFF66"/>
                </a:solidFill>
                <a:latin typeface="Times New Roman" pitchFamily="18" charset="0"/>
              </a:defRPr>
            </a:lvl6pPr>
            <a:lvl7pPr marL="3140710" indent="-241593" eaLnBrk="0" fontAlgn="base" hangingPunct="0">
              <a:spcBef>
                <a:spcPct val="50000"/>
              </a:spcBef>
              <a:spcAft>
                <a:spcPct val="0"/>
              </a:spcAft>
              <a:defRPr sz="3900">
                <a:solidFill>
                  <a:srgbClr val="FFFF66"/>
                </a:solidFill>
                <a:latin typeface="Times New Roman" pitchFamily="18" charset="0"/>
              </a:defRPr>
            </a:lvl7pPr>
            <a:lvl8pPr marL="3623897" indent="-241593" eaLnBrk="0" fontAlgn="base" hangingPunct="0">
              <a:spcBef>
                <a:spcPct val="50000"/>
              </a:spcBef>
              <a:spcAft>
                <a:spcPct val="0"/>
              </a:spcAft>
              <a:defRPr sz="3900">
                <a:solidFill>
                  <a:srgbClr val="FFFF66"/>
                </a:solidFill>
                <a:latin typeface="Times New Roman" pitchFamily="18" charset="0"/>
              </a:defRPr>
            </a:lvl8pPr>
            <a:lvl9pPr marL="4107082" indent="-241593" eaLnBrk="0" fontAlgn="base" hangingPunct="0">
              <a:spcBef>
                <a:spcPct val="50000"/>
              </a:spcBef>
              <a:spcAft>
                <a:spcPct val="0"/>
              </a:spcAft>
              <a:defRPr sz="39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326D4ED4-9746-4E0D-AE02-0C7186631483}" type="slidenum">
              <a:rPr lang="en-US" sz="1400">
                <a:solidFill>
                  <a:schemeClr val="tx1"/>
                </a:solidFill>
              </a:rPr>
              <a:pPr/>
              <a:t>16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92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b="1" dirty="0">
                <a:solidFill>
                  <a:schemeClr val="bg1"/>
                </a:solidFill>
              </a:rPr>
              <a:t>STOR 455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 METHODS OF DATA ANALYSIS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Class 1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1524000" y="4495800"/>
            <a:ext cx="9144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</a:rPr>
              <a:t>Jeffrey A. McLean</a:t>
            </a:r>
          </a:p>
          <a:p>
            <a:pPr algn="ctr"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</a:rPr>
              <a:t>mclean@unc.edu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General form of a model:</a:t>
            </a: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307862"/>
              </p:ext>
            </p:extLst>
          </p:nvPr>
        </p:nvGraphicFramePr>
        <p:xfrm>
          <a:off x="336550" y="2036761"/>
          <a:ext cx="54356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680" imgH="203040" progId="Equation.3">
                  <p:embed/>
                </p:oleObj>
              </mc:Choice>
              <mc:Fallback>
                <p:oleObj name="Equation" r:id="rId2" imgW="850680" imgH="203040" progId="Equation.3">
                  <p:embed/>
                  <p:pic>
                    <p:nvPicPr>
                      <p:cNvPr id="33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2036761"/>
                        <a:ext cx="5435600" cy="1238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AutoShape 4"/>
          <p:cNvSpPr>
            <a:spLocks/>
          </p:cNvSpPr>
          <p:nvPr/>
        </p:nvSpPr>
        <p:spPr bwMode="auto">
          <a:xfrm>
            <a:off x="4114800" y="3611564"/>
            <a:ext cx="4648200" cy="1081087"/>
          </a:xfrm>
          <a:prstGeom prst="borderCallout2">
            <a:avLst>
              <a:gd name="adj1" fmla="val 10574"/>
              <a:gd name="adj2" fmla="val -1639"/>
              <a:gd name="adj3" fmla="val 10574"/>
              <a:gd name="adj4" fmla="val -11338"/>
              <a:gd name="adj5" fmla="val -46403"/>
              <a:gd name="adj6" fmla="val -21380"/>
            </a:avLst>
          </a:prstGeom>
          <a:solidFill>
            <a:schemeClr val="hlink"/>
          </a:solidFill>
          <a:ln w="57150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r>
              <a:rPr lang="en-US" sz="3200">
                <a:solidFill>
                  <a:srgbClr val="000000"/>
                </a:solidFill>
              </a:rPr>
              <a:t>“Expected” Y for some combination of predictors</a:t>
            </a:r>
          </a:p>
        </p:txBody>
      </p:sp>
      <p:sp>
        <p:nvSpPr>
          <p:cNvPr id="33798" name="AutoShape 6"/>
          <p:cNvSpPr>
            <a:spLocks/>
          </p:cNvSpPr>
          <p:nvPr/>
        </p:nvSpPr>
        <p:spPr bwMode="auto">
          <a:xfrm>
            <a:off x="6991350" y="1949448"/>
            <a:ext cx="1771650" cy="1111250"/>
          </a:xfrm>
          <a:prstGeom prst="borderCallout2">
            <a:avLst>
              <a:gd name="adj1" fmla="val 10287"/>
              <a:gd name="adj2" fmla="val -4301"/>
              <a:gd name="adj3" fmla="val 10287"/>
              <a:gd name="adj4" fmla="val -39963"/>
              <a:gd name="adj5" fmla="val 53856"/>
              <a:gd name="adj6" fmla="val -76972"/>
            </a:avLst>
          </a:prstGeom>
          <a:solidFill>
            <a:srgbClr val="FFFF66"/>
          </a:solidFill>
          <a:ln w="57150">
            <a:solidFill>
              <a:srgbClr val="FFFF66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3200">
                <a:solidFill>
                  <a:srgbClr val="000000"/>
                </a:solidFill>
              </a:rPr>
              <a:t>Random Error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04800" y="4845050"/>
            <a:ext cx="8610600" cy="1631950"/>
            <a:chOff x="192" y="3120"/>
            <a:chExt cx="5424" cy="1028"/>
          </a:xfrm>
        </p:grpSpPr>
        <p:sp>
          <p:nvSpPr>
            <p:cNvPr id="2055" name="Text Box 7"/>
            <p:cNvSpPr txBox="1">
              <a:spLocks noChangeArrowheads="1"/>
            </p:cNvSpPr>
            <p:nvPr/>
          </p:nvSpPr>
          <p:spPr bwMode="auto">
            <a:xfrm>
              <a:off x="192" y="3360"/>
              <a:ext cx="1152" cy="6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>
                  <a:solidFill>
                    <a:srgbClr val="000000"/>
                  </a:solidFill>
                </a:rPr>
                <a:t>Data</a:t>
              </a:r>
            </a:p>
          </p:txBody>
        </p:sp>
        <p:sp>
          <p:nvSpPr>
            <p:cNvPr id="2056" name="Text Box 8"/>
            <p:cNvSpPr txBox="1">
              <a:spLocks noChangeArrowheads="1"/>
            </p:cNvSpPr>
            <p:nvPr/>
          </p:nvSpPr>
          <p:spPr bwMode="auto">
            <a:xfrm>
              <a:off x="1392" y="3120"/>
              <a:ext cx="768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9600">
                  <a:solidFill>
                    <a:schemeClr val="bg1"/>
                  </a:solidFill>
                </a:rPr>
                <a:t>=</a:t>
              </a:r>
            </a:p>
          </p:txBody>
        </p:sp>
        <p:sp>
          <p:nvSpPr>
            <p:cNvPr id="2057" name="Text Box 9"/>
            <p:cNvSpPr txBox="1">
              <a:spLocks noChangeArrowheads="1"/>
            </p:cNvSpPr>
            <p:nvPr/>
          </p:nvSpPr>
          <p:spPr bwMode="auto">
            <a:xfrm>
              <a:off x="3648" y="3168"/>
              <a:ext cx="768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960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058" name="Text Box 10"/>
            <p:cNvSpPr txBox="1">
              <a:spLocks noChangeArrowheads="1"/>
            </p:cNvSpPr>
            <p:nvPr/>
          </p:nvSpPr>
          <p:spPr bwMode="auto">
            <a:xfrm>
              <a:off x="2016" y="3350"/>
              <a:ext cx="1584" cy="63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>
                  <a:solidFill>
                    <a:srgbClr val="000000"/>
                  </a:solidFill>
                </a:rPr>
                <a:t>Model</a:t>
              </a:r>
            </a:p>
          </p:txBody>
        </p:sp>
        <p:sp>
          <p:nvSpPr>
            <p:cNvPr id="2059" name="Text Box 11"/>
            <p:cNvSpPr txBox="1">
              <a:spLocks noChangeArrowheads="1"/>
            </p:cNvSpPr>
            <p:nvPr/>
          </p:nvSpPr>
          <p:spPr bwMode="auto">
            <a:xfrm>
              <a:off x="4320" y="3360"/>
              <a:ext cx="1296" cy="63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6000">
                  <a:solidFill>
                    <a:srgbClr val="000000"/>
                  </a:solidFill>
                </a:rPr>
                <a:t>Error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Lego Prices</a:t>
            </a:r>
          </a:p>
        </p:txBody>
      </p:sp>
      <p:sp>
        <p:nvSpPr>
          <p:cNvPr id="40265" name="Text Box 329"/>
          <p:cNvSpPr txBox="1">
            <a:spLocks noChangeArrowheads="1"/>
          </p:cNvSpPr>
          <p:nvPr/>
        </p:nvSpPr>
        <p:spPr bwMode="auto">
          <a:xfrm>
            <a:off x="1200150" y="1978550"/>
            <a:ext cx="7867650" cy="132343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Question: </a:t>
            </a:r>
          </a:p>
          <a:p>
            <a:r>
              <a:rPr lang="en-US" sz="3200" dirty="0"/>
              <a:t>How can we predict the price of a Lego set? </a:t>
            </a:r>
          </a:p>
        </p:txBody>
      </p:sp>
      <p:sp>
        <p:nvSpPr>
          <p:cNvPr id="40266" name="Text Box 330"/>
          <p:cNvSpPr txBox="1">
            <a:spLocks noChangeArrowheads="1"/>
          </p:cNvSpPr>
          <p:nvPr/>
        </p:nvSpPr>
        <p:spPr bwMode="auto">
          <a:xfrm>
            <a:off x="1200150" y="3929883"/>
            <a:ext cx="84772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Data: Attributes of Lego sets, including their current sale price on Amazon</a:t>
            </a:r>
          </a:p>
        </p:txBody>
      </p:sp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1200150" y="5479272"/>
            <a:ext cx="6115050" cy="5847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Predictor variables: Start with </a:t>
            </a:r>
            <a:r>
              <a:rPr lang="en-US" sz="3200" i="1" dirty="0"/>
              <a:t>none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712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Constant Model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66846"/>
              </p:ext>
            </p:extLst>
          </p:nvPr>
        </p:nvGraphicFramePr>
        <p:xfrm>
          <a:off x="914400" y="2161628"/>
          <a:ext cx="3732213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920" imgH="177480" progId="Equation.3">
                  <p:embed/>
                </p:oleObj>
              </mc:Choice>
              <mc:Fallback>
                <p:oleObj name="Equation" r:id="rId2" imgW="583920" imgH="177480" progId="Equation.3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61628"/>
                        <a:ext cx="3732213" cy="10842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029200" y="2423115"/>
            <a:ext cx="6629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where </a:t>
            </a:r>
            <a:r>
              <a:rPr lang="en-US" sz="3200" i="1" dirty="0"/>
              <a:t>c</a:t>
            </a:r>
            <a:r>
              <a:rPr lang="en-US" sz="3200" dirty="0"/>
              <a:t> is an (unknown) constant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914400" y="3706935"/>
            <a:ext cx="7733507" cy="2043113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Terminology:</a:t>
            </a:r>
          </a:p>
          <a:p>
            <a:r>
              <a:rPr lang="en-US" sz="3200" dirty="0"/>
              <a:t>The constant</a:t>
            </a:r>
            <a:r>
              <a:rPr lang="en-US" sz="3200" i="1" dirty="0"/>
              <a:t> c</a:t>
            </a:r>
            <a:r>
              <a:rPr lang="en-US" sz="3200" dirty="0"/>
              <a:t> is a </a:t>
            </a:r>
            <a:r>
              <a:rPr lang="en-US" sz="3200" dirty="0">
                <a:solidFill>
                  <a:schemeClr val="bg1"/>
                </a:solidFill>
              </a:rPr>
              <a:t>parameter </a:t>
            </a:r>
            <a:r>
              <a:rPr lang="en-US" sz="3200" dirty="0"/>
              <a:t>of this model.</a:t>
            </a:r>
          </a:p>
          <a:p>
            <a:r>
              <a:rPr lang="en-US" sz="3200" dirty="0"/>
              <a:t>We use data to provide a </a:t>
            </a:r>
            <a:r>
              <a:rPr lang="en-US" sz="3200" dirty="0">
                <a:solidFill>
                  <a:schemeClr val="bg1"/>
                </a:solidFill>
              </a:rPr>
              <a:t>sample estimate</a:t>
            </a:r>
            <a:r>
              <a:rPr lang="en-US" sz="3200" dirty="0"/>
              <a:t> of </a:t>
            </a:r>
            <a:r>
              <a:rPr lang="en-US" sz="3200" i="1" dirty="0"/>
              <a:t>c</a:t>
            </a:r>
            <a:r>
              <a:rPr lang="en-US" sz="32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22" name="Text Box 6"/>
              <p:cNvSpPr txBox="1">
                <a:spLocks noChangeArrowheads="1"/>
              </p:cNvSpPr>
              <p:nvPr/>
            </p:nvSpPr>
            <p:spPr bwMode="auto">
              <a:xfrm>
                <a:off x="838200" y="5958681"/>
                <a:ext cx="6477000" cy="579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3200" dirty="0"/>
                  <a:t>How should we estimate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/>
                      </a:rPr>
                      <m:t>𝑐</m:t>
                    </m:r>
                  </m:oMath>
                </a14:m>
                <a:r>
                  <a:rPr lang="en-US" sz="3200" dirty="0"/>
                  <a:t> from data?</a:t>
                </a:r>
              </a:p>
            </p:txBody>
          </p:sp>
        </mc:Choice>
        <mc:Fallback xmlns="">
          <p:sp>
            <p:nvSpPr>
              <p:cNvPr id="3482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5958681"/>
                <a:ext cx="6477000" cy="579438"/>
              </a:xfrm>
              <a:prstGeom prst="rect">
                <a:avLst/>
              </a:prstGeom>
              <a:blipFill>
                <a:blip r:embed="rId4"/>
                <a:stretch>
                  <a:fillRect l="-2448" t="-14583" r="-471" b="-322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Predicted Value for Response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09600" y="1752603"/>
            <a:ext cx="10591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Get an </a:t>
            </a:r>
            <a:r>
              <a:rPr lang="en-US" dirty="0">
                <a:solidFill>
                  <a:schemeClr val="bg1"/>
                </a:solidFill>
              </a:rPr>
              <a:t>estimate</a:t>
            </a:r>
            <a:r>
              <a:rPr lang="en-US" dirty="0"/>
              <a:t> for </a:t>
            </a:r>
            <a:r>
              <a:rPr lang="en-US" i="1" dirty="0"/>
              <a:t>Y</a:t>
            </a:r>
            <a:r>
              <a:rPr lang="en-US" dirty="0"/>
              <a:t> using the predictors and the model with estimated parameters.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84" name="Text Box 4"/>
              <p:cNvSpPr txBox="1">
                <a:spLocks noChangeArrowheads="1"/>
              </p:cNvSpPr>
              <p:nvPr/>
            </p:nvSpPr>
            <p:spPr bwMode="auto">
              <a:xfrm>
                <a:off x="685800" y="3183248"/>
                <a:ext cx="7543800" cy="661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Notation:</a:t>
                </a:r>
                <a:r>
                  <a:rPr lang="en-US" dirty="0"/>
                  <a:t> The predicted </a:t>
                </a:r>
                <a:r>
                  <a:rPr lang="en-US" i="1" dirty="0"/>
                  <a:t>y</a:t>
                </a:r>
                <a:r>
                  <a:rPr lang="en-US" dirty="0"/>
                  <a:t> is denoted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8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3183248"/>
                <a:ext cx="7543800" cy="661400"/>
              </a:xfrm>
              <a:prstGeom prst="rect">
                <a:avLst/>
              </a:prstGeom>
              <a:blipFill>
                <a:blip r:embed="rId2"/>
                <a:stretch>
                  <a:fillRect l="-2506" t="-14679" b="-30275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618067" y="4915654"/>
            <a:ext cx="2286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Examples: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83" name="Text Box 8"/>
              <p:cNvSpPr txBox="1">
                <a:spLocks noChangeArrowheads="1"/>
              </p:cNvSpPr>
              <p:nvPr/>
            </p:nvSpPr>
            <p:spPr bwMode="auto">
              <a:xfrm>
                <a:off x="2743200" y="4915654"/>
                <a:ext cx="548640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𝑐</m:t>
                        </m:r>
                      </m:e>
                    </m:acc>
                    <m:r>
                      <a:rPr lang="en-US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   </a:t>
                </a:r>
                <a:r>
                  <a:rPr lang="en-US" dirty="0"/>
                  <a:t>(sample mean)</a:t>
                </a:r>
              </a:p>
            </p:txBody>
          </p:sp>
        </mc:Choice>
        <mc:Fallback xmlns="">
          <p:sp>
            <p:nvSpPr>
              <p:cNvPr id="3083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3200" y="4915654"/>
                <a:ext cx="5486400" cy="646331"/>
              </a:xfrm>
              <a:prstGeom prst="rect">
                <a:avLst/>
              </a:prstGeom>
              <a:blipFill>
                <a:blip r:embed="rId3"/>
                <a:stretch>
                  <a:fillRect t="-15094" r="-1333" b="-339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8067" y="4173483"/>
                <a:ext cx="6781800" cy="598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For the constant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200" i="1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/>
                          </a:rPr>
                          <m:t>𝑐</m:t>
                        </m:r>
                      </m:e>
                    </m:ac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67" y="4173483"/>
                <a:ext cx="6781800" cy="598177"/>
              </a:xfrm>
              <a:prstGeom prst="rect">
                <a:avLst/>
              </a:prstGeom>
              <a:blipFill>
                <a:blip r:embed="rId4"/>
                <a:stretch>
                  <a:fillRect l="-2246" t="-14286" b="-29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8"/>
              <p:cNvSpPr txBox="1">
                <a:spLocks noChangeArrowheads="1"/>
              </p:cNvSpPr>
              <p:nvPr/>
            </p:nvSpPr>
            <p:spPr bwMode="auto">
              <a:xfrm>
                <a:off x="2758440" y="5702051"/>
                <a:ext cx="6096000" cy="661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𝑐</m:t>
                        </m:r>
                      </m:e>
                    </m:acc>
                    <m:r>
                      <a:rPr lang="en-US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𝑚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  </a:t>
                </a:r>
                <a:r>
                  <a:rPr lang="en-US" dirty="0"/>
                  <a:t>(sample median)</a:t>
                </a:r>
              </a:p>
            </p:txBody>
          </p:sp>
        </mc:Choice>
        <mc:Fallback xmlns="">
          <p:sp>
            <p:nvSpPr>
              <p:cNvPr id="15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8440" y="5702051"/>
                <a:ext cx="6096000" cy="661400"/>
              </a:xfrm>
              <a:prstGeom prst="rect">
                <a:avLst/>
              </a:prstGeom>
              <a:blipFill>
                <a:blip r:embed="rId5"/>
                <a:stretch>
                  <a:fillRect t="-14679" b="-302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684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3"/>
            <a:ext cx="103632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Questions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066800" y="2084454"/>
            <a:ext cx="10210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000" dirty="0"/>
              <a:t>(1) Which estimator (mean or median) is better?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905000" y="3047991"/>
            <a:ext cx="800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</a:rPr>
              <a:t>i.e. How can we compare models?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066800" y="4065661"/>
            <a:ext cx="8077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000" dirty="0"/>
              <a:t>(2) Is either model any good?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905000" y="4876800"/>
            <a:ext cx="800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</a:rPr>
              <a:t>i.e. How can we asses fit?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Residuals</a:t>
            </a: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1143000" y="2133603"/>
            <a:ext cx="10134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Using the predicted value for each sample case the residual is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377950" y="4641855"/>
            <a:ext cx="1828800" cy="1403351"/>
            <a:chOff x="1780" y="2904"/>
            <a:chExt cx="1152" cy="884"/>
          </a:xfrm>
        </p:grpSpPr>
        <p:sp>
          <p:nvSpPr>
            <p:cNvPr id="4105" name="Text Box 7"/>
            <p:cNvSpPr txBox="1">
              <a:spLocks noChangeArrowheads="1"/>
            </p:cNvSpPr>
            <p:nvPr/>
          </p:nvSpPr>
          <p:spPr bwMode="auto">
            <a:xfrm>
              <a:off x="1780" y="3384"/>
              <a:ext cx="960" cy="4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Actual</a:t>
              </a:r>
            </a:p>
          </p:txBody>
        </p:sp>
        <p:sp>
          <p:nvSpPr>
            <p:cNvPr id="4106" name="Line 8"/>
            <p:cNvSpPr>
              <a:spLocks noChangeShapeType="1"/>
            </p:cNvSpPr>
            <p:nvPr/>
          </p:nvSpPr>
          <p:spPr bwMode="auto">
            <a:xfrm flipV="1">
              <a:off x="2596" y="2904"/>
              <a:ext cx="336" cy="52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524375" y="4476750"/>
            <a:ext cx="2133600" cy="1327150"/>
            <a:chOff x="3762" y="2800"/>
            <a:chExt cx="1344" cy="836"/>
          </a:xfrm>
        </p:grpSpPr>
        <p:sp>
          <p:nvSpPr>
            <p:cNvPr id="4103" name="Text Box 11"/>
            <p:cNvSpPr txBox="1">
              <a:spLocks noChangeArrowheads="1"/>
            </p:cNvSpPr>
            <p:nvPr/>
          </p:nvSpPr>
          <p:spPr bwMode="auto">
            <a:xfrm>
              <a:off x="3858" y="3232"/>
              <a:ext cx="1248" cy="40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Predicted</a:t>
              </a:r>
            </a:p>
          </p:txBody>
        </p:sp>
        <p:sp>
          <p:nvSpPr>
            <p:cNvPr id="4104" name="Line 12"/>
            <p:cNvSpPr>
              <a:spLocks noChangeShapeType="1"/>
            </p:cNvSpPr>
            <p:nvPr/>
          </p:nvSpPr>
          <p:spPr bwMode="auto">
            <a:xfrm flipH="1" flipV="1">
              <a:off x="3762" y="2800"/>
              <a:ext cx="480" cy="48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43000" y="3810000"/>
                <a:ext cx="3733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Residual =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charset="0"/>
                      </a:rPr>
                      <m:t>𝑦</m:t>
                    </m:r>
                    <m:r>
                      <a:rPr lang="en-US" sz="3600" i="1">
                        <a:latin typeface="Cambria Math" charset="0"/>
                      </a:rPr>
                      <m:t> −</m:t>
                    </m:r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810000"/>
                <a:ext cx="3733800" cy="646331"/>
              </a:xfrm>
              <a:prstGeom prst="rect">
                <a:avLst/>
              </a:prstGeom>
              <a:blipFill>
                <a:blip r:embed="rId3"/>
                <a:stretch>
                  <a:fillRect l="-5065" t="-15094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349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Criteria to Minimize Residuals?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1" name="Text Box 3"/>
              <p:cNvSpPr txBox="1">
                <a:spLocks noChangeArrowheads="1"/>
              </p:cNvSpPr>
              <p:nvPr/>
            </p:nvSpPr>
            <p:spPr bwMode="auto">
              <a:xfrm>
                <a:off x="609600" y="2362200"/>
                <a:ext cx="7696200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4000" dirty="0"/>
                  <a:t>Sum of residuals: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01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362200"/>
                <a:ext cx="7696200" cy="707886"/>
              </a:xfrm>
              <a:prstGeom prst="rect">
                <a:avLst/>
              </a:prstGeom>
              <a:blipFill>
                <a:blip r:embed="rId3"/>
                <a:stretch>
                  <a:fillRect l="-2771" t="-15517" b="-353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14" name="Text Box 6"/>
              <p:cNvSpPr txBox="1">
                <a:spLocks noChangeArrowheads="1"/>
              </p:cNvSpPr>
              <p:nvPr/>
            </p:nvSpPr>
            <p:spPr bwMode="auto">
              <a:xfrm>
                <a:off x="609600" y="3810000"/>
                <a:ext cx="8229600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4000" dirty="0"/>
                  <a:t>Sum of absolute deviations: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01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810000"/>
                <a:ext cx="8229600" cy="707886"/>
              </a:xfrm>
              <a:prstGeom prst="rect">
                <a:avLst/>
              </a:prstGeom>
              <a:blipFill>
                <a:blip r:embed="rId4"/>
                <a:stretch>
                  <a:fillRect l="-2593" t="-15517" b="-362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16" name="Text Box 8"/>
              <p:cNvSpPr txBox="1">
                <a:spLocks noChangeArrowheads="1"/>
              </p:cNvSpPr>
              <p:nvPr/>
            </p:nvSpPr>
            <p:spPr bwMode="auto">
              <a:xfrm>
                <a:off x="617034" y="5029200"/>
                <a:ext cx="8229600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4000" dirty="0"/>
                  <a:t>Sum of squared errors: </a:t>
                </a:r>
                <a14:m>
                  <m:oMath xmlns:m="http://schemas.openxmlformats.org/officeDocument/2006/math">
                    <m:r>
                      <a:rPr lang="en-US" sz="400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43016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034" y="5029200"/>
                <a:ext cx="8229600" cy="707886"/>
              </a:xfrm>
              <a:prstGeom prst="rect">
                <a:avLst/>
              </a:prstGeom>
              <a:blipFill>
                <a:blip r:embed="rId5"/>
                <a:stretch>
                  <a:fillRect l="-2593" t="-14655" b="-370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151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Technology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286000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 need software to automate computations…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967" y="3886200"/>
            <a:ext cx="6709833" cy="205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5663" indent="-855663">
              <a:tabLst>
                <a:tab pos="914400" algn="l"/>
              </a:tabLst>
            </a:pPr>
            <a:r>
              <a:rPr lang="en-US" sz="3600" dirty="0"/>
              <a:t>R – a free, widely used, open source statistics package</a:t>
            </a:r>
          </a:p>
          <a:p>
            <a:pPr marL="855663" indent="-855663">
              <a:tabLst>
                <a:tab pos="914400" algn="l"/>
              </a:tabLst>
            </a:pPr>
            <a:r>
              <a:rPr lang="en-US" sz="3600" dirty="0" err="1"/>
              <a:t>Rstudio</a:t>
            </a:r>
            <a:r>
              <a:rPr lang="en-US" sz="3600" dirty="0"/>
              <a:t> –  an interface for R</a:t>
            </a:r>
          </a:p>
        </p:txBody>
      </p:sp>
    </p:spTree>
    <p:extLst>
      <p:ext uri="{BB962C8B-B14F-4D97-AF65-F5344CB8AC3E}">
        <p14:creationId xmlns:p14="http://schemas.microsoft.com/office/powerpoint/2010/main" val="817449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12360"/>
            <a:ext cx="9144000" cy="5646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r>
              <a:rPr lang="en-US" dirty="0" err="1">
                <a:solidFill>
                  <a:srgbClr val="FFFF66"/>
                </a:solidFill>
              </a:rPr>
              <a:t>RStudio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19448" y="5334003"/>
            <a:ext cx="365760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Console: Enter commands, view output, error messages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5003" y="2856046"/>
            <a:ext cx="4086497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Editor: write/view code,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04706" y="2671381"/>
            <a:ext cx="3400697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Environment: lists active variables, functions,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3454" y="4876800"/>
            <a:ext cx="2743199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Access files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View plots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Control packages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View help</a:t>
            </a:r>
          </a:p>
        </p:txBody>
      </p:sp>
    </p:spTree>
    <p:extLst>
      <p:ext uri="{BB962C8B-B14F-4D97-AF65-F5344CB8AC3E}">
        <p14:creationId xmlns:p14="http://schemas.microsoft.com/office/powerpoint/2010/main" val="1281730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A First </a:t>
            </a:r>
            <a:r>
              <a:rPr lang="en-US" dirty="0" err="1">
                <a:solidFill>
                  <a:srgbClr val="FFFF66"/>
                </a:solidFill>
              </a:rPr>
              <a:t>RStudio</a:t>
            </a:r>
            <a:r>
              <a:rPr lang="en-US" dirty="0">
                <a:solidFill>
                  <a:srgbClr val="FFFF66"/>
                </a:solidFill>
              </a:rPr>
              <a:t>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600" y="2362200"/>
            <a:ext cx="8305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3200" dirty="0"/>
              <a:t>Load the </a:t>
            </a:r>
            <a:r>
              <a:rPr lang="en-US" sz="3200" i="1" dirty="0"/>
              <a:t>Lego </a:t>
            </a:r>
            <a:r>
              <a:rPr lang="en-US" sz="3200" dirty="0"/>
              <a:t>data into R</a:t>
            </a:r>
          </a:p>
          <a:p>
            <a:pPr marL="571500" indent="-5715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3200" dirty="0"/>
              <a:t>Summarize the </a:t>
            </a:r>
            <a:r>
              <a:rPr lang="en-US" sz="3200" i="1" dirty="0" err="1"/>
              <a:t>Amazon_Price</a:t>
            </a:r>
            <a:r>
              <a:rPr lang="en-US" sz="3200" dirty="0"/>
              <a:t> variable</a:t>
            </a:r>
          </a:p>
          <a:p>
            <a:pPr marL="1028700" lvl="1" indent="-5715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3200" dirty="0"/>
              <a:t>Numerical: mean and median</a:t>
            </a:r>
          </a:p>
          <a:p>
            <a:pPr marL="1028700" lvl="1" indent="-5715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3200" dirty="0"/>
              <a:t>Graphical: histogram, boxplot</a:t>
            </a:r>
          </a:p>
          <a:p>
            <a:pPr marL="571500" indent="-57150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3200" dirty="0"/>
              <a:t>Compute and evaluate residuals</a:t>
            </a:r>
          </a:p>
        </p:txBody>
      </p:sp>
    </p:spTree>
    <p:extLst>
      <p:ext uri="{BB962C8B-B14F-4D97-AF65-F5344CB8AC3E}">
        <p14:creationId xmlns:p14="http://schemas.microsoft.com/office/powerpoint/2010/main" val="130424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715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4800" b="1" dirty="0">
                <a:solidFill>
                  <a:schemeClr val="bg1"/>
                </a:solidFill>
              </a:rPr>
              <a:t>Syllabus on Sakai</a:t>
            </a: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3048000" y="4129087"/>
            <a:ext cx="60960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</a:rPr>
              <a:t>Read: 	Chapter 0</a:t>
            </a:r>
          </a:p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</a:rPr>
              <a:t>Exercises: 	All Chapter 0 exercises</a:t>
            </a:r>
          </a:p>
          <a:p>
            <a:pPr>
              <a:spcBef>
                <a:spcPct val="0"/>
              </a:spcBef>
            </a:pPr>
            <a:endParaRPr lang="en-US" sz="32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</a:rPr>
              <a:t>Homework 0 due Friday at 5pm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546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224"/>
            <a:ext cx="103632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A First </a:t>
            </a:r>
            <a:r>
              <a:rPr lang="en-US" dirty="0" err="1">
                <a:solidFill>
                  <a:srgbClr val="FFFF66"/>
                </a:solidFill>
              </a:rPr>
              <a:t>RStudio</a:t>
            </a:r>
            <a:r>
              <a:rPr lang="en-US" dirty="0">
                <a:solidFill>
                  <a:srgbClr val="FFFF66"/>
                </a:solidFill>
              </a:rPr>
              <a:t>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52850" y="1066800"/>
            <a:ext cx="468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Load the </a:t>
            </a:r>
            <a:r>
              <a:rPr lang="en-US" sz="3200" i="1" dirty="0" err="1"/>
              <a:t>lego</a:t>
            </a:r>
            <a:r>
              <a:rPr lang="en-US" sz="3200" dirty="0"/>
              <a:t> data into R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14400" y="1905000"/>
            <a:ext cx="10363200" cy="440120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```{r}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# loads a package needed to use the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read_csv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() function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# install package before first using it for the first time</a:t>
            </a:r>
          </a:p>
          <a:p>
            <a:pPr>
              <a:spcBef>
                <a:spcPts val="0"/>
              </a:spcBef>
            </a:pPr>
            <a:endParaRPr lang="en-US" sz="14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</a:rPr>
              <a:t>library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</a:rPr>
              <a:t>readr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US" sz="14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# loads the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lego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dataframe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 into the environment from GitHub</a:t>
            </a:r>
          </a:p>
          <a:p>
            <a:pPr>
              <a:spcBef>
                <a:spcPts val="0"/>
              </a:spcBef>
            </a:pPr>
            <a:endParaRPr lang="en-US" sz="14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l-PL" sz="1400" b="1" dirty="0">
                <a:solidFill>
                  <a:schemeClr val="tx1"/>
                </a:solidFill>
                <a:latin typeface="Courier New" pitchFamily="49" charset="0"/>
              </a:rPr>
              <a:t>lego &lt;- read_csv("https://raw.githubusercontent.com/JA-McLean/STOR455/master/data/lego.csv")</a:t>
            </a:r>
            <a:endParaRPr lang="en-US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4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# Alternative way to load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dataframe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 (remove # to use)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# lego.csv must be saved in the same folder as this notebook!</a:t>
            </a:r>
          </a:p>
          <a:p>
            <a:pPr>
              <a:spcBef>
                <a:spcPts val="0"/>
              </a:spcBef>
            </a:pPr>
            <a:endParaRPr lang="en-US" sz="14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#lego &lt;-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read_csv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(“lego.csv")</a:t>
            </a:r>
          </a:p>
          <a:p>
            <a:pPr>
              <a:spcBef>
                <a:spcPts val="0"/>
              </a:spcBef>
            </a:pPr>
            <a:endParaRPr lang="en-US" sz="14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4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# Shows the variables and first 6 cases (by default)</a:t>
            </a:r>
          </a:p>
          <a:p>
            <a:pPr>
              <a:spcBef>
                <a:spcPts val="0"/>
              </a:spcBef>
            </a:pPr>
            <a:endParaRPr lang="en-US" sz="14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head(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</a:rPr>
              <a:t>lego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```</a:t>
            </a:r>
            <a:endParaRPr lang="pt-BR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548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A First </a:t>
            </a:r>
            <a:r>
              <a:rPr lang="en-US" dirty="0" err="1">
                <a:solidFill>
                  <a:srgbClr val="FFFF66"/>
                </a:solidFill>
              </a:rPr>
              <a:t>RStudio</a:t>
            </a:r>
            <a:r>
              <a:rPr lang="en-US" dirty="0">
                <a:solidFill>
                  <a:srgbClr val="FFFF66"/>
                </a:solidFill>
              </a:rPr>
              <a:t>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2202984"/>
            <a:ext cx="1066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800" dirty="0"/>
              <a:t>Summarize the </a:t>
            </a:r>
            <a:r>
              <a:rPr lang="en-US" sz="2800" i="1" dirty="0" err="1"/>
              <a:t>Amazon_Price</a:t>
            </a:r>
            <a:r>
              <a:rPr lang="en-US" sz="2800" dirty="0"/>
              <a:t> variable  - Numerical: mean and median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0" y="3699809"/>
            <a:ext cx="9144000" cy="224676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# dataframe$variable_name</a:t>
            </a:r>
          </a:p>
          <a:p>
            <a:pPr>
              <a:spcBef>
                <a:spcPts val="0"/>
              </a:spcBef>
            </a:pPr>
            <a:endParaRPr lang="pt-BR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mean(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lego$Amazon_Price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, na.rm =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TRUE)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median(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lego$Amazon_Price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, na.rm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= TRUE)</a:t>
            </a:r>
          </a:p>
          <a:p>
            <a:pPr>
              <a:spcBef>
                <a:spcPts val="0"/>
              </a:spcBef>
            </a:pPr>
            <a:endParaRPr lang="pt-BR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b="1" dirty="0">
                <a:solidFill>
                  <a:schemeClr val="tx1"/>
                </a:solidFill>
                <a:latin typeface="Courier New" pitchFamily="49" charset="0"/>
              </a:rPr>
              <a:t>[1] 57.8232</a:t>
            </a:r>
          </a:p>
          <a:p>
            <a:pPr>
              <a:spcBef>
                <a:spcPts val="0"/>
              </a:spcBef>
            </a:pPr>
            <a:r>
              <a:rPr lang="pt-BR" sz="2000" b="1" dirty="0">
                <a:solidFill>
                  <a:schemeClr val="tx1"/>
                </a:solidFill>
                <a:latin typeface="Courier New" pitchFamily="49" charset="0"/>
              </a:rPr>
              <a:t>[1] 37.325</a:t>
            </a:r>
          </a:p>
        </p:txBody>
      </p:sp>
    </p:spTree>
    <p:extLst>
      <p:ext uri="{BB962C8B-B14F-4D97-AF65-F5344CB8AC3E}">
        <p14:creationId xmlns:p14="http://schemas.microsoft.com/office/powerpoint/2010/main" val="224690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A First </a:t>
            </a:r>
            <a:r>
              <a:rPr lang="en-US" dirty="0" err="1">
                <a:solidFill>
                  <a:srgbClr val="FFFF66"/>
                </a:solidFill>
              </a:rPr>
              <a:t>RStudio</a:t>
            </a:r>
            <a:r>
              <a:rPr lang="en-US" dirty="0">
                <a:solidFill>
                  <a:srgbClr val="FFFF66"/>
                </a:solidFill>
              </a:rPr>
              <a:t>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14131"/>
            <a:ext cx="1101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800" dirty="0"/>
              <a:t>Summarize the </a:t>
            </a:r>
            <a:r>
              <a:rPr lang="en-US" sz="2800" i="1" dirty="0" err="1"/>
              <a:t>Amazon_Price</a:t>
            </a:r>
            <a:r>
              <a:rPr lang="en-US" sz="2800" dirty="0"/>
              <a:t> variable - Graphical: histogram, boxplot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476500" y="2465545"/>
            <a:ext cx="7239000" cy="10156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pt-BR" sz="2000" b="1" dirty="0">
                <a:solidFill>
                  <a:schemeClr val="tx1"/>
                </a:solidFill>
                <a:latin typeface="Courier New" pitchFamily="49" charset="0"/>
              </a:rPr>
              <a:t>hist(lego$Amazon_Price)</a:t>
            </a:r>
          </a:p>
          <a:p>
            <a:pPr>
              <a:spcBef>
                <a:spcPts val="0"/>
              </a:spcBef>
            </a:pPr>
            <a:endParaRPr lang="pt-BR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BR" sz="2000" b="1" dirty="0">
                <a:solidFill>
                  <a:schemeClr val="tx1"/>
                </a:solidFill>
                <a:latin typeface="Courier New" pitchFamily="49" charset="0"/>
              </a:rPr>
              <a:t>boxplot(lego$Amazon_Price, horizontal = </a:t>
            </a:r>
            <a:r>
              <a:rPr lang="pt-BR" sz="2000" b="1" dirty="0">
                <a:solidFill>
                  <a:schemeClr val="accent2"/>
                </a:solidFill>
                <a:latin typeface="Courier New" pitchFamily="49" charset="0"/>
              </a:rPr>
              <a:t>TRUE</a:t>
            </a:r>
            <a:r>
              <a:rPr lang="pt-BR" sz="20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F82B1212-CB0D-4702-85E4-63B032E891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50D0E-3B05-4018-A27F-B61838573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865959"/>
            <a:ext cx="4465448" cy="27558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8971A1-13F8-40A5-AAE4-EC25B179F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154" y="3868841"/>
            <a:ext cx="4460778" cy="275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41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A First </a:t>
            </a:r>
            <a:r>
              <a:rPr lang="en-US" dirty="0" err="1">
                <a:solidFill>
                  <a:srgbClr val="FFFF66"/>
                </a:solidFill>
              </a:rPr>
              <a:t>RStudio</a:t>
            </a:r>
            <a:r>
              <a:rPr lang="en-US" dirty="0">
                <a:solidFill>
                  <a:srgbClr val="FFFF66"/>
                </a:solidFill>
              </a:rPr>
              <a:t>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175695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3200" dirty="0"/>
              <a:t>Compute and evaluate residuals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0" y="2667000"/>
            <a:ext cx="9144000" cy="39703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removes NA </a:t>
            </a:r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Amazon_Prices</a:t>
            </a:r>
            <a:endParaRPr lang="en-US" sz="18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lego_rm_AP_na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subset(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lego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is.na(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Amazon_Price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Assignment operators in R: = vs. &lt;-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xbar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= mean(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lego_rm_AP_na$Amazon_Price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m = median(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lego_rm_AP_na$Amazon_Price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residxbar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lego_rm_AP_na$Amazon_Price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-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xbar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residm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lego_rm_AP_na$Amazon_Price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– m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</a:rPr>
              <a:t>sum(residxbar^2)</a:t>
            </a:r>
          </a:p>
          <a:p>
            <a:pPr>
              <a:spcBef>
                <a:spcPts val="0"/>
              </a:spcBef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</a:rPr>
              <a:t>sum(residm^2)</a:t>
            </a:r>
          </a:p>
        </p:txBody>
      </p:sp>
    </p:spTree>
    <p:extLst>
      <p:ext uri="{BB962C8B-B14F-4D97-AF65-F5344CB8AC3E}">
        <p14:creationId xmlns:p14="http://schemas.microsoft.com/office/powerpoint/2010/main" val="2419754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108966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Can we use a predictor to improve the model? 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90600" y="2438400"/>
            <a:ext cx="7924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X = Number of Pieces in the Lego set?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57400" y="3352800"/>
            <a:ext cx="5562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See Chapter 1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90600" y="4191000"/>
            <a:ext cx="609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X = Theme of the Lego set?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05000" y="4953000"/>
            <a:ext cx="8458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Two-sample t-test for a difference in means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(comparing only two themes)</a:t>
            </a:r>
          </a:p>
        </p:txBody>
      </p:sp>
    </p:spTree>
    <p:extLst>
      <p:ext uri="{BB962C8B-B14F-4D97-AF65-F5344CB8AC3E}">
        <p14:creationId xmlns:p14="http://schemas.microsoft.com/office/powerpoint/2010/main" val="114069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Data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713038" y="1752601"/>
            <a:ext cx="69008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4000" dirty="0"/>
              <a:t>Data are numbers with a context.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762000" y="3459163"/>
            <a:ext cx="1447800" cy="8239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800" dirty="0"/>
              <a:t>Data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514600" y="3459163"/>
            <a:ext cx="533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800" b="1"/>
              <a:t>=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3200400" y="3459163"/>
            <a:ext cx="1981200" cy="82391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800" dirty="0"/>
              <a:t>Pattern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5486400" y="3535363"/>
            <a:ext cx="533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800" b="1"/>
              <a:t>+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6096000" y="3001963"/>
            <a:ext cx="2971800" cy="1920875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000" dirty="0"/>
              <a:t>Departures from a Pattern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266700" y="5181600"/>
            <a:ext cx="36195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/>
              <a:t>How do we identify the actual pattern?</a:t>
            </a:r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 flipV="1">
            <a:off x="3390900" y="4439856"/>
            <a:ext cx="685800" cy="63976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267200" y="5643236"/>
            <a:ext cx="4191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/>
              <a:t>How do we characterize the departures (errors)?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924800" cy="17526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Statistical  Modeling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09600" y="2514600"/>
            <a:ext cx="8305800" cy="255454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000" dirty="0"/>
              <a:t>Find a model for a relationship between a </a:t>
            </a:r>
            <a:r>
              <a:rPr lang="en-US" sz="4000" dirty="0">
                <a:solidFill>
                  <a:schemeClr val="bg1"/>
                </a:solidFill>
              </a:rPr>
              <a:t>response</a:t>
            </a:r>
            <a:r>
              <a:rPr lang="en-US" sz="4000" dirty="0"/>
              <a:t> variable (Y) and one (or more) </a:t>
            </a:r>
            <a:r>
              <a:rPr lang="en-US" sz="4000" dirty="0">
                <a:solidFill>
                  <a:schemeClr val="bg1"/>
                </a:solidFill>
              </a:rPr>
              <a:t>predictor/explanatory</a:t>
            </a:r>
            <a:r>
              <a:rPr lang="en-US" sz="4000" dirty="0"/>
              <a:t> variables (X</a:t>
            </a:r>
            <a:r>
              <a:rPr lang="en-US" sz="4000" baseline="-25000" dirty="0"/>
              <a:t>1</a:t>
            </a:r>
            <a:r>
              <a:rPr lang="en-US" sz="4000" dirty="0"/>
              <a:t>, X</a:t>
            </a:r>
            <a:r>
              <a:rPr lang="en-US" sz="4000" baseline="-25000" dirty="0"/>
              <a:t>2</a:t>
            </a:r>
            <a:r>
              <a:rPr lang="en-US" sz="4000" dirty="0"/>
              <a:t>, ..., </a:t>
            </a:r>
            <a:r>
              <a:rPr lang="en-US" sz="4000" dirty="0" err="1"/>
              <a:t>X</a:t>
            </a:r>
            <a:r>
              <a:rPr lang="en-US" sz="4000" baseline="-25000" dirty="0" err="1"/>
              <a:t>k</a:t>
            </a:r>
            <a:r>
              <a:rPr lang="en-US" sz="4000" dirty="0"/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924800" cy="17526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Purposes for Statistical Modeling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438400" y="2209800"/>
            <a:ext cx="72390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000"/>
              <a:t>1. Making predictions</a:t>
            </a:r>
          </a:p>
          <a:p>
            <a:r>
              <a:rPr lang="en-US" sz="4000"/>
              <a:t>2. Understanding relationships</a:t>
            </a:r>
          </a:p>
          <a:p>
            <a:r>
              <a:rPr lang="en-US" sz="4000"/>
              <a:t>3. Assessing differences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Types of Variables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838200" y="2147262"/>
            <a:ext cx="7696200" cy="3477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</a:rPr>
              <a:t>Quantitative: </a:t>
            </a:r>
            <a:r>
              <a:rPr lang="en-US" sz="4000" dirty="0"/>
              <a:t>expressible as 	numbers for which arithmetic 	makes sense</a:t>
            </a:r>
          </a:p>
          <a:p>
            <a:r>
              <a:rPr lang="en-US" sz="4000" dirty="0">
                <a:solidFill>
                  <a:schemeClr val="bg1"/>
                </a:solidFill>
              </a:rPr>
              <a:t>Categorical:</a:t>
            </a:r>
            <a:r>
              <a:rPr lang="en-US" sz="4000" dirty="0"/>
              <a:t> divides sample points 	into groups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0600" y="6019800"/>
            <a:ext cx="7620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Binary = categorical with just two groups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Two Main Themes of STOR 455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5638800" y="2360612"/>
            <a:ext cx="3810000" cy="22891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600" u="sng" dirty="0"/>
              <a:t>Types of Predictors</a:t>
            </a:r>
          </a:p>
          <a:p>
            <a:pPr algn="ctr"/>
            <a:r>
              <a:rPr lang="en-US" sz="3600" dirty="0"/>
              <a:t>Quantitative</a:t>
            </a:r>
          </a:p>
          <a:p>
            <a:pPr algn="ctr"/>
            <a:r>
              <a:rPr lang="en-US" sz="3600" dirty="0"/>
              <a:t>Categorical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1131195" y="2360612"/>
            <a:ext cx="3853743" cy="22891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600" u="sng" dirty="0"/>
              <a:t>Types of Response</a:t>
            </a:r>
          </a:p>
          <a:p>
            <a:pPr algn="ctr"/>
            <a:r>
              <a:rPr lang="en-US" sz="3600" dirty="0"/>
              <a:t>Quantitative</a:t>
            </a:r>
          </a:p>
          <a:p>
            <a:pPr algn="ctr"/>
            <a:r>
              <a:rPr lang="en-US" sz="3600" dirty="0"/>
              <a:t>Categorical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304800" y="2918790"/>
            <a:ext cx="1371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/>
              <a:t>(1)</a:t>
            </a:r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4343400" y="3503611"/>
            <a:ext cx="1905000" cy="4549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 rot="1037143">
            <a:off x="4280595" y="3901362"/>
            <a:ext cx="2062549" cy="109231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 rot="20562857" flipH="1">
            <a:off x="4316038" y="3913344"/>
            <a:ext cx="1993345" cy="107491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304800" y="5316132"/>
            <a:ext cx="6553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/>
              <a:t>(2)    Allow for models with  	</a:t>
            </a:r>
            <a:r>
              <a:rPr lang="en-US" sz="3600" i="1" dirty="0"/>
              <a:t>multiple</a:t>
            </a:r>
            <a:r>
              <a:rPr lang="en-US" sz="3600" dirty="0"/>
              <a:t> predictors. </a:t>
            </a:r>
          </a:p>
        </p:txBody>
      </p:sp>
      <p:sp>
        <p:nvSpPr>
          <p:cNvPr id="2" name="Line 8">
            <a:extLst>
              <a:ext uri="{FF2B5EF4-FFF2-40B4-BE49-F238E27FC236}">
                <a16:creationId xmlns:a16="http://schemas.microsoft.com/office/drawing/2014/main" id="{3388AE7D-C0CA-425A-BA59-E85B6309EF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4408344"/>
            <a:ext cx="1905000" cy="4549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Outline of Stat2 Text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796825"/>
              </p:ext>
            </p:extLst>
          </p:nvPr>
        </p:nvGraphicFramePr>
        <p:xfrm>
          <a:off x="685800" y="2057400"/>
          <a:ext cx="8115300" cy="40537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1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3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66"/>
                          </a:solidFill>
                        </a:rPr>
                        <a:t>Chapter</a:t>
                      </a:r>
                    </a:p>
                  </a:txBody>
                  <a:tcPr marT="45714" marB="45714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66"/>
                          </a:solidFill>
                        </a:rPr>
                        <a:t>Response</a:t>
                      </a:r>
                    </a:p>
                  </a:txBody>
                  <a:tcPr marT="45714" marB="45714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FF66"/>
                          </a:solidFill>
                        </a:rPr>
                        <a:t>Predictor/Explanatory</a:t>
                      </a:r>
                    </a:p>
                  </a:txBody>
                  <a:tcPr marT="45714" marB="45714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66"/>
                          </a:solidFill>
                        </a:rPr>
                        <a:t>1&amp;2</a:t>
                      </a:r>
                    </a:p>
                  </a:txBody>
                  <a:tcPr marT="45714" marB="45714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66"/>
                          </a:solidFill>
                        </a:rPr>
                        <a:t>Quant.</a:t>
                      </a:r>
                    </a:p>
                  </a:txBody>
                  <a:tcPr marT="45714" marB="45714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FF66"/>
                          </a:solidFill>
                        </a:rPr>
                        <a:t>Single Quantitative</a:t>
                      </a:r>
                    </a:p>
                  </a:txBody>
                  <a:tcPr marT="45714" marB="45714"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66"/>
                          </a:solidFill>
                        </a:rPr>
                        <a:t>3&amp;4</a:t>
                      </a:r>
                    </a:p>
                  </a:txBody>
                  <a:tcPr marT="45714" marB="45714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66"/>
                          </a:solidFill>
                        </a:rPr>
                        <a:t>Quant.</a:t>
                      </a:r>
                    </a:p>
                  </a:txBody>
                  <a:tcPr marT="45714" marB="45714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FF66"/>
                          </a:solidFill>
                        </a:rPr>
                        <a:t>Multiple</a:t>
                      </a:r>
                      <a:r>
                        <a:rPr lang="en-US" sz="3200" baseline="0" dirty="0">
                          <a:solidFill>
                            <a:srgbClr val="FFFF66"/>
                          </a:solidFill>
                        </a:rPr>
                        <a:t> Quantitative</a:t>
                      </a:r>
                      <a:endParaRPr lang="en-US" sz="3200" dirty="0">
                        <a:solidFill>
                          <a:srgbClr val="FFFF66"/>
                        </a:solidFill>
                      </a:endParaRPr>
                    </a:p>
                  </a:txBody>
                  <a:tcPr marT="45714" marB="45714"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66"/>
                          </a:solidFill>
                        </a:rPr>
                        <a:t>5</a:t>
                      </a:r>
                    </a:p>
                  </a:txBody>
                  <a:tcPr marT="45714" marB="45714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66"/>
                          </a:solidFill>
                        </a:rPr>
                        <a:t>Quant.</a:t>
                      </a:r>
                    </a:p>
                  </a:txBody>
                  <a:tcPr marT="45714" marB="45714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FF66"/>
                          </a:solidFill>
                        </a:rPr>
                        <a:t>Single</a:t>
                      </a:r>
                      <a:r>
                        <a:rPr lang="en-US" sz="3200" baseline="0" dirty="0">
                          <a:solidFill>
                            <a:srgbClr val="FFFF66"/>
                          </a:solidFill>
                        </a:rPr>
                        <a:t> Categorical</a:t>
                      </a:r>
                      <a:endParaRPr lang="en-US" sz="3200" dirty="0">
                        <a:solidFill>
                          <a:srgbClr val="FFFF66"/>
                        </a:solidFill>
                      </a:endParaRPr>
                    </a:p>
                  </a:txBody>
                  <a:tcPr marT="45714" marB="45714"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66"/>
                          </a:solidFill>
                        </a:rPr>
                        <a:t>6&amp;7</a:t>
                      </a:r>
                    </a:p>
                  </a:txBody>
                  <a:tcPr marT="45714" marB="45714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66"/>
                          </a:solidFill>
                        </a:rPr>
                        <a:t>Quant.</a:t>
                      </a:r>
                    </a:p>
                  </a:txBody>
                  <a:tcPr marT="45714" marB="45714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FF66"/>
                          </a:solidFill>
                        </a:rPr>
                        <a:t>Multiple Categorical</a:t>
                      </a:r>
                    </a:p>
                  </a:txBody>
                  <a:tcPr marT="45714" marB="45714"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66"/>
                          </a:solidFill>
                        </a:rPr>
                        <a:t>9</a:t>
                      </a:r>
                    </a:p>
                  </a:txBody>
                  <a:tcPr marT="45714" marB="45714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66"/>
                          </a:solidFill>
                        </a:rPr>
                        <a:t>Cat.</a:t>
                      </a:r>
                    </a:p>
                  </a:txBody>
                  <a:tcPr marT="45714" marB="45714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FF66"/>
                          </a:solidFill>
                        </a:rPr>
                        <a:t>Single Quant./Cat.</a:t>
                      </a:r>
                    </a:p>
                  </a:txBody>
                  <a:tcPr marT="45714" marB="45714"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04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66"/>
                          </a:solidFill>
                        </a:rPr>
                        <a:t>10&amp;11</a:t>
                      </a:r>
                    </a:p>
                  </a:txBody>
                  <a:tcPr marT="45714" marB="45714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FF66"/>
                          </a:solidFill>
                        </a:rPr>
                        <a:t>Cat.</a:t>
                      </a:r>
                    </a:p>
                  </a:txBody>
                  <a:tcPr marT="45714" marB="45714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FF66"/>
                          </a:solidFill>
                        </a:rPr>
                        <a:t>Multiple</a:t>
                      </a:r>
                      <a:r>
                        <a:rPr lang="en-US" sz="3200" baseline="0" dirty="0">
                          <a:solidFill>
                            <a:srgbClr val="FFFF66"/>
                          </a:solidFill>
                        </a:rPr>
                        <a:t> Quant./Cat.</a:t>
                      </a:r>
                      <a:endParaRPr lang="en-US" sz="3200" dirty="0">
                        <a:solidFill>
                          <a:srgbClr val="FFFF66"/>
                        </a:solidFill>
                      </a:endParaRPr>
                    </a:p>
                  </a:txBody>
                  <a:tcPr marT="45714" marB="45714"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Building a Statistical Model:</a:t>
            </a:r>
            <a:br>
              <a:rPr lang="en-US">
                <a:solidFill>
                  <a:srgbClr val="FFFF66"/>
                </a:solidFill>
              </a:rPr>
            </a:br>
            <a:r>
              <a:rPr lang="en-US">
                <a:solidFill>
                  <a:srgbClr val="FFFF66"/>
                </a:solidFill>
              </a:rPr>
              <a:t>Four Step Process </a:t>
            </a:r>
          </a:p>
        </p:txBody>
      </p:sp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685800" y="2555081"/>
            <a:ext cx="7848600" cy="369331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1</a:t>
            </a:r>
            <a:r>
              <a:rPr lang="en-US" dirty="0">
                <a:solidFill>
                  <a:schemeClr val="bg1"/>
                </a:solidFill>
              </a:rPr>
              <a:t>. CHOOSE </a:t>
            </a:r>
            <a:r>
              <a:rPr lang="en-US" dirty="0"/>
              <a:t>– Pick a form for the model</a:t>
            </a:r>
          </a:p>
          <a:p>
            <a:r>
              <a:rPr lang="en-US" dirty="0"/>
              <a:t>2. </a:t>
            </a:r>
            <a:r>
              <a:rPr lang="en-US" dirty="0">
                <a:solidFill>
                  <a:schemeClr val="bg1"/>
                </a:solidFill>
              </a:rPr>
              <a:t>FIT</a:t>
            </a:r>
            <a:r>
              <a:rPr lang="en-US" dirty="0"/>
              <a:t> – Estimate any parameters </a:t>
            </a:r>
          </a:p>
          <a:p>
            <a:r>
              <a:rPr lang="en-US" dirty="0"/>
              <a:t>3. </a:t>
            </a:r>
            <a:r>
              <a:rPr lang="en-US" dirty="0">
                <a:solidFill>
                  <a:schemeClr val="bg1"/>
                </a:solidFill>
              </a:rPr>
              <a:t>ASSESS</a:t>
            </a:r>
            <a:r>
              <a:rPr lang="en-US" dirty="0"/>
              <a:t> – Is the model adequate? Could it be simpler? Are conditions met? </a:t>
            </a:r>
          </a:p>
          <a:p>
            <a:r>
              <a:rPr lang="en-US" dirty="0"/>
              <a:t>4. </a:t>
            </a:r>
            <a:r>
              <a:rPr lang="en-US" dirty="0">
                <a:solidFill>
                  <a:schemeClr val="bg1"/>
                </a:solidFill>
              </a:rPr>
              <a:t>USE</a:t>
            </a:r>
            <a:r>
              <a:rPr lang="en-US" dirty="0"/>
              <a:t> – Answer the question of interest</a:t>
            </a:r>
          </a:p>
        </p:txBody>
      </p:sp>
    </p:spTree>
    <p:extLst>
      <p:ext uri="{BB962C8B-B14F-4D97-AF65-F5344CB8AC3E}">
        <p14:creationId xmlns:p14="http://schemas.microsoft.com/office/powerpoint/2010/main" val="80370924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1011</Words>
  <Application>Microsoft Office PowerPoint</Application>
  <PresentationFormat>Widescreen</PresentationFormat>
  <Paragraphs>184</Paragraphs>
  <Slides>24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Courier New</vt:lpstr>
      <vt:lpstr>Times New Roman</vt:lpstr>
      <vt:lpstr>Default Design</vt:lpstr>
      <vt:lpstr>Equation</vt:lpstr>
      <vt:lpstr>STOR 455  METHODS OF DATA ANALYSIS Class 1</vt:lpstr>
      <vt:lpstr>Syllabus on Sakai</vt:lpstr>
      <vt:lpstr>Data</vt:lpstr>
      <vt:lpstr>Statistical  Modeling</vt:lpstr>
      <vt:lpstr>Purposes for Statistical Modeling</vt:lpstr>
      <vt:lpstr>Types of Variables</vt:lpstr>
      <vt:lpstr>Two Main Themes of STOR 455</vt:lpstr>
      <vt:lpstr>Outline of Stat2 Text</vt:lpstr>
      <vt:lpstr>Building a Statistical Model: Four Step Process </vt:lpstr>
      <vt:lpstr>General form of a model:</vt:lpstr>
      <vt:lpstr>Example: Lego Prices</vt:lpstr>
      <vt:lpstr>Example: Constant Model</vt:lpstr>
      <vt:lpstr>Predicted Value for Response</vt:lpstr>
      <vt:lpstr>Questions</vt:lpstr>
      <vt:lpstr>Residuals</vt:lpstr>
      <vt:lpstr>Criteria to Minimize Residuals?</vt:lpstr>
      <vt:lpstr>Technology</vt:lpstr>
      <vt:lpstr>RStudio</vt:lpstr>
      <vt:lpstr>A First RStudio Session</vt:lpstr>
      <vt:lpstr>A First RStudio Session</vt:lpstr>
      <vt:lpstr>A First RStudio Session</vt:lpstr>
      <vt:lpstr>A First RStudio Session</vt:lpstr>
      <vt:lpstr>A First RStudio Session</vt:lpstr>
      <vt:lpstr>Can we use a predictor to improve the model?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2022-01-06T14:51:35Z</dcterms:modified>
</cp:coreProperties>
</file>