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7"/>
  </p:notesMasterIdLst>
  <p:sldIdLst>
    <p:sldId id="366" r:id="rId3"/>
    <p:sldId id="367" r:id="rId4"/>
    <p:sldId id="352" r:id="rId5"/>
    <p:sldId id="368" r:id="rId6"/>
    <p:sldId id="370" r:id="rId7"/>
    <p:sldId id="379" r:id="rId8"/>
    <p:sldId id="371" r:id="rId9"/>
    <p:sldId id="378" r:id="rId10"/>
    <p:sldId id="382" r:id="rId11"/>
    <p:sldId id="383" r:id="rId12"/>
    <p:sldId id="381" r:id="rId13"/>
    <p:sldId id="372" r:id="rId14"/>
    <p:sldId id="377" r:id="rId15"/>
    <p:sldId id="35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97C34"/>
    <a:srgbClr val="916241"/>
    <a:srgbClr val="9C825C"/>
    <a:srgbClr val="FCDC75"/>
    <a:srgbClr val="002061"/>
    <a:srgbClr val="EBE9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72" autoAdjust="0"/>
  </p:normalViewPr>
  <p:slideViewPr>
    <p:cSldViewPr snapToGrid="0" snapToObjects="1">
      <p:cViewPr>
        <p:scale>
          <a:sx n="70" d="100"/>
          <a:sy n="70" d="100"/>
        </p:scale>
        <p:origin x="-1356" y="-120"/>
      </p:cViewPr>
      <p:guideLst>
        <p:guide orient="horz" pos="2258"/>
        <p:guide pos="3819"/>
      </p:guideLst>
    </p:cSldViewPr>
  </p:slideViewPr>
  <p:outlineViewPr>
    <p:cViewPr>
      <p:scale>
        <a:sx n="33" d="100"/>
        <a:sy n="33" d="100"/>
      </p:scale>
      <p:origin x="252" y="0"/>
    </p:cViewPr>
  </p:outlineViewPr>
  <p:notesTextViewPr>
    <p:cViewPr>
      <p:scale>
        <a:sx n="1" d="1"/>
        <a:sy n="1" d="1"/>
      </p:scale>
      <p:origin x="0" y="0"/>
    </p:cViewPr>
  </p:notesTextViewPr>
  <p:sorterViewPr>
    <p:cViewPr>
      <p:scale>
        <a:sx n="100" d="100"/>
        <a:sy n="100" d="100"/>
      </p:scale>
      <p:origin x="0" y="19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8ABE6-3AA7-EE40-A7CB-88756A537AB2}" type="datetimeFigureOut">
              <a:rPr kumimoji="1" lang="zh-CN" altLang="en-US" smtClean="0"/>
              <a:t>2018-10-26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45692-D906-864D-8283-CD593A6708DA}" type="slidenum">
              <a:rPr kumimoji="1" lang="zh-CN" altLang="en-US" smtClean="0"/>
              <a:t>‹#›</a:t>
            </a:fld>
            <a:endParaRPr kumimoji="1" lang="zh-CN" altLang="en-US"/>
          </a:p>
        </p:txBody>
      </p:sp>
    </p:spTree>
    <p:extLst>
      <p:ext uri="{BB962C8B-B14F-4D97-AF65-F5344CB8AC3E}">
        <p14:creationId xmlns:p14="http://schemas.microsoft.com/office/powerpoint/2010/main" val="173624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2C45692-D906-864D-8283-CD593A6708DA}" type="slidenum">
              <a:rPr kumimoji="1" lang="zh-CN" altLang="en-US" smtClean="0">
                <a:solidFill>
                  <a:prstClr val="black"/>
                </a:solidFill>
                <a:latin typeface="Calibri" panose="020F0502020204030204"/>
                <a:ea typeface="宋体" panose="02010600030101010101" pitchFamily="2" charset="-122"/>
              </a:rPr>
              <a:t>2</a:t>
            </a:fld>
            <a:endParaRPr kumimoji="1"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C45692-D906-864D-8283-CD593A6708DA}" type="slidenum">
              <a:rPr kumimoji="1" lang="zh-CN" altLang="en-US" smtClean="0"/>
              <a:t>7</a:t>
            </a:fld>
            <a:endParaRPr kumimoji="1" lang="zh-CN" altLang="en-US"/>
          </a:p>
        </p:txBody>
      </p:sp>
    </p:spTree>
    <p:extLst>
      <p:ext uri="{BB962C8B-B14F-4D97-AF65-F5344CB8AC3E}">
        <p14:creationId xmlns:p14="http://schemas.microsoft.com/office/powerpoint/2010/main" val="297113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2C45692-D906-864D-8283-CD593A6708DA}" type="slidenum">
              <a:rPr kumimoji="1" lang="zh-CN" altLang="en-US" smtClean="0">
                <a:solidFill>
                  <a:prstClr val="black"/>
                </a:solidFill>
                <a:latin typeface="Calibri" panose="020F0502020204030204"/>
                <a:ea typeface="宋体" panose="02010600030101010101" pitchFamily="2" charset="-122"/>
              </a:rPr>
              <a:t>14</a:t>
            </a:fld>
            <a:endParaRPr kumimoji="1"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99"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199"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3"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3"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1"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1"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9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91" y="2505076"/>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3" y="2505076"/>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1" y="457200"/>
            <a:ext cx="3932236"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90"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1" y="457200"/>
            <a:ext cx="3932236"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90"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99"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199"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3"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3"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kumimoji="1" lang="zh-CN" altLang="en-US">
              <a:solidFill>
                <a:prstClr val="black">
                  <a:tint val="75000"/>
                </a:prstClr>
              </a:solidFill>
            </a:endParaRPr>
          </a:p>
        </p:txBody>
      </p:sp>
      <p:sp>
        <p:nvSpPr>
          <p:cNvPr id="6" name="幻灯片编号占位符 5"/>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1"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1"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9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91" y="2505076"/>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3" y="2505076"/>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kumimoji="1" lang="zh-CN" altLang="en-US">
              <a:solidFill>
                <a:prstClr val="black">
                  <a:tint val="75000"/>
                </a:prstClr>
              </a:solidFill>
            </a:endParaRPr>
          </a:p>
        </p:txBody>
      </p:sp>
      <p:sp>
        <p:nvSpPr>
          <p:cNvPr id="9" name="幻灯片编号占位符 8"/>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kumimoji="1" lang="zh-CN" altLang="en-US">
              <a:solidFill>
                <a:prstClr val="black">
                  <a:tint val="75000"/>
                </a:prstClr>
              </a:solidFill>
            </a:endParaRPr>
          </a:p>
        </p:txBody>
      </p:sp>
      <p:sp>
        <p:nvSpPr>
          <p:cNvPr id="5" name="幻灯片编号占位符 4"/>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kumimoji="1" lang="zh-CN" altLang="en-US">
              <a:solidFill>
                <a:prstClr val="black">
                  <a:tint val="75000"/>
                </a:prstClr>
              </a:solidFill>
            </a:endParaRPr>
          </a:p>
        </p:txBody>
      </p:sp>
      <p:sp>
        <p:nvSpPr>
          <p:cNvPr id="4" name="幻灯片编号占位符 3"/>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1" y="457200"/>
            <a:ext cx="3932236"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90"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1" y="457200"/>
            <a:ext cx="3932236"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90"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91"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kumimoji="1" lang="zh-CN" altLang="en-US">
              <a:solidFill>
                <a:prstClr val="black">
                  <a:tint val="75000"/>
                </a:prstClr>
              </a:solidFill>
            </a:endParaRPr>
          </a:p>
        </p:txBody>
      </p:sp>
      <p:sp>
        <p:nvSpPr>
          <p:cNvPr id="7" name="幻灯片编号占位符 6"/>
          <p:cNvSpPr>
            <a:spLocks noGrp="1"/>
          </p:cNvSpPr>
          <p:nvPr>
            <p:ph type="sldNum" sz="quarter" idx="12"/>
          </p:nvPr>
        </p:nvSpPr>
        <p:spPr/>
        <p:txBody>
          <a:body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4"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4"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4"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幻灯片编号占位符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4"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4"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72AF9-6974-8A4D-82E7-33F2D0433C89}" type="datetimeFigureOut">
              <a:rPr kumimoji="1" lang="zh-CN" altLang="en-US" smtClean="0">
                <a:solidFill>
                  <a:prstClr val="black">
                    <a:tint val="75000"/>
                  </a:prstClr>
                </a:solidFill>
              </a:rPr>
              <a:t>2018-10-26</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4"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solidFill>
                <a:prstClr val="black">
                  <a:tint val="75000"/>
                </a:prstClr>
              </a:solidFill>
            </a:endParaRPr>
          </a:p>
        </p:txBody>
      </p:sp>
      <p:sp>
        <p:nvSpPr>
          <p:cNvPr id="6" name="幻灯片编号占位符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C0E66-9DC5-8C49-A1AC-D94F2070699D}" type="slidenum">
              <a:rPr kumimoji="1" lang="zh-CN" altLang="en-US" smtClean="0">
                <a:solidFill>
                  <a:prstClr val="black">
                    <a:tint val="75000"/>
                  </a:prstClr>
                </a:solidFill>
              </a:rPr>
              <a:t>‹#›</a:t>
            </a:fld>
            <a:endParaRPr kumimoji="1"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2"/>
          <p:cNvSpPr>
            <a:spLocks noChangeArrowheads="1"/>
          </p:cNvSpPr>
          <p:nvPr/>
        </p:nvSpPr>
        <p:spPr bwMode="auto">
          <a:xfrm>
            <a:off x="239714" y="2309954"/>
            <a:ext cx="11520487" cy="1692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8" tIns="60955" rIns="121908" bIns="60955">
            <a:spAutoFit/>
          </a:bodyP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4400" b="1" dirty="0" smtClean="0">
                <a:solidFill>
                  <a:srgbClr val="000000"/>
                </a:solidFill>
                <a:latin typeface="微软雅黑" pitchFamily="34" charset="-122"/>
                <a:ea typeface="微软雅黑" pitchFamily="34" charset="-122"/>
                <a:cs typeface="Times New Roman" panose="02020603050405020304" pitchFamily="18" charset="0"/>
                <a:sym typeface="微软雅黑" panose="020B0503020204020204" charset="-122"/>
              </a:rPr>
              <a:t>学籍及教育证书性别标记变更实践分享</a:t>
            </a:r>
            <a:endParaRPr lang="en-US" altLang="zh-CN" sz="4400" b="1" dirty="0" smtClean="0">
              <a:solidFill>
                <a:srgbClr val="000000"/>
              </a:solidFill>
              <a:latin typeface="微软雅黑" pitchFamily="34" charset="-122"/>
              <a:ea typeface="微软雅黑" pitchFamily="34" charset="-122"/>
              <a:cs typeface="Times New Roman" panose="02020603050405020304" pitchFamily="18" charset="0"/>
              <a:sym typeface="微软雅黑" panose="020B0503020204020204" charset="-122"/>
            </a:endParaRPr>
          </a:p>
          <a:p>
            <a:pPr algn="ctr" eaLnBrk="1" hangingPunct="1">
              <a:lnSpc>
                <a:spcPct val="150000"/>
              </a:lnSpc>
            </a:pPr>
            <a:r>
              <a:rPr lang="en-US" altLang="zh-CN" b="1" dirty="0" smtClean="0">
                <a:solidFill>
                  <a:srgbClr val="000000"/>
                </a:solidFill>
                <a:latin typeface="微软雅黑" pitchFamily="34" charset="-122"/>
                <a:ea typeface="微软雅黑" pitchFamily="34" charset="-122"/>
                <a:cs typeface="Times New Roman" panose="02020603050405020304" pitchFamily="18" charset="0"/>
                <a:sym typeface="微软雅黑" panose="020B0503020204020204" charset="-122"/>
              </a:rPr>
              <a:t>                                                                              </a:t>
            </a:r>
            <a:r>
              <a:rPr lang="zh-CN" altLang="en-US" b="1" dirty="0" smtClean="0">
                <a:solidFill>
                  <a:srgbClr val="000000"/>
                </a:solidFill>
                <a:latin typeface="微软雅黑" pitchFamily="34" charset="-122"/>
                <a:ea typeface="微软雅黑" pitchFamily="34" charset="-122"/>
                <a:cs typeface="Times New Roman" panose="02020603050405020304" pitchFamily="18" charset="0"/>
                <a:sym typeface="微软雅黑" panose="020B0503020204020204" charset="-122"/>
              </a:rPr>
              <a:t>于丽颖律师</a:t>
            </a:r>
            <a:endParaRPr lang="en-US" altLang="zh-CN" b="1" dirty="0" smtClean="0">
              <a:solidFill>
                <a:srgbClr val="000000"/>
              </a:solidFill>
              <a:latin typeface="微软雅黑" pitchFamily="34" charset="-122"/>
              <a:ea typeface="微软雅黑" pitchFamily="34" charset="-122"/>
              <a:cs typeface="Times New Roman" panose="02020603050405020304" pitchFamily="18" charset="0"/>
              <a:sym typeface="微软雅黑" panose="020B0503020204020204" charset="-122"/>
            </a:endParaRPr>
          </a:p>
        </p:txBody>
      </p:sp>
      <p:sp>
        <p:nvSpPr>
          <p:cNvPr id="118" name="Parallelogram 77"/>
          <p:cNvSpPr>
            <a:spLocks noChangeArrowheads="1"/>
          </p:cNvSpPr>
          <p:nvPr/>
        </p:nvSpPr>
        <p:spPr bwMode="auto">
          <a:xfrm>
            <a:off x="394192" y="2606534"/>
            <a:ext cx="865188" cy="1247775"/>
          </a:xfrm>
          <a:prstGeom prst="parallelogram">
            <a:avLst>
              <a:gd name="adj" fmla="val 25000"/>
            </a:avLst>
          </a:prstGeom>
          <a:solidFill>
            <a:srgbClr val="9C825C"/>
          </a:solidFill>
          <a:ln>
            <a:noFill/>
          </a:ln>
        </p:spPr>
        <p:txBody>
          <a:bodyPr lIns="121908" tIns="60955" rIns="121908" bIns="60955"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3200">
              <a:latin typeface="Times New Roman" panose="02020603050405020304" pitchFamily="18" charset="0"/>
              <a:cs typeface="Times New Roman" panose="02020603050405020304" pitchFamily="18" charset="0"/>
              <a:sym typeface="Calibri" panose="020F0502020204030204" charset="0"/>
            </a:endParaRPr>
          </a:p>
        </p:txBody>
      </p:sp>
      <p:sp>
        <p:nvSpPr>
          <p:cNvPr id="119" name="Parallelogram 78"/>
          <p:cNvSpPr>
            <a:spLocks noChangeArrowheads="1"/>
          </p:cNvSpPr>
          <p:nvPr/>
        </p:nvSpPr>
        <p:spPr bwMode="auto">
          <a:xfrm rot="10800000">
            <a:off x="10785167" y="2525609"/>
            <a:ext cx="863600" cy="1247775"/>
          </a:xfrm>
          <a:prstGeom prst="parallelogram">
            <a:avLst>
              <a:gd name="adj" fmla="val 25000"/>
            </a:avLst>
          </a:prstGeom>
          <a:solidFill>
            <a:srgbClr val="9C825C"/>
          </a:solidFill>
          <a:ln>
            <a:noFill/>
          </a:ln>
        </p:spPr>
        <p:txBody>
          <a:bodyPr lIns="121908" tIns="60955" rIns="121908" bIns="60955" anchor="ctr"/>
          <a:lstStyle>
            <a:lvl1pPr>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3200">
              <a:latin typeface="Times New Roman" panose="02020603050405020304" pitchFamily="18" charset="0"/>
              <a:cs typeface="Times New Roman" panose="02020603050405020304" pitchFamily="18" charset="0"/>
              <a:sym typeface="Calibri" panose="020F0502020204030204" charset="0"/>
            </a:endParaRPr>
          </a:p>
        </p:txBody>
      </p:sp>
      <p:grpSp>
        <p:nvGrpSpPr>
          <p:cNvPr id="121" name="Group 3"/>
          <p:cNvGrpSpPr/>
          <p:nvPr/>
        </p:nvGrpSpPr>
        <p:grpSpPr bwMode="auto">
          <a:xfrm>
            <a:off x="1151731" y="1454439"/>
            <a:ext cx="10488612" cy="4195763"/>
            <a:chOff x="0" y="0"/>
            <a:chExt cx="4955" cy="1982"/>
          </a:xfrm>
        </p:grpSpPr>
        <p:sp>
          <p:nvSpPr>
            <p:cNvPr id="122" name="Freeform 4"/>
            <p:cNvSpPr>
              <a:spLocks noChangeArrowheads="1"/>
            </p:cNvSpPr>
            <p:nvPr/>
          </p:nvSpPr>
          <p:spPr bwMode="auto">
            <a:xfrm>
              <a:off x="91" y="88"/>
              <a:ext cx="1457" cy="1812"/>
            </a:xfrm>
            <a:custGeom>
              <a:avLst/>
              <a:gdLst>
                <a:gd name="T0" fmla="*/ 100 w 1692"/>
                <a:gd name="T1" fmla="*/ 181 h 2586"/>
                <a:gd name="T2" fmla="*/ 276 w 1692"/>
                <a:gd name="T3" fmla="*/ 147 h 2586"/>
                <a:gd name="T4" fmla="*/ 374 w 1692"/>
                <a:gd name="T5" fmla="*/ 168 h 2586"/>
                <a:gd name="T6" fmla="*/ 358 w 1692"/>
                <a:gd name="T7" fmla="*/ 311 h 2586"/>
                <a:gd name="T8" fmla="*/ 234 w 1692"/>
                <a:gd name="T9" fmla="*/ 408 h 2586"/>
                <a:gd name="T10" fmla="*/ 188 w 1692"/>
                <a:gd name="T11" fmla="*/ 500 h 2586"/>
                <a:gd name="T12" fmla="*/ 245 w 1692"/>
                <a:gd name="T13" fmla="*/ 675 h 2586"/>
                <a:gd name="T14" fmla="*/ 272 w 1692"/>
                <a:gd name="T15" fmla="*/ 673 h 2586"/>
                <a:gd name="T16" fmla="*/ 282 w 1692"/>
                <a:gd name="T17" fmla="*/ 635 h 2586"/>
                <a:gd name="T18" fmla="*/ 412 w 1692"/>
                <a:gd name="T19" fmla="*/ 809 h 2586"/>
                <a:gd name="T20" fmla="*/ 560 w 1692"/>
                <a:gd name="T21" fmla="*/ 841 h 2586"/>
                <a:gd name="T22" fmla="*/ 684 w 1692"/>
                <a:gd name="T23" fmla="*/ 946 h 2586"/>
                <a:gd name="T24" fmla="*/ 735 w 1692"/>
                <a:gd name="T25" fmla="*/ 996 h 2586"/>
                <a:gd name="T26" fmla="*/ 663 w 1692"/>
                <a:gd name="T27" fmla="*/ 1127 h 2586"/>
                <a:gd name="T28" fmla="*/ 789 w 1692"/>
                <a:gd name="T29" fmla="*/ 1249 h 2586"/>
                <a:gd name="T30" fmla="*/ 890 w 1692"/>
                <a:gd name="T31" fmla="*/ 1417 h 2586"/>
                <a:gd name="T32" fmla="*/ 942 w 1692"/>
                <a:gd name="T33" fmla="*/ 1619 h 2586"/>
                <a:gd name="T34" fmla="*/ 1028 w 1692"/>
                <a:gd name="T35" fmla="*/ 1780 h 2586"/>
                <a:gd name="T36" fmla="*/ 1102 w 1692"/>
                <a:gd name="T37" fmla="*/ 1766 h 2586"/>
                <a:gd name="T38" fmla="*/ 1071 w 1692"/>
                <a:gd name="T39" fmla="*/ 1677 h 2586"/>
                <a:gd name="T40" fmla="*/ 1109 w 1692"/>
                <a:gd name="T41" fmla="*/ 1616 h 2586"/>
                <a:gd name="T42" fmla="*/ 1178 w 1692"/>
                <a:gd name="T43" fmla="*/ 1561 h 2586"/>
                <a:gd name="T44" fmla="*/ 1247 w 1692"/>
                <a:gd name="T45" fmla="*/ 1455 h 2586"/>
                <a:gd name="T46" fmla="*/ 1350 w 1692"/>
                <a:gd name="T47" fmla="*/ 1366 h 2586"/>
                <a:gd name="T48" fmla="*/ 1397 w 1692"/>
                <a:gd name="T49" fmla="*/ 1223 h 2586"/>
                <a:gd name="T50" fmla="*/ 1336 w 1692"/>
                <a:gd name="T51" fmla="*/ 1078 h 2586"/>
                <a:gd name="T52" fmla="*/ 1185 w 1692"/>
                <a:gd name="T53" fmla="*/ 988 h 2586"/>
                <a:gd name="T54" fmla="*/ 951 w 1692"/>
                <a:gd name="T55" fmla="*/ 897 h 2586"/>
                <a:gd name="T56" fmla="*/ 839 w 1692"/>
                <a:gd name="T57" fmla="*/ 883 h 2586"/>
                <a:gd name="T58" fmla="*/ 778 w 1692"/>
                <a:gd name="T59" fmla="*/ 888 h 2586"/>
                <a:gd name="T60" fmla="*/ 684 w 1692"/>
                <a:gd name="T61" fmla="*/ 917 h 2586"/>
                <a:gd name="T62" fmla="*/ 653 w 1692"/>
                <a:gd name="T63" fmla="*/ 823 h 2586"/>
                <a:gd name="T64" fmla="*/ 634 w 1692"/>
                <a:gd name="T65" fmla="*/ 744 h 2586"/>
                <a:gd name="T66" fmla="*/ 544 w 1692"/>
                <a:gd name="T67" fmla="*/ 774 h 2586"/>
                <a:gd name="T68" fmla="*/ 489 w 1692"/>
                <a:gd name="T69" fmla="*/ 666 h 2586"/>
                <a:gd name="T70" fmla="*/ 637 w 1692"/>
                <a:gd name="T71" fmla="*/ 639 h 2586"/>
                <a:gd name="T72" fmla="*/ 725 w 1692"/>
                <a:gd name="T73" fmla="*/ 635 h 2586"/>
                <a:gd name="T74" fmla="*/ 772 w 1692"/>
                <a:gd name="T75" fmla="*/ 631 h 2586"/>
                <a:gd name="T76" fmla="*/ 911 w 1692"/>
                <a:gd name="T77" fmla="*/ 526 h 2586"/>
                <a:gd name="T78" fmla="*/ 1020 w 1692"/>
                <a:gd name="T79" fmla="*/ 475 h 2586"/>
                <a:gd name="T80" fmla="*/ 1101 w 1692"/>
                <a:gd name="T81" fmla="*/ 446 h 2586"/>
                <a:gd name="T82" fmla="*/ 1154 w 1692"/>
                <a:gd name="T83" fmla="*/ 377 h 2586"/>
                <a:gd name="T84" fmla="*/ 1109 w 1692"/>
                <a:gd name="T85" fmla="*/ 359 h 2586"/>
                <a:gd name="T86" fmla="*/ 1314 w 1692"/>
                <a:gd name="T87" fmla="*/ 320 h 2586"/>
                <a:gd name="T88" fmla="*/ 1211 w 1692"/>
                <a:gd name="T89" fmla="*/ 240 h 2586"/>
                <a:gd name="T90" fmla="*/ 1144 w 1692"/>
                <a:gd name="T91" fmla="*/ 185 h 2586"/>
                <a:gd name="T92" fmla="*/ 1052 w 1692"/>
                <a:gd name="T93" fmla="*/ 255 h 2586"/>
                <a:gd name="T94" fmla="*/ 956 w 1692"/>
                <a:gd name="T95" fmla="*/ 311 h 2586"/>
                <a:gd name="T96" fmla="*/ 880 w 1692"/>
                <a:gd name="T97" fmla="*/ 213 h 2586"/>
                <a:gd name="T98" fmla="*/ 1044 w 1692"/>
                <a:gd name="T99" fmla="*/ 168 h 2586"/>
                <a:gd name="T100" fmla="*/ 1090 w 1692"/>
                <a:gd name="T101" fmla="*/ 139 h 2586"/>
                <a:gd name="T102" fmla="*/ 1144 w 1692"/>
                <a:gd name="T103" fmla="*/ 121 h 2586"/>
                <a:gd name="T104" fmla="*/ 1107 w 1692"/>
                <a:gd name="T105" fmla="*/ 101 h 2586"/>
                <a:gd name="T106" fmla="*/ 1087 w 1692"/>
                <a:gd name="T107" fmla="*/ 84 h 2586"/>
                <a:gd name="T108" fmla="*/ 1035 w 1692"/>
                <a:gd name="T109" fmla="*/ 71 h 2586"/>
                <a:gd name="T110" fmla="*/ 952 w 1692"/>
                <a:gd name="T111" fmla="*/ 95 h 2586"/>
                <a:gd name="T112" fmla="*/ 818 w 1692"/>
                <a:gd name="T113" fmla="*/ 84 h 2586"/>
                <a:gd name="T114" fmla="*/ 474 w 1692"/>
                <a:gd name="T115" fmla="*/ 0 h 2586"/>
                <a:gd name="T116" fmla="*/ 296 w 1692"/>
                <a:gd name="T117" fmla="*/ 22 h 2586"/>
                <a:gd name="T118" fmla="*/ 250 w 1692"/>
                <a:gd name="T119" fmla="*/ 71 h 2586"/>
                <a:gd name="T120" fmla="*/ 110 w 1692"/>
                <a:gd name="T121" fmla="*/ 122 h 2586"/>
                <a:gd name="T122" fmla="*/ 110 w 1692"/>
                <a:gd name="T123" fmla="*/ 151 h 2586"/>
                <a:gd name="T124" fmla="*/ 2 w 1692"/>
                <a:gd name="T125" fmla="*/ 177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92"/>
                <a:gd name="T190" fmla="*/ 0 h 2586"/>
                <a:gd name="T191" fmla="*/ 1692 w 1692"/>
                <a:gd name="T192" fmla="*/ 2586 h 25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3" name="Freeform 5"/>
            <p:cNvSpPr>
              <a:spLocks noChangeArrowheads="1"/>
            </p:cNvSpPr>
            <p:nvPr/>
          </p:nvSpPr>
          <p:spPr bwMode="auto">
            <a:xfrm>
              <a:off x="45" y="261"/>
              <a:ext cx="39" cy="26"/>
            </a:xfrm>
            <a:custGeom>
              <a:avLst/>
              <a:gdLst>
                <a:gd name="T0" fmla="*/ 14 w 46"/>
                <a:gd name="T1" fmla="*/ 3 h 38"/>
                <a:gd name="T2" fmla="*/ 0 w 46"/>
                <a:gd name="T3" fmla="*/ 15 h 38"/>
                <a:gd name="T4" fmla="*/ 19 w 46"/>
                <a:gd name="T5" fmla="*/ 26 h 38"/>
                <a:gd name="T6" fmla="*/ 39 w 46"/>
                <a:gd name="T7" fmla="*/ 18 h 38"/>
                <a:gd name="T8" fmla="*/ 25 w 46"/>
                <a:gd name="T9" fmla="*/ 0 h 38"/>
                <a:gd name="T10" fmla="*/ 14 w 46"/>
                <a:gd name="T11" fmla="*/ 3 h 38"/>
                <a:gd name="T12" fmla="*/ 0 60000 65536"/>
                <a:gd name="T13" fmla="*/ 0 60000 65536"/>
                <a:gd name="T14" fmla="*/ 0 60000 65536"/>
                <a:gd name="T15" fmla="*/ 0 60000 65536"/>
                <a:gd name="T16" fmla="*/ 0 60000 65536"/>
                <a:gd name="T17" fmla="*/ 0 60000 65536"/>
                <a:gd name="T18" fmla="*/ 0 w 46"/>
                <a:gd name="T19" fmla="*/ 0 h 38"/>
                <a:gd name="T20" fmla="*/ 46 w 46"/>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46" h="38">
                  <a:moveTo>
                    <a:pt x="16" y="4"/>
                  </a:moveTo>
                  <a:lnTo>
                    <a:pt x="0" y="22"/>
                  </a:lnTo>
                  <a:lnTo>
                    <a:pt x="22" y="38"/>
                  </a:lnTo>
                  <a:lnTo>
                    <a:pt x="46" y="26"/>
                  </a:lnTo>
                  <a:lnTo>
                    <a:pt x="30" y="0"/>
                  </a:lnTo>
                  <a:lnTo>
                    <a:pt x="16" y="4"/>
                  </a:ln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4" name="Freeform 6"/>
            <p:cNvSpPr>
              <a:spLocks noChangeArrowheads="1"/>
            </p:cNvSpPr>
            <p:nvPr/>
          </p:nvSpPr>
          <p:spPr bwMode="auto">
            <a:xfrm>
              <a:off x="398" y="376"/>
              <a:ext cx="45" cy="30"/>
            </a:xfrm>
            <a:custGeom>
              <a:avLst/>
              <a:gdLst>
                <a:gd name="T0" fmla="*/ 10 w 52"/>
                <a:gd name="T1" fmla="*/ 0 h 44"/>
                <a:gd name="T2" fmla="*/ 23 w 52"/>
                <a:gd name="T3" fmla="*/ 30 h 44"/>
                <a:gd name="T4" fmla="*/ 36 w 52"/>
                <a:gd name="T5" fmla="*/ 29 h 44"/>
                <a:gd name="T6" fmla="*/ 33 w 52"/>
                <a:gd name="T7" fmla="*/ 11 h 44"/>
                <a:gd name="T8" fmla="*/ 23 w 52"/>
                <a:gd name="T9" fmla="*/ 1 h 44"/>
                <a:gd name="T10" fmla="*/ 10 w 52"/>
                <a:gd name="T11" fmla="*/ 0 h 44"/>
                <a:gd name="T12" fmla="*/ 0 60000 65536"/>
                <a:gd name="T13" fmla="*/ 0 60000 65536"/>
                <a:gd name="T14" fmla="*/ 0 60000 65536"/>
                <a:gd name="T15" fmla="*/ 0 60000 65536"/>
                <a:gd name="T16" fmla="*/ 0 60000 65536"/>
                <a:gd name="T17" fmla="*/ 0 60000 65536"/>
                <a:gd name="T18" fmla="*/ 0 w 52"/>
                <a:gd name="T19" fmla="*/ 0 h 44"/>
                <a:gd name="T20" fmla="*/ 52 w 5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5" name="Freeform 7"/>
            <p:cNvSpPr>
              <a:spLocks noChangeArrowheads="1"/>
            </p:cNvSpPr>
            <p:nvPr/>
          </p:nvSpPr>
          <p:spPr bwMode="auto">
            <a:xfrm>
              <a:off x="1297" y="428"/>
              <a:ext cx="113" cy="69"/>
            </a:xfrm>
            <a:custGeom>
              <a:avLst/>
              <a:gdLst>
                <a:gd name="T0" fmla="*/ 84 w 131"/>
                <a:gd name="T1" fmla="*/ 0 h 98"/>
                <a:gd name="T2" fmla="*/ 68 w 131"/>
                <a:gd name="T3" fmla="*/ 6 h 98"/>
                <a:gd name="T4" fmla="*/ 46 w 131"/>
                <a:gd name="T5" fmla="*/ 17 h 98"/>
                <a:gd name="T6" fmla="*/ 34 w 131"/>
                <a:gd name="T7" fmla="*/ 28 h 98"/>
                <a:gd name="T8" fmla="*/ 18 w 131"/>
                <a:gd name="T9" fmla="*/ 37 h 98"/>
                <a:gd name="T10" fmla="*/ 54 w 131"/>
                <a:gd name="T11" fmla="*/ 58 h 98"/>
                <a:gd name="T12" fmla="*/ 68 w 131"/>
                <a:gd name="T13" fmla="*/ 66 h 98"/>
                <a:gd name="T14" fmla="*/ 73 w 131"/>
                <a:gd name="T15" fmla="*/ 65 h 98"/>
                <a:gd name="T16" fmla="*/ 77 w 131"/>
                <a:gd name="T17" fmla="*/ 61 h 98"/>
                <a:gd name="T18" fmla="*/ 84 w 131"/>
                <a:gd name="T19" fmla="*/ 69 h 98"/>
                <a:gd name="T20" fmla="*/ 106 w 131"/>
                <a:gd name="T21" fmla="*/ 61 h 98"/>
                <a:gd name="T22" fmla="*/ 111 w 131"/>
                <a:gd name="T23" fmla="*/ 52 h 98"/>
                <a:gd name="T24" fmla="*/ 87 w 131"/>
                <a:gd name="T25" fmla="*/ 28 h 98"/>
                <a:gd name="T26" fmla="*/ 99 w 131"/>
                <a:gd name="T27" fmla="*/ 17 h 98"/>
                <a:gd name="T28" fmla="*/ 96 w 131"/>
                <a:gd name="T29" fmla="*/ 3 h 98"/>
                <a:gd name="T30" fmla="*/ 84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1"/>
                <a:gd name="T49" fmla="*/ 0 h 98"/>
                <a:gd name="T50" fmla="*/ 131 w 131"/>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6" name="Freeform 8"/>
            <p:cNvSpPr>
              <a:spLocks noChangeArrowheads="1"/>
            </p:cNvSpPr>
            <p:nvPr/>
          </p:nvSpPr>
          <p:spPr bwMode="auto">
            <a:xfrm>
              <a:off x="752" y="787"/>
              <a:ext cx="182" cy="79"/>
            </a:xfrm>
            <a:custGeom>
              <a:avLst/>
              <a:gdLst>
                <a:gd name="T0" fmla="*/ 40 w 212"/>
                <a:gd name="T1" fmla="*/ 8 h 112"/>
                <a:gd name="T2" fmla="*/ 15 w 212"/>
                <a:gd name="T3" fmla="*/ 8 h 112"/>
                <a:gd name="T4" fmla="*/ 4 w 212"/>
                <a:gd name="T5" fmla="*/ 11 h 112"/>
                <a:gd name="T6" fmla="*/ 21 w 212"/>
                <a:gd name="T7" fmla="*/ 37 h 112"/>
                <a:gd name="T8" fmla="*/ 44 w 212"/>
                <a:gd name="T9" fmla="*/ 31 h 112"/>
                <a:gd name="T10" fmla="*/ 80 w 212"/>
                <a:gd name="T11" fmla="*/ 38 h 112"/>
                <a:gd name="T12" fmla="*/ 95 w 212"/>
                <a:gd name="T13" fmla="*/ 42 h 112"/>
                <a:gd name="T14" fmla="*/ 114 w 212"/>
                <a:gd name="T15" fmla="*/ 62 h 112"/>
                <a:gd name="T16" fmla="*/ 121 w 212"/>
                <a:gd name="T17" fmla="*/ 79 h 112"/>
                <a:gd name="T18" fmla="*/ 135 w 212"/>
                <a:gd name="T19" fmla="*/ 71 h 112"/>
                <a:gd name="T20" fmla="*/ 145 w 212"/>
                <a:gd name="T21" fmla="*/ 68 h 112"/>
                <a:gd name="T22" fmla="*/ 161 w 212"/>
                <a:gd name="T23" fmla="*/ 72 h 112"/>
                <a:gd name="T24" fmla="*/ 167 w 212"/>
                <a:gd name="T25" fmla="*/ 56 h 112"/>
                <a:gd name="T26" fmla="*/ 131 w 212"/>
                <a:gd name="T27" fmla="*/ 38 h 112"/>
                <a:gd name="T28" fmla="*/ 90 w 212"/>
                <a:gd name="T29" fmla="*/ 14 h 112"/>
                <a:gd name="T30" fmla="*/ 46 w 212"/>
                <a:gd name="T31" fmla="*/ 18 h 112"/>
                <a:gd name="T32" fmla="*/ 40 w 212"/>
                <a:gd name="T33" fmla="*/ 8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
                <a:gd name="T52" fmla="*/ 0 h 112"/>
                <a:gd name="T53" fmla="*/ 212 w 212"/>
                <a:gd name="T54" fmla="*/ 112 h 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7" name="Freeform 9"/>
            <p:cNvSpPr>
              <a:spLocks noChangeArrowheads="1"/>
            </p:cNvSpPr>
            <p:nvPr/>
          </p:nvSpPr>
          <p:spPr bwMode="auto">
            <a:xfrm>
              <a:off x="902" y="847"/>
              <a:ext cx="114" cy="38"/>
            </a:xfrm>
            <a:custGeom>
              <a:avLst/>
              <a:gdLst>
                <a:gd name="T0" fmla="*/ 49 w 133"/>
                <a:gd name="T1" fmla="*/ 0 h 54"/>
                <a:gd name="T2" fmla="*/ 37 w 133"/>
                <a:gd name="T3" fmla="*/ 4 h 54"/>
                <a:gd name="T4" fmla="*/ 27 w 133"/>
                <a:gd name="T5" fmla="*/ 21 h 54"/>
                <a:gd name="T6" fmla="*/ 13 w 133"/>
                <a:gd name="T7" fmla="*/ 24 h 54"/>
                <a:gd name="T8" fmla="*/ 3 w 133"/>
                <a:gd name="T9" fmla="*/ 30 h 54"/>
                <a:gd name="T10" fmla="*/ 11 w 133"/>
                <a:gd name="T11" fmla="*/ 38 h 54"/>
                <a:gd name="T12" fmla="*/ 114 w 133"/>
                <a:gd name="T13" fmla="*/ 24 h 54"/>
                <a:gd name="T14" fmla="*/ 105 w 133"/>
                <a:gd name="T15" fmla="*/ 11 h 54"/>
                <a:gd name="T16" fmla="*/ 90 w 133"/>
                <a:gd name="T17" fmla="*/ 6 h 54"/>
                <a:gd name="T18" fmla="*/ 87 w 133"/>
                <a:gd name="T19" fmla="*/ 17 h 54"/>
                <a:gd name="T20" fmla="*/ 76 w 133"/>
                <a:gd name="T21" fmla="*/ 13 h 54"/>
                <a:gd name="T22" fmla="*/ 57 w 133"/>
                <a:gd name="T23" fmla="*/ 10 h 54"/>
                <a:gd name="T24" fmla="*/ 49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54"/>
                <a:gd name="T41" fmla="*/ 133 w 133"/>
                <a:gd name="T42" fmla="*/ 54 h 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8" name="Freeform 10"/>
            <p:cNvSpPr>
              <a:spLocks noChangeArrowheads="1"/>
            </p:cNvSpPr>
            <p:nvPr/>
          </p:nvSpPr>
          <p:spPr bwMode="auto">
            <a:xfrm>
              <a:off x="1023" y="871"/>
              <a:ext cx="43" cy="17"/>
            </a:xfrm>
            <a:custGeom>
              <a:avLst/>
              <a:gdLst>
                <a:gd name="T0" fmla="*/ 11 w 51"/>
                <a:gd name="T1" fmla="*/ 0 h 24"/>
                <a:gd name="T2" fmla="*/ 6 w 51"/>
                <a:gd name="T3" fmla="*/ 13 h 24"/>
                <a:gd name="T4" fmla="*/ 23 w 51"/>
                <a:gd name="T5" fmla="*/ 17 h 24"/>
                <a:gd name="T6" fmla="*/ 28 w 51"/>
                <a:gd name="T7" fmla="*/ 3 h 24"/>
                <a:gd name="T8" fmla="*/ 11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9" name="Freeform 11"/>
            <p:cNvSpPr>
              <a:spLocks noChangeArrowheads="1"/>
            </p:cNvSpPr>
            <p:nvPr/>
          </p:nvSpPr>
          <p:spPr bwMode="auto">
            <a:xfrm>
              <a:off x="1087" y="874"/>
              <a:ext cx="14" cy="24"/>
            </a:xfrm>
            <a:custGeom>
              <a:avLst/>
              <a:gdLst>
                <a:gd name="T0" fmla="*/ 12 w 16"/>
                <a:gd name="T1" fmla="*/ 0 h 34"/>
                <a:gd name="T2" fmla="*/ 0 w 16"/>
                <a:gd name="T3" fmla="*/ 10 h 34"/>
                <a:gd name="T4" fmla="*/ 14 w 16"/>
                <a:gd name="T5" fmla="*/ 24 h 34"/>
                <a:gd name="T6" fmla="*/ 11 w 16"/>
                <a:gd name="T7" fmla="*/ 13 h 34"/>
                <a:gd name="T8" fmla="*/ 14 w 16"/>
                <a:gd name="T9" fmla="*/ 4 h 34"/>
                <a:gd name="T10" fmla="*/ 12 w 16"/>
                <a:gd name="T11" fmla="*/ 0 h 34"/>
                <a:gd name="T12" fmla="*/ 0 60000 65536"/>
                <a:gd name="T13" fmla="*/ 0 60000 65536"/>
                <a:gd name="T14" fmla="*/ 0 60000 65536"/>
                <a:gd name="T15" fmla="*/ 0 60000 65536"/>
                <a:gd name="T16" fmla="*/ 0 60000 65536"/>
                <a:gd name="T17" fmla="*/ 0 60000 65536"/>
                <a:gd name="T18" fmla="*/ 0 w 16"/>
                <a:gd name="T19" fmla="*/ 0 h 34"/>
                <a:gd name="T20" fmla="*/ 16 w 16"/>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0" name="Freeform 12"/>
            <p:cNvSpPr>
              <a:spLocks noChangeArrowheads="1"/>
            </p:cNvSpPr>
            <p:nvPr/>
          </p:nvSpPr>
          <p:spPr bwMode="auto">
            <a:xfrm>
              <a:off x="876" y="83"/>
              <a:ext cx="207" cy="82"/>
            </a:xfrm>
            <a:custGeom>
              <a:avLst/>
              <a:gdLst>
                <a:gd name="T0" fmla="*/ 55 w 240"/>
                <a:gd name="T1" fmla="*/ 1 h 117"/>
                <a:gd name="T2" fmla="*/ 21 w 240"/>
                <a:gd name="T3" fmla="*/ 22 h 117"/>
                <a:gd name="T4" fmla="*/ 5 w 240"/>
                <a:gd name="T5" fmla="*/ 26 h 117"/>
                <a:gd name="T6" fmla="*/ 0 w 240"/>
                <a:gd name="T7" fmla="*/ 27 h 117"/>
                <a:gd name="T8" fmla="*/ 22 w 240"/>
                <a:gd name="T9" fmla="*/ 41 h 117"/>
                <a:gd name="T10" fmla="*/ 33 w 240"/>
                <a:gd name="T11" fmla="*/ 44 h 117"/>
                <a:gd name="T12" fmla="*/ 59 w 240"/>
                <a:gd name="T13" fmla="*/ 33 h 117"/>
                <a:gd name="T14" fmla="*/ 69 w 240"/>
                <a:gd name="T15" fmla="*/ 30 h 117"/>
                <a:gd name="T16" fmla="*/ 71 w 240"/>
                <a:gd name="T17" fmla="*/ 39 h 117"/>
                <a:gd name="T18" fmla="*/ 55 w 240"/>
                <a:gd name="T19" fmla="*/ 43 h 117"/>
                <a:gd name="T20" fmla="*/ 62 w 240"/>
                <a:gd name="T21" fmla="*/ 51 h 117"/>
                <a:gd name="T22" fmla="*/ 35 w 240"/>
                <a:gd name="T23" fmla="*/ 61 h 117"/>
                <a:gd name="T24" fmla="*/ 60 w 240"/>
                <a:gd name="T25" fmla="*/ 76 h 117"/>
                <a:gd name="T26" fmla="*/ 71 w 240"/>
                <a:gd name="T27" fmla="*/ 79 h 117"/>
                <a:gd name="T28" fmla="*/ 102 w 240"/>
                <a:gd name="T29" fmla="*/ 72 h 117"/>
                <a:gd name="T30" fmla="*/ 129 w 240"/>
                <a:gd name="T31" fmla="*/ 74 h 117"/>
                <a:gd name="T32" fmla="*/ 145 w 240"/>
                <a:gd name="T33" fmla="*/ 82 h 117"/>
                <a:gd name="T34" fmla="*/ 176 w 240"/>
                <a:gd name="T35" fmla="*/ 76 h 117"/>
                <a:gd name="T36" fmla="*/ 193 w 240"/>
                <a:gd name="T37" fmla="*/ 72 h 117"/>
                <a:gd name="T38" fmla="*/ 191 w 240"/>
                <a:gd name="T39" fmla="*/ 54 h 117"/>
                <a:gd name="T40" fmla="*/ 202 w 240"/>
                <a:gd name="T41" fmla="*/ 48 h 117"/>
                <a:gd name="T42" fmla="*/ 205 w 240"/>
                <a:gd name="T43" fmla="*/ 33 h 117"/>
                <a:gd name="T44" fmla="*/ 181 w 240"/>
                <a:gd name="T45" fmla="*/ 40 h 117"/>
                <a:gd name="T46" fmla="*/ 173 w 240"/>
                <a:gd name="T47" fmla="*/ 30 h 117"/>
                <a:gd name="T48" fmla="*/ 148 w 240"/>
                <a:gd name="T49" fmla="*/ 32 h 117"/>
                <a:gd name="T50" fmla="*/ 116 w 240"/>
                <a:gd name="T51" fmla="*/ 6 h 117"/>
                <a:gd name="T52" fmla="*/ 81 w 240"/>
                <a:gd name="T53" fmla="*/ 8 h 117"/>
                <a:gd name="T54" fmla="*/ 71 w 240"/>
                <a:gd name="T55" fmla="*/ 1 h 117"/>
                <a:gd name="T56" fmla="*/ 55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0"/>
                <a:gd name="T88" fmla="*/ 0 h 117"/>
                <a:gd name="T89" fmla="*/ 240 w 240"/>
                <a:gd name="T90" fmla="*/ 117 h 1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1" name="Freeform 13"/>
            <p:cNvSpPr>
              <a:spLocks noChangeArrowheads="1"/>
            </p:cNvSpPr>
            <p:nvPr/>
          </p:nvSpPr>
          <p:spPr bwMode="auto">
            <a:xfrm>
              <a:off x="968" y="45"/>
              <a:ext cx="168" cy="56"/>
            </a:xfrm>
            <a:custGeom>
              <a:avLst/>
              <a:gdLst>
                <a:gd name="T0" fmla="*/ 84 w 194"/>
                <a:gd name="T1" fmla="*/ 7 h 80"/>
                <a:gd name="T2" fmla="*/ 11 w 194"/>
                <a:gd name="T3" fmla="*/ 17 h 80"/>
                <a:gd name="T4" fmla="*/ 8 w 194"/>
                <a:gd name="T5" fmla="*/ 24 h 80"/>
                <a:gd name="T6" fmla="*/ 49 w 194"/>
                <a:gd name="T7" fmla="*/ 36 h 80"/>
                <a:gd name="T8" fmla="*/ 117 w 194"/>
                <a:gd name="T9" fmla="*/ 52 h 80"/>
                <a:gd name="T10" fmla="*/ 152 w 194"/>
                <a:gd name="T11" fmla="*/ 48 h 80"/>
                <a:gd name="T12" fmla="*/ 162 w 194"/>
                <a:gd name="T13" fmla="*/ 45 h 80"/>
                <a:gd name="T14" fmla="*/ 152 w 194"/>
                <a:gd name="T15" fmla="*/ 31 h 80"/>
                <a:gd name="T16" fmla="*/ 141 w 194"/>
                <a:gd name="T17" fmla="*/ 25 h 80"/>
                <a:gd name="T18" fmla="*/ 112 w 194"/>
                <a:gd name="T19" fmla="*/ 18 h 80"/>
                <a:gd name="T20" fmla="*/ 84 w 194"/>
                <a:gd name="T21" fmla="*/ 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4"/>
                <a:gd name="T34" fmla="*/ 0 h 80"/>
                <a:gd name="T35" fmla="*/ 194 w 194"/>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2" name="Freeform 14"/>
            <p:cNvSpPr>
              <a:spLocks noChangeArrowheads="1"/>
            </p:cNvSpPr>
            <p:nvPr/>
          </p:nvSpPr>
          <p:spPr bwMode="auto">
            <a:xfrm>
              <a:off x="1204" y="110"/>
              <a:ext cx="268" cy="178"/>
            </a:xfrm>
            <a:custGeom>
              <a:avLst/>
              <a:gdLst>
                <a:gd name="T0" fmla="*/ 58 w 310"/>
                <a:gd name="T1" fmla="*/ 6 h 254"/>
                <a:gd name="T2" fmla="*/ 44 w 310"/>
                <a:gd name="T3" fmla="*/ 16 h 254"/>
                <a:gd name="T4" fmla="*/ 18 w 310"/>
                <a:gd name="T5" fmla="*/ 27 h 254"/>
                <a:gd name="T6" fmla="*/ 46 w 310"/>
                <a:gd name="T7" fmla="*/ 54 h 254"/>
                <a:gd name="T8" fmla="*/ 68 w 310"/>
                <a:gd name="T9" fmla="*/ 60 h 254"/>
                <a:gd name="T10" fmla="*/ 89 w 310"/>
                <a:gd name="T11" fmla="*/ 69 h 254"/>
                <a:gd name="T12" fmla="*/ 110 w 310"/>
                <a:gd name="T13" fmla="*/ 60 h 254"/>
                <a:gd name="T14" fmla="*/ 124 w 310"/>
                <a:gd name="T15" fmla="*/ 71 h 254"/>
                <a:gd name="T16" fmla="*/ 129 w 310"/>
                <a:gd name="T17" fmla="*/ 89 h 254"/>
                <a:gd name="T18" fmla="*/ 99 w 310"/>
                <a:gd name="T19" fmla="*/ 106 h 254"/>
                <a:gd name="T20" fmla="*/ 77 w 310"/>
                <a:gd name="T21" fmla="*/ 121 h 254"/>
                <a:gd name="T22" fmla="*/ 60 w 310"/>
                <a:gd name="T23" fmla="*/ 118 h 254"/>
                <a:gd name="T24" fmla="*/ 49 w 310"/>
                <a:gd name="T25" fmla="*/ 116 h 254"/>
                <a:gd name="T26" fmla="*/ 37 w 310"/>
                <a:gd name="T27" fmla="*/ 131 h 254"/>
                <a:gd name="T28" fmla="*/ 34 w 310"/>
                <a:gd name="T29" fmla="*/ 139 h 254"/>
                <a:gd name="T30" fmla="*/ 63 w 310"/>
                <a:gd name="T31" fmla="*/ 144 h 254"/>
                <a:gd name="T32" fmla="*/ 82 w 310"/>
                <a:gd name="T33" fmla="*/ 142 h 254"/>
                <a:gd name="T34" fmla="*/ 99 w 310"/>
                <a:gd name="T35" fmla="*/ 162 h 254"/>
                <a:gd name="T36" fmla="*/ 110 w 310"/>
                <a:gd name="T37" fmla="*/ 165 h 254"/>
                <a:gd name="T38" fmla="*/ 120 w 310"/>
                <a:gd name="T39" fmla="*/ 167 h 254"/>
                <a:gd name="T40" fmla="*/ 134 w 310"/>
                <a:gd name="T41" fmla="*/ 176 h 254"/>
                <a:gd name="T42" fmla="*/ 156 w 310"/>
                <a:gd name="T43" fmla="*/ 166 h 254"/>
                <a:gd name="T44" fmla="*/ 175 w 310"/>
                <a:gd name="T45" fmla="*/ 165 h 254"/>
                <a:gd name="T46" fmla="*/ 198 w 310"/>
                <a:gd name="T47" fmla="*/ 149 h 254"/>
                <a:gd name="T48" fmla="*/ 195 w 310"/>
                <a:gd name="T49" fmla="*/ 130 h 254"/>
                <a:gd name="T50" fmla="*/ 188 w 310"/>
                <a:gd name="T51" fmla="*/ 121 h 254"/>
                <a:gd name="T52" fmla="*/ 201 w 310"/>
                <a:gd name="T53" fmla="*/ 117 h 254"/>
                <a:gd name="T54" fmla="*/ 212 w 310"/>
                <a:gd name="T55" fmla="*/ 128 h 254"/>
                <a:gd name="T56" fmla="*/ 214 w 310"/>
                <a:gd name="T57" fmla="*/ 138 h 254"/>
                <a:gd name="T58" fmla="*/ 226 w 310"/>
                <a:gd name="T59" fmla="*/ 135 h 254"/>
                <a:gd name="T60" fmla="*/ 262 w 310"/>
                <a:gd name="T61" fmla="*/ 118 h 254"/>
                <a:gd name="T62" fmla="*/ 253 w 310"/>
                <a:gd name="T63" fmla="*/ 103 h 254"/>
                <a:gd name="T64" fmla="*/ 224 w 310"/>
                <a:gd name="T65" fmla="*/ 86 h 254"/>
                <a:gd name="T66" fmla="*/ 229 w 310"/>
                <a:gd name="T67" fmla="*/ 75 h 254"/>
                <a:gd name="T68" fmla="*/ 239 w 310"/>
                <a:gd name="T69" fmla="*/ 72 h 254"/>
                <a:gd name="T70" fmla="*/ 219 w 310"/>
                <a:gd name="T71" fmla="*/ 44 h 254"/>
                <a:gd name="T72" fmla="*/ 201 w 310"/>
                <a:gd name="T73" fmla="*/ 41 h 254"/>
                <a:gd name="T74" fmla="*/ 191 w 310"/>
                <a:gd name="T75" fmla="*/ 39 h 254"/>
                <a:gd name="T76" fmla="*/ 174 w 310"/>
                <a:gd name="T77" fmla="*/ 23 h 254"/>
                <a:gd name="T78" fmla="*/ 134 w 310"/>
                <a:gd name="T79" fmla="*/ 32 h 254"/>
                <a:gd name="T80" fmla="*/ 144 w 310"/>
                <a:gd name="T81" fmla="*/ 18 h 254"/>
                <a:gd name="T82" fmla="*/ 120 w 310"/>
                <a:gd name="T83" fmla="*/ 12 h 254"/>
                <a:gd name="T84" fmla="*/ 103 w 310"/>
                <a:gd name="T85" fmla="*/ 13 h 254"/>
                <a:gd name="T86" fmla="*/ 58 w 310"/>
                <a:gd name="T87" fmla="*/ 6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0"/>
                <a:gd name="T133" fmla="*/ 0 h 254"/>
                <a:gd name="T134" fmla="*/ 310 w 310"/>
                <a:gd name="T135" fmla="*/ 254 h 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3" name="Freeform 15"/>
            <p:cNvSpPr>
              <a:spLocks noChangeArrowheads="1"/>
            </p:cNvSpPr>
            <p:nvPr/>
          </p:nvSpPr>
          <p:spPr bwMode="auto">
            <a:xfrm>
              <a:off x="1202" y="34"/>
              <a:ext cx="51" cy="34"/>
            </a:xfrm>
            <a:custGeom>
              <a:avLst/>
              <a:gdLst>
                <a:gd name="T0" fmla="*/ 22 w 59"/>
                <a:gd name="T1" fmla="*/ 0 h 50"/>
                <a:gd name="T2" fmla="*/ 0 w 59"/>
                <a:gd name="T3" fmla="*/ 7 h 50"/>
                <a:gd name="T4" fmla="*/ 26 w 59"/>
                <a:gd name="T5" fmla="*/ 27 h 50"/>
                <a:gd name="T6" fmla="*/ 41 w 59"/>
                <a:gd name="T7" fmla="*/ 34 h 50"/>
                <a:gd name="T8" fmla="*/ 50 w 59"/>
                <a:gd name="T9" fmla="*/ 19 h 50"/>
                <a:gd name="T10" fmla="*/ 38 w 59"/>
                <a:gd name="T11" fmla="*/ 5 h 50"/>
                <a:gd name="T12" fmla="*/ 22 w 59"/>
                <a:gd name="T13" fmla="*/ 0 h 50"/>
                <a:gd name="T14" fmla="*/ 0 60000 65536"/>
                <a:gd name="T15" fmla="*/ 0 60000 65536"/>
                <a:gd name="T16" fmla="*/ 0 60000 65536"/>
                <a:gd name="T17" fmla="*/ 0 60000 65536"/>
                <a:gd name="T18" fmla="*/ 0 60000 65536"/>
                <a:gd name="T19" fmla="*/ 0 60000 65536"/>
                <a:gd name="T20" fmla="*/ 0 60000 65536"/>
                <a:gd name="T21" fmla="*/ 0 w 59"/>
                <a:gd name="T22" fmla="*/ 0 h 50"/>
                <a:gd name="T23" fmla="*/ 59 w 59"/>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4" name="Freeform 16"/>
            <p:cNvSpPr>
              <a:spLocks noChangeArrowheads="1"/>
            </p:cNvSpPr>
            <p:nvPr/>
          </p:nvSpPr>
          <p:spPr bwMode="auto">
            <a:xfrm>
              <a:off x="1105" y="99"/>
              <a:ext cx="75" cy="39"/>
            </a:xfrm>
            <a:custGeom>
              <a:avLst/>
              <a:gdLst>
                <a:gd name="T0" fmla="*/ 38 w 86"/>
                <a:gd name="T1" fmla="*/ 5 h 57"/>
                <a:gd name="T2" fmla="*/ 21 w 86"/>
                <a:gd name="T3" fmla="*/ 17 h 57"/>
                <a:gd name="T4" fmla="*/ 3 w 86"/>
                <a:gd name="T5" fmla="*/ 18 h 57"/>
                <a:gd name="T6" fmla="*/ 14 w 86"/>
                <a:gd name="T7" fmla="*/ 39 h 57"/>
                <a:gd name="T8" fmla="*/ 65 w 86"/>
                <a:gd name="T9" fmla="*/ 24 h 57"/>
                <a:gd name="T10" fmla="*/ 75 w 86"/>
                <a:gd name="T11" fmla="*/ 12 h 57"/>
                <a:gd name="T12" fmla="*/ 49 w 86"/>
                <a:gd name="T13" fmla="*/ 5 h 57"/>
                <a:gd name="T14" fmla="*/ 38 w 86"/>
                <a:gd name="T15" fmla="*/ 5 h 57"/>
                <a:gd name="T16" fmla="*/ 0 60000 65536"/>
                <a:gd name="T17" fmla="*/ 0 60000 65536"/>
                <a:gd name="T18" fmla="*/ 0 60000 65536"/>
                <a:gd name="T19" fmla="*/ 0 60000 65536"/>
                <a:gd name="T20" fmla="*/ 0 60000 65536"/>
                <a:gd name="T21" fmla="*/ 0 60000 65536"/>
                <a:gd name="T22" fmla="*/ 0 60000 65536"/>
                <a:gd name="T23" fmla="*/ 0 60000 65536"/>
                <a:gd name="T24" fmla="*/ 0 w 86"/>
                <a:gd name="T25" fmla="*/ 0 h 57"/>
                <a:gd name="T26" fmla="*/ 86 w 8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5" name="Freeform 17"/>
            <p:cNvSpPr>
              <a:spLocks noChangeArrowheads="1"/>
            </p:cNvSpPr>
            <p:nvPr/>
          </p:nvSpPr>
          <p:spPr bwMode="auto">
            <a:xfrm>
              <a:off x="1184" y="107"/>
              <a:ext cx="62" cy="23"/>
            </a:xfrm>
            <a:custGeom>
              <a:avLst/>
              <a:gdLst>
                <a:gd name="T0" fmla="*/ 34 w 73"/>
                <a:gd name="T1" fmla="*/ 0 h 34"/>
                <a:gd name="T2" fmla="*/ 8 w 73"/>
                <a:gd name="T3" fmla="*/ 11 h 34"/>
                <a:gd name="T4" fmla="*/ 20 w 73"/>
                <a:gd name="T5" fmla="*/ 23 h 34"/>
                <a:gd name="T6" fmla="*/ 44 w 73"/>
                <a:gd name="T7" fmla="*/ 19 h 34"/>
                <a:gd name="T8" fmla="*/ 54 w 73"/>
                <a:gd name="T9" fmla="*/ 14 h 34"/>
                <a:gd name="T10" fmla="*/ 34 w 73"/>
                <a:gd name="T11" fmla="*/ 0 h 34"/>
                <a:gd name="T12" fmla="*/ 0 60000 65536"/>
                <a:gd name="T13" fmla="*/ 0 60000 65536"/>
                <a:gd name="T14" fmla="*/ 0 60000 65536"/>
                <a:gd name="T15" fmla="*/ 0 60000 65536"/>
                <a:gd name="T16" fmla="*/ 0 60000 65536"/>
                <a:gd name="T17" fmla="*/ 0 60000 65536"/>
                <a:gd name="T18" fmla="*/ 0 w 73"/>
                <a:gd name="T19" fmla="*/ 0 h 34"/>
                <a:gd name="T20" fmla="*/ 73 w 73"/>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6" name="Freeform 18"/>
            <p:cNvSpPr>
              <a:spLocks noChangeArrowheads="1"/>
            </p:cNvSpPr>
            <p:nvPr/>
          </p:nvSpPr>
          <p:spPr bwMode="auto">
            <a:xfrm>
              <a:off x="1150" y="73"/>
              <a:ext cx="74" cy="32"/>
            </a:xfrm>
            <a:custGeom>
              <a:avLst/>
              <a:gdLst>
                <a:gd name="T0" fmla="*/ 50 w 85"/>
                <a:gd name="T1" fmla="*/ 7 h 45"/>
                <a:gd name="T2" fmla="*/ 24 w 85"/>
                <a:gd name="T3" fmla="*/ 3 h 45"/>
                <a:gd name="T4" fmla="*/ 0 w 85"/>
                <a:gd name="T5" fmla="*/ 13 h 45"/>
                <a:gd name="T6" fmla="*/ 35 w 85"/>
                <a:gd name="T7" fmla="*/ 23 h 45"/>
                <a:gd name="T8" fmla="*/ 56 w 85"/>
                <a:gd name="T9" fmla="*/ 28 h 45"/>
                <a:gd name="T10" fmla="*/ 73 w 85"/>
                <a:gd name="T11" fmla="*/ 13 h 45"/>
                <a:gd name="T12" fmla="*/ 71 w 85"/>
                <a:gd name="T13" fmla="*/ 4 h 45"/>
                <a:gd name="T14" fmla="*/ 56 w 85"/>
                <a:gd name="T15" fmla="*/ 0 h 45"/>
                <a:gd name="T16" fmla="*/ 50 w 85"/>
                <a:gd name="T17" fmla="*/ 7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45"/>
                <a:gd name="T29" fmla="*/ 85 w 85"/>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7" name="Freeform 19"/>
            <p:cNvSpPr>
              <a:spLocks noChangeArrowheads="1"/>
            </p:cNvSpPr>
            <p:nvPr/>
          </p:nvSpPr>
          <p:spPr bwMode="auto">
            <a:xfrm>
              <a:off x="1119" y="43"/>
              <a:ext cx="51" cy="22"/>
            </a:xfrm>
            <a:custGeom>
              <a:avLst/>
              <a:gdLst>
                <a:gd name="T0" fmla="*/ 14 w 58"/>
                <a:gd name="T1" fmla="*/ 3 h 31"/>
                <a:gd name="T2" fmla="*/ 0 w 58"/>
                <a:gd name="T3" fmla="*/ 13 h 31"/>
                <a:gd name="T4" fmla="*/ 18 w 58"/>
                <a:gd name="T5" fmla="*/ 20 h 31"/>
                <a:gd name="T6" fmla="*/ 25 w 58"/>
                <a:gd name="T7" fmla="*/ 14 h 31"/>
                <a:gd name="T8" fmla="*/ 46 w 58"/>
                <a:gd name="T9" fmla="*/ 9 h 31"/>
                <a:gd name="T10" fmla="*/ 39 w 58"/>
                <a:gd name="T11" fmla="*/ 0 h 31"/>
                <a:gd name="T12" fmla="*/ 14 w 58"/>
                <a:gd name="T13" fmla="*/ 3 h 31"/>
                <a:gd name="T14" fmla="*/ 0 60000 65536"/>
                <a:gd name="T15" fmla="*/ 0 60000 65536"/>
                <a:gd name="T16" fmla="*/ 0 60000 65536"/>
                <a:gd name="T17" fmla="*/ 0 60000 65536"/>
                <a:gd name="T18" fmla="*/ 0 60000 65536"/>
                <a:gd name="T19" fmla="*/ 0 60000 65536"/>
                <a:gd name="T20" fmla="*/ 0 60000 65536"/>
                <a:gd name="T21" fmla="*/ 0 w 58"/>
                <a:gd name="T22" fmla="*/ 0 h 31"/>
                <a:gd name="T23" fmla="*/ 58 w 5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8" name="Freeform 20"/>
            <p:cNvSpPr>
              <a:spLocks noChangeArrowheads="1"/>
            </p:cNvSpPr>
            <p:nvPr/>
          </p:nvSpPr>
          <p:spPr bwMode="auto">
            <a:xfrm>
              <a:off x="1250" y="46"/>
              <a:ext cx="131" cy="72"/>
            </a:xfrm>
            <a:custGeom>
              <a:avLst/>
              <a:gdLst>
                <a:gd name="T0" fmla="*/ 33 w 152"/>
                <a:gd name="T1" fmla="*/ 0 h 102"/>
                <a:gd name="T2" fmla="*/ 12 w 152"/>
                <a:gd name="T3" fmla="*/ 4 h 102"/>
                <a:gd name="T4" fmla="*/ 3 w 152"/>
                <a:gd name="T5" fmla="*/ 27 h 102"/>
                <a:gd name="T6" fmla="*/ 10 w 152"/>
                <a:gd name="T7" fmla="*/ 40 h 102"/>
                <a:gd name="T8" fmla="*/ 0 w 152"/>
                <a:gd name="T9" fmla="*/ 51 h 102"/>
                <a:gd name="T10" fmla="*/ 48 w 152"/>
                <a:gd name="T11" fmla="*/ 61 h 102"/>
                <a:gd name="T12" fmla="*/ 71 w 152"/>
                <a:gd name="T13" fmla="*/ 65 h 102"/>
                <a:gd name="T14" fmla="*/ 131 w 152"/>
                <a:gd name="T15" fmla="*/ 61 h 102"/>
                <a:gd name="T16" fmla="*/ 66 w 152"/>
                <a:gd name="T17" fmla="*/ 49 h 102"/>
                <a:gd name="T18" fmla="*/ 47 w 152"/>
                <a:gd name="T19" fmla="*/ 44 h 102"/>
                <a:gd name="T20" fmla="*/ 38 w 152"/>
                <a:gd name="T21" fmla="*/ 37 h 102"/>
                <a:gd name="T22" fmla="*/ 43 w 152"/>
                <a:gd name="T23" fmla="*/ 24 h 102"/>
                <a:gd name="T24" fmla="*/ 33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102"/>
                <a:gd name="T41" fmla="*/ 152 w 152"/>
                <a:gd name="T42" fmla="*/ 102 h 1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9" name="Freeform 21"/>
            <p:cNvSpPr>
              <a:spLocks noChangeArrowheads="1"/>
            </p:cNvSpPr>
            <p:nvPr/>
          </p:nvSpPr>
          <p:spPr bwMode="auto">
            <a:xfrm>
              <a:off x="0" y="275"/>
              <a:ext cx="29" cy="14"/>
            </a:xfrm>
            <a:custGeom>
              <a:avLst/>
              <a:gdLst>
                <a:gd name="T0" fmla="*/ 29 w 34"/>
                <a:gd name="T1" fmla="*/ 0 h 20"/>
                <a:gd name="T2" fmla="*/ 20 w 34"/>
                <a:gd name="T3" fmla="*/ 14 h 20"/>
                <a:gd name="T4" fmla="*/ 3 w 34"/>
                <a:gd name="T5" fmla="*/ 13 h 20"/>
                <a:gd name="T6" fmla="*/ 3 w 34"/>
                <a:gd name="T7" fmla="*/ 4 h 20"/>
                <a:gd name="T8" fmla="*/ 29 w 34"/>
                <a:gd name="T9" fmla="*/ 0 h 20"/>
                <a:gd name="T10" fmla="*/ 0 60000 65536"/>
                <a:gd name="T11" fmla="*/ 0 60000 65536"/>
                <a:gd name="T12" fmla="*/ 0 60000 65536"/>
                <a:gd name="T13" fmla="*/ 0 60000 65536"/>
                <a:gd name="T14" fmla="*/ 0 60000 65536"/>
                <a:gd name="T15" fmla="*/ 0 w 34"/>
                <a:gd name="T16" fmla="*/ 0 h 20"/>
                <a:gd name="T17" fmla="*/ 34 w 34"/>
                <a:gd name="T18" fmla="*/ 20 h 20"/>
              </a:gdLst>
              <a:ahLst/>
              <a:cxnLst>
                <a:cxn ang="T10">
                  <a:pos x="T0" y="T1"/>
                </a:cxn>
                <a:cxn ang="T11">
                  <a:pos x="T2" y="T3"/>
                </a:cxn>
                <a:cxn ang="T12">
                  <a:pos x="T4" y="T5"/>
                </a:cxn>
                <a:cxn ang="T13">
                  <a:pos x="T6" y="T7"/>
                </a:cxn>
                <a:cxn ang="T14">
                  <a:pos x="T8" y="T9"/>
                </a:cxn>
              </a:cxnLst>
              <a:rect l="T15" t="T16" r="T17" b="T18"/>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0" name="Freeform 22"/>
            <p:cNvSpPr>
              <a:spLocks noChangeArrowheads="1"/>
            </p:cNvSpPr>
            <p:nvPr/>
          </p:nvSpPr>
          <p:spPr bwMode="auto">
            <a:xfrm>
              <a:off x="871" y="753"/>
              <a:ext cx="18" cy="11"/>
            </a:xfrm>
            <a:custGeom>
              <a:avLst/>
              <a:gdLst>
                <a:gd name="T0" fmla="*/ 3 w 21"/>
                <a:gd name="T1" fmla="*/ 0 h 16"/>
                <a:gd name="T2" fmla="*/ 11 w 21"/>
                <a:gd name="T3" fmla="*/ 11 h 16"/>
                <a:gd name="T4" fmla="*/ 3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1" name="Freeform 23"/>
            <p:cNvSpPr>
              <a:spLocks noChangeArrowheads="1"/>
            </p:cNvSpPr>
            <p:nvPr/>
          </p:nvSpPr>
          <p:spPr bwMode="auto">
            <a:xfrm>
              <a:off x="874" y="776"/>
              <a:ext cx="19" cy="11"/>
            </a:xfrm>
            <a:custGeom>
              <a:avLst/>
              <a:gdLst>
                <a:gd name="T0" fmla="*/ 3 w 21"/>
                <a:gd name="T1" fmla="*/ 0 h 16"/>
                <a:gd name="T2" fmla="*/ 12 w 21"/>
                <a:gd name="T3" fmla="*/ 11 h 16"/>
                <a:gd name="T4" fmla="*/ 3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2" name="Freeform 24"/>
            <p:cNvSpPr>
              <a:spLocks noChangeArrowheads="1"/>
            </p:cNvSpPr>
            <p:nvPr/>
          </p:nvSpPr>
          <p:spPr bwMode="auto">
            <a:xfrm>
              <a:off x="1109" y="899"/>
              <a:ext cx="17" cy="12"/>
            </a:xfrm>
            <a:custGeom>
              <a:avLst/>
              <a:gdLst>
                <a:gd name="T0" fmla="*/ 2 w 21"/>
                <a:gd name="T1" fmla="*/ 0 h 16"/>
                <a:gd name="T2" fmla="*/ 11 w 21"/>
                <a:gd name="T3" fmla="*/ 12 h 16"/>
                <a:gd name="T4" fmla="*/ 2 w 21"/>
                <a:gd name="T5" fmla="*/ 0 h 16"/>
                <a:gd name="T6" fmla="*/ 0 60000 65536"/>
                <a:gd name="T7" fmla="*/ 0 60000 65536"/>
                <a:gd name="T8" fmla="*/ 0 60000 65536"/>
                <a:gd name="T9" fmla="*/ 0 w 21"/>
                <a:gd name="T10" fmla="*/ 0 h 16"/>
                <a:gd name="T11" fmla="*/ 21 w 21"/>
                <a:gd name="T12" fmla="*/ 16 h 16"/>
              </a:gdLst>
              <a:ahLst/>
              <a:cxnLst>
                <a:cxn ang="T6">
                  <a:pos x="T0" y="T1"/>
                </a:cxn>
                <a:cxn ang="T7">
                  <a:pos x="T2" y="T3"/>
                </a:cxn>
                <a:cxn ang="T8">
                  <a:pos x="T4" y="T5"/>
                </a:cxn>
              </a:cxnLst>
              <a:rect l="T9" t="T10" r="T11" b="T12"/>
              <a:pathLst>
                <a:path w="21" h="16">
                  <a:moveTo>
                    <a:pt x="3" y="0"/>
                  </a:moveTo>
                  <a:cubicBezTo>
                    <a:pt x="0" y="9"/>
                    <a:pt x="6" y="11"/>
                    <a:pt x="13" y="16"/>
                  </a:cubicBezTo>
                  <a:cubicBezTo>
                    <a:pt x="21" y="4"/>
                    <a:pt x="16" y="2"/>
                    <a:pt x="3" y="0"/>
                  </a:cubicBezTo>
                  <a:close/>
                </a:path>
              </a:pathLst>
            </a:custGeom>
            <a:solidFill>
              <a:srgbClr val="666699">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3" name="Freeform 25"/>
            <p:cNvSpPr>
              <a:spLocks noChangeArrowheads="1"/>
            </p:cNvSpPr>
            <p:nvPr/>
          </p:nvSpPr>
          <p:spPr bwMode="auto">
            <a:xfrm>
              <a:off x="1251" y="447"/>
              <a:ext cx="44" cy="17"/>
            </a:xfrm>
            <a:custGeom>
              <a:avLst/>
              <a:gdLst>
                <a:gd name="T0" fmla="*/ 11 w 51"/>
                <a:gd name="T1" fmla="*/ 0 h 24"/>
                <a:gd name="T2" fmla="*/ 6 w 51"/>
                <a:gd name="T3" fmla="*/ 13 h 24"/>
                <a:gd name="T4" fmla="*/ 23 w 51"/>
                <a:gd name="T5" fmla="*/ 17 h 24"/>
                <a:gd name="T6" fmla="*/ 28 w 51"/>
                <a:gd name="T7" fmla="*/ 3 h 24"/>
                <a:gd name="T8" fmla="*/ 11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4" name="Freeform 26"/>
            <p:cNvSpPr>
              <a:spLocks noChangeArrowheads="1"/>
            </p:cNvSpPr>
            <p:nvPr/>
          </p:nvSpPr>
          <p:spPr bwMode="auto">
            <a:xfrm>
              <a:off x="1136" y="255"/>
              <a:ext cx="44" cy="17"/>
            </a:xfrm>
            <a:custGeom>
              <a:avLst/>
              <a:gdLst>
                <a:gd name="T0" fmla="*/ 11 w 51"/>
                <a:gd name="T1" fmla="*/ 0 h 24"/>
                <a:gd name="T2" fmla="*/ 6 w 51"/>
                <a:gd name="T3" fmla="*/ 13 h 24"/>
                <a:gd name="T4" fmla="*/ 23 w 51"/>
                <a:gd name="T5" fmla="*/ 17 h 24"/>
                <a:gd name="T6" fmla="*/ 28 w 51"/>
                <a:gd name="T7" fmla="*/ 3 h 24"/>
                <a:gd name="T8" fmla="*/ 11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5" name="Freeform 27"/>
            <p:cNvSpPr>
              <a:spLocks noChangeArrowheads="1"/>
            </p:cNvSpPr>
            <p:nvPr/>
          </p:nvSpPr>
          <p:spPr bwMode="auto">
            <a:xfrm>
              <a:off x="1211" y="88"/>
              <a:ext cx="45" cy="17"/>
            </a:xfrm>
            <a:custGeom>
              <a:avLst/>
              <a:gdLst>
                <a:gd name="T0" fmla="*/ 11 w 51"/>
                <a:gd name="T1" fmla="*/ 0 h 24"/>
                <a:gd name="T2" fmla="*/ 6 w 51"/>
                <a:gd name="T3" fmla="*/ 13 h 24"/>
                <a:gd name="T4" fmla="*/ 24 w 51"/>
                <a:gd name="T5" fmla="*/ 17 h 24"/>
                <a:gd name="T6" fmla="*/ 29 w 51"/>
                <a:gd name="T7" fmla="*/ 3 h 24"/>
                <a:gd name="T8" fmla="*/ 11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6" name="Freeform 28"/>
            <p:cNvSpPr>
              <a:spLocks noChangeArrowheads="1"/>
            </p:cNvSpPr>
            <p:nvPr/>
          </p:nvSpPr>
          <p:spPr bwMode="auto">
            <a:xfrm>
              <a:off x="1284" y="189"/>
              <a:ext cx="43" cy="17"/>
            </a:xfrm>
            <a:custGeom>
              <a:avLst/>
              <a:gdLst>
                <a:gd name="T0" fmla="*/ 11 w 51"/>
                <a:gd name="T1" fmla="*/ 0 h 24"/>
                <a:gd name="T2" fmla="*/ 6 w 51"/>
                <a:gd name="T3" fmla="*/ 13 h 24"/>
                <a:gd name="T4" fmla="*/ 23 w 51"/>
                <a:gd name="T5" fmla="*/ 17 h 24"/>
                <a:gd name="T6" fmla="*/ 28 w 51"/>
                <a:gd name="T7" fmla="*/ 3 h 24"/>
                <a:gd name="T8" fmla="*/ 11 w 51"/>
                <a:gd name="T9" fmla="*/ 0 h 24"/>
                <a:gd name="T10" fmla="*/ 0 60000 65536"/>
                <a:gd name="T11" fmla="*/ 0 60000 65536"/>
                <a:gd name="T12" fmla="*/ 0 60000 65536"/>
                <a:gd name="T13" fmla="*/ 0 60000 65536"/>
                <a:gd name="T14" fmla="*/ 0 60000 65536"/>
                <a:gd name="T15" fmla="*/ 0 w 51"/>
                <a:gd name="T16" fmla="*/ 0 h 24"/>
                <a:gd name="T17" fmla="*/ 51 w 51"/>
                <a:gd name="T18" fmla="*/ 24 h 24"/>
              </a:gdLst>
              <a:ahLst/>
              <a:cxnLst>
                <a:cxn ang="T10">
                  <a:pos x="T0" y="T1"/>
                </a:cxn>
                <a:cxn ang="T11">
                  <a:pos x="T2" y="T3"/>
                </a:cxn>
                <a:cxn ang="T12">
                  <a:pos x="T4" y="T5"/>
                </a:cxn>
                <a:cxn ang="T13">
                  <a:pos x="T6" y="T7"/>
                </a:cxn>
                <a:cxn ang="T14">
                  <a:pos x="T8" y="T9"/>
                </a:cxn>
              </a:cxnLst>
              <a:rect l="T15" t="T16" r="T17" b="T18"/>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7" name="Freeform 29"/>
            <p:cNvSpPr>
              <a:spLocks noChangeArrowheads="1"/>
            </p:cNvSpPr>
            <p:nvPr/>
          </p:nvSpPr>
          <p:spPr bwMode="auto">
            <a:xfrm>
              <a:off x="1302" y="0"/>
              <a:ext cx="801" cy="323"/>
            </a:xfrm>
            <a:custGeom>
              <a:avLst/>
              <a:gdLst>
                <a:gd name="T0" fmla="*/ 24 w 929"/>
                <a:gd name="T1" fmla="*/ 39 h 462"/>
                <a:gd name="T2" fmla="*/ 5 w 929"/>
                <a:gd name="T3" fmla="*/ 64 h 462"/>
                <a:gd name="T4" fmla="*/ 31 w 929"/>
                <a:gd name="T5" fmla="*/ 70 h 462"/>
                <a:gd name="T6" fmla="*/ 14 w 929"/>
                <a:gd name="T7" fmla="*/ 81 h 462"/>
                <a:gd name="T8" fmla="*/ 90 w 929"/>
                <a:gd name="T9" fmla="*/ 95 h 462"/>
                <a:gd name="T10" fmla="*/ 122 w 929"/>
                <a:gd name="T11" fmla="*/ 91 h 462"/>
                <a:gd name="T12" fmla="*/ 216 w 929"/>
                <a:gd name="T13" fmla="*/ 55 h 462"/>
                <a:gd name="T14" fmla="*/ 259 w 929"/>
                <a:gd name="T15" fmla="*/ 46 h 462"/>
                <a:gd name="T16" fmla="*/ 279 w 929"/>
                <a:gd name="T17" fmla="*/ 56 h 462"/>
                <a:gd name="T18" fmla="*/ 235 w 929"/>
                <a:gd name="T19" fmla="*/ 62 h 462"/>
                <a:gd name="T20" fmla="*/ 209 w 929"/>
                <a:gd name="T21" fmla="*/ 78 h 462"/>
                <a:gd name="T22" fmla="*/ 219 w 929"/>
                <a:gd name="T23" fmla="*/ 84 h 462"/>
                <a:gd name="T24" fmla="*/ 224 w 929"/>
                <a:gd name="T25" fmla="*/ 110 h 462"/>
                <a:gd name="T26" fmla="*/ 302 w 929"/>
                <a:gd name="T27" fmla="*/ 134 h 462"/>
                <a:gd name="T28" fmla="*/ 290 w 929"/>
                <a:gd name="T29" fmla="*/ 147 h 462"/>
                <a:gd name="T30" fmla="*/ 317 w 929"/>
                <a:gd name="T31" fmla="*/ 172 h 462"/>
                <a:gd name="T32" fmla="*/ 300 w 929"/>
                <a:gd name="T33" fmla="*/ 186 h 462"/>
                <a:gd name="T34" fmla="*/ 279 w 929"/>
                <a:gd name="T35" fmla="*/ 206 h 462"/>
                <a:gd name="T36" fmla="*/ 253 w 929"/>
                <a:gd name="T37" fmla="*/ 227 h 462"/>
                <a:gd name="T38" fmla="*/ 252 w 929"/>
                <a:gd name="T39" fmla="*/ 294 h 462"/>
                <a:gd name="T40" fmla="*/ 286 w 929"/>
                <a:gd name="T41" fmla="*/ 312 h 462"/>
                <a:gd name="T42" fmla="*/ 335 w 929"/>
                <a:gd name="T43" fmla="*/ 313 h 462"/>
                <a:gd name="T44" fmla="*/ 355 w 929"/>
                <a:gd name="T45" fmla="*/ 295 h 462"/>
                <a:gd name="T46" fmla="*/ 436 w 929"/>
                <a:gd name="T47" fmla="*/ 249 h 462"/>
                <a:gd name="T48" fmla="*/ 493 w 929"/>
                <a:gd name="T49" fmla="*/ 234 h 462"/>
                <a:gd name="T50" fmla="*/ 557 w 929"/>
                <a:gd name="T51" fmla="*/ 215 h 462"/>
                <a:gd name="T52" fmla="*/ 621 w 929"/>
                <a:gd name="T53" fmla="*/ 203 h 462"/>
                <a:gd name="T54" fmla="*/ 657 w 929"/>
                <a:gd name="T55" fmla="*/ 182 h 462"/>
                <a:gd name="T56" fmla="*/ 690 w 929"/>
                <a:gd name="T57" fmla="*/ 140 h 462"/>
                <a:gd name="T58" fmla="*/ 691 w 929"/>
                <a:gd name="T59" fmla="*/ 108 h 462"/>
                <a:gd name="T60" fmla="*/ 691 w 929"/>
                <a:gd name="T61" fmla="*/ 87 h 462"/>
                <a:gd name="T62" fmla="*/ 717 w 929"/>
                <a:gd name="T63" fmla="*/ 63 h 462"/>
                <a:gd name="T64" fmla="*/ 755 w 929"/>
                <a:gd name="T65" fmla="*/ 66 h 462"/>
                <a:gd name="T66" fmla="*/ 795 w 929"/>
                <a:gd name="T67" fmla="*/ 36 h 462"/>
                <a:gd name="T68" fmla="*/ 766 w 929"/>
                <a:gd name="T69" fmla="*/ 39 h 462"/>
                <a:gd name="T70" fmla="*/ 731 w 929"/>
                <a:gd name="T71" fmla="*/ 32 h 462"/>
                <a:gd name="T72" fmla="*/ 685 w 929"/>
                <a:gd name="T73" fmla="*/ 15 h 462"/>
                <a:gd name="T74" fmla="*/ 554 w 929"/>
                <a:gd name="T75" fmla="*/ 18 h 462"/>
                <a:gd name="T76" fmla="*/ 504 w 929"/>
                <a:gd name="T77" fmla="*/ 27 h 462"/>
                <a:gd name="T78" fmla="*/ 479 w 929"/>
                <a:gd name="T79" fmla="*/ 27 h 462"/>
                <a:gd name="T80" fmla="*/ 445 w 929"/>
                <a:gd name="T81" fmla="*/ 38 h 462"/>
                <a:gd name="T82" fmla="*/ 412 w 929"/>
                <a:gd name="T83" fmla="*/ 21 h 462"/>
                <a:gd name="T84" fmla="*/ 372 w 929"/>
                <a:gd name="T85" fmla="*/ 28 h 462"/>
                <a:gd name="T86" fmla="*/ 316 w 929"/>
                <a:gd name="T87" fmla="*/ 36 h 462"/>
                <a:gd name="T88" fmla="*/ 354 w 929"/>
                <a:gd name="T89" fmla="*/ 27 h 462"/>
                <a:gd name="T90" fmla="*/ 304 w 929"/>
                <a:gd name="T91" fmla="*/ 6 h 462"/>
                <a:gd name="T92" fmla="*/ 288 w 929"/>
                <a:gd name="T93" fmla="*/ 1 h 462"/>
                <a:gd name="T94" fmla="*/ 271 w 929"/>
                <a:gd name="T95" fmla="*/ 6 h 462"/>
                <a:gd name="T96" fmla="*/ 207 w 929"/>
                <a:gd name="T97" fmla="*/ 11 h 462"/>
                <a:gd name="T98" fmla="*/ 138 w 929"/>
                <a:gd name="T99" fmla="*/ 20 h 462"/>
                <a:gd name="T100" fmla="*/ 93 w 929"/>
                <a:gd name="T101" fmla="*/ 18 h 462"/>
                <a:gd name="T102" fmla="*/ 98 w 929"/>
                <a:gd name="T103" fmla="*/ 48 h 462"/>
                <a:gd name="T104" fmla="*/ 90 w 929"/>
                <a:gd name="T105" fmla="*/ 36 h 462"/>
                <a:gd name="T106" fmla="*/ 52 w 929"/>
                <a:gd name="T107" fmla="*/ 29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29"/>
                <a:gd name="T163" fmla="*/ 0 h 462"/>
                <a:gd name="T164" fmla="*/ 929 w 929"/>
                <a:gd name="T165" fmla="*/ 462 h 46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8" name="Freeform 30"/>
            <p:cNvSpPr>
              <a:spLocks noChangeArrowheads="1"/>
            </p:cNvSpPr>
            <p:nvPr/>
          </p:nvSpPr>
          <p:spPr bwMode="auto">
            <a:xfrm>
              <a:off x="1547" y="172"/>
              <a:ext cx="45" cy="22"/>
            </a:xfrm>
            <a:custGeom>
              <a:avLst/>
              <a:gdLst>
                <a:gd name="T0" fmla="*/ 29 w 52"/>
                <a:gd name="T1" fmla="*/ 0 h 32"/>
                <a:gd name="T2" fmla="*/ 7 w 52"/>
                <a:gd name="T3" fmla="*/ 14 h 32"/>
                <a:gd name="T4" fmla="*/ 21 w 52"/>
                <a:gd name="T5" fmla="*/ 22 h 32"/>
                <a:gd name="T6" fmla="*/ 36 w 52"/>
                <a:gd name="T7" fmla="*/ 21 h 32"/>
                <a:gd name="T8" fmla="*/ 29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9" name="Freeform 31"/>
            <p:cNvSpPr>
              <a:spLocks noChangeArrowheads="1"/>
            </p:cNvSpPr>
            <p:nvPr/>
          </p:nvSpPr>
          <p:spPr bwMode="auto">
            <a:xfrm>
              <a:off x="1873" y="234"/>
              <a:ext cx="147" cy="50"/>
            </a:xfrm>
            <a:custGeom>
              <a:avLst/>
              <a:gdLst>
                <a:gd name="T0" fmla="*/ 87 w 172"/>
                <a:gd name="T1" fmla="*/ 6 h 72"/>
                <a:gd name="T2" fmla="*/ 56 w 172"/>
                <a:gd name="T3" fmla="*/ 3 h 72"/>
                <a:gd name="T4" fmla="*/ 46 w 172"/>
                <a:gd name="T5" fmla="*/ 0 h 72"/>
                <a:gd name="T6" fmla="*/ 0 w 172"/>
                <a:gd name="T7" fmla="*/ 19 h 72"/>
                <a:gd name="T8" fmla="*/ 24 w 172"/>
                <a:gd name="T9" fmla="*/ 28 h 72"/>
                <a:gd name="T10" fmla="*/ 36 w 172"/>
                <a:gd name="T11" fmla="*/ 42 h 72"/>
                <a:gd name="T12" fmla="*/ 56 w 172"/>
                <a:gd name="T13" fmla="*/ 47 h 72"/>
                <a:gd name="T14" fmla="*/ 67 w 172"/>
                <a:gd name="T15" fmla="*/ 50 h 72"/>
                <a:gd name="T16" fmla="*/ 111 w 172"/>
                <a:gd name="T17" fmla="*/ 42 h 72"/>
                <a:gd name="T18" fmla="*/ 147 w 172"/>
                <a:gd name="T19" fmla="*/ 31 h 72"/>
                <a:gd name="T20" fmla="*/ 126 w 172"/>
                <a:gd name="T21" fmla="*/ 13 h 72"/>
                <a:gd name="T22" fmla="*/ 116 w 172"/>
                <a:gd name="T23" fmla="*/ 3 h 72"/>
                <a:gd name="T24" fmla="*/ 87 w 172"/>
                <a:gd name="T25" fmla="*/ 6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2"/>
                <a:gd name="T40" fmla="*/ 0 h 72"/>
                <a:gd name="T41" fmla="*/ 172 w 172"/>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0" name="Freeform 32"/>
            <p:cNvSpPr>
              <a:spLocks noChangeArrowheads="1"/>
            </p:cNvSpPr>
            <p:nvPr/>
          </p:nvSpPr>
          <p:spPr bwMode="auto">
            <a:xfrm>
              <a:off x="1989" y="81"/>
              <a:ext cx="45" cy="23"/>
            </a:xfrm>
            <a:custGeom>
              <a:avLst/>
              <a:gdLst>
                <a:gd name="T0" fmla="*/ 29 w 52"/>
                <a:gd name="T1" fmla="*/ 0 h 32"/>
                <a:gd name="T2" fmla="*/ 7 w 52"/>
                <a:gd name="T3" fmla="*/ 14 h 32"/>
                <a:gd name="T4" fmla="*/ 21 w 52"/>
                <a:gd name="T5" fmla="*/ 23 h 32"/>
                <a:gd name="T6" fmla="*/ 36 w 52"/>
                <a:gd name="T7" fmla="*/ 22 h 32"/>
                <a:gd name="T8" fmla="*/ 29 w 52"/>
                <a:gd name="T9" fmla="*/ 0 h 32"/>
                <a:gd name="T10" fmla="*/ 0 60000 65536"/>
                <a:gd name="T11" fmla="*/ 0 60000 65536"/>
                <a:gd name="T12" fmla="*/ 0 60000 65536"/>
                <a:gd name="T13" fmla="*/ 0 60000 65536"/>
                <a:gd name="T14" fmla="*/ 0 60000 65536"/>
                <a:gd name="T15" fmla="*/ 0 w 52"/>
                <a:gd name="T16" fmla="*/ 0 h 32"/>
                <a:gd name="T17" fmla="*/ 52 w 52"/>
                <a:gd name="T18" fmla="*/ 32 h 32"/>
              </a:gdLst>
              <a:ahLst/>
              <a:cxnLst>
                <a:cxn ang="T10">
                  <a:pos x="T0" y="T1"/>
                </a:cxn>
                <a:cxn ang="T11">
                  <a:pos x="T2" y="T3"/>
                </a:cxn>
                <a:cxn ang="T12">
                  <a:pos x="T4" y="T5"/>
                </a:cxn>
                <a:cxn ang="T13">
                  <a:pos x="T6" y="T7"/>
                </a:cxn>
                <a:cxn ang="T14">
                  <a:pos x="T8" y="T9"/>
                </a:cxn>
              </a:cxnLst>
              <a:rect l="T15" t="T16" r="T17" b="T18"/>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1" name="Freeform 33"/>
            <p:cNvSpPr>
              <a:spLocks noChangeArrowheads="1"/>
            </p:cNvSpPr>
            <p:nvPr/>
          </p:nvSpPr>
          <p:spPr bwMode="auto">
            <a:xfrm>
              <a:off x="2298" y="51"/>
              <a:ext cx="178" cy="59"/>
            </a:xfrm>
            <a:custGeom>
              <a:avLst/>
              <a:gdLst>
                <a:gd name="T0" fmla="*/ 165 w 206"/>
                <a:gd name="T1" fmla="*/ 5 h 85"/>
                <a:gd name="T2" fmla="*/ 89 w 206"/>
                <a:gd name="T3" fmla="*/ 6 h 85"/>
                <a:gd name="T4" fmla="*/ 94 w 206"/>
                <a:gd name="T5" fmla="*/ 17 h 85"/>
                <a:gd name="T6" fmla="*/ 92 w 206"/>
                <a:gd name="T7" fmla="*/ 23 h 85"/>
                <a:gd name="T8" fmla="*/ 77 w 206"/>
                <a:gd name="T9" fmla="*/ 19 h 85"/>
                <a:gd name="T10" fmla="*/ 67 w 206"/>
                <a:gd name="T11" fmla="*/ 13 h 85"/>
                <a:gd name="T12" fmla="*/ 20 w 206"/>
                <a:gd name="T13" fmla="*/ 19 h 85"/>
                <a:gd name="T14" fmla="*/ 27 w 206"/>
                <a:gd name="T15" fmla="*/ 34 h 85"/>
                <a:gd name="T16" fmla="*/ 48 w 206"/>
                <a:gd name="T17" fmla="*/ 37 h 85"/>
                <a:gd name="T18" fmla="*/ 65 w 206"/>
                <a:gd name="T19" fmla="*/ 51 h 85"/>
                <a:gd name="T20" fmla="*/ 77 w 206"/>
                <a:gd name="T21" fmla="*/ 59 h 85"/>
                <a:gd name="T22" fmla="*/ 94 w 206"/>
                <a:gd name="T23" fmla="*/ 47 h 85"/>
                <a:gd name="T24" fmla="*/ 105 w 206"/>
                <a:gd name="T25" fmla="*/ 41 h 85"/>
                <a:gd name="T26" fmla="*/ 110 w 206"/>
                <a:gd name="T27" fmla="*/ 33 h 85"/>
                <a:gd name="T28" fmla="*/ 144 w 206"/>
                <a:gd name="T29" fmla="*/ 24 h 85"/>
                <a:gd name="T30" fmla="*/ 162 w 206"/>
                <a:gd name="T31" fmla="*/ 22 h 85"/>
                <a:gd name="T32" fmla="*/ 172 w 206"/>
                <a:gd name="T33" fmla="*/ 19 h 85"/>
                <a:gd name="T34" fmla="*/ 165 w 206"/>
                <a:gd name="T35" fmla="*/ 5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6"/>
                <a:gd name="T55" fmla="*/ 0 h 85"/>
                <a:gd name="T56" fmla="*/ 206 w 206"/>
                <a:gd name="T57" fmla="*/ 85 h 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2" name="Freeform 34"/>
            <p:cNvSpPr>
              <a:spLocks noChangeArrowheads="1"/>
            </p:cNvSpPr>
            <p:nvPr/>
          </p:nvSpPr>
          <p:spPr bwMode="auto">
            <a:xfrm>
              <a:off x="2410" y="82"/>
              <a:ext cx="55" cy="20"/>
            </a:xfrm>
            <a:custGeom>
              <a:avLst/>
              <a:gdLst>
                <a:gd name="T0" fmla="*/ 31 w 64"/>
                <a:gd name="T1" fmla="*/ 4 h 28"/>
                <a:gd name="T2" fmla="*/ 7 w 64"/>
                <a:gd name="T3" fmla="*/ 3 h 28"/>
                <a:gd name="T4" fmla="*/ 21 w 64"/>
                <a:gd name="T5" fmla="*/ 20 h 28"/>
                <a:gd name="T6" fmla="*/ 46 w 64"/>
                <a:gd name="T7" fmla="*/ 10 h 28"/>
                <a:gd name="T8" fmla="*/ 31 w 64"/>
                <a:gd name="T9" fmla="*/ 4 h 28"/>
                <a:gd name="T10" fmla="*/ 0 60000 65536"/>
                <a:gd name="T11" fmla="*/ 0 60000 65536"/>
                <a:gd name="T12" fmla="*/ 0 60000 65536"/>
                <a:gd name="T13" fmla="*/ 0 60000 65536"/>
                <a:gd name="T14" fmla="*/ 0 60000 65536"/>
                <a:gd name="T15" fmla="*/ 0 w 64"/>
                <a:gd name="T16" fmla="*/ 0 h 28"/>
                <a:gd name="T17" fmla="*/ 64 w 64"/>
                <a:gd name="T18" fmla="*/ 28 h 28"/>
              </a:gdLst>
              <a:ahLst/>
              <a:cxnLst>
                <a:cxn ang="T10">
                  <a:pos x="T0" y="T1"/>
                </a:cxn>
                <a:cxn ang="T11">
                  <a:pos x="T2" y="T3"/>
                </a:cxn>
                <a:cxn ang="T12">
                  <a:pos x="T4" y="T5"/>
                </a:cxn>
                <a:cxn ang="T13">
                  <a:pos x="T6" y="T7"/>
                </a:cxn>
                <a:cxn ang="T14">
                  <a:pos x="T8" y="T9"/>
                </a:cxn>
              </a:cxnLst>
              <a:rect l="T15" t="T16" r="T17" b="T18"/>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3" name="Freeform 35"/>
            <p:cNvSpPr>
              <a:spLocks noChangeArrowheads="1"/>
            </p:cNvSpPr>
            <p:nvPr/>
          </p:nvSpPr>
          <p:spPr bwMode="auto">
            <a:xfrm>
              <a:off x="2074" y="337"/>
              <a:ext cx="125" cy="123"/>
            </a:xfrm>
            <a:custGeom>
              <a:avLst/>
              <a:gdLst>
                <a:gd name="T0" fmla="*/ 21 w 146"/>
                <a:gd name="T1" fmla="*/ 13 h 176"/>
                <a:gd name="T2" fmla="*/ 0 w 146"/>
                <a:gd name="T3" fmla="*/ 17 h 176"/>
                <a:gd name="T4" fmla="*/ 12 w 146"/>
                <a:gd name="T5" fmla="*/ 30 h 176"/>
                <a:gd name="T6" fmla="*/ 29 w 146"/>
                <a:gd name="T7" fmla="*/ 61 h 176"/>
                <a:gd name="T8" fmla="*/ 45 w 146"/>
                <a:gd name="T9" fmla="*/ 64 h 176"/>
                <a:gd name="T10" fmla="*/ 43 w 146"/>
                <a:gd name="T11" fmla="*/ 75 h 176"/>
                <a:gd name="T12" fmla="*/ 24 w 146"/>
                <a:gd name="T13" fmla="*/ 79 h 176"/>
                <a:gd name="T14" fmla="*/ 14 w 146"/>
                <a:gd name="T15" fmla="*/ 92 h 176"/>
                <a:gd name="T16" fmla="*/ 15 w 146"/>
                <a:gd name="T17" fmla="*/ 96 h 176"/>
                <a:gd name="T18" fmla="*/ 26 w 146"/>
                <a:gd name="T19" fmla="*/ 99 h 176"/>
                <a:gd name="T20" fmla="*/ 15 w 146"/>
                <a:gd name="T21" fmla="*/ 118 h 176"/>
                <a:gd name="T22" fmla="*/ 17 w 146"/>
                <a:gd name="T23" fmla="*/ 122 h 176"/>
                <a:gd name="T24" fmla="*/ 29 w 146"/>
                <a:gd name="T25" fmla="*/ 120 h 176"/>
                <a:gd name="T26" fmla="*/ 50 w 146"/>
                <a:gd name="T27" fmla="*/ 118 h 176"/>
                <a:gd name="T28" fmla="*/ 79 w 146"/>
                <a:gd name="T29" fmla="*/ 120 h 176"/>
                <a:gd name="T30" fmla="*/ 94 w 146"/>
                <a:gd name="T31" fmla="*/ 118 h 176"/>
                <a:gd name="T32" fmla="*/ 104 w 146"/>
                <a:gd name="T33" fmla="*/ 115 h 176"/>
                <a:gd name="T34" fmla="*/ 110 w 146"/>
                <a:gd name="T35" fmla="*/ 99 h 176"/>
                <a:gd name="T36" fmla="*/ 125 w 146"/>
                <a:gd name="T37" fmla="*/ 93 h 176"/>
                <a:gd name="T38" fmla="*/ 94 w 146"/>
                <a:gd name="T39" fmla="*/ 76 h 176"/>
                <a:gd name="T40" fmla="*/ 75 w 146"/>
                <a:gd name="T41" fmla="*/ 58 h 176"/>
                <a:gd name="T42" fmla="*/ 70 w 146"/>
                <a:gd name="T43" fmla="*/ 48 h 176"/>
                <a:gd name="T44" fmla="*/ 55 w 146"/>
                <a:gd name="T45" fmla="*/ 43 h 176"/>
                <a:gd name="T46" fmla="*/ 74 w 146"/>
                <a:gd name="T47" fmla="*/ 31 h 176"/>
                <a:gd name="T48" fmla="*/ 55 w 146"/>
                <a:gd name="T49" fmla="*/ 22 h 176"/>
                <a:gd name="T50" fmla="*/ 60 w 146"/>
                <a:gd name="T51" fmla="*/ 9 h 176"/>
                <a:gd name="T52" fmla="*/ 39 w 146"/>
                <a:gd name="T53" fmla="*/ 1 h 176"/>
                <a:gd name="T54" fmla="*/ 26 w 146"/>
                <a:gd name="T55" fmla="*/ 6 h 176"/>
                <a:gd name="T56" fmla="*/ 21 w 146"/>
                <a:gd name="T57" fmla="*/ 13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176"/>
                <a:gd name="T89" fmla="*/ 146 w 146"/>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4" name="Freeform 36"/>
            <p:cNvSpPr>
              <a:spLocks noChangeArrowheads="1"/>
            </p:cNvSpPr>
            <p:nvPr/>
          </p:nvSpPr>
          <p:spPr bwMode="auto">
            <a:xfrm>
              <a:off x="2012" y="381"/>
              <a:ext cx="79" cy="64"/>
            </a:xfrm>
            <a:custGeom>
              <a:avLst/>
              <a:gdLst>
                <a:gd name="T0" fmla="*/ 50 w 92"/>
                <a:gd name="T1" fmla="*/ 4 h 92"/>
                <a:gd name="T2" fmla="*/ 70 w 92"/>
                <a:gd name="T3" fmla="*/ 6 h 92"/>
                <a:gd name="T4" fmla="*/ 79 w 92"/>
                <a:gd name="T5" fmla="*/ 18 h 92"/>
                <a:gd name="T6" fmla="*/ 67 w 92"/>
                <a:gd name="T7" fmla="*/ 33 h 92"/>
                <a:gd name="T8" fmla="*/ 40 w 92"/>
                <a:gd name="T9" fmla="*/ 53 h 92"/>
                <a:gd name="T10" fmla="*/ 15 w 92"/>
                <a:gd name="T11" fmla="*/ 64 h 92"/>
                <a:gd name="T12" fmla="*/ 7 w 92"/>
                <a:gd name="T13" fmla="*/ 50 h 92"/>
                <a:gd name="T14" fmla="*/ 17 w 92"/>
                <a:gd name="T15" fmla="*/ 45 h 92"/>
                <a:gd name="T16" fmla="*/ 12 w 92"/>
                <a:gd name="T17" fmla="*/ 32 h 92"/>
                <a:gd name="T18" fmla="*/ 34 w 92"/>
                <a:gd name="T19" fmla="*/ 19 h 92"/>
                <a:gd name="T20" fmla="*/ 50 w 92"/>
                <a:gd name="T21" fmla="*/ 4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
                <a:gd name="T34" fmla="*/ 0 h 92"/>
                <a:gd name="T35" fmla="*/ 92 w 9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5" name="Freeform 37"/>
            <p:cNvSpPr>
              <a:spLocks noChangeArrowheads="1"/>
            </p:cNvSpPr>
            <p:nvPr/>
          </p:nvSpPr>
          <p:spPr bwMode="auto">
            <a:xfrm>
              <a:off x="3951" y="1450"/>
              <a:ext cx="545" cy="463"/>
            </a:xfrm>
            <a:custGeom>
              <a:avLst/>
              <a:gdLst>
                <a:gd name="T0" fmla="*/ 183 w 633"/>
                <a:gd name="T1" fmla="*/ 8 h 660"/>
                <a:gd name="T2" fmla="*/ 152 w 633"/>
                <a:gd name="T3" fmla="*/ 13 h 660"/>
                <a:gd name="T4" fmla="*/ 124 w 633"/>
                <a:gd name="T5" fmla="*/ 36 h 660"/>
                <a:gd name="T6" fmla="*/ 90 w 633"/>
                <a:gd name="T7" fmla="*/ 41 h 660"/>
                <a:gd name="T8" fmla="*/ 72 w 633"/>
                <a:gd name="T9" fmla="*/ 53 h 660"/>
                <a:gd name="T10" fmla="*/ 59 w 633"/>
                <a:gd name="T11" fmla="*/ 81 h 660"/>
                <a:gd name="T12" fmla="*/ 31 w 633"/>
                <a:gd name="T13" fmla="*/ 117 h 660"/>
                <a:gd name="T14" fmla="*/ 0 w 633"/>
                <a:gd name="T15" fmla="*/ 126 h 660"/>
                <a:gd name="T16" fmla="*/ 62 w 633"/>
                <a:gd name="T17" fmla="*/ 227 h 660"/>
                <a:gd name="T18" fmla="*/ 103 w 633"/>
                <a:gd name="T19" fmla="*/ 300 h 660"/>
                <a:gd name="T20" fmla="*/ 124 w 633"/>
                <a:gd name="T21" fmla="*/ 311 h 660"/>
                <a:gd name="T22" fmla="*/ 145 w 633"/>
                <a:gd name="T23" fmla="*/ 316 h 660"/>
                <a:gd name="T24" fmla="*/ 196 w 633"/>
                <a:gd name="T25" fmla="*/ 302 h 660"/>
                <a:gd name="T26" fmla="*/ 217 w 633"/>
                <a:gd name="T27" fmla="*/ 297 h 660"/>
                <a:gd name="T28" fmla="*/ 258 w 633"/>
                <a:gd name="T29" fmla="*/ 316 h 660"/>
                <a:gd name="T30" fmla="*/ 279 w 633"/>
                <a:gd name="T31" fmla="*/ 370 h 660"/>
                <a:gd name="T32" fmla="*/ 289 w 633"/>
                <a:gd name="T33" fmla="*/ 367 h 660"/>
                <a:gd name="T34" fmla="*/ 296 w 633"/>
                <a:gd name="T35" fmla="*/ 358 h 660"/>
                <a:gd name="T36" fmla="*/ 317 w 633"/>
                <a:gd name="T37" fmla="*/ 384 h 660"/>
                <a:gd name="T38" fmla="*/ 348 w 633"/>
                <a:gd name="T39" fmla="*/ 401 h 660"/>
                <a:gd name="T40" fmla="*/ 375 w 633"/>
                <a:gd name="T41" fmla="*/ 423 h 660"/>
                <a:gd name="T42" fmla="*/ 382 w 633"/>
                <a:gd name="T43" fmla="*/ 431 h 660"/>
                <a:gd name="T44" fmla="*/ 393 w 633"/>
                <a:gd name="T45" fmla="*/ 437 h 660"/>
                <a:gd name="T46" fmla="*/ 417 w 633"/>
                <a:gd name="T47" fmla="*/ 459 h 660"/>
                <a:gd name="T48" fmla="*/ 424 w 633"/>
                <a:gd name="T49" fmla="*/ 443 h 660"/>
                <a:gd name="T50" fmla="*/ 465 w 633"/>
                <a:gd name="T51" fmla="*/ 462 h 660"/>
                <a:gd name="T52" fmla="*/ 506 w 633"/>
                <a:gd name="T53" fmla="*/ 459 h 660"/>
                <a:gd name="T54" fmla="*/ 530 w 633"/>
                <a:gd name="T55" fmla="*/ 373 h 660"/>
                <a:gd name="T56" fmla="*/ 544 w 633"/>
                <a:gd name="T57" fmla="*/ 325 h 660"/>
                <a:gd name="T58" fmla="*/ 534 w 633"/>
                <a:gd name="T59" fmla="*/ 257 h 660"/>
                <a:gd name="T60" fmla="*/ 461 w 633"/>
                <a:gd name="T61" fmla="*/ 190 h 660"/>
                <a:gd name="T62" fmla="*/ 455 w 633"/>
                <a:gd name="T63" fmla="*/ 165 h 660"/>
                <a:gd name="T64" fmla="*/ 396 w 633"/>
                <a:gd name="T65" fmla="*/ 126 h 660"/>
                <a:gd name="T66" fmla="*/ 406 w 633"/>
                <a:gd name="T67" fmla="*/ 109 h 660"/>
                <a:gd name="T68" fmla="*/ 393 w 633"/>
                <a:gd name="T69" fmla="*/ 92 h 660"/>
                <a:gd name="T70" fmla="*/ 358 w 633"/>
                <a:gd name="T71" fmla="*/ 55 h 660"/>
                <a:gd name="T72" fmla="*/ 338 w 633"/>
                <a:gd name="T73" fmla="*/ 22 h 660"/>
                <a:gd name="T74" fmla="*/ 334 w 633"/>
                <a:gd name="T75" fmla="*/ 13 h 660"/>
                <a:gd name="T76" fmla="*/ 313 w 633"/>
                <a:gd name="T77" fmla="*/ 106 h 660"/>
                <a:gd name="T78" fmla="*/ 279 w 633"/>
                <a:gd name="T79" fmla="*/ 81 h 660"/>
                <a:gd name="T80" fmla="*/ 251 w 633"/>
                <a:gd name="T81" fmla="*/ 78 h 660"/>
                <a:gd name="T82" fmla="*/ 234 w 633"/>
                <a:gd name="T83" fmla="*/ 61 h 660"/>
                <a:gd name="T84" fmla="*/ 227 w 633"/>
                <a:gd name="T85" fmla="*/ 44 h 660"/>
                <a:gd name="T86" fmla="*/ 238 w 633"/>
                <a:gd name="T87" fmla="*/ 39 h 660"/>
                <a:gd name="T88" fmla="*/ 207 w 633"/>
                <a:gd name="T89" fmla="*/ 13 h 660"/>
                <a:gd name="T90" fmla="*/ 186 w 633"/>
                <a:gd name="T91" fmla="*/ 8 h 660"/>
                <a:gd name="T92" fmla="*/ 176 w 633"/>
                <a:gd name="T93" fmla="*/ 5 h 660"/>
                <a:gd name="T94" fmla="*/ 183 w 633"/>
                <a:gd name="T95" fmla="*/ 8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3"/>
                <a:gd name="T145" fmla="*/ 0 h 660"/>
                <a:gd name="T146" fmla="*/ 633 w 633"/>
                <a:gd name="T147" fmla="*/ 660 h 66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6" name="Freeform 38"/>
            <p:cNvSpPr>
              <a:spLocks noChangeArrowheads="1"/>
            </p:cNvSpPr>
            <p:nvPr/>
          </p:nvSpPr>
          <p:spPr bwMode="auto">
            <a:xfrm>
              <a:off x="4120" y="1206"/>
              <a:ext cx="367" cy="196"/>
            </a:xfrm>
            <a:custGeom>
              <a:avLst/>
              <a:gdLst>
                <a:gd name="T0" fmla="*/ 72 w 426"/>
                <a:gd name="T1" fmla="*/ 42 h 280"/>
                <a:gd name="T2" fmla="*/ 59 w 426"/>
                <a:gd name="T3" fmla="*/ 25 h 280"/>
                <a:gd name="T4" fmla="*/ 55 w 426"/>
                <a:gd name="T5" fmla="*/ 11 h 280"/>
                <a:gd name="T6" fmla="*/ 45 w 426"/>
                <a:gd name="T7" fmla="*/ 8 h 280"/>
                <a:gd name="T8" fmla="*/ 14 w 426"/>
                <a:gd name="T9" fmla="*/ 11 h 280"/>
                <a:gd name="T10" fmla="*/ 38 w 426"/>
                <a:gd name="T11" fmla="*/ 28 h 280"/>
                <a:gd name="T12" fmla="*/ 41 w 426"/>
                <a:gd name="T13" fmla="*/ 36 h 280"/>
                <a:gd name="T14" fmla="*/ 21 w 426"/>
                <a:gd name="T15" fmla="*/ 48 h 280"/>
                <a:gd name="T16" fmla="*/ 76 w 426"/>
                <a:gd name="T17" fmla="*/ 64 h 280"/>
                <a:gd name="T18" fmla="*/ 107 w 426"/>
                <a:gd name="T19" fmla="*/ 78 h 280"/>
                <a:gd name="T20" fmla="*/ 110 w 426"/>
                <a:gd name="T21" fmla="*/ 87 h 280"/>
                <a:gd name="T22" fmla="*/ 121 w 426"/>
                <a:gd name="T23" fmla="*/ 92 h 280"/>
                <a:gd name="T24" fmla="*/ 128 w 426"/>
                <a:gd name="T25" fmla="*/ 109 h 280"/>
                <a:gd name="T26" fmla="*/ 114 w 426"/>
                <a:gd name="T27" fmla="*/ 137 h 280"/>
                <a:gd name="T28" fmla="*/ 155 w 426"/>
                <a:gd name="T29" fmla="*/ 132 h 280"/>
                <a:gd name="T30" fmla="*/ 165 w 426"/>
                <a:gd name="T31" fmla="*/ 151 h 280"/>
                <a:gd name="T32" fmla="*/ 186 w 426"/>
                <a:gd name="T33" fmla="*/ 157 h 280"/>
                <a:gd name="T34" fmla="*/ 196 w 426"/>
                <a:gd name="T35" fmla="*/ 160 h 280"/>
                <a:gd name="T36" fmla="*/ 217 w 426"/>
                <a:gd name="T37" fmla="*/ 157 h 280"/>
                <a:gd name="T38" fmla="*/ 238 w 426"/>
                <a:gd name="T39" fmla="*/ 137 h 280"/>
                <a:gd name="T40" fmla="*/ 289 w 426"/>
                <a:gd name="T41" fmla="*/ 176 h 280"/>
                <a:gd name="T42" fmla="*/ 314 w 426"/>
                <a:gd name="T43" fmla="*/ 196 h 280"/>
                <a:gd name="T44" fmla="*/ 310 w 426"/>
                <a:gd name="T45" fmla="*/ 157 h 280"/>
                <a:gd name="T46" fmla="*/ 289 w 426"/>
                <a:gd name="T47" fmla="*/ 140 h 280"/>
                <a:gd name="T48" fmla="*/ 320 w 426"/>
                <a:gd name="T49" fmla="*/ 118 h 280"/>
                <a:gd name="T50" fmla="*/ 351 w 426"/>
                <a:gd name="T51" fmla="*/ 109 h 280"/>
                <a:gd name="T52" fmla="*/ 362 w 426"/>
                <a:gd name="T53" fmla="*/ 106 h 280"/>
                <a:gd name="T54" fmla="*/ 365 w 426"/>
                <a:gd name="T55" fmla="*/ 98 h 280"/>
                <a:gd name="T56" fmla="*/ 307 w 426"/>
                <a:gd name="T57" fmla="*/ 104 h 280"/>
                <a:gd name="T58" fmla="*/ 262 w 426"/>
                <a:gd name="T59" fmla="*/ 98 h 280"/>
                <a:gd name="T60" fmla="*/ 258 w 426"/>
                <a:gd name="T61" fmla="*/ 90 h 280"/>
                <a:gd name="T62" fmla="*/ 252 w 426"/>
                <a:gd name="T63" fmla="*/ 81 h 280"/>
                <a:gd name="T64" fmla="*/ 190 w 426"/>
                <a:gd name="T65" fmla="*/ 56 h 280"/>
                <a:gd name="T66" fmla="*/ 138 w 426"/>
                <a:gd name="T67" fmla="*/ 42 h 280"/>
                <a:gd name="T68" fmla="*/ 117 w 426"/>
                <a:gd name="T69" fmla="*/ 36 h 280"/>
                <a:gd name="T70" fmla="*/ 69 w 426"/>
                <a:gd name="T71" fmla="*/ 36 h 280"/>
                <a:gd name="T72" fmla="*/ 59 w 426"/>
                <a:gd name="T73" fmla="*/ 22 h 280"/>
                <a:gd name="T74" fmla="*/ 59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6"/>
                <a:gd name="T115" fmla="*/ 0 h 280"/>
                <a:gd name="T116" fmla="*/ 426 w 426"/>
                <a:gd name="T117" fmla="*/ 280 h 2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7" name="Freeform 39"/>
            <p:cNvSpPr>
              <a:spLocks noChangeArrowheads="1"/>
            </p:cNvSpPr>
            <p:nvPr/>
          </p:nvSpPr>
          <p:spPr bwMode="auto">
            <a:xfrm>
              <a:off x="4395" y="1928"/>
              <a:ext cx="52" cy="54"/>
            </a:xfrm>
            <a:custGeom>
              <a:avLst/>
              <a:gdLst>
                <a:gd name="T0" fmla="*/ 28 w 60"/>
                <a:gd name="T1" fmla="*/ 12 h 78"/>
                <a:gd name="T2" fmla="*/ 0 w 60"/>
                <a:gd name="T3" fmla="*/ 12 h 78"/>
                <a:gd name="T4" fmla="*/ 17 w 60"/>
                <a:gd name="T5" fmla="*/ 29 h 78"/>
                <a:gd name="T6" fmla="*/ 24 w 60"/>
                <a:gd name="T7" fmla="*/ 46 h 78"/>
                <a:gd name="T8" fmla="*/ 28 w 60"/>
                <a:gd name="T9" fmla="*/ 54 h 78"/>
                <a:gd name="T10" fmla="*/ 52 w 60"/>
                <a:gd name="T11" fmla="*/ 35 h 78"/>
                <a:gd name="T12" fmla="*/ 28 w 60"/>
                <a:gd name="T13" fmla="*/ 12 h 78"/>
                <a:gd name="T14" fmla="*/ 0 60000 65536"/>
                <a:gd name="T15" fmla="*/ 0 60000 65536"/>
                <a:gd name="T16" fmla="*/ 0 60000 65536"/>
                <a:gd name="T17" fmla="*/ 0 60000 65536"/>
                <a:gd name="T18" fmla="*/ 0 60000 65536"/>
                <a:gd name="T19" fmla="*/ 0 60000 65536"/>
                <a:gd name="T20" fmla="*/ 0 60000 65536"/>
                <a:gd name="T21" fmla="*/ 0 w 60"/>
                <a:gd name="T22" fmla="*/ 0 h 78"/>
                <a:gd name="T23" fmla="*/ 60 w 60"/>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8" name="Freeform 40"/>
            <p:cNvSpPr>
              <a:spLocks noChangeArrowheads="1"/>
            </p:cNvSpPr>
            <p:nvPr/>
          </p:nvSpPr>
          <p:spPr bwMode="auto">
            <a:xfrm>
              <a:off x="4551" y="1844"/>
              <a:ext cx="189" cy="79"/>
            </a:xfrm>
            <a:custGeom>
              <a:avLst/>
              <a:gdLst>
                <a:gd name="T0" fmla="*/ 41 w 219"/>
                <a:gd name="T1" fmla="*/ 51 h 113"/>
                <a:gd name="T2" fmla="*/ 34 w 219"/>
                <a:gd name="T3" fmla="*/ 43 h 113"/>
                <a:gd name="T4" fmla="*/ 13 w 219"/>
                <a:gd name="T5" fmla="*/ 48 h 113"/>
                <a:gd name="T6" fmla="*/ 34 w 219"/>
                <a:gd name="T7" fmla="*/ 79 h 113"/>
                <a:gd name="T8" fmla="*/ 106 w 219"/>
                <a:gd name="T9" fmla="*/ 62 h 113"/>
                <a:gd name="T10" fmla="*/ 127 w 219"/>
                <a:gd name="T11" fmla="*/ 51 h 113"/>
                <a:gd name="T12" fmla="*/ 148 w 219"/>
                <a:gd name="T13" fmla="*/ 45 h 113"/>
                <a:gd name="T14" fmla="*/ 189 w 219"/>
                <a:gd name="T15" fmla="*/ 13 h 113"/>
                <a:gd name="T16" fmla="*/ 181 w 219"/>
                <a:gd name="T17" fmla="*/ 0 h 113"/>
                <a:gd name="T18" fmla="*/ 154 w 219"/>
                <a:gd name="T19" fmla="*/ 12 h 113"/>
                <a:gd name="T20" fmla="*/ 92 w 219"/>
                <a:gd name="T21" fmla="*/ 29 h 113"/>
                <a:gd name="T22" fmla="*/ 72 w 219"/>
                <a:gd name="T23" fmla="*/ 31 h 113"/>
                <a:gd name="T24" fmla="*/ 51 w 219"/>
                <a:gd name="T25" fmla="*/ 37 h 113"/>
                <a:gd name="T26" fmla="*/ 41 w 219"/>
                <a:gd name="T27" fmla="*/ 5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9"/>
                <a:gd name="T43" fmla="*/ 0 h 113"/>
                <a:gd name="T44" fmla="*/ 219 w 219"/>
                <a:gd name="T45" fmla="*/ 113 h 11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59" name="Freeform 41"/>
            <p:cNvSpPr>
              <a:spLocks noChangeArrowheads="1"/>
            </p:cNvSpPr>
            <p:nvPr/>
          </p:nvSpPr>
          <p:spPr bwMode="auto">
            <a:xfrm>
              <a:off x="4747" y="1797"/>
              <a:ext cx="119" cy="86"/>
            </a:xfrm>
            <a:custGeom>
              <a:avLst/>
              <a:gdLst>
                <a:gd name="T0" fmla="*/ 10 w 139"/>
                <a:gd name="T1" fmla="*/ 42 h 122"/>
                <a:gd name="T2" fmla="*/ 7 w 139"/>
                <a:gd name="T3" fmla="*/ 59 h 122"/>
                <a:gd name="T4" fmla="*/ 0 w 139"/>
                <a:gd name="T5" fmla="*/ 76 h 122"/>
                <a:gd name="T6" fmla="*/ 31 w 139"/>
                <a:gd name="T7" fmla="*/ 82 h 122"/>
                <a:gd name="T8" fmla="*/ 45 w 139"/>
                <a:gd name="T9" fmla="*/ 68 h 122"/>
                <a:gd name="T10" fmla="*/ 106 w 139"/>
                <a:gd name="T11" fmla="*/ 48 h 122"/>
                <a:gd name="T12" fmla="*/ 116 w 139"/>
                <a:gd name="T13" fmla="*/ 31 h 122"/>
                <a:gd name="T14" fmla="*/ 96 w 139"/>
                <a:gd name="T15" fmla="*/ 20 h 122"/>
                <a:gd name="T16" fmla="*/ 86 w 139"/>
                <a:gd name="T17" fmla="*/ 14 h 122"/>
                <a:gd name="T18" fmla="*/ 55 w 139"/>
                <a:gd name="T19" fmla="*/ 8 h 122"/>
                <a:gd name="T20" fmla="*/ 45 w 139"/>
                <a:gd name="T21" fmla="*/ 25 h 122"/>
                <a:gd name="T22" fmla="*/ 10 w 139"/>
                <a:gd name="T23" fmla="*/ 42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122"/>
                <a:gd name="T38" fmla="*/ 139 w 139"/>
                <a:gd name="T39" fmla="*/ 122 h 1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0" name="Freeform 42"/>
            <p:cNvSpPr>
              <a:spLocks noChangeArrowheads="1"/>
            </p:cNvSpPr>
            <p:nvPr/>
          </p:nvSpPr>
          <p:spPr bwMode="auto">
            <a:xfrm>
              <a:off x="4810" y="1759"/>
              <a:ext cx="43" cy="24"/>
            </a:xfrm>
            <a:custGeom>
              <a:avLst/>
              <a:gdLst>
                <a:gd name="T0" fmla="*/ 25 w 49"/>
                <a:gd name="T1" fmla="*/ 0 h 35"/>
                <a:gd name="T2" fmla="*/ 7 w 49"/>
                <a:gd name="T3" fmla="*/ 8 h 35"/>
                <a:gd name="T4" fmla="*/ 21 w 49"/>
                <a:gd name="T5" fmla="*/ 24 h 35"/>
                <a:gd name="T6" fmla="*/ 34 w 49"/>
                <a:gd name="T7" fmla="*/ 18 h 35"/>
                <a:gd name="T8" fmla="*/ 25 w 49"/>
                <a:gd name="T9" fmla="*/ 0 h 35"/>
                <a:gd name="T10" fmla="*/ 0 60000 65536"/>
                <a:gd name="T11" fmla="*/ 0 60000 65536"/>
                <a:gd name="T12" fmla="*/ 0 60000 65536"/>
                <a:gd name="T13" fmla="*/ 0 60000 65536"/>
                <a:gd name="T14" fmla="*/ 0 60000 65536"/>
                <a:gd name="T15" fmla="*/ 0 w 49"/>
                <a:gd name="T16" fmla="*/ 0 h 35"/>
                <a:gd name="T17" fmla="*/ 49 w 49"/>
                <a:gd name="T18" fmla="*/ 35 h 35"/>
              </a:gdLst>
              <a:ahLst/>
              <a:cxnLst>
                <a:cxn ang="T10">
                  <a:pos x="T0" y="T1"/>
                </a:cxn>
                <a:cxn ang="T11">
                  <a:pos x="T2" y="T3"/>
                </a:cxn>
                <a:cxn ang="T12">
                  <a:pos x="T4" y="T5"/>
                </a:cxn>
                <a:cxn ang="T13">
                  <a:pos x="T6" y="T7"/>
                </a:cxn>
                <a:cxn ang="T14">
                  <a:pos x="T8" y="T9"/>
                </a:cxn>
              </a:cxnLst>
              <a:rect l="T15" t="T16" r="T17" b="T18"/>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1" name="Freeform 43"/>
            <p:cNvSpPr>
              <a:spLocks noChangeArrowheads="1"/>
            </p:cNvSpPr>
            <p:nvPr/>
          </p:nvSpPr>
          <p:spPr bwMode="auto">
            <a:xfrm>
              <a:off x="2828" y="1304"/>
              <a:ext cx="142" cy="188"/>
            </a:xfrm>
            <a:custGeom>
              <a:avLst/>
              <a:gdLst>
                <a:gd name="T0" fmla="*/ 111 w 164"/>
                <a:gd name="T1" fmla="*/ 0 h 268"/>
                <a:gd name="T2" fmla="*/ 90 w 164"/>
                <a:gd name="T3" fmla="*/ 20 h 268"/>
                <a:gd name="T4" fmla="*/ 76 w 164"/>
                <a:gd name="T5" fmla="*/ 45 h 268"/>
                <a:gd name="T6" fmla="*/ 31 w 164"/>
                <a:gd name="T7" fmla="*/ 59 h 268"/>
                <a:gd name="T8" fmla="*/ 24 w 164"/>
                <a:gd name="T9" fmla="*/ 67 h 268"/>
                <a:gd name="T10" fmla="*/ 14 w 164"/>
                <a:gd name="T11" fmla="*/ 70 h 268"/>
                <a:gd name="T12" fmla="*/ 17 w 164"/>
                <a:gd name="T13" fmla="*/ 93 h 268"/>
                <a:gd name="T14" fmla="*/ 24 w 164"/>
                <a:gd name="T15" fmla="*/ 109 h 268"/>
                <a:gd name="T16" fmla="*/ 0 w 164"/>
                <a:gd name="T17" fmla="*/ 140 h 268"/>
                <a:gd name="T18" fmla="*/ 24 w 164"/>
                <a:gd name="T19" fmla="*/ 182 h 268"/>
                <a:gd name="T20" fmla="*/ 45 w 164"/>
                <a:gd name="T21" fmla="*/ 188 h 268"/>
                <a:gd name="T22" fmla="*/ 76 w 164"/>
                <a:gd name="T23" fmla="*/ 152 h 268"/>
                <a:gd name="T24" fmla="*/ 90 w 164"/>
                <a:gd name="T25" fmla="*/ 135 h 268"/>
                <a:gd name="T26" fmla="*/ 111 w 164"/>
                <a:gd name="T27" fmla="*/ 81 h 268"/>
                <a:gd name="T28" fmla="*/ 121 w 164"/>
                <a:gd name="T29" fmla="*/ 53 h 268"/>
                <a:gd name="T30" fmla="*/ 142 w 164"/>
                <a:gd name="T31" fmla="*/ 51 h 268"/>
                <a:gd name="T32" fmla="*/ 111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4"/>
                <a:gd name="T52" fmla="*/ 0 h 268"/>
                <a:gd name="T53" fmla="*/ 164 w 164"/>
                <a:gd name="T54" fmla="*/ 268 h 2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2" name="Freeform 44"/>
            <p:cNvSpPr>
              <a:spLocks noChangeArrowheads="1"/>
            </p:cNvSpPr>
            <p:nvPr/>
          </p:nvSpPr>
          <p:spPr bwMode="auto">
            <a:xfrm>
              <a:off x="3440" y="1013"/>
              <a:ext cx="57" cy="57"/>
            </a:xfrm>
            <a:custGeom>
              <a:avLst/>
              <a:gdLst>
                <a:gd name="T0" fmla="*/ 25 w 66"/>
                <a:gd name="T1" fmla="*/ 0 h 81"/>
                <a:gd name="T2" fmla="*/ 22 w 66"/>
                <a:gd name="T3" fmla="*/ 42 h 81"/>
                <a:gd name="T4" fmla="*/ 25 w 66"/>
                <a:gd name="T5" fmla="*/ 53 h 81"/>
                <a:gd name="T6" fmla="*/ 35 w 66"/>
                <a:gd name="T7" fmla="*/ 56 h 81"/>
                <a:gd name="T8" fmla="*/ 49 w 66"/>
                <a:gd name="T9" fmla="*/ 53 h 81"/>
                <a:gd name="T10" fmla="*/ 25 w 66"/>
                <a:gd name="T11" fmla="*/ 0 h 81"/>
                <a:gd name="T12" fmla="*/ 0 60000 65536"/>
                <a:gd name="T13" fmla="*/ 0 60000 65536"/>
                <a:gd name="T14" fmla="*/ 0 60000 65536"/>
                <a:gd name="T15" fmla="*/ 0 60000 65536"/>
                <a:gd name="T16" fmla="*/ 0 60000 65536"/>
                <a:gd name="T17" fmla="*/ 0 60000 65536"/>
                <a:gd name="T18" fmla="*/ 0 w 66"/>
                <a:gd name="T19" fmla="*/ 0 h 81"/>
                <a:gd name="T20" fmla="*/ 66 w 66"/>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3" name="Freeform 45"/>
            <p:cNvSpPr>
              <a:spLocks noChangeArrowheads="1"/>
            </p:cNvSpPr>
            <p:nvPr/>
          </p:nvSpPr>
          <p:spPr bwMode="auto">
            <a:xfrm>
              <a:off x="3823" y="1074"/>
              <a:ext cx="128" cy="171"/>
            </a:xfrm>
            <a:custGeom>
              <a:avLst/>
              <a:gdLst>
                <a:gd name="T0" fmla="*/ 83 w 148"/>
                <a:gd name="T1" fmla="*/ 0 h 244"/>
                <a:gd name="T2" fmla="*/ 52 w 148"/>
                <a:gd name="T3" fmla="*/ 59 h 244"/>
                <a:gd name="T4" fmla="*/ 31 w 148"/>
                <a:gd name="T5" fmla="*/ 64 h 244"/>
                <a:gd name="T6" fmla="*/ 10 w 148"/>
                <a:gd name="T7" fmla="*/ 76 h 244"/>
                <a:gd name="T8" fmla="*/ 35 w 148"/>
                <a:gd name="T9" fmla="*/ 132 h 244"/>
                <a:gd name="T10" fmla="*/ 45 w 148"/>
                <a:gd name="T11" fmla="*/ 157 h 244"/>
                <a:gd name="T12" fmla="*/ 52 w 148"/>
                <a:gd name="T13" fmla="*/ 165 h 244"/>
                <a:gd name="T14" fmla="*/ 73 w 148"/>
                <a:gd name="T15" fmla="*/ 171 h 244"/>
                <a:gd name="T16" fmla="*/ 83 w 148"/>
                <a:gd name="T17" fmla="*/ 137 h 244"/>
                <a:gd name="T18" fmla="*/ 107 w 148"/>
                <a:gd name="T19" fmla="*/ 118 h 244"/>
                <a:gd name="T20" fmla="*/ 97 w 148"/>
                <a:gd name="T21" fmla="*/ 48 h 244"/>
                <a:gd name="T22" fmla="*/ 121 w 148"/>
                <a:gd name="T23" fmla="*/ 34 h 244"/>
                <a:gd name="T24" fmla="*/ 97 w 148"/>
                <a:gd name="T25" fmla="*/ 14 h 244"/>
                <a:gd name="T26" fmla="*/ 83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8"/>
                <a:gd name="T43" fmla="*/ 0 h 244"/>
                <a:gd name="T44" fmla="*/ 148 w 148"/>
                <a:gd name="T45" fmla="*/ 244 h 24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4" name="Freeform 46"/>
            <p:cNvSpPr>
              <a:spLocks noChangeArrowheads="1"/>
            </p:cNvSpPr>
            <p:nvPr/>
          </p:nvSpPr>
          <p:spPr bwMode="auto">
            <a:xfrm>
              <a:off x="3715" y="1021"/>
              <a:ext cx="83" cy="128"/>
            </a:xfrm>
            <a:custGeom>
              <a:avLst/>
              <a:gdLst>
                <a:gd name="T0" fmla="*/ 42 w 96"/>
                <a:gd name="T1" fmla="*/ 1 h 183"/>
                <a:gd name="T2" fmla="*/ 44 w 96"/>
                <a:gd name="T3" fmla="*/ 24 h 183"/>
                <a:gd name="T4" fmla="*/ 52 w 96"/>
                <a:gd name="T5" fmla="*/ 43 h 183"/>
                <a:gd name="T6" fmla="*/ 54 w 96"/>
                <a:gd name="T7" fmla="*/ 64 h 183"/>
                <a:gd name="T8" fmla="*/ 59 w 96"/>
                <a:gd name="T9" fmla="*/ 73 h 183"/>
                <a:gd name="T10" fmla="*/ 61 w 96"/>
                <a:gd name="T11" fmla="*/ 88 h 183"/>
                <a:gd name="T12" fmla="*/ 49 w 96"/>
                <a:gd name="T13" fmla="*/ 65 h 183"/>
                <a:gd name="T14" fmla="*/ 30 w 96"/>
                <a:gd name="T15" fmla="*/ 55 h 183"/>
                <a:gd name="T16" fmla="*/ 4 w 96"/>
                <a:gd name="T17" fmla="*/ 58 h 183"/>
                <a:gd name="T18" fmla="*/ 7 w 96"/>
                <a:gd name="T19" fmla="*/ 71 h 183"/>
                <a:gd name="T20" fmla="*/ 35 w 96"/>
                <a:gd name="T21" fmla="*/ 80 h 183"/>
                <a:gd name="T22" fmla="*/ 49 w 96"/>
                <a:gd name="T23" fmla="*/ 94 h 183"/>
                <a:gd name="T24" fmla="*/ 61 w 96"/>
                <a:gd name="T25" fmla="*/ 94 h 183"/>
                <a:gd name="T26" fmla="*/ 67 w 96"/>
                <a:gd name="T27" fmla="*/ 105 h 183"/>
                <a:gd name="T28" fmla="*/ 83 w 96"/>
                <a:gd name="T29" fmla="*/ 125 h 183"/>
                <a:gd name="T30" fmla="*/ 70 w 96"/>
                <a:gd name="T31" fmla="*/ 88 h 183"/>
                <a:gd name="T32" fmla="*/ 69 w 96"/>
                <a:gd name="T33" fmla="*/ 65 h 183"/>
                <a:gd name="T34" fmla="*/ 61 w 96"/>
                <a:gd name="T35" fmla="*/ 44 h 183"/>
                <a:gd name="T36" fmla="*/ 54 w 96"/>
                <a:gd name="T37" fmla="*/ 29 h 183"/>
                <a:gd name="T38" fmla="*/ 49 w 96"/>
                <a:gd name="T39" fmla="*/ 14 h 183"/>
                <a:gd name="T40" fmla="*/ 42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83"/>
                <a:gd name="T65" fmla="*/ 96 w 96"/>
                <a:gd name="T66" fmla="*/ 183 h 18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5" name="Freeform 47"/>
            <p:cNvSpPr>
              <a:spLocks noChangeArrowheads="1"/>
            </p:cNvSpPr>
            <p:nvPr/>
          </p:nvSpPr>
          <p:spPr bwMode="auto">
            <a:xfrm>
              <a:off x="3771" y="1124"/>
              <a:ext cx="46" cy="122"/>
            </a:xfrm>
            <a:custGeom>
              <a:avLst/>
              <a:gdLst>
                <a:gd name="T0" fmla="*/ 5 w 54"/>
                <a:gd name="T1" fmla="*/ 0 h 175"/>
                <a:gd name="T2" fmla="*/ 0 w 54"/>
                <a:gd name="T3" fmla="*/ 17 h 175"/>
                <a:gd name="T4" fmla="*/ 8 w 54"/>
                <a:gd name="T5" fmla="*/ 38 h 175"/>
                <a:gd name="T6" fmla="*/ 15 w 54"/>
                <a:gd name="T7" fmla="*/ 66 h 175"/>
                <a:gd name="T8" fmla="*/ 29 w 54"/>
                <a:gd name="T9" fmla="*/ 90 h 175"/>
                <a:gd name="T10" fmla="*/ 46 w 54"/>
                <a:gd name="T11" fmla="*/ 122 h 175"/>
                <a:gd name="T12" fmla="*/ 34 w 54"/>
                <a:gd name="T13" fmla="*/ 80 h 175"/>
                <a:gd name="T14" fmla="*/ 29 w 54"/>
                <a:gd name="T15" fmla="*/ 65 h 175"/>
                <a:gd name="T16" fmla="*/ 24 w 54"/>
                <a:gd name="T17" fmla="*/ 43 h 175"/>
                <a:gd name="T18" fmla="*/ 21 w 54"/>
                <a:gd name="T19" fmla="*/ 32 h 175"/>
                <a:gd name="T20" fmla="*/ 14 w 54"/>
                <a:gd name="T21" fmla="*/ 26 h 175"/>
                <a:gd name="T22" fmla="*/ 5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175"/>
                <a:gd name="T38" fmla="*/ 54 w 54"/>
                <a:gd name="T39" fmla="*/ 175 h 17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6" name="Freeform 48"/>
            <p:cNvSpPr>
              <a:spLocks noChangeArrowheads="1"/>
            </p:cNvSpPr>
            <p:nvPr/>
          </p:nvSpPr>
          <p:spPr bwMode="auto">
            <a:xfrm>
              <a:off x="3823" y="1252"/>
              <a:ext cx="75" cy="50"/>
            </a:xfrm>
            <a:custGeom>
              <a:avLst/>
              <a:gdLst>
                <a:gd name="T0" fmla="*/ 2 w 86"/>
                <a:gd name="T1" fmla="*/ 0 h 73"/>
                <a:gd name="T2" fmla="*/ 7 w 86"/>
                <a:gd name="T3" fmla="*/ 23 h 73"/>
                <a:gd name="T4" fmla="*/ 20 w 86"/>
                <a:gd name="T5" fmla="*/ 29 h 73"/>
                <a:gd name="T6" fmla="*/ 42 w 86"/>
                <a:gd name="T7" fmla="*/ 34 h 73"/>
                <a:gd name="T8" fmla="*/ 54 w 86"/>
                <a:gd name="T9" fmla="*/ 39 h 73"/>
                <a:gd name="T10" fmla="*/ 65 w 86"/>
                <a:gd name="T11" fmla="*/ 45 h 73"/>
                <a:gd name="T12" fmla="*/ 75 w 86"/>
                <a:gd name="T13" fmla="*/ 47 h 73"/>
                <a:gd name="T14" fmla="*/ 63 w 86"/>
                <a:gd name="T15" fmla="*/ 27 h 73"/>
                <a:gd name="T16" fmla="*/ 55 w 86"/>
                <a:gd name="T17" fmla="*/ 15 h 73"/>
                <a:gd name="T18" fmla="*/ 31 w 86"/>
                <a:gd name="T19" fmla="*/ 16 h 73"/>
                <a:gd name="T20" fmla="*/ 21 w 86"/>
                <a:gd name="T21" fmla="*/ 13 h 73"/>
                <a:gd name="T22" fmla="*/ 5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73"/>
                <a:gd name="T41" fmla="*/ 86 w 86"/>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7" name="Freeform 49"/>
            <p:cNvSpPr>
              <a:spLocks noChangeArrowheads="1"/>
            </p:cNvSpPr>
            <p:nvPr/>
          </p:nvSpPr>
          <p:spPr bwMode="auto">
            <a:xfrm>
              <a:off x="3943" y="1163"/>
              <a:ext cx="95" cy="109"/>
            </a:xfrm>
            <a:custGeom>
              <a:avLst/>
              <a:gdLst>
                <a:gd name="T0" fmla="*/ 84 w 111"/>
                <a:gd name="T1" fmla="*/ 0 h 156"/>
                <a:gd name="T2" fmla="*/ 64 w 111"/>
                <a:gd name="T3" fmla="*/ 7 h 156"/>
                <a:gd name="T4" fmla="*/ 20 w 111"/>
                <a:gd name="T5" fmla="*/ 10 h 156"/>
                <a:gd name="T6" fmla="*/ 12 w 111"/>
                <a:gd name="T7" fmla="*/ 23 h 156"/>
                <a:gd name="T8" fmla="*/ 9 w 111"/>
                <a:gd name="T9" fmla="*/ 43 h 156"/>
                <a:gd name="T10" fmla="*/ 12 w 111"/>
                <a:gd name="T11" fmla="*/ 52 h 156"/>
                <a:gd name="T12" fmla="*/ 3 w 111"/>
                <a:gd name="T13" fmla="*/ 61 h 156"/>
                <a:gd name="T14" fmla="*/ 12 w 111"/>
                <a:gd name="T15" fmla="*/ 76 h 156"/>
                <a:gd name="T16" fmla="*/ 20 w 111"/>
                <a:gd name="T17" fmla="*/ 87 h 156"/>
                <a:gd name="T18" fmla="*/ 13 w 111"/>
                <a:gd name="T19" fmla="*/ 101 h 156"/>
                <a:gd name="T20" fmla="*/ 21 w 111"/>
                <a:gd name="T21" fmla="*/ 109 h 156"/>
                <a:gd name="T22" fmla="*/ 36 w 111"/>
                <a:gd name="T23" fmla="*/ 101 h 156"/>
                <a:gd name="T24" fmla="*/ 43 w 111"/>
                <a:gd name="T25" fmla="*/ 65 h 156"/>
                <a:gd name="T26" fmla="*/ 48 w 111"/>
                <a:gd name="T27" fmla="*/ 88 h 156"/>
                <a:gd name="T28" fmla="*/ 56 w 111"/>
                <a:gd name="T29" fmla="*/ 101 h 156"/>
                <a:gd name="T30" fmla="*/ 53 w 111"/>
                <a:gd name="T31" fmla="*/ 78 h 156"/>
                <a:gd name="T32" fmla="*/ 62 w 111"/>
                <a:gd name="T33" fmla="*/ 51 h 156"/>
                <a:gd name="T34" fmla="*/ 59 w 111"/>
                <a:gd name="T35" fmla="*/ 36 h 156"/>
                <a:gd name="T36" fmla="*/ 46 w 111"/>
                <a:gd name="T37" fmla="*/ 42 h 156"/>
                <a:gd name="T38" fmla="*/ 30 w 111"/>
                <a:gd name="T39" fmla="*/ 38 h 156"/>
                <a:gd name="T40" fmla="*/ 35 w 111"/>
                <a:gd name="T41" fmla="*/ 25 h 156"/>
                <a:gd name="T42" fmla="*/ 53 w 111"/>
                <a:gd name="T43" fmla="*/ 24 h 156"/>
                <a:gd name="T44" fmla="*/ 67 w 111"/>
                <a:gd name="T45" fmla="*/ 27 h 156"/>
                <a:gd name="T46" fmla="*/ 84 w 111"/>
                <a:gd name="T47" fmla="*/ 21 h 156"/>
                <a:gd name="T48" fmla="*/ 95 w 111"/>
                <a:gd name="T49" fmla="*/ 9 h 156"/>
                <a:gd name="T50" fmla="*/ 84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1"/>
                <a:gd name="T79" fmla="*/ 0 h 156"/>
                <a:gd name="T80" fmla="*/ 111 w 111"/>
                <a:gd name="T81" fmla="*/ 156 h 1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8" name="Freeform 50"/>
            <p:cNvSpPr>
              <a:spLocks noChangeArrowheads="1"/>
            </p:cNvSpPr>
            <p:nvPr/>
          </p:nvSpPr>
          <p:spPr bwMode="auto">
            <a:xfrm>
              <a:off x="3911" y="772"/>
              <a:ext cx="25" cy="67"/>
            </a:xfrm>
            <a:custGeom>
              <a:avLst/>
              <a:gdLst>
                <a:gd name="T0" fmla="*/ 10 w 30"/>
                <a:gd name="T1" fmla="*/ 0 h 94"/>
                <a:gd name="T2" fmla="*/ 0 w 30"/>
                <a:gd name="T3" fmla="*/ 11 h 94"/>
                <a:gd name="T4" fmla="*/ 5 w 30"/>
                <a:gd name="T5" fmla="*/ 26 h 94"/>
                <a:gd name="T6" fmla="*/ 1 w 30"/>
                <a:gd name="T7" fmla="*/ 43 h 94"/>
                <a:gd name="T8" fmla="*/ 13 w 30"/>
                <a:gd name="T9" fmla="*/ 67 h 94"/>
                <a:gd name="T10" fmla="*/ 25 w 30"/>
                <a:gd name="T11" fmla="*/ 58 h 94"/>
                <a:gd name="T12" fmla="*/ 18 w 30"/>
                <a:gd name="T13" fmla="*/ 43 h 94"/>
                <a:gd name="T14" fmla="*/ 10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94"/>
                <a:gd name="T26" fmla="*/ 30 w 30"/>
                <a:gd name="T27" fmla="*/ 94 h 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69" name="Freeform 51"/>
            <p:cNvSpPr>
              <a:spLocks noChangeArrowheads="1"/>
            </p:cNvSpPr>
            <p:nvPr/>
          </p:nvSpPr>
          <p:spPr bwMode="auto">
            <a:xfrm>
              <a:off x="3927" y="883"/>
              <a:ext cx="70" cy="111"/>
            </a:xfrm>
            <a:custGeom>
              <a:avLst/>
              <a:gdLst>
                <a:gd name="T0" fmla="*/ 10 w 81"/>
                <a:gd name="T1" fmla="*/ 1 h 158"/>
                <a:gd name="T2" fmla="*/ 0 w 81"/>
                <a:gd name="T3" fmla="*/ 14 h 158"/>
                <a:gd name="T4" fmla="*/ 7 w 81"/>
                <a:gd name="T5" fmla="*/ 34 h 158"/>
                <a:gd name="T6" fmla="*/ 5 w 81"/>
                <a:gd name="T7" fmla="*/ 75 h 158"/>
                <a:gd name="T8" fmla="*/ 15 w 81"/>
                <a:gd name="T9" fmla="*/ 72 h 158"/>
                <a:gd name="T10" fmla="*/ 17 w 81"/>
                <a:gd name="T11" fmla="*/ 81 h 158"/>
                <a:gd name="T12" fmla="*/ 25 w 81"/>
                <a:gd name="T13" fmla="*/ 86 h 158"/>
                <a:gd name="T14" fmla="*/ 33 w 81"/>
                <a:gd name="T15" fmla="*/ 98 h 158"/>
                <a:gd name="T16" fmla="*/ 41 w 81"/>
                <a:gd name="T17" fmla="*/ 90 h 158"/>
                <a:gd name="T18" fmla="*/ 56 w 81"/>
                <a:gd name="T19" fmla="*/ 94 h 158"/>
                <a:gd name="T20" fmla="*/ 54 w 81"/>
                <a:gd name="T21" fmla="*/ 77 h 158"/>
                <a:gd name="T22" fmla="*/ 41 w 81"/>
                <a:gd name="T23" fmla="*/ 73 h 158"/>
                <a:gd name="T24" fmla="*/ 34 w 81"/>
                <a:gd name="T25" fmla="*/ 64 h 158"/>
                <a:gd name="T26" fmla="*/ 29 w 81"/>
                <a:gd name="T27" fmla="*/ 51 h 158"/>
                <a:gd name="T28" fmla="*/ 35 w 81"/>
                <a:gd name="T29" fmla="*/ 37 h 158"/>
                <a:gd name="T30" fmla="*/ 30 w 81"/>
                <a:gd name="T31" fmla="*/ 25 h 158"/>
                <a:gd name="T32" fmla="*/ 36 w 81"/>
                <a:gd name="T33" fmla="*/ 14 h 158"/>
                <a:gd name="T34" fmla="*/ 25 w 81"/>
                <a:gd name="T35" fmla="*/ 3 h 158"/>
                <a:gd name="T36" fmla="*/ 16 w 81"/>
                <a:gd name="T37" fmla="*/ 5 h 158"/>
                <a:gd name="T38" fmla="*/ 10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1"/>
                <a:gd name="T61" fmla="*/ 0 h 158"/>
                <a:gd name="T62" fmla="*/ 81 w 81"/>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0" name="Freeform 52"/>
            <p:cNvSpPr>
              <a:spLocks noChangeArrowheads="1"/>
            </p:cNvSpPr>
            <p:nvPr/>
          </p:nvSpPr>
          <p:spPr bwMode="auto">
            <a:xfrm>
              <a:off x="3976" y="1029"/>
              <a:ext cx="74" cy="74"/>
            </a:xfrm>
            <a:custGeom>
              <a:avLst/>
              <a:gdLst>
                <a:gd name="T0" fmla="*/ 45 w 85"/>
                <a:gd name="T1" fmla="*/ 0 h 105"/>
                <a:gd name="T2" fmla="*/ 38 w 85"/>
                <a:gd name="T3" fmla="*/ 13 h 105"/>
                <a:gd name="T4" fmla="*/ 28 w 85"/>
                <a:gd name="T5" fmla="*/ 21 h 105"/>
                <a:gd name="T6" fmla="*/ 14 w 85"/>
                <a:gd name="T7" fmla="*/ 25 h 105"/>
                <a:gd name="T8" fmla="*/ 7 w 85"/>
                <a:gd name="T9" fmla="*/ 34 h 105"/>
                <a:gd name="T10" fmla="*/ 3 w 85"/>
                <a:gd name="T11" fmla="*/ 52 h 105"/>
                <a:gd name="T12" fmla="*/ 11 w 85"/>
                <a:gd name="T13" fmla="*/ 50 h 105"/>
                <a:gd name="T14" fmla="*/ 22 w 85"/>
                <a:gd name="T15" fmla="*/ 44 h 105"/>
                <a:gd name="T16" fmla="*/ 30 w 85"/>
                <a:gd name="T17" fmla="*/ 49 h 105"/>
                <a:gd name="T18" fmla="*/ 50 w 85"/>
                <a:gd name="T19" fmla="*/ 70 h 105"/>
                <a:gd name="T20" fmla="*/ 62 w 85"/>
                <a:gd name="T21" fmla="*/ 51 h 105"/>
                <a:gd name="T22" fmla="*/ 74 w 85"/>
                <a:gd name="T23" fmla="*/ 48 h 105"/>
                <a:gd name="T24" fmla="*/ 64 w 85"/>
                <a:gd name="T25" fmla="*/ 27 h 105"/>
                <a:gd name="T26" fmla="*/ 45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
                <a:gd name="T43" fmla="*/ 0 h 105"/>
                <a:gd name="T44" fmla="*/ 85 w 85"/>
                <a:gd name="T45" fmla="*/ 105 h 1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1" name="Freeform 53"/>
            <p:cNvSpPr>
              <a:spLocks noChangeArrowheads="1"/>
            </p:cNvSpPr>
            <p:nvPr/>
          </p:nvSpPr>
          <p:spPr bwMode="auto">
            <a:xfrm>
              <a:off x="4064" y="1161"/>
              <a:ext cx="33" cy="46"/>
            </a:xfrm>
            <a:custGeom>
              <a:avLst/>
              <a:gdLst>
                <a:gd name="T0" fmla="*/ 5 w 38"/>
                <a:gd name="T1" fmla="*/ 19 h 66"/>
                <a:gd name="T2" fmla="*/ 23 w 38"/>
                <a:gd name="T3" fmla="*/ 46 h 66"/>
                <a:gd name="T4" fmla="*/ 26 w 38"/>
                <a:gd name="T5" fmla="*/ 36 h 66"/>
                <a:gd name="T6" fmla="*/ 33 w 38"/>
                <a:gd name="T7" fmla="*/ 28 h 66"/>
                <a:gd name="T8" fmla="*/ 26 w 38"/>
                <a:gd name="T9" fmla="*/ 17 h 66"/>
                <a:gd name="T10" fmla="*/ 17 w 38"/>
                <a:gd name="T11" fmla="*/ 9 h 66"/>
                <a:gd name="T12" fmla="*/ 10 w 38"/>
                <a:gd name="T13" fmla="*/ 1 h 66"/>
                <a:gd name="T14" fmla="*/ 2 w 38"/>
                <a:gd name="T15" fmla="*/ 8 h 66"/>
                <a:gd name="T16" fmla="*/ 5 w 38"/>
                <a:gd name="T17" fmla="*/ 19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66"/>
                <a:gd name="T29" fmla="*/ 38 w 38"/>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2" name="Freeform 54"/>
            <p:cNvSpPr>
              <a:spLocks noChangeArrowheads="1"/>
            </p:cNvSpPr>
            <p:nvPr/>
          </p:nvSpPr>
          <p:spPr bwMode="auto">
            <a:xfrm>
              <a:off x="4045" y="1238"/>
              <a:ext cx="21" cy="16"/>
            </a:xfrm>
            <a:custGeom>
              <a:avLst/>
              <a:gdLst>
                <a:gd name="T0" fmla="*/ 0 w 24"/>
                <a:gd name="T1" fmla="*/ 0 h 23"/>
                <a:gd name="T2" fmla="*/ 5 w 24"/>
                <a:gd name="T3" fmla="*/ 16 h 23"/>
                <a:gd name="T4" fmla="*/ 21 w 24"/>
                <a:gd name="T5" fmla="*/ 8 h 23"/>
                <a:gd name="T6" fmla="*/ 0 w 24"/>
                <a:gd name="T7" fmla="*/ 0 h 23"/>
                <a:gd name="T8" fmla="*/ 0 60000 65536"/>
                <a:gd name="T9" fmla="*/ 0 60000 65536"/>
                <a:gd name="T10" fmla="*/ 0 60000 65536"/>
                <a:gd name="T11" fmla="*/ 0 60000 65536"/>
                <a:gd name="T12" fmla="*/ 0 w 24"/>
                <a:gd name="T13" fmla="*/ 0 h 23"/>
                <a:gd name="T14" fmla="*/ 24 w 24"/>
                <a:gd name="T15" fmla="*/ 23 h 23"/>
              </a:gdLst>
              <a:ahLst/>
              <a:cxnLst>
                <a:cxn ang="T8">
                  <a:pos x="T0" y="T1"/>
                </a:cxn>
                <a:cxn ang="T9">
                  <a:pos x="T2" y="T3"/>
                </a:cxn>
                <a:cxn ang="T10">
                  <a:pos x="T4" y="T5"/>
                </a:cxn>
                <a:cxn ang="T11">
                  <a:pos x="T6" y="T7"/>
                </a:cxn>
              </a:cxnLst>
              <a:rect l="T12" t="T13" r="T14" b="T15"/>
              <a:pathLst>
                <a:path w="24" h="23">
                  <a:moveTo>
                    <a:pt x="0" y="0"/>
                  </a:moveTo>
                  <a:cubicBezTo>
                    <a:pt x="1" y="8"/>
                    <a:pt x="3" y="16"/>
                    <a:pt x="6" y="23"/>
                  </a:cubicBezTo>
                  <a:cubicBezTo>
                    <a:pt x="19" y="20"/>
                    <a:pt x="19" y="22"/>
                    <a:pt x="24" y="11"/>
                  </a:cubicBezTo>
                  <a:cubicBezTo>
                    <a:pt x="20" y="0"/>
                    <a:pt x="4" y="8"/>
                    <a:pt x="0"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3" name="Freeform 55"/>
            <p:cNvSpPr>
              <a:spLocks noChangeArrowheads="1"/>
            </p:cNvSpPr>
            <p:nvPr/>
          </p:nvSpPr>
          <p:spPr bwMode="auto">
            <a:xfrm>
              <a:off x="4076" y="1228"/>
              <a:ext cx="52" cy="35"/>
            </a:xfrm>
            <a:custGeom>
              <a:avLst/>
              <a:gdLst>
                <a:gd name="T0" fmla="*/ 8 w 60"/>
                <a:gd name="T1" fmla="*/ 0 h 49"/>
                <a:gd name="T2" fmla="*/ 0 w 60"/>
                <a:gd name="T3" fmla="*/ 13 h 49"/>
                <a:gd name="T4" fmla="*/ 24 w 60"/>
                <a:gd name="T5" fmla="*/ 24 h 49"/>
                <a:gd name="T6" fmla="*/ 36 w 60"/>
                <a:gd name="T7" fmla="*/ 33 h 49"/>
                <a:gd name="T8" fmla="*/ 52 w 60"/>
                <a:gd name="T9" fmla="*/ 30 h 49"/>
                <a:gd name="T10" fmla="*/ 42 w 60"/>
                <a:gd name="T11" fmla="*/ 17 h 49"/>
                <a:gd name="T12" fmla="*/ 24 w 60"/>
                <a:gd name="T13" fmla="*/ 2 h 49"/>
                <a:gd name="T14" fmla="*/ 16 w 60"/>
                <a:gd name="T15" fmla="*/ 11 h 49"/>
                <a:gd name="T16" fmla="*/ 8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49"/>
                <a:gd name="T29" fmla="*/ 60 w 6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4" name="Freeform 56"/>
            <p:cNvSpPr>
              <a:spLocks noChangeArrowheads="1"/>
            </p:cNvSpPr>
            <p:nvPr/>
          </p:nvSpPr>
          <p:spPr bwMode="auto">
            <a:xfrm>
              <a:off x="4156" y="1294"/>
              <a:ext cx="27" cy="31"/>
            </a:xfrm>
            <a:custGeom>
              <a:avLst/>
              <a:gdLst>
                <a:gd name="T0" fmla="*/ 24 w 32"/>
                <a:gd name="T1" fmla="*/ 0 h 44"/>
                <a:gd name="T2" fmla="*/ 8 w 32"/>
                <a:gd name="T3" fmla="*/ 8 h 44"/>
                <a:gd name="T4" fmla="*/ 10 w 32"/>
                <a:gd name="T5" fmla="*/ 23 h 44"/>
                <a:gd name="T6" fmla="*/ 20 w 32"/>
                <a:gd name="T7" fmla="*/ 25 h 44"/>
                <a:gd name="T8" fmla="*/ 24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5" name="Freeform 57"/>
            <p:cNvSpPr>
              <a:spLocks noChangeArrowheads="1"/>
            </p:cNvSpPr>
            <p:nvPr/>
          </p:nvSpPr>
          <p:spPr bwMode="auto">
            <a:xfrm>
              <a:off x="4463" y="1255"/>
              <a:ext cx="53" cy="44"/>
            </a:xfrm>
            <a:custGeom>
              <a:avLst/>
              <a:gdLst>
                <a:gd name="T0" fmla="*/ 6 w 61"/>
                <a:gd name="T1" fmla="*/ 0 h 63"/>
                <a:gd name="T2" fmla="*/ 0 w 61"/>
                <a:gd name="T3" fmla="*/ 10 h 63"/>
                <a:gd name="T4" fmla="*/ 21 w 61"/>
                <a:gd name="T5" fmla="*/ 24 h 63"/>
                <a:gd name="T6" fmla="*/ 31 w 61"/>
                <a:gd name="T7" fmla="*/ 38 h 63"/>
                <a:gd name="T8" fmla="*/ 40 w 61"/>
                <a:gd name="T9" fmla="*/ 44 h 63"/>
                <a:gd name="T10" fmla="*/ 53 w 61"/>
                <a:gd name="T11" fmla="*/ 39 h 63"/>
                <a:gd name="T12" fmla="*/ 29 w 61"/>
                <a:gd name="T13" fmla="*/ 12 h 63"/>
                <a:gd name="T14" fmla="*/ 6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61"/>
                <a:gd name="T25" fmla="*/ 0 h 63"/>
                <a:gd name="T26" fmla="*/ 61 w 61"/>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6" name="Freeform 58"/>
            <p:cNvSpPr>
              <a:spLocks noChangeArrowheads="1"/>
            </p:cNvSpPr>
            <p:nvPr/>
          </p:nvSpPr>
          <p:spPr bwMode="auto">
            <a:xfrm>
              <a:off x="4006" y="1310"/>
              <a:ext cx="53" cy="47"/>
            </a:xfrm>
            <a:custGeom>
              <a:avLst/>
              <a:gdLst>
                <a:gd name="T0" fmla="*/ 24 w 61"/>
                <a:gd name="T1" fmla="*/ 5 h 67"/>
                <a:gd name="T2" fmla="*/ 26 w 61"/>
                <a:gd name="T3" fmla="*/ 24 h 67"/>
                <a:gd name="T4" fmla="*/ 14 w 61"/>
                <a:gd name="T5" fmla="*/ 30 h 67"/>
                <a:gd name="T6" fmla="*/ 19 w 61"/>
                <a:gd name="T7" fmla="*/ 47 h 67"/>
                <a:gd name="T8" fmla="*/ 42 w 61"/>
                <a:gd name="T9" fmla="*/ 41 h 67"/>
                <a:gd name="T10" fmla="*/ 52 w 61"/>
                <a:gd name="T11" fmla="*/ 33 h 67"/>
                <a:gd name="T12" fmla="*/ 44 w 61"/>
                <a:gd name="T13" fmla="*/ 20 h 67"/>
                <a:gd name="T14" fmla="*/ 50 w 61"/>
                <a:gd name="T15" fmla="*/ 10 h 67"/>
                <a:gd name="T16" fmla="*/ 48 w 61"/>
                <a:gd name="T17" fmla="*/ 1 h 67"/>
                <a:gd name="T18" fmla="*/ 40 w 61"/>
                <a:gd name="T19" fmla="*/ 3 h 67"/>
                <a:gd name="T20" fmla="*/ 44 w 61"/>
                <a:gd name="T21" fmla="*/ 4 h 67"/>
                <a:gd name="T22" fmla="*/ 43 w 61"/>
                <a:gd name="T23" fmla="*/ 11 h 67"/>
                <a:gd name="T24" fmla="*/ 37 w 61"/>
                <a:gd name="T25" fmla="*/ 16 h 67"/>
                <a:gd name="T26" fmla="*/ 24 w 61"/>
                <a:gd name="T27" fmla="*/ 5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67"/>
                <a:gd name="T44" fmla="*/ 61 w 61"/>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7" name="Freeform 59"/>
            <p:cNvSpPr>
              <a:spLocks noChangeArrowheads="1"/>
            </p:cNvSpPr>
            <p:nvPr/>
          </p:nvSpPr>
          <p:spPr bwMode="auto">
            <a:xfrm>
              <a:off x="3950" y="1328"/>
              <a:ext cx="37" cy="25"/>
            </a:xfrm>
            <a:custGeom>
              <a:avLst/>
              <a:gdLst>
                <a:gd name="T0" fmla="*/ 18 w 43"/>
                <a:gd name="T1" fmla="*/ 2 h 36"/>
                <a:gd name="T2" fmla="*/ 5 w 43"/>
                <a:gd name="T3" fmla="*/ 4 h 36"/>
                <a:gd name="T4" fmla="*/ 28 w 43"/>
                <a:gd name="T5" fmla="*/ 25 h 36"/>
                <a:gd name="T6" fmla="*/ 36 w 43"/>
                <a:gd name="T7" fmla="*/ 21 h 36"/>
                <a:gd name="T8" fmla="*/ 18 w 43"/>
                <a:gd name="T9" fmla="*/ 2 h 36"/>
                <a:gd name="T10" fmla="*/ 0 60000 65536"/>
                <a:gd name="T11" fmla="*/ 0 60000 65536"/>
                <a:gd name="T12" fmla="*/ 0 60000 65536"/>
                <a:gd name="T13" fmla="*/ 0 60000 65536"/>
                <a:gd name="T14" fmla="*/ 0 60000 65536"/>
                <a:gd name="T15" fmla="*/ 0 w 43"/>
                <a:gd name="T16" fmla="*/ 0 h 36"/>
                <a:gd name="T17" fmla="*/ 43 w 43"/>
                <a:gd name="T18" fmla="*/ 36 h 36"/>
              </a:gdLst>
              <a:ahLst/>
              <a:cxnLst>
                <a:cxn ang="T10">
                  <a:pos x="T0" y="T1"/>
                </a:cxn>
                <a:cxn ang="T11">
                  <a:pos x="T2" y="T3"/>
                </a:cxn>
                <a:cxn ang="T12">
                  <a:pos x="T4" y="T5"/>
                </a:cxn>
                <a:cxn ang="T13">
                  <a:pos x="T6" y="T7"/>
                </a:cxn>
                <a:cxn ang="T14">
                  <a:pos x="T8" y="T9"/>
                </a:cxn>
              </a:cxnLst>
              <a:rect l="T15" t="T16" r="T17" b="T18"/>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8" name="Freeform 60"/>
            <p:cNvSpPr>
              <a:spLocks noChangeArrowheads="1"/>
            </p:cNvSpPr>
            <p:nvPr/>
          </p:nvSpPr>
          <p:spPr bwMode="auto">
            <a:xfrm>
              <a:off x="3926" y="1300"/>
              <a:ext cx="27" cy="29"/>
            </a:xfrm>
            <a:custGeom>
              <a:avLst/>
              <a:gdLst>
                <a:gd name="T0" fmla="*/ 18 w 32"/>
                <a:gd name="T1" fmla="*/ 0 h 41"/>
                <a:gd name="T2" fmla="*/ 0 w 32"/>
                <a:gd name="T3" fmla="*/ 18 h 41"/>
                <a:gd name="T4" fmla="*/ 14 w 32"/>
                <a:gd name="T5" fmla="*/ 17 h 41"/>
                <a:gd name="T6" fmla="*/ 16 w 32"/>
                <a:gd name="T7" fmla="*/ 21 h 41"/>
                <a:gd name="T8" fmla="*/ 14 w 32"/>
                <a:gd name="T9" fmla="*/ 25 h 41"/>
                <a:gd name="T10" fmla="*/ 25 w 32"/>
                <a:gd name="T11" fmla="*/ 15 h 41"/>
                <a:gd name="T12" fmla="*/ 20 w 32"/>
                <a:gd name="T13" fmla="*/ 6 h 41"/>
                <a:gd name="T14" fmla="*/ 18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41"/>
                <a:gd name="T26" fmla="*/ 32 w 32"/>
                <a:gd name="T27" fmla="*/ 41 h 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79" name="Freeform 61"/>
            <p:cNvSpPr>
              <a:spLocks noChangeArrowheads="1"/>
            </p:cNvSpPr>
            <p:nvPr/>
          </p:nvSpPr>
          <p:spPr bwMode="auto">
            <a:xfrm>
              <a:off x="3965" y="1311"/>
              <a:ext cx="39" cy="22"/>
            </a:xfrm>
            <a:custGeom>
              <a:avLst/>
              <a:gdLst>
                <a:gd name="T0" fmla="*/ 18 w 45"/>
                <a:gd name="T1" fmla="*/ 0 h 32"/>
                <a:gd name="T2" fmla="*/ 0 w 45"/>
                <a:gd name="T3" fmla="*/ 5 h 32"/>
                <a:gd name="T4" fmla="*/ 23 w 45"/>
                <a:gd name="T5" fmla="*/ 21 h 32"/>
                <a:gd name="T6" fmla="*/ 39 w 45"/>
                <a:gd name="T7" fmla="*/ 17 h 32"/>
                <a:gd name="T8" fmla="*/ 19 w 45"/>
                <a:gd name="T9" fmla="*/ 7 h 32"/>
                <a:gd name="T10" fmla="*/ 18 w 45"/>
                <a:gd name="T11" fmla="*/ 0 h 32"/>
                <a:gd name="T12" fmla="*/ 0 60000 65536"/>
                <a:gd name="T13" fmla="*/ 0 60000 65536"/>
                <a:gd name="T14" fmla="*/ 0 60000 65536"/>
                <a:gd name="T15" fmla="*/ 0 60000 65536"/>
                <a:gd name="T16" fmla="*/ 0 60000 65536"/>
                <a:gd name="T17" fmla="*/ 0 60000 65536"/>
                <a:gd name="T18" fmla="*/ 0 w 45"/>
                <a:gd name="T19" fmla="*/ 0 h 32"/>
                <a:gd name="T20" fmla="*/ 45 w 45"/>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0" name="Freeform 62"/>
            <p:cNvSpPr>
              <a:spLocks noChangeArrowheads="1"/>
            </p:cNvSpPr>
            <p:nvPr/>
          </p:nvSpPr>
          <p:spPr bwMode="auto">
            <a:xfrm>
              <a:off x="3908" y="1000"/>
              <a:ext cx="31" cy="52"/>
            </a:xfrm>
            <a:custGeom>
              <a:avLst/>
              <a:gdLst>
                <a:gd name="T0" fmla="*/ 27 w 35"/>
                <a:gd name="T1" fmla="*/ 0 h 74"/>
                <a:gd name="T2" fmla="*/ 19 w 35"/>
                <a:gd name="T3" fmla="*/ 11 h 74"/>
                <a:gd name="T4" fmla="*/ 8 w 35"/>
                <a:gd name="T5" fmla="*/ 25 h 74"/>
                <a:gd name="T6" fmla="*/ 0 w 35"/>
                <a:gd name="T7" fmla="*/ 41 h 74"/>
                <a:gd name="T8" fmla="*/ 7 w 35"/>
                <a:gd name="T9" fmla="*/ 52 h 74"/>
                <a:gd name="T10" fmla="*/ 18 w 35"/>
                <a:gd name="T11" fmla="*/ 41 h 74"/>
                <a:gd name="T12" fmla="*/ 31 w 35"/>
                <a:gd name="T13" fmla="*/ 22 h 74"/>
                <a:gd name="T14" fmla="*/ 27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74"/>
                <a:gd name="T26" fmla="*/ 35 w 35"/>
                <a:gd name="T27" fmla="*/ 74 h 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1" name="Freeform 63"/>
            <p:cNvSpPr>
              <a:spLocks noChangeArrowheads="1"/>
            </p:cNvSpPr>
            <p:nvPr/>
          </p:nvSpPr>
          <p:spPr bwMode="auto">
            <a:xfrm>
              <a:off x="3967" y="992"/>
              <a:ext cx="22" cy="51"/>
            </a:xfrm>
            <a:custGeom>
              <a:avLst/>
              <a:gdLst>
                <a:gd name="T0" fmla="*/ 11 w 25"/>
                <a:gd name="T1" fmla="*/ 5 h 73"/>
                <a:gd name="T2" fmla="*/ 4 w 25"/>
                <a:gd name="T3" fmla="*/ 6 h 73"/>
                <a:gd name="T4" fmla="*/ 0 w 25"/>
                <a:gd name="T5" fmla="*/ 15 h 73"/>
                <a:gd name="T6" fmla="*/ 13 w 25"/>
                <a:gd name="T7" fmla="*/ 29 h 73"/>
                <a:gd name="T8" fmla="*/ 22 w 25"/>
                <a:gd name="T9" fmla="*/ 39 h 73"/>
                <a:gd name="T10" fmla="*/ 14 w 25"/>
                <a:gd name="T11" fmla="*/ 14 h 73"/>
                <a:gd name="T12" fmla="*/ 11 w 25"/>
                <a:gd name="T13" fmla="*/ 5 h 73"/>
                <a:gd name="T14" fmla="*/ 0 60000 65536"/>
                <a:gd name="T15" fmla="*/ 0 60000 65536"/>
                <a:gd name="T16" fmla="*/ 0 60000 65536"/>
                <a:gd name="T17" fmla="*/ 0 60000 65536"/>
                <a:gd name="T18" fmla="*/ 0 60000 65536"/>
                <a:gd name="T19" fmla="*/ 0 60000 65536"/>
                <a:gd name="T20" fmla="*/ 0 60000 65536"/>
                <a:gd name="T21" fmla="*/ 0 w 25"/>
                <a:gd name="T22" fmla="*/ 0 h 73"/>
                <a:gd name="T23" fmla="*/ 25 w 25"/>
                <a:gd name="T24" fmla="*/ 73 h 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2" name="Freeform 64"/>
            <p:cNvSpPr>
              <a:spLocks noChangeArrowheads="1"/>
            </p:cNvSpPr>
            <p:nvPr/>
          </p:nvSpPr>
          <p:spPr bwMode="auto">
            <a:xfrm>
              <a:off x="3992" y="976"/>
              <a:ext cx="12" cy="23"/>
            </a:xfrm>
            <a:custGeom>
              <a:avLst/>
              <a:gdLst>
                <a:gd name="T0" fmla="*/ 9 w 14"/>
                <a:gd name="T1" fmla="*/ 0 h 33"/>
                <a:gd name="T2" fmla="*/ 1 w 14"/>
                <a:gd name="T3" fmla="*/ 7 h 33"/>
                <a:gd name="T4" fmla="*/ 9 w 14"/>
                <a:gd name="T5" fmla="*/ 17 h 33"/>
                <a:gd name="T6" fmla="*/ 9 w 14"/>
                <a:gd name="T7" fmla="*/ 0 h 33"/>
                <a:gd name="T8" fmla="*/ 0 60000 65536"/>
                <a:gd name="T9" fmla="*/ 0 60000 65536"/>
                <a:gd name="T10" fmla="*/ 0 60000 65536"/>
                <a:gd name="T11" fmla="*/ 0 60000 65536"/>
                <a:gd name="T12" fmla="*/ 0 w 14"/>
                <a:gd name="T13" fmla="*/ 0 h 33"/>
                <a:gd name="T14" fmla="*/ 14 w 14"/>
                <a:gd name="T15" fmla="*/ 33 h 33"/>
              </a:gdLst>
              <a:ahLst/>
              <a:cxnLst>
                <a:cxn ang="T8">
                  <a:pos x="T0" y="T1"/>
                </a:cxn>
                <a:cxn ang="T9">
                  <a:pos x="T2" y="T3"/>
                </a:cxn>
                <a:cxn ang="T10">
                  <a:pos x="T4" y="T5"/>
                </a:cxn>
                <a:cxn ang="T11">
                  <a:pos x="T6" y="T7"/>
                </a:cxn>
              </a:cxnLst>
              <a:rect l="T12" t="T13" r="T14" b="T15"/>
              <a:pathLst>
                <a:path w="14" h="33">
                  <a:moveTo>
                    <a:pt x="11" y="0"/>
                  </a:moveTo>
                  <a:cubicBezTo>
                    <a:pt x="7" y="3"/>
                    <a:pt x="5" y="7"/>
                    <a:pt x="1" y="10"/>
                  </a:cubicBezTo>
                  <a:cubicBezTo>
                    <a:pt x="2" y="18"/>
                    <a:pt x="0" y="33"/>
                    <a:pt x="11" y="25"/>
                  </a:cubicBezTo>
                  <a:cubicBezTo>
                    <a:pt x="14" y="15"/>
                    <a:pt x="5" y="4"/>
                    <a:pt x="11"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3" name="Freeform 65"/>
            <p:cNvSpPr>
              <a:spLocks noChangeArrowheads="1"/>
            </p:cNvSpPr>
            <p:nvPr/>
          </p:nvSpPr>
          <p:spPr bwMode="auto">
            <a:xfrm>
              <a:off x="4004" y="987"/>
              <a:ext cx="24" cy="45"/>
            </a:xfrm>
            <a:custGeom>
              <a:avLst/>
              <a:gdLst>
                <a:gd name="T0" fmla="*/ 4 w 28"/>
                <a:gd name="T1" fmla="*/ 0 h 64"/>
                <a:gd name="T2" fmla="*/ 9 w 28"/>
                <a:gd name="T3" fmla="*/ 10 h 64"/>
                <a:gd name="T4" fmla="*/ 17 w 28"/>
                <a:gd name="T5" fmla="*/ 15 h 64"/>
                <a:gd name="T6" fmla="*/ 7 w 28"/>
                <a:gd name="T7" fmla="*/ 27 h 64"/>
                <a:gd name="T8" fmla="*/ 0 w 28"/>
                <a:gd name="T9" fmla="*/ 39 h 64"/>
                <a:gd name="T10" fmla="*/ 9 w 28"/>
                <a:gd name="T11" fmla="*/ 40 h 64"/>
                <a:gd name="T12" fmla="*/ 22 w 28"/>
                <a:gd name="T13" fmla="*/ 18 h 64"/>
                <a:gd name="T14" fmla="*/ 4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64"/>
                <a:gd name="T26" fmla="*/ 28 w 28"/>
                <a:gd name="T27" fmla="*/ 64 h 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4" name="Freeform 66"/>
            <p:cNvSpPr>
              <a:spLocks noChangeArrowheads="1"/>
            </p:cNvSpPr>
            <p:nvPr/>
          </p:nvSpPr>
          <p:spPr bwMode="auto">
            <a:xfrm>
              <a:off x="3694" y="1052"/>
              <a:ext cx="14" cy="25"/>
            </a:xfrm>
            <a:custGeom>
              <a:avLst/>
              <a:gdLst>
                <a:gd name="T0" fmla="*/ 12 w 16"/>
                <a:gd name="T1" fmla="*/ 2 h 36"/>
                <a:gd name="T2" fmla="*/ 0 w 16"/>
                <a:gd name="T3" fmla="*/ 5 h 36"/>
                <a:gd name="T4" fmla="*/ 7 w 16"/>
                <a:gd name="T5" fmla="*/ 15 h 36"/>
                <a:gd name="T6" fmla="*/ 12 w 16"/>
                <a:gd name="T7" fmla="*/ 2 h 36"/>
                <a:gd name="T8" fmla="*/ 0 60000 65536"/>
                <a:gd name="T9" fmla="*/ 0 60000 65536"/>
                <a:gd name="T10" fmla="*/ 0 60000 65536"/>
                <a:gd name="T11" fmla="*/ 0 60000 65536"/>
                <a:gd name="T12" fmla="*/ 0 w 16"/>
                <a:gd name="T13" fmla="*/ 0 h 36"/>
                <a:gd name="T14" fmla="*/ 16 w 16"/>
                <a:gd name="T15" fmla="*/ 36 h 36"/>
              </a:gdLst>
              <a:ahLst/>
              <a:cxnLst>
                <a:cxn ang="T8">
                  <a:pos x="T0" y="T1"/>
                </a:cxn>
                <a:cxn ang="T9">
                  <a:pos x="T2" y="T3"/>
                </a:cxn>
                <a:cxn ang="T10">
                  <a:pos x="T4" y="T5"/>
                </a:cxn>
                <a:cxn ang="T11">
                  <a:pos x="T6" y="T7"/>
                </a:cxn>
              </a:cxnLst>
              <a:rect l="T12" t="T13" r="T14" b="T15"/>
              <a:pathLst>
                <a:path w="16" h="36">
                  <a:moveTo>
                    <a:pt x="14" y="3"/>
                  </a:moveTo>
                  <a:cubicBezTo>
                    <a:pt x="7" y="0"/>
                    <a:pt x="4" y="1"/>
                    <a:pt x="0" y="7"/>
                  </a:cubicBezTo>
                  <a:cubicBezTo>
                    <a:pt x="3" y="14"/>
                    <a:pt x="2" y="17"/>
                    <a:pt x="8" y="22"/>
                  </a:cubicBezTo>
                  <a:cubicBezTo>
                    <a:pt x="16" y="36"/>
                    <a:pt x="11" y="7"/>
                    <a:pt x="14" y="3"/>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5" name="Freeform 67"/>
            <p:cNvSpPr>
              <a:spLocks noChangeArrowheads="1"/>
            </p:cNvSpPr>
            <p:nvPr/>
          </p:nvSpPr>
          <p:spPr bwMode="auto">
            <a:xfrm>
              <a:off x="3683" y="1030"/>
              <a:ext cx="11" cy="14"/>
            </a:xfrm>
            <a:custGeom>
              <a:avLst/>
              <a:gdLst>
                <a:gd name="T0" fmla="*/ 8 w 13"/>
                <a:gd name="T1" fmla="*/ 4 h 20"/>
                <a:gd name="T2" fmla="*/ 1 w 13"/>
                <a:gd name="T3" fmla="*/ 8 h 20"/>
                <a:gd name="T4" fmla="*/ 8 w 13"/>
                <a:gd name="T5" fmla="*/ 14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6" name="Freeform 68"/>
            <p:cNvSpPr>
              <a:spLocks noChangeArrowheads="1"/>
            </p:cNvSpPr>
            <p:nvPr/>
          </p:nvSpPr>
          <p:spPr bwMode="auto">
            <a:xfrm>
              <a:off x="3678" y="1013"/>
              <a:ext cx="14" cy="14"/>
            </a:xfrm>
            <a:custGeom>
              <a:avLst/>
              <a:gdLst>
                <a:gd name="T0" fmla="*/ 9 w 16"/>
                <a:gd name="T1" fmla="*/ 4 h 19"/>
                <a:gd name="T2" fmla="*/ 0 w 16"/>
                <a:gd name="T3" fmla="*/ 7 h 19"/>
                <a:gd name="T4" fmla="*/ 11 w 16"/>
                <a:gd name="T5" fmla="*/ 14 h 19"/>
                <a:gd name="T6" fmla="*/ 9 w 16"/>
                <a:gd name="T7" fmla="*/ 4 h 19"/>
                <a:gd name="T8" fmla="*/ 0 60000 65536"/>
                <a:gd name="T9" fmla="*/ 0 60000 65536"/>
                <a:gd name="T10" fmla="*/ 0 60000 65536"/>
                <a:gd name="T11" fmla="*/ 0 60000 65536"/>
                <a:gd name="T12" fmla="*/ 0 w 16"/>
                <a:gd name="T13" fmla="*/ 0 h 19"/>
                <a:gd name="T14" fmla="*/ 16 w 16"/>
                <a:gd name="T15" fmla="*/ 19 h 19"/>
              </a:gdLst>
              <a:ahLst/>
              <a:cxnLst>
                <a:cxn ang="T8">
                  <a:pos x="T0" y="T1"/>
                </a:cxn>
                <a:cxn ang="T9">
                  <a:pos x="T2" y="T3"/>
                </a:cxn>
                <a:cxn ang="T10">
                  <a:pos x="T4" y="T5"/>
                </a:cxn>
                <a:cxn ang="T11">
                  <a:pos x="T6" y="T7"/>
                </a:cxn>
              </a:cxnLst>
              <a:rect l="T12" t="T13" r="T14" b="T15"/>
              <a:pathLst>
                <a:path w="16" h="19">
                  <a:moveTo>
                    <a:pt x="10" y="5"/>
                  </a:moveTo>
                  <a:cubicBezTo>
                    <a:pt x="4" y="0"/>
                    <a:pt x="1" y="3"/>
                    <a:pt x="0" y="10"/>
                  </a:cubicBezTo>
                  <a:cubicBezTo>
                    <a:pt x="4" y="15"/>
                    <a:pt x="7" y="16"/>
                    <a:pt x="12" y="19"/>
                  </a:cubicBezTo>
                  <a:cubicBezTo>
                    <a:pt x="16" y="12"/>
                    <a:pt x="14" y="12"/>
                    <a:pt x="10" y="5"/>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7" name="Freeform 69"/>
            <p:cNvSpPr>
              <a:spLocks noChangeArrowheads="1"/>
            </p:cNvSpPr>
            <p:nvPr/>
          </p:nvSpPr>
          <p:spPr bwMode="auto">
            <a:xfrm>
              <a:off x="3664" y="976"/>
              <a:ext cx="13" cy="18"/>
            </a:xfrm>
            <a:custGeom>
              <a:avLst/>
              <a:gdLst>
                <a:gd name="T0" fmla="*/ 6 w 14"/>
                <a:gd name="T1" fmla="*/ 0 h 25"/>
                <a:gd name="T2" fmla="*/ 0 w 14"/>
                <a:gd name="T3" fmla="*/ 9 h 25"/>
                <a:gd name="T4" fmla="*/ 11 w 14"/>
                <a:gd name="T5" fmla="*/ 17 h 25"/>
                <a:gd name="T6" fmla="*/ 6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8" name="Freeform 70"/>
            <p:cNvSpPr>
              <a:spLocks noChangeArrowheads="1"/>
            </p:cNvSpPr>
            <p:nvPr/>
          </p:nvSpPr>
          <p:spPr bwMode="auto">
            <a:xfrm>
              <a:off x="3667" y="999"/>
              <a:ext cx="18" cy="13"/>
            </a:xfrm>
            <a:custGeom>
              <a:avLst/>
              <a:gdLst>
                <a:gd name="T0" fmla="*/ 11 w 22"/>
                <a:gd name="T1" fmla="*/ 0 h 18"/>
                <a:gd name="T2" fmla="*/ 16 w 22"/>
                <a:gd name="T3" fmla="*/ 13 h 18"/>
                <a:gd name="T4" fmla="*/ 11 w 22"/>
                <a:gd name="T5" fmla="*/ 4 h 18"/>
                <a:gd name="T6" fmla="*/ 11 w 22"/>
                <a:gd name="T7" fmla="*/ 0 h 18"/>
                <a:gd name="T8" fmla="*/ 0 60000 65536"/>
                <a:gd name="T9" fmla="*/ 0 60000 65536"/>
                <a:gd name="T10" fmla="*/ 0 60000 65536"/>
                <a:gd name="T11" fmla="*/ 0 60000 65536"/>
                <a:gd name="T12" fmla="*/ 0 w 22"/>
                <a:gd name="T13" fmla="*/ 0 h 18"/>
                <a:gd name="T14" fmla="*/ 22 w 22"/>
                <a:gd name="T15" fmla="*/ 18 h 18"/>
              </a:gdLst>
              <a:ahLst/>
              <a:cxnLst>
                <a:cxn ang="T8">
                  <a:pos x="T0" y="T1"/>
                </a:cxn>
                <a:cxn ang="T9">
                  <a:pos x="T2" y="T3"/>
                </a:cxn>
                <a:cxn ang="T10">
                  <a:pos x="T4" y="T5"/>
                </a:cxn>
                <a:cxn ang="T11">
                  <a:pos x="T6" y="T7"/>
                </a:cxn>
              </a:cxnLst>
              <a:rect l="T12" t="T13" r="T14" b="T15"/>
              <a:pathLst>
                <a:path w="22" h="18">
                  <a:moveTo>
                    <a:pt x="13" y="0"/>
                  </a:moveTo>
                  <a:cubicBezTo>
                    <a:pt x="0" y="8"/>
                    <a:pt x="9" y="12"/>
                    <a:pt x="19" y="18"/>
                  </a:cubicBezTo>
                  <a:cubicBezTo>
                    <a:pt x="20" y="11"/>
                    <a:pt x="22" y="8"/>
                    <a:pt x="14" y="6"/>
                  </a:cubicBezTo>
                  <a:cubicBezTo>
                    <a:pt x="9" y="3"/>
                    <a:pt x="9" y="5"/>
                    <a:pt x="13"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89" name="Freeform 71"/>
            <p:cNvSpPr>
              <a:spLocks noChangeArrowheads="1"/>
            </p:cNvSpPr>
            <p:nvPr/>
          </p:nvSpPr>
          <p:spPr bwMode="auto">
            <a:xfrm>
              <a:off x="4628" y="1582"/>
              <a:ext cx="52" cy="56"/>
            </a:xfrm>
            <a:custGeom>
              <a:avLst/>
              <a:gdLst>
                <a:gd name="T0" fmla="*/ 9 w 60"/>
                <a:gd name="T1" fmla="*/ 5 h 81"/>
                <a:gd name="T2" fmla="*/ 3 w 60"/>
                <a:gd name="T3" fmla="*/ 12 h 81"/>
                <a:gd name="T4" fmla="*/ 13 w 60"/>
                <a:gd name="T5" fmla="*/ 27 h 81"/>
                <a:gd name="T6" fmla="*/ 23 w 60"/>
                <a:gd name="T7" fmla="*/ 37 h 81"/>
                <a:gd name="T8" fmla="*/ 35 w 60"/>
                <a:gd name="T9" fmla="*/ 44 h 81"/>
                <a:gd name="T10" fmla="*/ 44 w 60"/>
                <a:gd name="T11" fmla="*/ 56 h 81"/>
                <a:gd name="T12" fmla="*/ 45 w 60"/>
                <a:gd name="T13" fmla="*/ 39 h 81"/>
                <a:gd name="T14" fmla="*/ 37 w 60"/>
                <a:gd name="T15" fmla="*/ 26 h 81"/>
                <a:gd name="T16" fmla="*/ 22 w 60"/>
                <a:gd name="T17" fmla="*/ 12 h 81"/>
                <a:gd name="T18" fmla="*/ 9 w 60"/>
                <a:gd name="T19" fmla="*/ 5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81"/>
                <a:gd name="T32" fmla="*/ 60 w 6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0" name="Freeform 72"/>
            <p:cNvSpPr>
              <a:spLocks noChangeArrowheads="1"/>
            </p:cNvSpPr>
            <p:nvPr/>
          </p:nvSpPr>
          <p:spPr bwMode="auto">
            <a:xfrm>
              <a:off x="4894" y="1536"/>
              <a:ext cx="61" cy="43"/>
            </a:xfrm>
            <a:custGeom>
              <a:avLst/>
              <a:gdLst>
                <a:gd name="T0" fmla="*/ 24 w 71"/>
                <a:gd name="T1" fmla="*/ 16 h 61"/>
                <a:gd name="T2" fmla="*/ 11 w 71"/>
                <a:gd name="T3" fmla="*/ 23 h 61"/>
                <a:gd name="T4" fmla="*/ 1 w 71"/>
                <a:gd name="T5" fmla="*/ 31 h 61"/>
                <a:gd name="T6" fmla="*/ 11 w 71"/>
                <a:gd name="T7" fmla="*/ 42 h 61"/>
                <a:gd name="T8" fmla="*/ 24 w 71"/>
                <a:gd name="T9" fmla="*/ 31 h 61"/>
                <a:gd name="T10" fmla="*/ 34 w 71"/>
                <a:gd name="T11" fmla="*/ 16 h 61"/>
                <a:gd name="T12" fmla="*/ 47 w 71"/>
                <a:gd name="T13" fmla="*/ 0 h 61"/>
                <a:gd name="T14" fmla="*/ 61 w 71"/>
                <a:gd name="T15" fmla="*/ 8 h 61"/>
                <a:gd name="T16" fmla="*/ 30 w 71"/>
                <a:gd name="T17" fmla="*/ 16 h 61"/>
                <a:gd name="T18" fmla="*/ 24 w 71"/>
                <a:gd name="T19" fmla="*/ 16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61"/>
                <a:gd name="T32" fmla="*/ 71 w 71"/>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1" name="Freeform 73"/>
            <p:cNvSpPr>
              <a:spLocks noChangeArrowheads="1"/>
            </p:cNvSpPr>
            <p:nvPr/>
          </p:nvSpPr>
          <p:spPr bwMode="auto">
            <a:xfrm>
              <a:off x="4710" y="1513"/>
              <a:ext cx="20" cy="21"/>
            </a:xfrm>
            <a:custGeom>
              <a:avLst/>
              <a:gdLst>
                <a:gd name="T0" fmla="*/ 8 w 23"/>
                <a:gd name="T1" fmla="*/ 0 h 30"/>
                <a:gd name="T2" fmla="*/ 0 w 23"/>
                <a:gd name="T3" fmla="*/ 10 h 30"/>
                <a:gd name="T4" fmla="*/ 10 w 23"/>
                <a:gd name="T5" fmla="*/ 21 h 30"/>
                <a:gd name="T6" fmla="*/ 8 w 23"/>
                <a:gd name="T7" fmla="*/ 0 h 30"/>
                <a:gd name="T8" fmla="*/ 0 60000 65536"/>
                <a:gd name="T9" fmla="*/ 0 60000 65536"/>
                <a:gd name="T10" fmla="*/ 0 60000 65536"/>
                <a:gd name="T11" fmla="*/ 0 60000 65536"/>
                <a:gd name="T12" fmla="*/ 0 w 23"/>
                <a:gd name="T13" fmla="*/ 0 h 30"/>
                <a:gd name="T14" fmla="*/ 23 w 23"/>
                <a:gd name="T15" fmla="*/ 30 h 30"/>
              </a:gdLst>
              <a:ahLst/>
              <a:cxnLst>
                <a:cxn ang="T8">
                  <a:pos x="T0" y="T1"/>
                </a:cxn>
                <a:cxn ang="T9">
                  <a:pos x="T2" y="T3"/>
                </a:cxn>
                <a:cxn ang="T10">
                  <a:pos x="T4" y="T5"/>
                </a:cxn>
                <a:cxn ang="T11">
                  <a:pos x="T6" y="T7"/>
                </a:cxn>
              </a:cxnLst>
              <a:rect l="T12" t="T13" r="T14" b="T15"/>
              <a:pathLst>
                <a:path w="23" h="30">
                  <a:moveTo>
                    <a:pt x="9" y="0"/>
                  </a:moveTo>
                  <a:cubicBezTo>
                    <a:pt x="8" y="7"/>
                    <a:pt x="3" y="8"/>
                    <a:pt x="0" y="14"/>
                  </a:cubicBezTo>
                  <a:cubicBezTo>
                    <a:pt x="3" y="21"/>
                    <a:pt x="8" y="24"/>
                    <a:pt x="12" y="30"/>
                  </a:cubicBezTo>
                  <a:cubicBezTo>
                    <a:pt x="23" y="15"/>
                    <a:pt x="4" y="9"/>
                    <a:pt x="9"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2" name="Freeform 74"/>
            <p:cNvSpPr>
              <a:spLocks noChangeArrowheads="1"/>
            </p:cNvSpPr>
            <p:nvPr/>
          </p:nvSpPr>
          <p:spPr bwMode="auto">
            <a:xfrm>
              <a:off x="4701" y="1492"/>
              <a:ext cx="23" cy="16"/>
            </a:xfrm>
            <a:custGeom>
              <a:avLst/>
              <a:gdLst>
                <a:gd name="T0" fmla="*/ 17 w 26"/>
                <a:gd name="T1" fmla="*/ 0 h 23"/>
                <a:gd name="T2" fmla="*/ 0 w 26"/>
                <a:gd name="T3" fmla="*/ 10 h 23"/>
                <a:gd name="T4" fmla="*/ 19 w 26"/>
                <a:gd name="T5" fmla="*/ 14 h 23"/>
                <a:gd name="T6" fmla="*/ 17 w 26"/>
                <a:gd name="T7" fmla="*/ 0 h 23"/>
                <a:gd name="T8" fmla="*/ 0 60000 65536"/>
                <a:gd name="T9" fmla="*/ 0 60000 65536"/>
                <a:gd name="T10" fmla="*/ 0 60000 65536"/>
                <a:gd name="T11" fmla="*/ 0 60000 65536"/>
                <a:gd name="T12" fmla="*/ 0 w 26"/>
                <a:gd name="T13" fmla="*/ 0 h 23"/>
                <a:gd name="T14" fmla="*/ 26 w 26"/>
                <a:gd name="T15" fmla="*/ 23 h 23"/>
              </a:gdLst>
              <a:ahLst/>
              <a:cxnLst>
                <a:cxn ang="T8">
                  <a:pos x="T0" y="T1"/>
                </a:cxn>
                <a:cxn ang="T9">
                  <a:pos x="T2" y="T3"/>
                </a:cxn>
                <a:cxn ang="T10">
                  <a:pos x="T4" y="T5"/>
                </a:cxn>
                <a:cxn ang="T11">
                  <a:pos x="T6" y="T7"/>
                </a:cxn>
              </a:cxnLst>
              <a:rect l="T12" t="T13" r="T14" b="T15"/>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3" name="Freeform 75"/>
            <p:cNvSpPr>
              <a:spLocks noChangeArrowheads="1"/>
            </p:cNvSpPr>
            <p:nvPr/>
          </p:nvSpPr>
          <p:spPr bwMode="auto">
            <a:xfrm>
              <a:off x="4525" y="1311"/>
              <a:ext cx="27" cy="31"/>
            </a:xfrm>
            <a:custGeom>
              <a:avLst/>
              <a:gdLst>
                <a:gd name="T0" fmla="*/ 24 w 32"/>
                <a:gd name="T1" fmla="*/ 0 h 44"/>
                <a:gd name="T2" fmla="*/ 8 w 32"/>
                <a:gd name="T3" fmla="*/ 8 h 44"/>
                <a:gd name="T4" fmla="*/ 10 w 32"/>
                <a:gd name="T5" fmla="*/ 23 h 44"/>
                <a:gd name="T6" fmla="*/ 20 w 32"/>
                <a:gd name="T7" fmla="*/ 25 h 44"/>
                <a:gd name="T8" fmla="*/ 24 w 32"/>
                <a:gd name="T9" fmla="*/ 0 h 44"/>
                <a:gd name="T10" fmla="*/ 0 60000 65536"/>
                <a:gd name="T11" fmla="*/ 0 60000 65536"/>
                <a:gd name="T12" fmla="*/ 0 60000 65536"/>
                <a:gd name="T13" fmla="*/ 0 60000 65536"/>
                <a:gd name="T14" fmla="*/ 0 60000 65536"/>
                <a:gd name="T15" fmla="*/ 0 w 32"/>
                <a:gd name="T16" fmla="*/ 0 h 44"/>
                <a:gd name="T17" fmla="*/ 32 w 32"/>
                <a:gd name="T18" fmla="*/ 44 h 44"/>
              </a:gdLst>
              <a:ahLst/>
              <a:cxnLst>
                <a:cxn ang="T10">
                  <a:pos x="T0" y="T1"/>
                </a:cxn>
                <a:cxn ang="T11">
                  <a:pos x="T2" y="T3"/>
                </a:cxn>
                <a:cxn ang="T12">
                  <a:pos x="T4" y="T5"/>
                </a:cxn>
                <a:cxn ang="T13">
                  <a:pos x="T6" y="T7"/>
                </a:cxn>
                <a:cxn ang="T14">
                  <a:pos x="T8" y="T9"/>
                </a:cxn>
              </a:cxnLst>
              <a:rect l="T15" t="T16" r="T17" b="T18"/>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4" name="Freeform 76"/>
            <p:cNvSpPr>
              <a:spLocks noChangeArrowheads="1"/>
            </p:cNvSpPr>
            <p:nvPr/>
          </p:nvSpPr>
          <p:spPr bwMode="auto">
            <a:xfrm>
              <a:off x="4564" y="1351"/>
              <a:ext cx="30" cy="31"/>
            </a:xfrm>
            <a:custGeom>
              <a:avLst/>
              <a:gdLst>
                <a:gd name="T0" fmla="*/ 26 w 34"/>
                <a:gd name="T1" fmla="*/ 0 h 44"/>
                <a:gd name="T2" fmla="*/ 9 w 34"/>
                <a:gd name="T3" fmla="*/ 6 h 44"/>
                <a:gd name="T4" fmla="*/ 12 w 34"/>
                <a:gd name="T5" fmla="*/ 23 h 44"/>
                <a:gd name="T6" fmla="*/ 23 w 34"/>
                <a:gd name="T7" fmla="*/ 25 h 44"/>
                <a:gd name="T8" fmla="*/ 26 w 34"/>
                <a:gd name="T9" fmla="*/ 0 h 44"/>
                <a:gd name="T10" fmla="*/ 0 60000 65536"/>
                <a:gd name="T11" fmla="*/ 0 60000 65536"/>
                <a:gd name="T12" fmla="*/ 0 60000 65536"/>
                <a:gd name="T13" fmla="*/ 0 60000 65536"/>
                <a:gd name="T14" fmla="*/ 0 60000 65536"/>
                <a:gd name="T15" fmla="*/ 0 w 34"/>
                <a:gd name="T16" fmla="*/ 0 h 44"/>
                <a:gd name="T17" fmla="*/ 34 w 34"/>
                <a:gd name="T18" fmla="*/ 44 h 44"/>
              </a:gdLst>
              <a:ahLst/>
              <a:cxnLst>
                <a:cxn ang="T10">
                  <a:pos x="T0" y="T1"/>
                </a:cxn>
                <a:cxn ang="T11">
                  <a:pos x="T2" y="T3"/>
                </a:cxn>
                <a:cxn ang="T12">
                  <a:pos x="T4" y="T5"/>
                </a:cxn>
                <a:cxn ang="T13">
                  <a:pos x="T6" y="T7"/>
                </a:cxn>
                <a:cxn ang="T14">
                  <a:pos x="T8" y="T9"/>
                </a:cxn>
              </a:cxnLst>
              <a:rect l="T15" t="T16" r="T17" b="T18"/>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5" name="Freeform 77"/>
            <p:cNvSpPr>
              <a:spLocks noChangeArrowheads="1"/>
            </p:cNvSpPr>
            <p:nvPr/>
          </p:nvSpPr>
          <p:spPr bwMode="auto">
            <a:xfrm>
              <a:off x="4595" y="1410"/>
              <a:ext cx="32" cy="26"/>
            </a:xfrm>
            <a:custGeom>
              <a:avLst/>
              <a:gdLst>
                <a:gd name="T0" fmla="*/ 29 w 38"/>
                <a:gd name="T1" fmla="*/ 1 h 37"/>
                <a:gd name="T2" fmla="*/ 8 w 38"/>
                <a:gd name="T3" fmla="*/ 1 h 37"/>
                <a:gd name="T4" fmla="*/ 12 w 38"/>
                <a:gd name="T5" fmla="*/ 18 h 37"/>
                <a:gd name="T6" fmla="*/ 22 w 38"/>
                <a:gd name="T7" fmla="*/ 20 h 37"/>
                <a:gd name="T8" fmla="*/ 29 w 38"/>
                <a:gd name="T9" fmla="*/ 1 h 37"/>
                <a:gd name="T10" fmla="*/ 0 60000 65536"/>
                <a:gd name="T11" fmla="*/ 0 60000 65536"/>
                <a:gd name="T12" fmla="*/ 0 60000 65536"/>
                <a:gd name="T13" fmla="*/ 0 60000 65536"/>
                <a:gd name="T14" fmla="*/ 0 60000 65536"/>
                <a:gd name="T15" fmla="*/ 0 w 38"/>
                <a:gd name="T16" fmla="*/ 0 h 37"/>
                <a:gd name="T17" fmla="*/ 38 w 38"/>
                <a:gd name="T18" fmla="*/ 37 h 37"/>
              </a:gdLst>
              <a:ahLst/>
              <a:cxnLst>
                <a:cxn ang="T10">
                  <a:pos x="T0" y="T1"/>
                </a:cxn>
                <a:cxn ang="T11">
                  <a:pos x="T2" y="T3"/>
                </a:cxn>
                <a:cxn ang="T12">
                  <a:pos x="T4" y="T5"/>
                </a:cxn>
                <a:cxn ang="T13">
                  <a:pos x="T6" y="T7"/>
                </a:cxn>
                <a:cxn ang="T14">
                  <a:pos x="T8" y="T9"/>
                </a:cxn>
              </a:cxnLst>
              <a:rect l="T15" t="T16" r="T17" b="T18"/>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6" name="Freeform 78"/>
            <p:cNvSpPr>
              <a:spLocks noChangeArrowheads="1"/>
            </p:cNvSpPr>
            <p:nvPr/>
          </p:nvSpPr>
          <p:spPr bwMode="auto">
            <a:xfrm>
              <a:off x="4634" y="1400"/>
              <a:ext cx="32" cy="25"/>
            </a:xfrm>
            <a:custGeom>
              <a:avLst/>
              <a:gdLst>
                <a:gd name="T0" fmla="*/ 29 w 38"/>
                <a:gd name="T1" fmla="*/ 1 h 34"/>
                <a:gd name="T2" fmla="*/ 8 w 38"/>
                <a:gd name="T3" fmla="*/ 1 h 34"/>
                <a:gd name="T4" fmla="*/ 13 w 38"/>
                <a:gd name="T5" fmla="*/ 16 h 34"/>
                <a:gd name="T6" fmla="*/ 23 w 38"/>
                <a:gd name="T7" fmla="*/ 16 h 34"/>
                <a:gd name="T8" fmla="*/ 29 w 38"/>
                <a:gd name="T9" fmla="*/ 1 h 34"/>
                <a:gd name="T10" fmla="*/ 0 60000 65536"/>
                <a:gd name="T11" fmla="*/ 0 60000 65536"/>
                <a:gd name="T12" fmla="*/ 0 60000 65536"/>
                <a:gd name="T13" fmla="*/ 0 60000 65536"/>
                <a:gd name="T14" fmla="*/ 0 60000 65536"/>
                <a:gd name="T15" fmla="*/ 0 w 38"/>
                <a:gd name="T16" fmla="*/ 0 h 34"/>
                <a:gd name="T17" fmla="*/ 38 w 38"/>
                <a:gd name="T18" fmla="*/ 34 h 34"/>
              </a:gdLst>
              <a:ahLst/>
              <a:cxnLst>
                <a:cxn ang="T10">
                  <a:pos x="T0" y="T1"/>
                </a:cxn>
                <a:cxn ang="T11">
                  <a:pos x="T2" y="T3"/>
                </a:cxn>
                <a:cxn ang="T12">
                  <a:pos x="T4" y="T5"/>
                </a:cxn>
                <a:cxn ang="T13">
                  <a:pos x="T6" y="T7"/>
                </a:cxn>
                <a:cxn ang="T14">
                  <a:pos x="T8" y="T9"/>
                </a:cxn>
              </a:cxnLst>
              <a:rect l="T15" t="T16" r="T17" b="T18"/>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7" name="Freeform 79"/>
            <p:cNvSpPr>
              <a:spLocks noChangeArrowheads="1"/>
            </p:cNvSpPr>
            <p:nvPr/>
          </p:nvSpPr>
          <p:spPr bwMode="auto">
            <a:xfrm>
              <a:off x="4623" y="1367"/>
              <a:ext cx="30" cy="19"/>
            </a:xfrm>
            <a:custGeom>
              <a:avLst/>
              <a:gdLst>
                <a:gd name="T0" fmla="*/ 27 w 35"/>
                <a:gd name="T1" fmla="*/ 1 h 27"/>
                <a:gd name="T2" fmla="*/ 9 w 35"/>
                <a:gd name="T3" fmla="*/ 1 h 27"/>
                <a:gd name="T4" fmla="*/ 11 w 35"/>
                <a:gd name="T5" fmla="*/ 11 h 27"/>
                <a:gd name="T6" fmla="*/ 21 w 35"/>
                <a:gd name="T7" fmla="*/ 13 h 27"/>
                <a:gd name="T8" fmla="*/ 27 w 35"/>
                <a:gd name="T9" fmla="*/ 1 h 27"/>
                <a:gd name="T10" fmla="*/ 0 60000 65536"/>
                <a:gd name="T11" fmla="*/ 0 60000 65536"/>
                <a:gd name="T12" fmla="*/ 0 60000 65536"/>
                <a:gd name="T13" fmla="*/ 0 60000 65536"/>
                <a:gd name="T14" fmla="*/ 0 60000 65536"/>
                <a:gd name="T15" fmla="*/ 0 w 35"/>
                <a:gd name="T16" fmla="*/ 0 h 27"/>
                <a:gd name="T17" fmla="*/ 35 w 35"/>
                <a:gd name="T18" fmla="*/ 27 h 27"/>
              </a:gdLst>
              <a:ahLst/>
              <a:cxnLst>
                <a:cxn ang="T10">
                  <a:pos x="T0" y="T1"/>
                </a:cxn>
                <a:cxn ang="T11">
                  <a:pos x="T2" y="T3"/>
                </a:cxn>
                <a:cxn ang="T12">
                  <a:pos x="T4" y="T5"/>
                </a:cxn>
                <a:cxn ang="T13">
                  <a:pos x="T6" y="T7"/>
                </a:cxn>
                <a:cxn ang="T14">
                  <a:pos x="T8" y="T9"/>
                </a:cxn>
              </a:cxnLst>
              <a:rect l="T15" t="T16" r="T17" b="T18"/>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8" name="Freeform 80"/>
            <p:cNvSpPr>
              <a:spLocks noChangeArrowheads="1"/>
            </p:cNvSpPr>
            <p:nvPr/>
          </p:nvSpPr>
          <p:spPr bwMode="auto">
            <a:xfrm>
              <a:off x="4593" y="1343"/>
              <a:ext cx="30" cy="33"/>
            </a:xfrm>
            <a:custGeom>
              <a:avLst/>
              <a:gdLst>
                <a:gd name="T0" fmla="*/ 24 w 35"/>
                <a:gd name="T1" fmla="*/ 11 h 47"/>
                <a:gd name="T2" fmla="*/ 16 w 35"/>
                <a:gd name="T3" fmla="*/ 1 h 47"/>
                <a:gd name="T4" fmla="*/ 9 w 35"/>
                <a:gd name="T5" fmla="*/ 18 h 47"/>
                <a:gd name="T6" fmla="*/ 16 w 35"/>
                <a:gd name="T7" fmla="*/ 25 h 47"/>
                <a:gd name="T8" fmla="*/ 23 w 35"/>
                <a:gd name="T9" fmla="*/ 20 h 47"/>
                <a:gd name="T10" fmla="*/ 24 w 35"/>
                <a:gd name="T11" fmla="*/ 11 h 47"/>
                <a:gd name="T12" fmla="*/ 0 60000 65536"/>
                <a:gd name="T13" fmla="*/ 0 60000 65536"/>
                <a:gd name="T14" fmla="*/ 0 60000 65536"/>
                <a:gd name="T15" fmla="*/ 0 60000 65536"/>
                <a:gd name="T16" fmla="*/ 0 60000 65536"/>
                <a:gd name="T17" fmla="*/ 0 60000 65536"/>
                <a:gd name="T18" fmla="*/ 0 w 35"/>
                <a:gd name="T19" fmla="*/ 0 h 47"/>
                <a:gd name="T20" fmla="*/ 35 w 35"/>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99" name="Freeform 81"/>
            <p:cNvSpPr>
              <a:spLocks noChangeArrowheads="1"/>
            </p:cNvSpPr>
            <p:nvPr/>
          </p:nvSpPr>
          <p:spPr bwMode="auto">
            <a:xfrm>
              <a:off x="4556" y="1329"/>
              <a:ext cx="27" cy="24"/>
            </a:xfrm>
            <a:custGeom>
              <a:avLst/>
              <a:gdLst>
                <a:gd name="T0" fmla="*/ 19 w 32"/>
                <a:gd name="T1" fmla="*/ 7 h 35"/>
                <a:gd name="T2" fmla="*/ 8 w 32"/>
                <a:gd name="T3" fmla="*/ 1 h 35"/>
                <a:gd name="T4" fmla="*/ 10 w 32"/>
                <a:gd name="T5" fmla="*/ 16 h 35"/>
                <a:gd name="T6" fmla="*/ 20 w 32"/>
                <a:gd name="T7" fmla="*/ 19 h 35"/>
                <a:gd name="T8" fmla="*/ 19 w 32"/>
                <a:gd name="T9" fmla="*/ 7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0" name="Freeform 82"/>
            <p:cNvSpPr>
              <a:spLocks noChangeArrowheads="1"/>
            </p:cNvSpPr>
            <p:nvPr/>
          </p:nvSpPr>
          <p:spPr bwMode="auto">
            <a:xfrm>
              <a:off x="4602" y="1378"/>
              <a:ext cx="27" cy="24"/>
            </a:xfrm>
            <a:custGeom>
              <a:avLst/>
              <a:gdLst>
                <a:gd name="T0" fmla="*/ 19 w 32"/>
                <a:gd name="T1" fmla="*/ 7 h 35"/>
                <a:gd name="T2" fmla="*/ 8 w 32"/>
                <a:gd name="T3" fmla="*/ 1 h 35"/>
                <a:gd name="T4" fmla="*/ 10 w 32"/>
                <a:gd name="T5" fmla="*/ 16 h 35"/>
                <a:gd name="T6" fmla="*/ 20 w 32"/>
                <a:gd name="T7" fmla="*/ 19 h 35"/>
                <a:gd name="T8" fmla="*/ 19 w 32"/>
                <a:gd name="T9" fmla="*/ 7 h 35"/>
                <a:gd name="T10" fmla="*/ 0 60000 65536"/>
                <a:gd name="T11" fmla="*/ 0 60000 65536"/>
                <a:gd name="T12" fmla="*/ 0 60000 65536"/>
                <a:gd name="T13" fmla="*/ 0 60000 65536"/>
                <a:gd name="T14" fmla="*/ 0 60000 65536"/>
                <a:gd name="T15" fmla="*/ 0 w 32"/>
                <a:gd name="T16" fmla="*/ 0 h 35"/>
                <a:gd name="T17" fmla="*/ 32 w 32"/>
                <a:gd name="T18" fmla="*/ 35 h 35"/>
              </a:gdLst>
              <a:ahLst/>
              <a:cxnLst>
                <a:cxn ang="T10">
                  <a:pos x="T0" y="T1"/>
                </a:cxn>
                <a:cxn ang="T11">
                  <a:pos x="T2" y="T3"/>
                </a:cxn>
                <a:cxn ang="T12">
                  <a:pos x="T4" y="T5"/>
                </a:cxn>
                <a:cxn ang="T13">
                  <a:pos x="T6" y="T7"/>
                </a:cxn>
                <a:cxn ang="T14">
                  <a:pos x="T8" y="T9"/>
                </a:cxn>
              </a:cxnLst>
              <a:rect l="T15" t="T16" r="T17" b="T18"/>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1" name="Freeform 83"/>
            <p:cNvSpPr>
              <a:spLocks noChangeArrowheads="1"/>
            </p:cNvSpPr>
            <p:nvPr/>
          </p:nvSpPr>
          <p:spPr bwMode="auto">
            <a:xfrm>
              <a:off x="2750" y="93"/>
              <a:ext cx="162" cy="101"/>
            </a:xfrm>
            <a:custGeom>
              <a:avLst/>
              <a:gdLst>
                <a:gd name="T0" fmla="*/ 147 w 189"/>
                <a:gd name="T1" fmla="*/ 3 h 144"/>
                <a:gd name="T2" fmla="*/ 159 w 189"/>
                <a:gd name="T3" fmla="*/ 3 h 144"/>
                <a:gd name="T4" fmla="*/ 162 w 189"/>
                <a:gd name="T5" fmla="*/ 11 h 144"/>
                <a:gd name="T6" fmla="*/ 160 w 189"/>
                <a:gd name="T7" fmla="*/ 17 h 144"/>
                <a:gd name="T8" fmla="*/ 112 w 189"/>
                <a:gd name="T9" fmla="*/ 31 h 144"/>
                <a:gd name="T10" fmla="*/ 93 w 189"/>
                <a:gd name="T11" fmla="*/ 41 h 144"/>
                <a:gd name="T12" fmla="*/ 83 w 189"/>
                <a:gd name="T13" fmla="*/ 43 h 144"/>
                <a:gd name="T14" fmla="*/ 61 w 189"/>
                <a:gd name="T15" fmla="*/ 58 h 144"/>
                <a:gd name="T16" fmla="*/ 64 w 189"/>
                <a:gd name="T17" fmla="*/ 65 h 144"/>
                <a:gd name="T18" fmla="*/ 71 w 189"/>
                <a:gd name="T19" fmla="*/ 81 h 144"/>
                <a:gd name="T20" fmla="*/ 92 w 189"/>
                <a:gd name="T21" fmla="*/ 88 h 144"/>
                <a:gd name="T22" fmla="*/ 80 w 189"/>
                <a:gd name="T23" fmla="*/ 98 h 144"/>
                <a:gd name="T24" fmla="*/ 71 w 189"/>
                <a:gd name="T25" fmla="*/ 91 h 144"/>
                <a:gd name="T26" fmla="*/ 61 w 189"/>
                <a:gd name="T27" fmla="*/ 94 h 144"/>
                <a:gd name="T28" fmla="*/ 18 w 189"/>
                <a:gd name="T29" fmla="*/ 86 h 144"/>
                <a:gd name="T30" fmla="*/ 16 w 189"/>
                <a:gd name="T31" fmla="*/ 74 h 144"/>
                <a:gd name="T32" fmla="*/ 40 w 189"/>
                <a:gd name="T33" fmla="*/ 63 h 144"/>
                <a:gd name="T34" fmla="*/ 44 w 189"/>
                <a:gd name="T35" fmla="*/ 53 h 144"/>
                <a:gd name="T36" fmla="*/ 40 w 189"/>
                <a:gd name="T37" fmla="*/ 45 h 144"/>
                <a:gd name="T38" fmla="*/ 63 w 189"/>
                <a:gd name="T39" fmla="*/ 32 h 144"/>
                <a:gd name="T40" fmla="*/ 83 w 189"/>
                <a:gd name="T41" fmla="*/ 25 h 144"/>
                <a:gd name="T42" fmla="*/ 97 w 189"/>
                <a:gd name="T43" fmla="*/ 17 h 144"/>
                <a:gd name="T44" fmla="*/ 147 w 189"/>
                <a:gd name="T45" fmla="*/ 3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9"/>
                <a:gd name="T70" fmla="*/ 0 h 144"/>
                <a:gd name="T71" fmla="*/ 189 w 189"/>
                <a:gd name="T72" fmla="*/ 144 h 1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2" name="Freeform 84"/>
            <p:cNvSpPr>
              <a:spLocks noChangeArrowheads="1"/>
            </p:cNvSpPr>
            <p:nvPr/>
          </p:nvSpPr>
          <p:spPr bwMode="auto">
            <a:xfrm>
              <a:off x="2847" y="191"/>
              <a:ext cx="46" cy="11"/>
            </a:xfrm>
            <a:custGeom>
              <a:avLst/>
              <a:gdLst>
                <a:gd name="T0" fmla="*/ 21 w 53"/>
                <a:gd name="T1" fmla="*/ 0 h 17"/>
                <a:gd name="T2" fmla="*/ 10 w 53"/>
                <a:gd name="T3" fmla="*/ 1 h 17"/>
                <a:gd name="T4" fmla="*/ 28 w 53"/>
                <a:gd name="T5" fmla="*/ 10 h 17"/>
                <a:gd name="T6" fmla="*/ 38 w 53"/>
                <a:gd name="T7" fmla="*/ 9 h 17"/>
                <a:gd name="T8" fmla="*/ 21 w 53"/>
                <a:gd name="T9" fmla="*/ 0 h 17"/>
                <a:gd name="T10" fmla="*/ 0 60000 65536"/>
                <a:gd name="T11" fmla="*/ 0 60000 65536"/>
                <a:gd name="T12" fmla="*/ 0 60000 65536"/>
                <a:gd name="T13" fmla="*/ 0 60000 65536"/>
                <a:gd name="T14" fmla="*/ 0 60000 65536"/>
                <a:gd name="T15" fmla="*/ 0 w 53"/>
                <a:gd name="T16" fmla="*/ 0 h 17"/>
                <a:gd name="T17" fmla="*/ 53 w 53"/>
                <a:gd name="T18" fmla="*/ 17 h 17"/>
              </a:gdLst>
              <a:ahLst/>
              <a:cxnLst>
                <a:cxn ang="T10">
                  <a:pos x="T0" y="T1"/>
                </a:cxn>
                <a:cxn ang="T11">
                  <a:pos x="T2" y="T3"/>
                </a:cxn>
                <a:cxn ang="T12">
                  <a:pos x="T4" y="T5"/>
                </a:cxn>
                <a:cxn ang="T13">
                  <a:pos x="T6" y="T7"/>
                </a:cxn>
                <a:cxn ang="T14">
                  <a:pos x="T8" y="T9"/>
                </a:cxn>
              </a:cxnLst>
              <a:rect l="T15" t="T16" r="T17" b="T18"/>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3" name="Freeform 85"/>
            <p:cNvSpPr>
              <a:spLocks noChangeArrowheads="1"/>
            </p:cNvSpPr>
            <p:nvPr/>
          </p:nvSpPr>
          <p:spPr bwMode="auto">
            <a:xfrm>
              <a:off x="3082" y="45"/>
              <a:ext cx="49" cy="26"/>
            </a:xfrm>
            <a:custGeom>
              <a:avLst/>
              <a:gdLst>
                <a:gd name="T0" fmla="*/ 49 w 57"/>
                <a:gd name="T1" fmla="*/ 3 h 37"/>
                <a:gd name="T2" fmla="*/ 21 w 57"/>
                <a:gd name="T3" fmla="*/ 17 h 37"/>
                <a:gd name="T4" fmla="*/ 9 w 57"/>
                <a:gd name="T5" fmla="*/ 24 h 37"/>
                <a:gd name="T6" fmla="*/ 8 w 57"/>
                <a:gd name="T7" fmla="*/ 3 h 37"/>
                <a:gd name="T8" fmla="*/ 18 w 57"/>
                <a:gd name="T9" fmla="*/ 0 h 37"/>
                <a:gd name="T10" fmla="*/ 49 w 57"/>
                <a:gd name="T11" fmla="*/ 3 h 37"/>
                <a:gd name="T12" fmla="*/ 0 60000 65536"/>
                <a:gd name="T13" fmla="*/ 0 60000 65536"/>
                <a:gd name="T14" fmla="*/ 0 60000 65536"/>
                <a:gd name="T15" fmla="*/ 0 60000 65536"/>
                <a:gd name="T16" fmla="*/ 0 60000 65536"/>
                <a:gd name="T17" fmla="*/ 0 60000 65536"/>
                <a:gd name="T18" fmla="*/ 0 w 57"/>
                <a:gd name="T19" fmla="*/ 0 h 37"/>
                <a:gd name="T20" fmla="*/ 57 w 5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4" name="Freeform 86"/>
            <p:cNvSpPr>
              <a:spLocks noChangeArrowheads="1"/>
            </p:cNvSpPr>
            <p:nvPr/>
          </p:nvSpPr>
          <p:spPr bwMode="auto">
            <a:xfrm>
              <a:off x="3117" y="57"/>
              <a:ext cx="58" cy="19"/>
            </a:xfrm>
            <a:custGeom>
              <a:avLst/>
              <a:gdLst>
                <a:gd name="T0" fmla="*/ 25 w 68"/>
                <a:gd name="T1" fmla="*/ 0 h 26"/>
                <a:gd name="T2" fmla="*/ 9 w 68"/>
                <a:gd name="T3" fmla="*/ 4 h 26"/>
                <a:gd name="T4" fmla="*/ 49 w 68"/>
                <a:gd name="T5" fmla="*/ 19 h 26"/>
                <a:gd name="T6" fmla="*/ 54 w 68"/>
                <a:gd name="T7" fmla="*/ 18 h 26"/>
                <a:gd name="T8" fmla="*/ 25 w 68"/>
                <a:gd name="T9" fmla="*/ 0 h 26"/>
                <a:gd name="T10" fmla="*/ 0 60000 65536"/>
                <a:gd name="T11" fmla="*/ 0 60000 65536"/>
                <a:gd name="T12" fmla="*/ 0 60000 65536"/>
                <a:gd name="T13" fmla="*/ 0 60000 65536"/>
                <a:gd name="T14" fmla="*/ 0 60000 65536"/>
                <a:gd name="T15" fmla="*/ 0 w 68"/>
                <a:gd name="T16" fmla="*/ 0 h 26"/>
                <a:gd name="T17" fmla="*/ 68 w 68"/>
                <a:gd name="T18" fmla="*/ 26 h 26"/>
              </a:gdLst>
              <a:ahLst/>
              <a:cxnLst>
                <a:cxn ang="T10">
                  <a:pos x="T0" y="T1"/>
                </a:cxn>
                <a:cxn ang="T11">
                  <a:pos x="T2" y="T3"/>
                </a:cxn>
                <a:cxn ang="T12">
                  <a:pos x="T4" y="T5"/>
                </a:cxn>
                <a:cxn ang="T13">
                  <a:pos x="T6" y="T7"/>
                </a:cxn>
                <a:cxn ang="T14">
                  <a:pos x="T8" y="T9"/>
                </a:cxn>
              </a:cxnLst>
              <a:rect l="T15" t="T16" r="T17" b="T18"/>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5" name="Freeform 87"/>
            <p:cNvSpPr>
              <a:spLocks noChangeArrowheads="1"/>
            </p:cNvSpPr>
            <p:nvPr/>
          </p:nvSpPr>
          <p:spPr bwMode="auto">
            <a:xfrm>
              <a:off x="3179" y="60"/>
              <a:ext cx="58" cy="30"/>
            </a:xfrm>
            <a:custGeom>
              <a:avLst/>
              <a:gdLst>
                <a:gd name="T0" fmla="*/ 44 w 66"/>
                <a:gd name="T1" fmla="*/ 6 h 43"/>
                <a:gd name="T2" fmla="*/ 23 w 66"/>
                <a:gd name="T3" fmla="*/ 6 h 43"/>
                <a:gd name="T4" fmla="*/ 9 w 66"/>
                <a:gd name="T5" fmla="*/ 6 h 43"/>
                <a:gd name="T6" fmla="*/ 7 w 66"/>
                <a:gd name="T7" fmla="*/ 24 h 43"/>
                <a:gd name="T8" fmla="*/ 28 w 66"/>
                <a:gd name="T9" fmla="*/ 30 h 43"/>
                <a:gd name="T10" fmla="*/ 54 w 66"/>
                <a:gd name="T11" fmla="*/ 19 h 43"/>
                <a:gd name="T12" fmla="*/ 44 w 66"/>
                <a:gd name="T13" fmla="*/ 6 h 43"/>
                <a:gd name="T14" fmla="*/ 0 60000 65536"/>
                <a:gd name="T15" fmla="*/ 0 60000 65536"/>
                <a:gd name="T16" fmla="*/ 0 60000 65536"/>
                <a:gd name="T17" fmla="*/ 0 60000 65536"/>
                <a:gd name="T18" fmla="*/ 0 60000 65536"/>
                <a:gd name="T19" fmla="*/ 0 60000 65536"/>
                <a:gd name="T20" fmla="*/ 0 60000 65536"/>
                <a:gd name="T21" fmla="*/ 0 w 66"/>
                <a:gd name="T22" fmla="*/ 0 h 43"/>
                <a:gd name="T23" fmla="*/ 66 w 66"/>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6" name="Freeform 88"/>
            <p:cNvSpPr>
              <a:spLocks noChangeArrowheads="1"/>
            </p:cNvSpPr>
            <p:nvPr/>
          </p:nvSpPr>
          <p:spPr bwMode="auto">
            <a:xfrm>
              <a:off x="3581" y="85"/>
              <a:ext cx="101" cy="29"/>
            </a:xfrm>
            <a:custGeom>
              <a:avLst/>
              <a:gdLst>
                <a:gd name="T0" fmla="*/ 12 w 117"/>
                <a:gd name="T1" fmla="*/ 0 h 41"/>
                <a:gd name="T2" fmla="*/ 7 w 117"/>
                <a:gd name="T3" fmla="*/ 11 h 41"/>
                <a:gd name="T4" fmla="*/ 43 w 117"/>
                <a:gd name="T5" fmla="*/ 21 h 41"/>
                <a:gd name="T6" fmla="*/ 66 w 117"/>
                <a:gd name="T7" fmla="*/ 25 h 41"/>
                <a:gd name="T8" fmla="*/ 97 w 117"/>
                <a:gd name="T9" fmla="*/ 16 h 41"/>
                <a:gd name="T10" fmla="*/ 67 w 117"/>
                <a:gd name="T11" fmla="*/ 3 h 41"/>
                <a:gd name="T12" fmla="*/ 12 w 117"/>
                <a:gd name="T13" fmla="*/ 0 h 41"/>
                <a:gd name="T14" fmla="*/ 0 60000 65536"/>
                <a:gd name="T15" fmla="*/ 0 60000 65536"/>
                <a:gd name="T16" fmla="*/ 0 60000 65536"/>
                <a:gd name="T17" fmla="*/ 0 60000 65536"/>
                <a:gd name="T18" fmla="*/ 0 60000 65536"/>
                <a:gd name="T19" fmla="*/ 0 60000 65536"/>
                <a:gd name="T20" fmla="*/ 0 60000 65536"/>
                <a:gd name="T21" fmla="*/ 0 w 117"/>
                <a:gd name="T22" fmla="*/ 0 h 41"/>
                <a:gd name="T23" fmla="*/ 117 w 117"/>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7" name="Freeform 89"/>
            <p:cNvSpPr>
              <a:spLocks noChangeArrowheads="1"/>
            </p:cNvSpPr>
            <p:nvPr/>
          </p:nvSpPr>
          <p:spPr bwMode="auto">
            <a:xfrm>
              <a:off x="3684" y="84"/>
              <a:ext cx="53" cy="23"/>
            </a:xfrm>
            <a:custGeom>
              <a:avLst/>
              <a:gdLst>
                <a:gd name="T0" fmla="*/ 27 w 62"/>
                <a:gd name="T1" fmla="*/ 3 h 32"/>
                <a:gd name="T2" fmla="*/ 53 w 62"/>
                <a:gd name="T3" fmla="*/ 7 h 32"/>
                <a:gd name="T4" fmla="*/ 26 w 62"/>
                <a:gd name="T5" fmla="*/ 23 h 32"/>
                <a:gd name="T6" fmla="*/ 5 w 62"/>
                <a:gd name="T7" fmla="*/ 16 h 32"/>
                <a:gd name="T8" fmla="*/ 27 w 62"/>
                <a:gd name="T9" fmla="*/ 3 h 32"/>
                <a:gd name="T10" fmla="*/ 0 60000 65536"/>
                <a:gd name="T11" fmla="*/ 0 60000 65536"/>
                <a:gd name="T12" fmla="*/ 0 60000 65536"/>
                <a:gd name="T13" fmla="*/ 0 60000 65536"/>
                <a:gd name="T14" fmla="*/ 0 60000 65536"/>
                <a:gd name="T15" fmla="*/ 0 w 62"/>
                <a:gd name="T16" fmla="*/ 0 h 32"/>
                <a:gd name="T17" fmla="*/ 62 w 62"/>
                <a:gd name="T18" fmla="*/ 32 h 32"/>
              </a:gdLst>
              <a:ahLst/>
              <a:cxnLst>
                <a:cxn ang="T10">
                  <a:pos x="T0" y="T1"/>
                </a:cxn>
                <a:cxn ang="T11">
                  <a:pos x="T2" y="T3"/>
                </a:cxn>
                <a:cxn ang="T12">
                  <a:pos x="T4" y="T5"/>
                </a:cxn>
                <a:cxn ang="T13">
                  <a:pos x="T6" y="T7"/>
                </a:cxn>
                <a:cxn ang="T14">
                  <a:pos x="T8" y="T9"/>
                </a:cxn>
              </a:cxnLst>
              <a:rect l="T15" t="T16" r="T17" b="T18"/>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8" name="Freeform 90"/>
            <p:cNvSpPr>
              <a:spLocks noChangeArrowheads="1"/>
            </p:cNvSpPr>
            <p:nvPr/>
          </p:nvSpPr>
          <p:spPr bwMode="auto">
            <a:xfrm>
              <a:off x="3660" y="111"/>
              <a:ext cx="42" cy="16"/>
            </a:xfrm>
            <a:custGeom>
              <a:avLst/>
              <a:gdLst>
                <a:gd name="T0" fmla="*/ 17 w 49"/>
                <a:gd name="T1" fmla="*/ 1 h 23"/>
                <a:gd name="T2" fmla="*/ 5 w 49"/>
                <a:gd name="T3" fmla="*/ 3 h 23"/>
                <a:gd name="T4" fmla="*/ 33 w 49"/>
                <a:gd name="T5" fmla="*/ 16 h 23"/>
                <a:gd name="T6" fmla="*/ 17 w 49"/>
                <a:gd name="T7" fmla="*/ 1 h 23"/>
                <a:gd name="T8" fmla="*/ 0 60000 65536"/>
                <a:gd name="T9" fmla="*/ 0 60000 65536"/>
                <a:gd name="T10" fmla="*/ 0 60000 65536"/>
                <a:gd name="T11" fmla="*/ 0 60000 65536"/>
                <a:gd name="T12" fmla="*/ 0 w 49"/>
                <a:gd name="T13" fmla="*/ 0 h 23"/>
                <a:gd name="T14" fmla="*/ 49 w 49"/>
                <a:gd name="T15" fmla="*/ 23 h 23"/>
              </a:gdLst>
              <a:ahLst/>
              <a:cxnLst>
                <a:cxn ang="T8">
                  <a:pos x="T0" y="T1"/>
                </a:cxn>
                <a:cxn ang="T9">
                  <a:pos x="T2" y="T3"/>
                </a:cxn>
                <a:cxn ang="T10">
                  <a:pos x="T4" y="T5"/>
                </a:cxn>
                <a:cxn ang="T11">
                  <a:pos x="T6" y="T7"/>
                </a:cxn>
              </a:cxnLst>
              <a:rect l="T12" t="T13" r="T14" b="T15"/>
              <a:pathLst>
                <a:path w="49" h="23">
                  <a:moveTo>
                    <a:pt x="20" y="1"/>
                  </a:moveTo>
                  <a:cubicBezTo>
                    <a:pt x="15" y="2"/>
                    <a:pt x="8" y="0"/>
                    <a:pt x="6" y="5"/>
                  </a:cubicBezTo>
                  <a:cubicBezTo>
                    <a:pt x="0" y="19"/>
                    <a:pt x="32" y="21"/>
                    <a:pt x="38" y="23"/>
                  </a:cubicBezTo>
                  <a:cubicBezTo>
                    <a:pt x="49" y="6"/>
                    <a:pt x="35" y="3"/>
                    <a:pt x="20" y="1"/>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09" name="Freeform 91"/>
            <p:cNvSpPr>
              <a:spLocks noChangeArrowheads="1"/>
            </p:cNvSpPr>
            <p:nvPr/>
          </p:nvSpPr>
          <p:spPr bwMode="auto">
            <a:xfrm>
              <a:off x="3950" y="321"/>
              <a:ext cx="87" cy="106"/>
            </a:xfrm>
            <a:custGeom>
              <a:avLst/>
              <a:gdLst>
                <a:gd name="T0" fmla="*/ 5 w 102"/>
                <a:gd name="T1" fmla="*/ 0 h 152"/>
                <a:gd name="T2" fmla="*/ 0 w 102"/>
                <a:gd name="T3" fmla="*/ 13 h 152"/>
                <a:gd name="T4" fmla="*/ 12 w 102"/>
                <a:gd name="T5" fmla="*/ 29 h 152"/>
                <a:gd name="T6" fmla="*/ 27 w 102"/>
                <a:gd name="T7" fmla="*/ 50 h 152"/>
                <a:gd name="T8" fmla="*/ 31 w 102"/>
                <a:gd name="T9" fmla="*/ 73 h 152"/>
                <a:gd name="T10" fmla="*/ 68 w 102"/>
                <a:gd name="T11" fmla="*/ 106 h 152"/>
                <a:gd name="T12" fmla="*/ 73 w 102"/>
                <a:gd name="T13" fmla="*/ 86 h 152"/>
                <a:gd name="T14" fmla="*/ 63 w 102"/>
                <a:gd name="T15" fmla="*/ 71 h 152"/>
                <a:gd name="T16" fmla="*/ 53 w 102"/>
                <a:gd name="T17" fmla="*/ 64 h 152"/>
                <a:gd name="T18" fmla="*/ 44 w 102"/>
                <a:gd name="T19" fmla="*/ 52 h 152"/>
                <a:gd name="T20" fmla="*/ 36 w 102"/>
                <a:gd name="T21" fmla="*/ 31 h 152"/>
                <a:gd name="T22" fmla="*/ 3 w 102"/>
                <a:gd name="T23" fmla="*/ 8 h 152"/>
                <a:gd name="T24" fmla="*/ 5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
                <a:gd name="T40" fmla="*/ 0 h 152"/>
                <a:gd name="T41" fmla="*/ 102 w 102"/>
                <a:gd name="T42" fmla="*/ 152 h 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0" name="Freeform 92"/>
            <p:cNvSpPr>
              <a:spLocks noChangeArrowheads="1"/>
            </p:cNvSpPr>
            <p:nvPr/>
          </p:nvSpPr>
          <p:spPr bwMode="auto">
            <a:xfrm>
              <a:off x="4020" y="431"/>
              <a:ext cx="63" cy="73"/>
            </a:xfrm>
            <a:custGeom>
              <a:avLst/>
              <a:gdLst>
                <a:gd name="T0" fmla="*/ 54 w 74"/>
                <a:gd name="T1" fmla="*/ 16 h 103"/>
                <a:gd name="T2" fmla="*/ 63 w 74"/>
                <a:gd name="T3" fmla="*/ 28 h 103"/>
                <a:gd name="T4" fmla="*/ 26 w 74"/>
                <a:gd name="T5" fmla="*/ 60 h 103"/>
                <a:gd name="T6" fmla="*/ 27 w 74"/>
                <a:gd name="T7" fmla="*/ 71 h 103"/>
                <a:gd name="T8" fmla="*/ 17 w 74"/>
                <a:gd name="T9" fmla="*/ 67 h 103"/>
                <a:gd name="T10" fmla="*/ 5 w 74"/>
                <a:gd name="T11" fmla="*/ 60 h 103"/>
                <a:gd name="T12" fmla="*/ 0 w 74"/>
                <a:gd name="T13" fmla="*/ 58 h 103"/>
                <a:gd name="T14" fmla="*/ 9 w 74"/>
                <a:gd name="T15" fmla="*/ 41 h 103"/>
                <a:gd name="T16" fmla="*/ 10 w 74"/>
                <a:gd name="T17" fmla="*/ 37 h 103"/>
                <a:gd name="T18" fmla="*/ 2 w 74"/>
                <a:gd name="T19" fmla="*/ 17 h 103"/>
                <a:gd name="T20" fmla="*/ 3 w 74"/>
                <a:gd name="T21" fmla="*/ 10 h 103"/>
                <a:gd name="T22" fmla="*/ 22 w 74"/>
                <a:gd name="T23" fmla="*/ 16 h 103"/>
                <a:gd name="T24" fmla="*/ 31 w 74"/>
                <a:gd name="T25" fmla="*/ 26 h 103"/>
                <a:gd name="T26" fmla="*/ 54 w 74"/>
                <a:gd name="T27" fmla="*/ 16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4"/>
                <a:gd name="T43" fmla="*/ 0 h 103"/>
                <a:gd name="T44" fmla="*/ 74 w 74"/>
                <a:gd name="T45" fmla="*/ 103 h 1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1" name="Freeform 93"/>
            <p:cNvSpPr>
              <a:spLocks noChangeArrowheads="1"/>
            </p:cNvSpPr>
            <p:nvPr/>
          </p:nvSpPr>
          <p:spPr bwMode="auto">
            <a:xfrm>
              <a:off x="3978" y="506"/>
              <a:ext cx="126" cy="176"/>
            </a:xfrm>
            <a:custGeom>
              <a:avLst/>
              <a:gdLst>
                <a:gd name="T0" fmla="*/ 71 w 146"/>
                <a:gd name="T1" fmla="*/ 70 h 252"/>
                <a:gd name="T2" fmla="*/ 57 w 146"/>
                <a:gd name="T3" fmla="*/ 74 h 252"/>
                <a:gd name="T4" fmla="*/ 55 w 146"/>
                <a:gd name="T5" fmla="*/ 92 h 252"/>
                <a:gd name="T6" fmla="*/ 19 w 146"/>
                <a:gd name="T7" fmla="*/ 102 h 252"/>
                <a:gd name="T8" fmla="*/ 7 w 146"/>
                <a:gd name="T9" fmla="*/ 117 h 252"/>
                <a:gd name="T10" fmla="*/ 17 w 146"/>
                <a:gd name="T11" fmla="*/ 127 h 252"/>
                <a:gd name="T12" fmla="*/ 7 w 146"/>
                <a:gd name="T13" fmla="*/ 138 h 252"/>
                <a:gd name="T14" fmla="*/ 21 w 146"/>
                <a:gd name="T15" fmla="*/ 176 h 252"/>
                <a:gd name="T16" fmla="*/ 24 w 146"/>
                <a:gd name="T17" fmla="*/ 149 h 252"/>
                <a:gd name="T18" fmla="*/ 19 w 146"/>
                <a:gd name="T19" fmla="*/ 134 h 252"/>
                <a:gd name="T20" fmla="*/ 36 w 146"/>
                <a:gd name="T21" fmla="*/ 123 h 252"/>
                <a:gd name="T22" fmla="*/ 45 w 146"/>
                <a:gd name="T23" fmla="*/ 110 h 252"/>
                <a:gd name="T24" fmla="*/ 57 w 146"/>
                <a:gd name="T25" fmla="*/ 122 h 252"/>
                <a:gd name="T26" fmla="*/ 38 w 146"/>
                <a:gd name="T27" fmla="*/ 133 h 252"/>
                <a:gd name="T28" fmla="*/ 48 w 146"/>
                <a:gd name="T29" fmla="*/ 140 h 252"/>
                <a:gd name="T30" fmla="*/ 59 w 146"/>
                <a:gd name="T31" fmla="*/ 124 h 252"/>
                <a:gd name="T32" fmla="*/ 72 w 146"/>
                <a:gd name="T33" fmla="*/ 129 h 252"/>
                <a:gd name="T34" fmla="*/ 90 w 146"/>
                <a:gd name="T35" fmla="*/ 103 h 252"/>
                <a:gd name="T36" fmla="*/ 98 w 146"/>
                <a:gd name="T37" fmla="*/ 109 h 252"/>
                <a:gd name="T38" fmla="*/ 117 w 146"/>
                <a:gd name="T39" fmla="*/ 103 h 252"/>
                <a:gd name="T40" fmla="*/ 126 w 146"/>
                <a:gd name="T41" fmla="*/ 91 h 252"/>
                <a:gd name="T42" fmla="*/ 123 w 146"/>
                <a:gd name="T43" fmla="*/ 77 h 252"/>
                <a:gd name="T44" fmla="*/ 116 w 146"/>
                <a:gd name="T45" fmla="*/ 68 h 252"/>
                <a:gd name="T46" fmla="*/ 105 w 146"/>
                <a:gd name="T47" fmla="*/ 28 h 252"/>
                <a:gd name="T48" fmla="*/ 81 w 146"/>
                <a:gd name="T49" fmla="*/ 0 h 252"/>
                <a:gd name="T50" fmla="*/ 67 w 146"/>
                <a:gd name="T51" fmla="*/ 8 h 252"/>
                <a:gd name="T52" fmla="*/ 83 w 146"/>
                <a:gd name="T53" fmla="*/ 24 h 252"/>
                <a:gd name="T54" fmla="*/ 83 w 146"/>
                <a:gd name="T55" fmla="*/ 45 h 252"/>
                <a:gd name="T56" fmla="*/ 71 w 146"/>
                <a:gd name="T57" fmla="*/ 70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252"/>
                <a:gd name="T89" fmla="*/ 146 w 146"/>
                <a:gd name="T90" fmla="*/ 252 h 2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2" name="Freeform 94"/>
            <p:cNvSpPr>
              <a:spLocks noChangeArrowheads="1"/>
            </p:cNvSpPr>
            <p:nvPr/>
          </p:nvSpPr>
          <p:spPr bwMode="auto">
            <a:xfrm>
              <a:off x="2758" y="35"/>
              <a:ext cx="60" cy="28"/>
            </a:xfrm>
            <a:custGeom>
              <a:avLst/>
              <a:gdLst>
                <a:gd name="T0" fmla="*/ 51 w 70"/>
                <a:gd name="T1" fmla="*/ 0 h 40"/>
                <a:gd name="T2" fmla="*/ 56 w 70"/>
                <a:gd name="T3" fmla="*/ 14 h 40"/>
                <a:gd name="T4" fmla="*/ 35 w 70"/>
                <a:gd name="T5" fmla="*/ 17 h 40"/>
                <a:gd name="T6" fmla="*/ 27 w 70"/>
                <a:gd name="T7" fmla="*/ 28 h 40"/>
                <a:gd name="T8" fmla="*/ 6 w 70"/>
                <a:gd name="T9" fmla="*/ 27 h 40"/>
                <a:gd name="T10" fmla="*/ 1 w 70"/>
                <a:gd name="T11" fmla="*/ 25 h 40"/>
                <a:gd name="T12" fmla="*/ 28 w 70"/>
                <a:gd name="T13" fmla="*/ 14 h 40"/>
                <a:gd name="T14" fmla="*/ 51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40"/>
                <a:gd name="T26" fmla="*/ 70 w 70"/>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3" name="Freeform 95"/>
            <p:cNvSpPr>
              <a:spLocks noChangeArrowheads="1"/>
            </p:cNvSpPr>
            <p:nvPr/>
          </p:nvSpPr>
          <p:spPr bwMode="auto">
            <a:xfrm>
              <a:off x="2635" y="43"/>
              <a:ext cx="22" cy="21"/>
            </a:xfrm>
            <a:custGeom>
              <a:avLst/>
              <a:gdLst>
                <a:gd name="T0" fmla="*/ 15 w 26"/>
                <a:gd name="T1" fmla="*/ 0 h 29"/>
                <a:gd name="T2" fmla="*/ 0 w 26"/>
                <a:gd name="T3" fmla="*/ 13 h 29"/>
                <a:gd name="T4" fmla="*/ 15 w 26"/>
                <a:gd name="T5" fmla="*/ 19 h 29"/>
                <a:gd name="T6" fmla="*/ 15 w 26"/>
                <a:gd name="T7" fmla="*/ 0 h 29"/>
                <a:gd name="T8" fmla="*/ 0 60000 65536"/>
                <a:gd name="T9" fmla="*/ 0 60000 65536"/>
                <a:gd name="T10" fmla="*/ 0 60000 65536"/>
                <a:gd name="T11" fmla="*/ 0 60000 65536"/>
                <a:gd name="T12" fmla="*/ 0 w 26"/>
                <a:gd name="T13" fmla="*/ 0 h 29"/>
                <a:gd name="T14" fmla="*/ 26 w 26"/>
                <a:gd name="T15" fmla="*/ 29 h 29"/>
              </a:gdLst>
              <a:ahLst/>
              <a:cxnLst>
                <a:cxn ang="T8">
                  <a:pos x="T0" y="T1"/>
                </a:cxn>
                <a:cxn ang="T9">
                  <a:pos x="T2" y="T3"/>
                </a:cxn>
                <a:cxn ang="T10">
                  <a:pos x="T4" y="T5"/>
                </a:cxn>
                <a:cxn ang="T11">
                  <a:pos x="T6" y="T7"/>
                </a:cxn>
              </a:cxnLst>
              <a:rect l="T12" t="T13" r="T14" b="T15"/>
              <a:pathLst>
                <a:path w="26" h="29">
                  <a:moveTo>
                    <a:pt x="18" y="0"/>
                  </a:moveTo>
                  <a:cubicBezTo>
                    <a:pt x="9" y="6"/>
                    <a:pt x="4" y="7"/>
                    <a:pt x="0" y="18"/>
                  </a:cubicBezTo>
                  <a:cubicBezTo>
                    <a:pt x="7" y="25"/>
                    <a:pt x="9" y="29"/>
                    <a:pt x="18" y="26"/>
                  </a:cubicBezTo>
                  <a:cubicBezTo>
                    <a:pt x="22" y="14"/>
                    <a:pt x="26" y="12"/>
                    <a:pt x="18"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4" name="Freeform 96"/>
            <p:cNvSpPr>
              <a:spLocks noChangeArrowheads="1"/>
            </p:cNvSpPr>
            <p:nvPr/>
          </p:nvSpPr>
          <p:spPr bwMode="auto">
            <a:xfrm>
              <a:off x="2663" y="42"/>
              <a:ext cx="42" cy="25"/>
            </a:xfrm>
            <a:custGeom>
              <a:avLst/>
              <a:gdLst>
                <a:gd name="T0" fmla="*/ 12 w 49"/>
                <a:gd name="T1" fmla="*/ 4 h 36"/>
                <a:gd name="T2" fmla="*/ 0 w 49"/>
                <a:gd name="T3" fmla="*/ 13 h 36"/>
                <a:gd name="T4" fmla="*/ 5 w 49"/>
                <a:gd name="T5" fmla="*/ 22 h 36"/>
                <a:gd name="T6" fmla="*/ 15 w 49"/>
                <a:gd name="T7" fmla="*/ 25 h 36"/>
                <a:gd name="T8" fmla="*/ 34 w 49"/>
                <a:gd name="T9" fmla="*/ 18 h 36"/>
                <a:gd name="T10" fmla="*/ 12 w 49"/>
                <a:gd name="T11" fmla="*/ 4 h 36"/>
                <a:gd name="T12" fmla="*/ 0 60000 65536"/>
                <a:gd name="T13" fmla="*/ 0 60000 65536"/>
                <a:gd name="T14" fmla="*/ 0 60000 65536"/>
                <a:gd name="T15" fmla="*/ 0 60000 65536"/>
                <a:gd name="T16" fmla="*/ 0 60000 65536"/>
                <a:gd name="T17" fmla="*/ 0 60000 65536"/>
                <a:gd name="T18" fmla="*/ 0 w 49"/>
                <a:gd name="T19" fmla="*/ 0 h 36"/>
                <a:gd name="T20" fmla="*/ 49 w 49"/>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5" name="Freeform 97"/>
            <p:cNvSpPr>
              <a:spLocks noChangeArrowheads="1"/>
            </p:cNvSpPr>
            <p:nvPr/>
          </p:nvSpPr>
          <p:spPr bwMode="auto">
            <a:xfrm>
              <a:off x="2733" y="34"/>
              <a:ext cx="23" cy="15"/>
            </a:xfrm>
            <a:custGeom>
              <a:avLst/>
              <a:gdLst>
                <a:gd name="T0" fmla="*/ 9 w 27"/>
                <a:gd name="T1" fmla="*/ 0 h 22"/>
                <a:gd name="T2" fmla="*/ 3 w 27"/>
                <a:gd name="T3" fmla="*/ 8 h 22"/>
                <a:gd name="T4" fmla="*/ 16 w 27"/>
                <a:gd name="T5" fmla="*/ 15 h 22"/>
                <a:gd name="T6" fmla="*/ 9 w 27"/>
                <a:gd name="T7" fmla="*/ 0 h 22"/>
                <a:gd name="T8" fmla="*/ 0 60000 65536"/>
                <a:gd name="T9" fmla="*/ 0 60000 65536"/>
                <a:gd name="T10" fmla="*/ 0 60000 65536"/>
                <a:gd name="T11" fmla="*/ 0 60000 65536"/>
                <a:gd name="T12" fmla="*/ 0 w 27"/>
                <a:gd name="T13" fmla="*/ 0 h 22"/>
                <a:gd name="T14" fmla="*/ 27 w 27"/>
                <a:gd name="T15" fmla="*/ 22 h 22"/>
              </a:gdLst>
              <a:ahLst/>
              <a:cxnLst>
                <a:cxn ang="T8">
                  <a:pos x="T0" y="T1"/>
                </a:cxn>
                <a:cxn ang="T9">
                  <a:pos x="T2" y="T3"/>
                </a:cxn>
                <a:cxn ang="T10">
                  <a:pos x="T4" y="T5"/>
                </a:cxn>
                <a:cxn ang="T11">
                  <a:pos x="T6" y="T7"/>
                </a:cxn>
              </a:cxnLst>
              <a:rect l="T12" t="T13" r="T14" b="T15"/>
              <a:pathLst>
                <a:path w="27" h="22">
                  <a:moveTo>
                    <a:pt x="11" y="0"/>
                  </a:moveTo>
                  <a:cubicBezTo>
                    <a:pt x="8" y="4"/>
                    <a:pt x="0" y="8"/>
                    <a:pt x="3" y="12"/>
                  </a:cubicBezTo>
                  <a:cubicBezTo>
                    <a:pt x="6" y="17"/>
                    <a:pt x="19" y="22"/>
                    <a:pt x="19" y="22"/>
                  </a:cubicBezTo>
                  <a:cubicBezTo>
                    <a:pt x="27" y="10"/>
                    <a:pt x="15" y="11"/>
                    <a:pt x="11"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6" name="Freeform 98"/>
            <p:cNvSpPr>
              <a:spLocks noChangeArrowheads="1"/>
            </p:cNvSpPr>
            <p:nvPr/>
          </p:nvSpPr>
          <p:spPr bwMode="auto">
            <a:xfrm>
              <a:off x="2712" y="50"/>
              <a:ext cx="17" cy="13"/>
            </a:xfrm>
            <a:custGeom>
              <a:avLst/>
              <a:gdLst>
                <a:gd name="T0" fmla="*/ 9 w 20"/>
                <a:gd name="T1" fmla="*/ 0 h 18"/>
                <a:gd name="T2" fmla="*/ 8 w 20"/>
                <a:gd name="T3" fmla="*/ 13 h 18"/>
                <a:gd name="T4" fmla="*/ 9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11" y="0"/>
                  </a:moveTo>
                  <a:cubicBezTo>
                    <a:pt x="1" y="14"/>
                    <a:pt x="0" y="9"/>
                    <a:pt x="9" y="18"/>
                  </a:cubicBezTo>
                  <a:cubicBezTo>
                    <a:pt x="20" y="14"/>
                    <a:pt x="16" y="18"/>
                    <a:pt x="11"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7" name="Freeform 99"/>
            <p:cNvSpPr>
              <a:spLocks noChangeArrowheads="1"/>
            </p:cNvSpPr>
            <p:nvPr/>
          </p:nvSpPr>
          <p:spPr bwMode="auto">
            <a:xfrm>
              <a:off x="4023" y="65"/>
              <a:ext cx="21" cy="31"/>
            </a:xfrm>
            <a:custGeom>
              <a:avLst/>
              <a:gdLst>
                <a:gd name="T0" fmla="*/ 21 w 24"/>
                <a:gd name="T1" fmla="*/ 0 h 44"/>
                <a:gd name="T2" fmla="*/ 7 w 24"/>
                <a:gd name="T3" fmla="*/ 11 h 44"/>
                <a:gd name="T4" fmla="*/ 0 w 24"/>
                <a:gd name="T5" fmla="*/ 24 h 44"/>
                <a:gd name="T6" fmla="*/ 14 w 24"/>
                <a:gd name="T7" fmla="*/ 28 h 44"/>
                <a:gd name="T8" fmla="*/ 21 w 24"/>
                <a:gd name="T9" fmla="*/ 0 h 44"/>
                <a:gd name="T10" fmla="*/ 0 60000 65536"/>
                <a:gd name="T11" fmla="*/ 0 60000 65536"/>
                <a:gd name="T12" fmla="*/ 0 60000 65536"/>
                <a:gd name="T13" fmla="*/ 0 60000 65536"/>
                <a:gd name="T14" fmla="*/ 0 60000 65536"/>
                <a:gd name="T15" fmla="*/ 0 w 24"/>
                <a:gd name="T16" fmla="*/ 0 h 44"/>
                <a:gd name="T17" fmla="*/ 24 w 24"/>
                <a:gd name="T18" fmla="*/ 44 h 44"/>
              </a:gdLst>
              <a:ahLst/>
              <a:cxnLst>
                <a:cxn ang="T10">
                  <a:pos x="T0" y="T1"/>
                </a:cxn>
                <a:cxn ang="T11">
                  <a:pos x="T2" y="T3"/>
                </a:cxn>
                <a:cxn ang="T12">
                  <a:pos x="T4" y="T5"/>
                </a:cxn>
                <a:cxn ang="T13">
                  <a:pos x="T6" y="T7"/>
                </a:cxn>
                <a:cxn ang="T14">
                  <a:pos x="T8" y="T9"/>
                </a:cxn>
              </a:cxnLst>
              <a:rect l="T15" t="T16" r="T17" b="T18"/>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8" name="Freeform 100"/>
            <p:cNvSpPr>
              <a:spLocks noChangeArrowheads="1"/>
            </p:cNvSpPr>
            <p:nvPr/>
          </p:nvSpPr>
          <p:spPr bwMode="auto">
            <a:xfrm>
              <a:off x="3007" y="1423"/>
              <a:ext cx="35" cy="17"/>
            </a:xfrm>
            <a:custGeom>
              <a:avLst/>
              <a:gdLst>
                <a:gd name="T0" fmla="*/ 26 w 41"/>
                <a:gd name="T1" fmla="*/ 0 h 24"/>
                <a:gd name="T2" fmla="*/ 22 w 41"/>
                <a:gd name="T3" fmla="*/ 17 h 24"/>
                <a:gd name="T4" fmla="*/ 26 w 41"/>
                <a:gd name="T5" fmla="*/ 0 h 24"/>
                <a:gd name="T6" fmla="*/ 0 60000 65536"/>
                <a:gd name="T7" fmla="*/ 0 60000 65536"/>
                <a:gd name="T8" fmla="*/ 0 60000 65536"/>
                <a:gd name="T9" fmla="*/ 0 w 41"/>
                <a:gd name="T10" fmla="*/ 0 h 24"/>
                <a:gd name="T11" fmla="*/ 41 w 41"/>
                <a:gd name="T12" fmla="*/ 24 h 24"/>
              </a:gdLst>
              <a:ahLst/>
              <a:cxnLst>
                <a:cxn ang="T6">
                  <a:pos x="T0" y="T1"/>
                </a:cxn>
                <a:cxn ang="T7">
                  <a:pos x="T2" y="T3"/>
                </a:cxn>
                <a:cxn ang="T8">
                  <a:pos x="T4" y="T5"/>
                </a:cxn>
              </a:cxnLst>
              <a:rect l="T9" t="T10" r="T11" b="T12"/>
              <a:pathLst>
                <a:path w="41" h="24">
                  <a:moveTo>
                    <a:pt x="30" y="0"/>
                  </a:moveTo>
                  <a:cubicBezTo>
                    <a:pt x="4" y="4"/>
                    <a:pt x="0" y="17"/>
                    <a:pt x="26" y="24"/>
                  </a:cubicBezTo>
                  <a:cubicBezTo>
                    <a:pt x="41" y="19"/>
                    <a:pt x="38" y="10"/>
                    <a:pt x="30"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19" name="Freeform 101"/>
            <p:cNvSpPr>
              <a:spLocks noChangeArrowheads="1"/>
            </p:cNvSpPr>
            <p:nvPr/>
          </p:nvSpPr>
          <p:spPr bwMode="auto">
            <a:xfrm>
              <a:off x="3053" y="1416"/>
              <a:ext cx="11" cy="14"/>
            </a:xfrm>
            <a:custGeom>
              <a:avLst/>
              <a:gdLst>
                <a:gd name="T0" fmla="*/ 8 w 13"/>
                <a:gd name="T1" fmla="*/ 4 h 20"/>
                <a:gd name="T2" fmla="*/ 1 w 13"/>
                <a:gd name="T3" fmla="*/ 8 h 20"/>
                <a:gd name="T4" fmla="*/ 8 w 13"/>
                <a:gd name="T5" fmla="*/ 14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0" name="Freeform 102"/>
            <p:cNvSpPr>
              <a:spLocks noChangeArrowheads="1"/>
            </p:cNvSpPr>
            <p:nvPr/>
          </p:nvSpPr>
          <p:spPr bwMode="auto">
            <a:xfrm>
              <a:off x="2976" y="1272"/>
              <a:ext cx="10" cy="14"/>
            </a:xfrm>
            <a:custGeom>
              <a:avLst/>
              <a:gdLst>
                <a:gd name="T0" fmla="*/ 8 w 13"/>
                <a:gd name="T1" fmla="*/ 4 h 20"/>
                <a:gd name="T2" fmla="*/ 1 w 13"/>
                <a:gd name="T3" fmla="*/ 8 h 20"/>
                <a:gd name="T4" fmla="*/ 7 w 13"/>
                <a:gd name="T5" fmla="*/ 14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1" name="Freeform 103"/>
            <p:cNvSpPr>
              <a:spLocks noChangeArrowheads="1"/>
            </p:cNvSpPr>
            <p:nvPr/>
          </p:nvSpPr>
          <p:spPr bwMode="auto">
            <a:xfrm>
              <a:off x="3045" y="1204"/>
              <a:ext cx="12" cy="18"/>
            </a:xfrm>
            <a:custGeom>
              <a:avLst/>
              <a:gdLst>
                <a:gd name="T0" fmla="*/ 5 w 14"/>
                <a:gd name="T1" fmla="*/ 0 h 25"/>
                <a:gd name="T2" fmla="*/ 0 w 14"/>
                <a:gd name="T3" fmla="*/ 9 h 25"/>
                <a:gd name="T4" fmla="*/ 10 w 14"/>
                <a:gd name="T5" fmla="*/ 17 h 25"/>
                <a:gd name="T6" fmla="*/ 5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2" name="Freeform 104"/>
            <p:cNvSpPr>
              <a:spLocks noChangeArrowheads="1"/>
            </p:cNvSpPr>
            <p:nvPr/>
          </p:nvSpPr>
          <p:spPr bwMode="auto">
            <a:xfrm>
              <a:off x="3017" y="1203"/>
              <a:ext cx="13" cy="18"/>
            </a:xfrm>
            <a:custGeom>
              <a:avLst/>
              <a:gdLst>
                <a:gd name="T0" fmla="*/ 6 w 14"/>
                <a:gd name="T1" fmla="*/ 0 h 25"/>
                <a:gd name="T2" fmla="*/ 0 w 14"/>
                <a:gd name="T3" fmla="*/ 9 h 25"/>
                <a:gd name="T4" fmla="*/ 11 w 14"/>
                <a:gd name="T5" fmla="*/ 17 h 25"/>
                <a:gd name="T6" fmla="*/ 6 w 14"/>
                <a:gd name="T7" fmla="*/ 0 h 25"/>
                <a:gd name="T8" fmla="*/ 0 60000 65536"/>
                <a:gd name="T9" fmla="*/ 0 60000 65536"/>
                <a:gd name="T10" fmla="*/ 0 60000 65536"/>
                <a:gd name="T11" fmla="*/ 0 60000 65536"/>
                <a:gd name="T12" fmla="*/ 0 w 14"/>
                <a:gd name="T13" fmla="*/ 0 h 25"/>
                <a:gd name="T14" fmla="*/ 14 w 14"/>
                <a:gd name="T15" fmla="*/ 25 h 25"/>
              </a:gdLst>
              <a:ahLst/>
              <a:cxnLst>
                <a:cxn ang="T8">
                  <a:pos x="T0" y="T1"/>
                </a:cxn>
                <a:cxn ang="T9">
                  <a:pos x="T2" y="T3"/>
                </a:cxn>
                <a:cxn ang="T10">
                  <a:pos x="T4" y="T5"/>
                </a:cxn>
                <a:cxn ang="T11">
                  <a:pos x="T6" y="T7"/>
                </a:cxn>
              </a:cxnLst>
              <a:rect l="T12" t="T13" r="T14" b="T15"/>
              <a:pathLst>
                <a:path w="14" h="25">
                  <a:moveTo>
                    <a:pt x="6" y="0"/>
                  </a:moveTo>
                  <a:cubicBezTo>
                    <a:pt x="4" y="5"/>
                    <a:pt x="3" y="9"/>
                    <a:pt x="0" y="13"/>
                  </a:cubicBezTo>
                  <a:cubicBezTo>
                    <a:pt x="1" y="24"/>
                    <a:pt x="1" y="25"/>
                    <a:pt x="12" y="24"/>
                  </a:cubicBezTo>
                  <a:cubicBezTo>
                    <a:pt x="14" y="12"/>
                    <a:pt x="8" y="10"/>
                    <a:pt x="6" y="0"/>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3" name="Freeform 105"/>
            <p:cNvSpPr>
              <a:spLocks noChangeArrowheads="1"/>
            </p:cNvSpPr>
            <p:nvPr/>
          </p:nvSpPr>
          <p:spPr bwMode="auto">
            <a:xfrm>
              <a:off x="3004" y="1224"/>
              <a:ext cx="12" cy="14"/>
            </a:xfrm>
            <a:custGeom>
              <a:avLst/>
              <a:gdLst>
                <a:gd name="T0" fmla="*/ 9 w 13"/>
                <a:gd name="T1" fmla="*/ 4 h 20"/>
                <a:gd name="T2" fmla="*/ 1 w 13"/>
                <a:gd name="T3" fmla="*/ 8 h 20"/>
                <a:gd name="T4" fmla="*/ 8 w 13"/>
                <a:gd name="T5" fmla="*/ 14 h 20"/>
                <a:gd name="T6" fmla="*/ 9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4" name="Freeform 106"/>
            <p:cNvSpPr>
              <a:spLocks noChangeArrowheads="1"/>
            </p:cNvSpPr>
            <p:nvPr/>
          </p:nvSpPr>
          <p:spPr bwMode="auto">
            <a:xfrm>
              <a:off x="2976" y="1256"/>
              <a:ext cx="10" cy="14"/>
            </a:xfrm>
            <a:custGeom>
              <a:avLst/>
              <a:gdLst>
                <a:gd name="T0" fmla="*/ 8 w 13"/>
                <a:gd name="T1" fmla="*/ 4 h 20"/>
                <a:gd name="T2" fmla="*/ 1 w 13"/>
                <a:gd name="T3" fmla="*/ 8 h 20"/>
                <a:gd name="T4" fmla="*/ 7 w 13"/>
                <a:gd name="T5" fmla="*/ 14 h 20"/>
                <a:gd name="T6" fmla="*/ 8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5" name="Freeform 107"/>
            <p:cNvSpPr>
              <a:spLocks noChangeArrowheads="1"/>
            </p:cNvSpPr>
            <p:nvPr/>
          </p:nvSpPr>
          <p:spPr bwMode="auto">
            <a:xfrm>
              <a:off x="2997" y="1243"/>
              <a:ext cx="12" cy="14"/>
            </a:xfrm>
            <a:custGeom>
              <a:avLst/>
              <a:gdLst>
                <a:gd name="T0" fmla="*/ 9 w 13"/>
                <a:gd name="T1" fmla="*/ 4 h 20"/>
                <a:gd name="T2" fmla="*/ 1 w 13"/>
                <a:gd name="T3" fmla="*/ 8 h 20"/>
                <a:gd name="T4" fmla="*/ 8 w 13"/>
                <a:gd name="T5" fmla="*/ 14 h 20"/>
                <a:gd name="T6" fmla="*/ 9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6" name="Freeform 108"/>
            <p:cNvSpPr>
              <a:spLocks noChangeArrowheads="1"/>
            </p:cNvSpPr>
            <p:nvPr/>
          </p:nvSpPr>
          <p:spPr bwMode="auto">
            <a:xfrm>
              <a:off x="2154" y="320"/>
              <a:ext cx="12" cy="14"/>
            </a:xfrm>
            <a:custGeom>
              <a:avLst/>
              <a:gdLst>
                <a:gd name="T0" fmla="*/ 9 w 13"/>
                <a:gd name="T1" fmla="*/ 4 h 20"/>
                <a:gd name="T2" fmla="*/ 1 w 13"/>
                <a:gd name="T3" fmla="*/ 8 h 20"/>
                <a:gd name="T4" fmla="*/ 8 w 13"/>
                <a:gd name="T5" fmla="*/ 14 h 20"/>
                <a:gd name="T6" fmla="*/ 9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7" name="Freeform 109"/>
            <p:cNvSpPr>
              <a:spLocks noChangeArrowheads="1"/>
            </p:cNvSpPr>
            <p:nvPr/>
          </p:nvSpPr>
          <p:spPr bwMode="auto">
            <a:xfrm>
              <a:off x="2084" y="288"/>
              <a:ext cx="12" cy="14"/>
            </a:xfrm>
            <a:custGeom>
              <a:avLst/>
              <a:gdLst>
                <a:gd name="T0" fmla="*/ 9 w 13"/>
                <a:gd name="T1" fmla="*/ 4 h 20"/>
                <a:gd name="T2" fmla="*/ 1 w 13"/>
                <a:gd name="T3" fmla="*/ 8 h 20"/>
                <a:gd name="T4" fmla="*/ 8 w 13"/>
                <a:gd name="T5" fmla="*/ 14 h 20"/>
                <a:gd name="T6" fmla="*/ 9 w 13"/>
                <a:gd name="T7" fmla="*/ 4 h 20"/>
                <a:gd name="T8" fmla="*/ 0 60000 65536"/>
                <a:gd name="T9" fmla="*/ 0 60000 65536"/>
                <a:gd name="T10" fmla="*/ 0 60000 65536"/>
                <a:gd name="T11" fmla="*/ 0 60000 65536"/>
                <a:gd name="T12" fmla="*/ 0 w 13"/>
                <a:gd name="T13" fmla="*/ 0 h 20"/>
                <a:gd name="T14" fmla="*/ 13 w 13"/>
                <a:gd name="T15" fmla="*/ 20 h 20"/>
              </a:gdLst>
              <a:ahLst/>
              <a:cxnLst>
                <a:cxn ang="T8">
                  <a:pos x="T0" y="T1"/>
                </a:cxn>
                <a:cxn ang="T9">
                  <a:pos x="T2" y="T3"/>
                </a:cxn>
                <a:cxn ang="T10">
                  <a:pos x="T4" y="T5"/>
                </a:cxn>
                <a:cxn ang="T11">
                  <a:pos x="T6" y="T7"/>
                </a:cxn>
              </a:cxnLst>
              <a:rect l="T12" t="T13" r="T14" b="T15"/>
              <a:pathLst>
                <a:path w="13" h="20">
                  <a:moveTo>
                    <a:pt x="10" y="5"/>
                  </a:moveTo>
                  <a:cubicBezTo>
                    <a:pt x="3" y="0"/>
                    <a:pt x="5" y="6"/>
                    <a:pt x="1" y="11"/>
                  </a:cubicBezTo>
                  <a:cubicBezTo>
                    <a:pt x="0" y="18"/>
                    <a:pt x="2" y="19"/>
                    <a:pt x="9" y="20"/>
                  </a:cubicBezTo>
                  <a:cubicBezTo>
                    <a:pt x="13" y="14"/>
                    <a:pt x="10" y="12"/>
                    <a:pt x="10" y="5"/>
                  </a:cubicBezTo>
                  <a:close/>
                </a:path>
              </a:pathLst>
            </a:custGeom>
            <a:solidFill>
              <a:srgbClr val="231F2D">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28" name="Freeform 110"/>
            <p:cNvSpPr>
              <a:spLocks noChangeArrowheads="1"/>
            </p:cNvSpPr>
            <p:nvPr/>
          </p:nvSpPr>
          <p:spPr bwMode="auto">
            <a:xfrm>
              <a:off x="1791" y="73"/>
              <a:ext cx="2370" cy="1537"/>
            </a:xfrm>
            <a:custGeom>
              <a:avLst/>
              <a:gdLst>
                <a:gd name="T0" fmla="*/ 520 w 2060"/>
                <a:gd name="T1" fmla="*/ 610 h 1644"/>
                <a:gd name="T2" fmla="*/ 383 w 2060"/>
                <a:gd name="T3" fmla="*/ 556 h 1644"/>
                <a:gd name="T4" fmla="*/ 182 w 2060"/>
                <a:gd name="T5" fmla="*/ 603 h 1644"/>
                <a:gd name="T6" fmla="*/ 53 w 2060"/>
                <a:gd name="T7" fmla="*/ 710 h 1644"/>
                <a:gd name="T8" fmla="*/ 14 w 2060"/>
                <a:gd name="T9" fmla="*/ 880 h 1644"/>
                <a:gd name="T10" fmla="*/ 168 w 2060"/>
                <a:gd name="T11" fmla="*/ 990 h 1644"/>
                <a:gd name="T12" fmla="*/ 354 w 2060"/>
                <a:gd name="T13" fmla="*/ 973 h 1644"/>
                <a:gd name="T14" fmla="*/ 456 w 2060"/>
                <a:gd name="T15" fmla="*/ 1064 h 1644"/>
                <a:gd name="T16" fmla="*/ 520 w 2060"/>
                <a:gd name="T17" fmla="*/ 1353 h 1644"/>
                <a:gd name="T18" fmla="*/ 572 w 2060"/>
                <a:gd name="T19" fmla="*/ 1522 h 1644"/>
                <a:gd name="T20" fmla="*/ 810 w 2060"/>
                <a:gd name="T21" fmla="*/ 1472 h 1644"/>
                <a:gd name="T22" fmla="*/ 940 w 2060"/>
                <a:gd name="T23" fmla="*/ 1290 h 1644"/>
                <a:gd name="T24" fmla="*/ 1018 w 2060"/>
                <a:gd name="T25" fmla="*/ 1078 h 1644"/>
                <a:gd name="T26" fmla="*/ 1148 w 2060"/>
                <a:gd name="T27" fmla="*/ 934 h 1644"/>
                <a:gd name="T28" fmla="*/ 916 w 2060"/>
                <a:gd name="T29" fmla="*/ 800 h 1644"/>
                <a:gd name="T30" fmla="*/ 940 w 2060"/>
                <a:gd name="T31" fmla="*/ 766 h 1644"/>
                <a:gd name="T32" fmla="*/ 1154 w 2060"/>
                <a:gd name="T33" fmla="*/ 856 h 1644"/>
                <a:gd name="T34" fmla="*/ 1263 w 2060"/>
                <a:gd name="T35" fmla="*/ 740 h 1644"/>
                <a:gd name="T36" fmla="*/ 1203 w 2060"/>
                <a:gd name="T37" fmla="*/ 713 h 1644"/>
                <a:gd name="T38" fmla="*/ 1069 w 2060"/>
                <a:gd name="T39" fmla="*/ 669 h 1644"/>
                <a:gd name="T40" fmla="*/ 1313 w 2060"/>
                <a:gd name="T41" fmla="*/ 711 h 1644"/>
                <a:gd name="T42" fmla="*/ 1491 w 2060"/>
                <a:gd name="T43" fmla="*/ 797 h 1644"/>
                <a:gd name="T44" fmla="*/ 1580 w 2060"/>
                <a:gd name="T45" fmla="*/ 966 h 1644"/>
                <a:gd name="T46" fmla="*/ 1850 w 2060"/>
                <a:gd name="T47" fmla="*/ 792 h 1644"/>
                <a:gd name="T48" fmla="*/ 1960 w 2060"/>
                <a:gd name="T49" fmla="*/ 963 h 1644"/>
                <a:gd name="T50" fmla="*/ 1964 w 2060"/>
                <a:gd name="T51" fmla="*/ 817 h 1644"/>
                <a:gd name="T52" fmla="*/ 2024 w 2060"/>
                <a:gd name="T53" fmla="*/ 748 h 1644"/>
                <a:gd name="T54" fmla="*/ 2051 w 2060"/>
                <a:gd name="T55" fmla="*/ 509 h 1644"/>
                <a:gd name="T56" fmla="*/ 2098 w 2060"/>
                <a:gd name="T57" fmla="*/ 494 h 1644"/>
                <a:gd name="T58" fmla="*/ 2121 w 2060"/>
                <a:gd name="T59" fmla="*/ 399 h 1644"/>
                <a:gd name="T60" fmla="*/ 2077 w 2060"/>
                <a:gd name="T61" fmla="*/ 211 h 1644"/>
                <a:gd name="T62" fmla="*/ 2185 w 2060"/>
                <a:gd name="T63" fmla="*/ 101 h 1644"/>
                <a:gd name="T64" fmla="*/ 2240 w 2060"/>
                <a:gd name="T65" fmla="*/ 195 h 1644"/>
                <a:gd name="T66" fmla="*/ 2235 w 2060"/>
                <a:gd name="T67" fmla="*/ 115 h 1644"/>
                <a:gd name="T68" fmla="*/ 2272 w 2060"/>
                <a:gd name="T69" fmla="*/ 48 h 1644"/>
                <a:gd name="T70" fmla="*/ 2345 w 2060"/>
                <a:gd name="T71" fmla="*/ 0 h 1644"/>
                <a:gd name="T72" fmla="*/ 2094 w 2060"/>
                <a:gd name="T73" fmla="*/ 59 h 1644"/>
                <a:gd name="T74" fmla="*/ 1821 w 2060"/>
                <a:gd name="T75" fmla="*/ 78 h 1644"/>
                <a:gd name="T76" fmla="*/ 1552 w 2060"/>
                <a:gd name="T77" fmla="*/ 28 h 1644"/>
                <a:gd name="T78" fmla="*/ 1302 w 2060"/>
                <a:gd name="T79" fmla="*/ 61 h 1644"/>
                <a:gd name="T80" fmla="*/ 1197 w 2060"/>
                <a:gd name="T81" fmla="*/ 159 h 1644"/>
                <a:gd name="T82" fmla="*/ 1065 w 2060"/>
                <a:gd name="T83" fmla="*/ 128 h 1644"/>
                <a:gd name="T84" fmla="*/ 872 w 2060"/>
                <a:gd name="T85" fmla="*/ 171 h 1644"/>
                <a:gd name="T86" fmla="*/ 767 w 2060"/>
                <a:gd name="T87" fmla="*/ 131 h 1644"/>
                <a:gd name="T88" fmla="*/ 419 w 2060"/>
                <a:gd name="T89" fmla="*/ 232 h 1644"/>
                <a:gd name="T90" fmla="*/ 616 w 2060"/>
                <a:gd name="T91" fmla="*/ 199 h 1644"/>
                <a:gd name="T92" fmla="*/ 734 w 2060"/>
                <a:gd name="T93" fmla="*/ 258 h 1644"/>
                <a:gd name="T94" fmla="*/ 510 w 2060"/>
                <a:gd name="T95" fmla="*/ 334 h 1644"/>
                <a:gd name="T96" fmla="*/ 316 w 2060"/>
                <a:gd name="T97" fmla="*/ 389 h 1644"/>
                <a:gd name="T98" fmla="*/ 192 w 2060"/>
                <a:gd name="T99" fmla="*/ 502 h 1644"/>
                <a:gd name="T100" fmla="*/ 326 w 2060"/>
                <a:gd name="T101" fmla="*/ 516 h 1644"/>
                <a:gd name="T102" fmla="*/ 438 w 2060"/>
                <a:gd name="T103" fmla="*/ 536 h 1644"/>
                <a:gd name="T104" fmla="*/ 567 w 2060"/>
                <a:gd name="T105" fmla="*/ 552 h 1644"/>
                <a:gd name="T106" fmla="*/ 560 w 2060"/>
                <a:gd name="T107" fmla="*/ 479 h 1644"/>
                <a:gd name="T108" fmla="*/ 681 w 2060"/>
                <a:gd name="T109" fmla="*/ 512 h 1644"/>
                <a:gd name="T110" fmla="*/ 789 w 2060"/>
                <a:gd name="T111" fmla="*/ 439 h 1644"/>
                <a:gd name="T112" fmla="*/ 888 w 2060"/>
                <a:gd name="T113" fmla="*/ 449 h 1644"/>
                <a:gd name="T114" fmla="*/ 735 w 2060"/>
                <a:gd name="T115" fmla="*/ 559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60"/>
                <a:gd name="T175" fmla="*/ 0 h 1644"/>
                <a:gd name="T176" fmla="*/ 2060 w 2060"/>
                <a:gd name="T177" fmla="*/ 1644 h 16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363046">
                <a:alpha val="20000"/>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a:bodyPr>
          <a:lstStyle/>
          <a:p>
            <a:pPr algn="ctr"/>
            <a:r>
              <a:rPr kumimoji="1" lang="zh-CN" altLang="en-US" dirty="0">
                <a:solidFill>
                  <a:srgbClr val="9C825C"/>
                </a:solidFill>
                <a:latin typeface="Heiti SC Light"/>
                <a:ea typeface="Heiti SC Light"/>
                <a:cs typeface="Heiti SC Light"/>
              </a:rPr>
              <a:t>原始学位证书</a:t>
            </a:r>
          </a:p>
        </p:txBody>
      </p:sp>
      <p:sp>
        <p:nvSpPr>
          <p:cNvPr id="5" name="文本占位符 4"/>
          <p:cNvSpPr>
            <a:spLocks noGrp="1"/>
          </p:cNvSpPr>
          <p:nvPr>
            <p:ph type="body" sz="quarter" idx="3"/>
          </p:nvPr>
        </p:nvSpPr>
        <p:spPr/>
        <p:txBody>
          <a:bodyPr>
            <a:normAutofit/>
          </a:bodyPr>
          <a:lstStyle/>
          <a:p>
            <a:pPr algn="ctr"/>
            <a:r>
              <a:rPr kumimoji="1" lang="zh-CN" altLang="en-US" dirty="0" smtClean="0">
                <a:solidFill>
                  <a:srgbClr val="9C825C"/>
                </a:solidFill>
                <a:latin typeface="Heiti SC Light"/>
                <a:ea typeface="Heiti SC Light"/>
                <a:cs typeface="Heiti SC Light"/>
              </a:rPr>
              <a:t>学位证明书</a:t>
            </a:r>
            <a:endParaRPr kumimoji="1" lang="zh-CN" altLang="en-US" dirty="0">
              <a:solidFill>
                <a:srgbClr val="9C825C"/>
              </a:solidFill>
              <a:latin typeface="Heiti SC Light"/>
              <a:ea typeface="Heiti SC Light"/>
              <a:cs typeface="Heiti SC Light"/>
            </a:endParaRPr>
          </a:p>
        </p:txBody>
      </p:sp>
      <p:sp>
        <p:nvSpPr>
          <p:cNvPr id="2" name="内容占位符 1"/>
          <p:cNvSpPr>
            <a:spLocks noGrp="1"/>
          </p:cNvSpPr>
          <p:nvPr>
            <p:ph sz="half" idx="2"/>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91" y="2480435"/>
            <a:ext cx="5157787" cy="370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内容占位符 3"/>
          <p:cNvSpPr>
            <a:spLocks noGrp="1"/>
          </p:cNvSpPr>
          <p:nvPr>
            <p:ph sz="quarter" idx="4"/>
          </p:nvPr>
        </p:nvSpPr>
        <p:spPr/>
        <p:txBody>
          <a:bodyPr/>
          <a:lstStyle/>
          <a:p>
            <a:endParaRPr lang="zh-CN" alt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3" y="2505077"/>
            <a:ext cx="5183188" cy="368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617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normAutofit/>
          </a:bodyPr>
          <a:lstStyle/>
          <a:p>
            <a:pPr algn="ctr"/>
            <a:r>
              <a:rPr kumimoji="1" lang="zh-CN" altLang="en-US" dirty="0">
                <a:solidFill>
                  <a:srgbClr val="9C825C"/>
                </a:solidFill>
                <a:latin typeface="Heiti SC Light"/>
                <a:ea typeface="Heiti SC Light"/>
                <a:cs typeface="Heiti SC Light"/>
              </a:rPr>
              <a:t>原始学信网查询信息</a:t>
            </a:r>
          </a:p>
        </p:txBody>
      </p:sp>
      <p:sp>
        <p:nvSpPr>
          <p:cNvPr id="5" name="文本占位符 4"/>
          <p:cNvSpPr>
            <a:spLocks noGrp="1"/>
          </p:cNvSpPr>
          <p:nvPr>
            <p:ph type="body" sz="quarter" idx="3"/>
          </p:nvPr>
        </p:nvSpPr>
        <p:spPr/>
        <p:txBody>
          <a:bodyPr>
            <a:normAutofit/>
          </a:bodyPr>
          <a:lstStyle/>
          <a:p>
            <a:pPr algn="ctr"/>
            <a:r>
              <a:rPr kumimoji="1" lang="zh-CN" altLang="en-US" dirty="0">
                <a:solidFill>
                  <a:srgbClr val="9C825C"/>
                </a:solidFill>
                <a:latin typeface="Heiti SC Light"/>
                <a:ea typeface="Heiti SC Light"/>
                <a:cs typeface="Heiti SC Light"/>
              </a:rPr>
              <a:t>修改后学信网查询信息</a:t>
            </a:r>
          </a:p>
        </p:txBody>
      </p:sp>
      <p:sp>
        <p:nvSpPr>
          <p:cNvPr id="8" name="内容占位符 7"/>
          <p:cNvSpPr>
            <a:spLocks noGrp="1"/>
          </p:cNvSpPr>
          <p:nvPr>
            <p:ph sz="quarter" idx="4"/>
          </p:nvPr>
        </p:nvSpPr>
        <p:spPr/>
        <p:txBody>
          <a:bodyPr/>
          <a:lstStyle/>
          <a:p>
            <a:endParaRPr lang="zh-CN" altLang="en-US" dirty="0"/>
          </a:p>
        </p:txBody>
      </p:sp>
      <p:sp>
        <p:nvSpPr>
          <p:cNvPr id="2" name="内容占位符 1"/>
          <p:cNvSpPr>
            <a:spLocks noGrp="1"/>
          </p:cNvSpPr>
          <p:nvPr>
            <p:ph sz="half" idx="2"/>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8" y="2505076"/>
            <a:ext cx="5438020"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3" y="2505077"/>
            <a:ext cx="5262992"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765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3"/>
          <p:cNvGrpSpPr/>
          <p:nvPr/>
        </p:nvGrpSpPr>
        <p:grpSpPr>
          <a:xfrm>
            <a:off x="935526" y="696098"/>
            <a:ext cx="10342078" cy="5545548"/>
            <a:chOff x="2220795" y="291298"/>
            <a:chExt cx="9402666" cy="6057853"/>
          </a:xfrm>
        </p:grpSpPr>
        <p:sp>
          <p:nvSpPr>
            <p:cNvPr id="54" name="矩形 53"/>
            <p:cNvSpPr/>
            <p:nvPr/>
          </p:nvSpPr>
          <p:spPr>
            <a:xfrm rot="2735885">
              <a:off x="2220795" y="5015026"/>
              <a:ext cx="1334125" cy="1334125"/>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2575587">
              <a:off x="10909034" y="485869"/>
              <a:ext cx="714427" cy="714427"/>
            </a:xfrm>
            <a:prstGeom prst="rect">
              <a:avLst/>
            </a:prstGeom>
            <a:solidFill>
              <a:srgbClr val="9C825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矩形 55"/>
            <p:cNvSpPr/>
            <p:nvPr/>
          </p:nvSpPr>
          <p:spPr>
            <a:xfrm rot="2575587">
              <a:off x="10274728" y="291298"/>
              <a:ext cx="178029" cy="178029"/>
            </a:xfrm>
            <a:prstGeom prst="rect">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直角三角形 25"/>
          <p:cNvSpPr/>
          <p:nvPr/>
        </p:nvSpPr>
        <p:spPr>
          <a:xfrm rot="5400000">
            <a:off x="778009" y="3890233"/>
            <a:ext cx="684721" cy="749508"/>
          </a:xfrm>
          <a:prstGeom prst="rtTriangl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a:xfrm rot="2685974">
            <a:off x="1103947" y="2252617"/>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rot="2685974">
            <a:off x="785899" y="1233719"/>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10"/>
          <p:cNvGrpSpPr/>
          <p:nvPr/>
        </p:nvGrpSpPr>
        <p:grpSpPr>
          <a:xfrm flipH="1">
            <a:off x="10599251" y="6232829"/>
            <a:ext cx="1592752" cy="652469"/>
            <a:chOff x="2863459" y="4619712"/>
            <a:chExt cx="3567109" cy="1409705"/>
          </a:xfrm>
        </p:grpSpPr>
        <p:sp>
          <p:nvSpPr>
            <p:cNvPr id="30"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4" name="组合 10"/>
          <p:cNvGrpSpPr/>
          <p:nvPr/>
        </p:nvGrpSpPr>
        <p:grpSpPr>
          <a:xfrm rot="10800000" flipH="1">
            <a:off x="3" y="-3309"/>
            <a:ext cx="1592752" cy="652469"/>
            <a:chOff x="2863459" y="4619712"/>
            <a:chExt cx="3567109" cy="1409705"/>
          </a:xfrm>
        </p:grpSpPr>
        <p:sp>
          <p:nvSpPr>
            <p:cNvPr id="35"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 name="TextBox 9"/>
          <p:cNvSpPr txBox="1"/>
          <p:nvPr/>
        </p:nvSpPr>
        <p:spPr>
          <a:xfrm>
            <a:off x="4067033" y="2579427"/>
            <a:ext cx="4844955" cy="523220"/>
          </a:xfrm>
          <a:prstGeom prst="rect">
            <a:avLst/>
          </a:prstGeom>
          <a:noFill/>
        </p:spPr>
        <p:txBody>
          <a:bodyPr wrap="square" rtlCol="0">
            <a:spAutoFit/>
          </a:bodyPr>
          <a:lstStyle/>
          <a:p>
            <a:pPr algn="ctr"/>
            <a:r>
              <a:rPr kumimoji="1" lang="zh-CN" altLang="en-US" sz="2800" b="1" dirty="0">
                <a:solidFill>
                  <a:srgbClr val="9C825C"/>
                </a:solidFill>
                <a:latin typeface="Times New Roman" panose="02020603050405020304" pitchFamily="18" charset="0"/>
                <a:ea typeface="微软雅黑" panose="020B0503020204020204" charset="-122"/>
                <a:cs typeface="Times New Roman" panose="02020603050405020304" pitchFamily="18" charset="0"/>
              </a:rPr>
              <a:t>申请表模版</a:t>
            </a:r>
          </a:p>
        </p:txBody>
      </p:sp>
    </p:spTree>
    <p:extLst>
      <p:ext uri="{BB962C8B-B14F-4D97-AF65-F5344CB8AC3E}">
        <p14:creationId xmlns:p14="http://schemas.microsoft.com/office/powerpoint/2010/main" val="3994936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3"/>
          <p:cNvGrpSpPr/>
          <p:nvPr/>
        </p:nvGrpSpPr>
        <p:grpSpPr>
          <a:xfrm>
            <a:off x="935526" y="696098"/>
            <a:ext cx="10342078" cy="5545548"/>
            <a:chOff x="2220795" y="291298"/>
            <a:chExt cx="9402666" cy="6057853"/>
          </a:xfrm>
        </p:grpSpPr>
        <p:sp>
          <p:nvSpPr>
            <p:cNvPr id="54" name="矩形 53"/>
            <p:cNvSpPr/>
            <p:nvPr/>
          </p:nvSpPr>
          <p:spPr>
            <a:xfrm rot="2735885">
              <a:off x="2220795" y="5015026"/>
              <a:ext cx="1334125" cy="1334125"/>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2575587">
              <a:off x="10909034" y="485869"/>
              <a:ext cx="714427" cy="714427"/>
            </a:xfrm>
            <a:prstGeom prst="rect">
              <a:avLst/>
            </a:prstGeom>
            <a:solidFill>
              <a:srgbClr val="9C825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矩形 55"/>
            <p:cNvSpPr/>
            <p:nvPr/>
          </p:nvSpPr>
          <p:spPr>
            <a:xfrm rot="2575587">
              <a:off x="10274728" y="291298"/>
              <a:ext cx="178029" cy="178029"/>
            </a:xfrm>
            <a:prstGeom prst="rect">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直角三角形 25"/>
          <p:cNvSpPr/>
          <p:nvPr/>
        </p:nvSpPr>
        <p:spPr>
          <a:xfrm rot="5400000">
            <a:off x="778009" y="3890233"/>
            <a:ext cx="684721" cy="749508"/>
          </a:xfrm>
          <a:prstGeom prst="rtTriangl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文本框 39"/>
          <p:cNvSpPr txBox="1"/>
          <p:nvPr/>
        </p:nvSpPr>
        <p:spPr>
          <a:xfrm>
            <a:off x="1510865" y="92226"/>
            <a:ext cx="8090338" cy="584775"/>
          </a:xfrm>
          <a:prstGeom prst="rect">
            <a:avLst/>
          </a:prstGeom>
          <a:noFill/>
        </p:spPr>
        <p:txBody>
          <a:bodyPr wrap="square" rtlCol="0">
            <a:spAutoFit/>
          </a:bodyPr>
          <a:lstStyle/>
          <a:p>
            <a:pPr algn="ctr"/>
            <a:endParaRPr kumimoji="1" lang="zh-CN" altLang="en-US" sz="3200" b="1" dirty="0">
              <a:solidFill>
                <a:srgbClr val="9C825C"/>
              </a:solidFill>
              <a:latin typeface="Heiti SC Light"/>
              <a:ea typeface="Heiti SC Light"/>
              <a:cs typeface="Heiti SC Light"/>
              <a:sym typeface="Arial" panose="020B0604020202020204" pitchFamily="34" charset="0"/>
            </a:endParaRPr>
          </a:p>
        </p:txBody>
      </p:sp>
      <p:sp>
        <p:nvSpPr>
          <p:cNvPr id="44" name="矩形 43"/>
          <p:cNvSpPr/>
          <p:nvPr/>
        </p:nvSpPr>
        <p:spPr>
          <a:xfrm rot="2685974">
            <a:off x="1103947" y="2252617"/>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rot="2685974">
            <a:off x="785899" y="1233719"/>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10"/>
          <p:cNvGrpSpPr/>
          <p:nvPr/>
        </p:nvGrpSpPr>
        <p:grpSpPr>
          <a:xfrm flipH="1">
            <a:off x="10599251" y="6232829"/>
            <a:ext cx="1592752" cy="652469"/>
            <a:chOff x="2863459" y="4619712"/>
            <a:chExt cx="3567109" cy="1409705"/>
          </a:xfrm>
        </p:grpSpPr>
        <p:sp>
          <p:nvSpPr>
            <p:cNvPr id="30"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4" name="组合 10"/>
          <p:cNvGrpSpPr/>
          <p:nvPr/>
        </p:nvGrpSpPr>
        <p:grpSpPr>
          <a:xfrm rot="10800000" flipH="1">
            <a:off x="3" y="-3309"/>
            <a:ext cx="1592752" cy="652469"/>
            <a:chOff x="2863459" y="4619712"/>
            <a:chExt cx="3567109" cy="1409705"/>
          </a:xfrm>
        </p:grpSpPr>
        <p:sp>
          <p:nvSpPr>
            <p:cNvPr id="35"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矩形 3"/>
          <p:cNvSpPr/>
          <p:nvPr/>
        </p:nvSpPr>
        <p:spPr>
          <a:xfrm>
            <a:off x="760226" y="910918"/>
            <a:ext cx="10669774" cy="461665"/>
          </a:xfrm>
          <a:prstGeom prst="rect">
            <a:avLst/>
          </a:prstGeom>
        </p:spPr>
        <p:txBody>
          <a:bodyPr wrap="square">
            <a:spAutoFit/>
          </a:bodyPr>
          <a:lstStyle/>
          <a:p>
            <a:endParaRPr lang="zh-CN" altLang="zh-CN" sz="2400" dirty="0"/>
          </a:p>
        </p:txBody>
      </p:sp>
      <p:sp>
        <p:nvSpPr>
          <p:cNvPr id="2" name="矩形 1"/>
          <p:cNvSpPr/>
          <p:nvPr/>
        </p:nvSpPr>
        <p:spPr>
          <a:xfrm>
            <a:off x="3522202" y="605065"/>
            <a:ext cx="5213444" cy="536685"/>
          </a:xfrm>
          <a:prstGeom prst="rect">
            <a:avLst/>
          </a:prstGeom>
        </p:spPr>
        <p:txBody>
          <a:bodyPr wrap="square">
            <a:spAutoFit/>
          </a:bodyPr>
          <a:lstStyle/>
          <a:p>
            <a:pPr algn="ctr"/>
            <a:r>
              <a:rPr kumimoji="1" lang="zh-CN" altLang="en-US" sz="2800" b="1" dirty="0">
                <a:solidFill>
                  <a:srgbClr val="9C825C"/>
                </a:solidFill>
                <a:latin typeface="Times New Roman" panose="02020603050405020304" pitchFamily="18" charset="0"/>
                <a:ea typeface="微软雅黑" panose="020B0503020204020204" charset="-122"/>
                <a:cs typeface="Times New Roman" panose="02020603050405020304" pitchFamily="18" charset="0"/>
              </a:rPr>
              <a:t>个人</a:t>
            </a:r>
            <a:r>
              <a:rPr kumimoji="1" lang="zh-CN" altLang="en-US" sz="2800" b="1" dirty="0" smtClean="0">
                <a:solidFill>
                  <a:srgbClr val="9C825C"/>
                </a:solidFill>
                <a:latin typeface="Times New Roman" panose="02020603050405020304" pitchFamily="18" charset="0"/>
                <a:ea typeface="微软雅黑" panose="020B0503020204020204" charset="-122"/>
                <a:cs typeface="Times New Roman" panose="02020603050405020304" pitchFamily="18" charset="0"/>
              </a:rPr>
              <a:t>申请注意事项</a:t>
            </a:r>
            <a:endParaRPr kumimoji="1" lang="zh-CN" altLang="en-US" sz="2800" b="1" dirty="0">
              <a:solidFill>
                <a:srgbClr val="9C825C"/>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 name="TextBox 2"/>
          <p:cNvSpPr txBox="1"/>
          <p:nvPr/>
        </p:nvSpPr>
        <p:spPr>
          <a:xfrm>
            <a:off x="1658605" y="1599049"/>
            <a:ext cx="8940645" cy="4985980"/>
          </a:xfrm>
          <a:prstGeom prst="rect">
            <a:avLst/>
          </a:prstGeom>
          <a:noFill/>
        </p:spPr>
        <p:txBody>
          <a:bodyPr wrap="square" rtlCol="0">
            <a:spAutoFit/>
          </a:bodyPr>
          <a:lstStyle/>
          <a:p>
            <a:pPr lvl="0"/>
            <a:r>
              <a:rPr kumimoji="1" lang="en-US" altLang="zh-CN" sz="2000" b="1" dirty="0">
                <a:solidFill>
                  <a:srgbClr val="9C825C"/>
                </a:solidFill>
                <a:latin typeface="Heiti SC Light"/>
                <a:ea typeface="Heiti SC Light"/>
                <a:cs typeface="Heiti SC Light"/>
              </a:rPr>
              <a:t>1</a:t>
            </a:r>
            <a:r>
              <a:rPr kumimoji="1" lang="zh-CN" altLang="en-US" sz="2000" b="1" dirty="0">
                <a:solidFill>
                  <a:srgbClr val="9C825C"/>
                </a:solidFill>
                <a:latin typeface="Heiti SC Light"/>
                <a:ea typeface="Heiti SC Light"/>
                <a:cs typeface="Heiti SC Light"/>
              </a:rPr>
              <a:t>、</a:t>
            </a:r>
            <a:r>
              <a:rPr kumimoji="1" lang="zh-CN" altLang="zh-CN" sz="2000" b="1" dirty="0">
                <a:solidFill>
                  <a:srgbClr val="9C825C"/>
                </a:solidFill>
                <a:latin typeface="Heiti SC Light"/>
                <a:ea typeface="Heiti SC Light"/>
                <a:cs typeface="Heiti SC Light"/>
              </a:rPr>
              <a:t>如实填写申请表，补全通信地址、邮编、联系电话等信息，本人签名并手写申请</a:t>
            </a:r>
            <a:r>
              <a:rPr kumimoji="1" lang="zh-CN" altLang="zh-CN" sz="2000" b="1" dirty="0" smtClean="0">
                <a:solidFill>
                  <a:srgbClr val="9C825C"/>
                </a:solidFill>
                <a:latin typeface="Heiti SC Light"/>
                <a:ea typeface="Heiti SC Light"/>
                <a:cs typeface="Heiti SC Light"/>
              </a:rPr>
              <a:t>日期</a:t>
            </a:r>
            <a:r>
              <a:rPr kumimoji="1" lang="zh-CN" altLang="en-US" sz="2000" b="1" dirty="0">
                <a:solidFill>
                  <a:srgbClr val="9C825C"/>
                </a:solidFill>
                <a:latin typeface="Heiti SC Light"/>
                <a:ea typeface="Heiti SC Light"/>
                <a:cs typeface="Heiti SC Light"/>
              </a:rPr>
              <a:t>；</a:t>
            </a:r>
            <a:endParaRPr kumimoji="1" lang="en-US" altLang="zh-CN" sz="2000" b="1" dirty="0" smtClean="0">
              <a:solidFill>
                <a:srgbClr val="9C825C"/>
              </a:solidFill>
              <a:latin typeface="Heiti SC Light"/>
              <a:ea typeface="Heiti SC Light"/>
              <a:cs typeface="Heiti SC Light"/>
            </a:endParaRPr>
          </a:p>
          <a:p>
            <a:pPr lvl="0"/>
            <a:endParaRPr kumimoji="1" lang="zh-CN" altLang="zh-CN" sz="2000" b="1" dirty="0">
              <a:solidFill>
                <a:srgbClr val="9C825C"/>
              </a:solidFill>
              <a:latin typeface="Heiti SC Light"/>
              <a:ea typeface="Heiti SC Light"/>
              <a:cs typeface="Heiti SC Light"/>
            </a:endParaRPr>
          </a:p>
          <a:p>
            <a:pPr lvl="0"/>
            <a:r>
              <a:rPr kumimoji="1" lang="en-US" altLang="zh-CN" sz="2000" b="1" dirty="0">
                <a:solidFill>
                  <a:srgbClr val="9C825C"/>
                </a:solidFill>
                <a:latin typeface="Heiti SC Light"/>
                <a:ea typeface="Heiti SC Light"/>
                <a:cs typeface="Heiti SC Light"/>
              </a:rPr>
              <a:t>2</a:t>
            </a:r>
            <a:r>
              <a:rPr kumimoji="1" lang="zh-CN" altLang="en-US" sz="2000" b="1" dirty="0">
                <a:solidFill>
                  <a:srgbClr val="9C825C"/>
                </a:solidFill>
                <a:latin typeface="Heiti SC Light"/>
                <a:ea typeface="Heiti SC Light"/>
                <a:cs typeface="Heiti SC Light"/>
              </a:rPr>
              <a:t>、</a:t>
            </a:r>
            <a:r>
              <a:rPr kumimoji="1" lang="zh-CN" altLang="zh-CN" sz="2000" b="1" dirty="0">
                <a:solidFill>
                  <a:srgbClr val="9C825C"/>
                </a:solidFill>
                <a:latin typeface="Heiti SC Light"/>
                <a:ea typeface="Heiti SC Light"/>
                <a:cs typeface="Heiti SC Light"/>
              </a:rPr>
              <a:t>按照申请表中的“申请材料</a:t>
            </a:r>
            <a:r>
              <a:rPr kumimoji="1" lang="zh-CN" altLang="en-US" sz="2000" b="1" dirty="0">
                <a:solidFill>
                  <a:srgbClr val="9C825C"/>
                </a:solidFill>
                <a:latin typeface="Heiti SC Light"/>
                <a:ea typeface="Heiti SC Light"/>
                <a:cs typeface="Heiti SC Light"/>
              </a:rPr>
              <a:t>栏</a:t>
            </a:r>
            <a:r>
              <a:rPr kumimoji="1" lang="zh-CN" altLang="zh-CN" sz="2000" b="1" dirty="0">
                <a:solidFill>
                  <a:srgbClr val="9C825C"/>
                </a:solidFill>
                <a:latin typeface="Heiti SC Light"/>
                <a:ea typeface="Heiti SC Light"/>
                <a:cs typeface="Heiti SC Light"/>
              </a:rPr>
              <a:t>”准备材料复印件，并保存好原件</a:t>
            </a:r>
            <a:r>
              <a:rPr kumimoji="1" lang="zh-CN" altLang="zh-CN" sz="2000" b="1" dirty="0" smtClean="0">
                <a:solidFill>
                  <a:srgbClr val="9C825C"/>
                </a:solidFill>
                <a:latin typeface="Heiti SC Light"/>
                <a:ea typeface="Heiti SC Light"/>
                <a:cs typeface="Heiti SC Light"/>
              </a:rPr>
              <a:t>备查</a:t>
            </a:r>
            <a:r>
              <a:rPr kumimoji="1" lang="zh-CN" altLang="en-US" sz="2000" b="1" dirty="0">
                <a:solidFill>
                  <a:srgbClr val="9C825C"/>
                </a:solidFill>
                <a:latin typeface="Heiti SC Light"/>
                <a:ea typeface="Heiti SC Light"/>
                <a:cs typeface="Heiti SC Light"/>
              </a:rPr>
              <a:t>；</a:t>
            </a:r>
            <a:endParaRPr kumimoji="1" lang="en-US" altLang="zh-CN" sz="2000" b="1" dirty="0" smtClean="0">
              <a:solidFill>
                <a:srgbClr val="9C825C"/>
              </a:solidFill>
              <a:latin typeface="Heiti SC Light"/>
              <a:ea typeface="Heiti SC Light"/>
              <a:cs typeface="Heiti SC Light"/>
            </a:endParaRPr>
          </a:p>
          <a:p>
            <a:pPr lvl="0"/>
            <a:endParaRPr kumimoji="1" lang="zh-CN" altLang="zh-CN" sz="2000" b="1" dirty="0">
              <a:solidFill>
                <a:srgbClr val="9C825C"/>
              </a:solidFill>
              <a:latin typeface="Heiti SC Light"/>
              <a:ea typeface="Heiti SC Light"/>
              <a:cs typeface="Heiti SC Light"/>
            </a:endParaRPr>
          </a:p>
          <a:p>
            <a:pPr lvl="0"/>
            <a:r>
              <a:rPr kumimoji="1" lang="en-US" altLang="zh-CN" sz="2000" b="1" dirty="0">
                <a:solidFill>
                  <a:srgbClr val="9C825C"/>
                </a:solidFill>
                <a:latin typeface="Heiti SC Light"/>
                <a:ea typeface="Heiti SC Light"/>
                <a:cs typeface="Heiti SC Light"/>
              </a:rPr>
              <a:t>3</a:t>
            </a:r>
            <a:r>
              <a:rPr kumimoji="1" lang="zh-CN" altLang="en-US" sz="2000" b="1" dirty="0">
                <a:solidFill>
                  <a:srgbClr val="9C825C"/>
                </a:solidFill>
                <a:latin typeface="Heiti SC Light"/>
                <a:ea typeface="Heiti SC Light"/>
                <a:cs typeface="Heiti SC Light"/>
              </a:rPr>
              <a:t>、</a:t>
            </a:r>
            <a:r>
              <a:rPr kumimoji="1" lang="zh-CN" altLang="zh-CN" sz="2000" b="1" dirty="0">
                <a:solidFill>
                  <a:srgbClr val="9C825C"/>
                </a:solidFill>
                <a:latin typeface="Heiti SC Light"/>
                <a:ea typeface="Heiti SC Light"/>
                <a:cs typeface="Heiti SC Light"/>
              </a:rPr>
              <a:t>用</a:t>
            </a:r>
            <a:r>
              <a:rPr kumimoji="1" lang="en-US" altLang="zh-CN" sz="2000" b="1" dirty="0">
                <a:solidFill>
                  <a:srgbClr val="9C825C"/>
                </a:solidFill>
                <a:latin typeface="Heiti SC Light"/>
                <a:ea typeface="Heiti SC Light"/>
                <a:cs typeface="Heiti SC Light"/>
              </a:rPr>
              <a:t>EMS</a:t>
            </a:r>
            <a:r>
              <a:rPr kumimoji="1" lang="zh-CN" altLang="zh-CN" sz="2000" b="1" dirty="0">
                <a:solidFill>
                  <a:srgbClr val="9C825C"/>
                </a:solidFill>
                <a:latin typeface="Heiti SC Light"/>
                <a:ea typeface="Heiti SC Light"/>
                <a:cs typeface="Heiti SC Light"/>
              </a:rPr>
              <a:t>快递邮寄申请表和申请材料，填写详情单时要用力填写，以便“交寄人联”能清晰看出详情单的填写内容。其中，内件品名栏填“申请表及附件</a:t>
            </a:r>
            <a:r>
              <a:rPr kumimoji="1" lang="zh-CN" altLang="en-US" sz="2000" b="1" dirty="0">
                <a:solidFill>
                  <a:srgbClr val="9C825C"/>
                </a:solidFill>
                <a:latin typeface="Heiti SC Light"/>
                <a:ea typeface="Heiti SC Light"/>
                <a:cs typeface="Heiti SC Light"/>
              </a:rPr>
              <a:t>*</a:t>
            </a:r>
            <a:r>
              <a:rPr kumimoji="1" lang="zh-CN" altLang="zh-CN" sz="2000" b="1" dirty="0">
                <a:solidFill>
                  <a:srgbClr val="9C825C"/>
                </a:solidFill>
                <a:latin typeface="Heiti SC Light"/>
                <a:ea typeface="Heiti SC Light"/>
                <a:cs typeface="Heiti SC Light"/>
              </a:rPr>
              <a:t>项，共计</a:t>
            </a:r>
            <a:r>
              <a:rPr kumimoji="1" lang="zh-CN" altLang="en-US" sz="2000" b="1" dirty="0">
                <a:solidFill>
                  <a:srgbClr val="9C825C"/>
                </a:solidFill>
                <a:latin typeface="Heiti SC Light"/>
                <a:ea typeface="Heiti SC Light"/>
                <a:cs typeface="Heiti SC Light"/>
              </a:rPr>
              <a:t>*</a:t>
            </a:r>
            <a:r>
              <a:rPr kumimoji="1" lang="zh-CN" altLang="zh-CN" sz="2000" b="1" dirty="0">
                <a:solidFill>
                  <a:srgbClr val="9C825C"/>
                </a:solidFill>
                <a:latin typeface="Heiti SC Light"/>
                <a:ea typeface="Heiti SC Light"/>
                <a:cs typeface="Heiti SC Light"/>
              </a:rPr>
              <a:t>页”，备注栏填“修改学生信息的姓名、性别、身份证号</a:t>
            </a:r>
            <a:r>
              <a:rPr kumimoji="1" lang="zh-CN" altLang="en-US" sz="2000" b="1" dirty="0">
                <a:solidFill>
                  <a:srgbClr val="9C825C"/>
                </a:solidFill>
                <a:latin typeface="Heiti SC Light"/>
                <a:ea typeface="Heiti SC Light"/>
                <a:cs typeface="Heiti SC Light"/>
              </a:rPr>
              <a:t>等</a:t>
            </a:r>
            <a:r>
              <a:rPr kumimoji="1" lang="zh-CN" altLang="zh-CN" sz="2000" b="1" dirty="0">
                <a:solidFill>
                  <a:srgbClr val="9C825C"/>
                </a:solidFill>
                <a:latin typeface="Heiti SC Light"/>
                <a:ea typeface="Heiti SC Light"/>
                <a:cs typeface="Heiti SC Light"/>
              </a:rPr>
              <a:t>。毕业证证书编号</a:t>
            </a:r>
            <a:r>
              <a:rPr kumimoji="1" lang="zh-CN" altLang="en-US" sz="2000" b="1" dirty="0">
                <a:solidFill>
                  <a:srgbClr val="9C825C"/>
                </a:solidFill>
                <a:latin typeface="Heiti SC Light"/>
                <a:ea typeface="Heiti SC Light"/>
                <a:cs typeface="Heiti SC Light"/>
              </a:rPr>
              <a:t>：***</a:t>
            </a:r>
            <a:r>
              <a:rPr kumimoji="1" lang="zh-CN" altLang="zh-CN" sz="2000" b="1" dirty="0">
                <a:solidFill>
                  <a:srgbClr val="9C825C"/>
                </a:solidFill>
                <a:latin typeface="Heiti SC Light"/>
                <a:ea typeface="Heiti SC Light"/>
                <a:cs typeface="Heiti SC Light"/>
              </a:rPr>
              <a:t>”。快递后保存好详情单的“交寄人联</a:t>
            </a:r>
            <a:r>
              <a:rPr kumimoji="1" lang="zh-CN" altLang="zh-CN" sz="2000" b="1" dirty="0" smtClean="0">
                <a:solidFill>
                  <a:srgbClr val="9C825C"/>
                </a:solidFill>
                <a:latin typeface="Heiti SC Light"/>
                <a:ea typeface="Heiti SC Light"/>
                <a:cs typeface="Heiti SC Light"/>
              </a:rPr>
              <a:t>”</a:t>
            </a:r>
            <a:r>
              <a:rPr kumimoji="1" lang="zh-CN" altLang="en-US" sz="2000" b="1" dirty="0">
                <a:solidFill>
                  <a:srgbClr val="9C825C"/>
                </a:solidFill>
                <a:latin typeface="Heiti SC Light"/>
                <a:ea typeface="Heiti SC Light"/>
                <a:cs typeface="Heiti SC Light"/>
              </a:rPr>
              <a:t>；</a:t>
            </a:r>
            <a:endParaRPr kumimoji="1" lang="en-US" altLang="zh-CN" sz="2000" b="1" dirty="0" smtClean="0">
              <a:solidFill>
                <a:srgbClr val="9C825C"/>
              </a:solidFill>
              <a:latin typeface="Heiti SC Light"/>
              <a:ea typeface="Heiti SC Light"/>
              <a:cs typeface="Heiti SC Light"/>
            </a:endParaRPr>
          </a:p>
          <a:p>
            <a:pPr lvl="0"/>
            <a:endParaRPr kumimoji="1" lang="en-US" altLang="zh-CN" sz="2000" b="1" dirty="0">
              <a:solidFill>
                <a:srgbClr val="9C825C"/>
              </a:solidFill>
              <a:latin typeface="Heiti SC Light"/>
              <a:ea typeface="Heiti SC Light"/>
              <a:cs typeface="Heiti SC Light"/>
            </a:endParaRPr>
          </a:p>
          <a:p>
            <a:pPr lvl="0"/>
            <a:r>
              <a:rPr kumimoji="1" lang="en-US" altLang="zh-CN" sz="2000" b="1" dirty="0">
                <a:solidFill>
                  <a:srgbClr val="9C825C"/>
                </a:solidFill>
                <a:latin typeface="Heiti SC Light"/>
                <a:ea typeface="Heiti SC Light"/>
                <a:cs typeface="Heiti SC Light"/>
              </a:rPr>
              <a:t>4</a:t>
            </a:r>
            <a:r>
              <a:rPr kumimoji="1" lang="zh-CN" altLang="en-US" sz="2000" b="1" dirty="0">
                <a:solidFill>
                  <a:srgbClr val="9C825C"/>
                </a:solidFill>
                <a:latin typeface="Heiti SC Light"/>
                <a:ea typeface="Heiti SC Light"/>
                <a:cs typeface="Heiti SC Light"/>
              </a:rPr>
              <a:t>、准确查询</a:t>
            </a:r>
            <a:r>
              <a:rPr kumimoji="1" lang="zh-CN" altLang="zh-CN" sz="2000" b="1" dirty="0">
                <a:solidFill>
                  <a:srgbClr val="9C825C"/>
                </a:solidFill>
                <a:latin typeface="Heiti SC Light"/>
                <a:ea typeface="Heiti SC Light"/>
                <a:cs typeface="Heiti SC Light"/>
              </a:rPr>
              <a:t>“学位授予单位”学校</a:t>
            </a:r>
            <a:r>
              <a:rPr kumimoji="1" lang="zh-CN" altLang="en-US" sz="2000" b="1" dirty="0">
                <a:solidFill>
                  <a:srgbClr val="9C825C"/>
                </a:solidFill>
                <a:latin typeface="Heiti SC Light"/>
                <a:ea typeface="Heiti SC Light"/>
                <a:cs typeface="Heiti SC Light"/>
              </a:rPr>
              <a:t>和</a:t>
            </a:r>
            <a:r>
              <a:rPr kumimoji="1" lang="zh-CN" altLang="zh-CN" sz="2000" b="1" dirty="0">
                <a:solidFill>
                  <a:srgbClr val="9C825C"/>
                </a:solidFill>
                <a:latin typeface="Heiti SC Light"/>
                <a:ea typeface="Heiti SC Light"/>
                <a:cs typeface="Heiti SC Light"/>
              </a:rPr>
              <a:t> “省级学位主管部门</a:t>
            </a:r>
            <a:r>
              <a:rPr kumimoji="1" lang="zh-CN" altLang="en-US" sz="2000" b="1" dirty="0">
                <a:solidFill>
                  <a:srgbClr val="9C825C"/>
                </a:solidFill>
                <a:latin typeface="Heiti SC Light"/>
                <a:ea typeface="Heiti SC Light"/>
                <a:cs typeface="Heiti SC Light"/>
              </a:rPr>
              <a:t>”相关</a:t>
            </a:r>
            <a:r>
              <a:rPr kumimoji="1" lang="zh-CN" altLang="en-US" sz="2000" b="1" dirty="0" smtClean="0">
                <a:solidFill>
                  <a:srgbClr val="9C825C"/>
                </a:solidFill>
                <a:latin typeface="Heiti SC Light"/>
                <a:ea typeface="Heiti SC Light"/>
                <a:cs typeface="Heiti SC Light"/>
              </a:rPr>
              <a:t>信息</a:t>
            </a:r>
            <a:r>
              <a:rPr kumimoji="1" lang="zh-CN" altLang="en-US" sz="2000" b="1" dirty="0">
                <a:solidFill>
                  <a:srgbClr val="9C825C"/>
                </a:solidFill>
                <a:latin typeface="Heiti SC Light"/>
                <a:ea typeface="Heiti SC Light"/>
                <a:cs typeface="Heiti SC Light"/>
              </a:rPr>
              <a:t>；</a:t>
            </a:r>
            <a:endParaRPr kumimoji="1" lang="en-US" altLang="zh-CN" sz="2000" b="1" dirty="0" smtClean="0">
              <a:solidFill>
                <a:srgbClr val="9C825C"/>
              </a:solidFill>
              <a:latin typeface="Heiti SC Light"/>
              <a:ea typeface="Heiti SC Light"/>
              <a:cs typeface="Heiti SC Light"/>
            </a:endParaRPr>
          </a:p>
          <a:p>
            <a:pPr lvl="0"/>
            <a:r>
              <a:rPr kumimoji="1" lang="zh-CN" altLang="en-US" sz="2000" b="1" dirty="0" smtClean="0">
                <a:solidFill>
                  <a:srgbClr val="9C825C"/>
                </a:solidFill>
                <a:latin typeface="Heiti SC Light"/>
                <a:ea typeface="Heiti SC Light"/>
                <a:cs typeface="Heiti SC Light"/>
              </a:rPr>
              <a:t>（以武汉大学和湖北省教育厅为例）</a:t>
            </a:r>
            <a:endParaRPr kumimoji="1" lang="en-US" altLang="zh-CN" sz="2000" b="1" dirty="0" smtClean="0">
              <a:solidFill>
                <a:srgbClr val="9C825C"/>
              </a:solidFill>
              <a:latin typeface="Heiti SC Light"/>
              <a:ea typeface="Heiti SC Light"/>
              <a:cs typeface="Heiti SC Light"/>
            </a:endParaRPr>
          </a:p>
          <a:p>
            <a:pPr lvl="0"/>
            <a:r>
              <a:rPr kumimoji="1" lang="en-US" altLang="zh-CN" sz="2000" b="1" dirty="0" smtClean="0">
                <a:solidFill>
                  <a:srgbClr val="9C825C"/>
                </a:solidFill>
                <a:latin typeface="Heiti SC Light"/>
                <a:ea typeface="Heiti SC Light"/>
                <a:cs typeface="Heiti SC Light"/>
              </a:rPr>
              <a:t>  </a:t>
            </a:r>
            <a:r>
              <a:rPr kumimoji="1" lang="zh-CN" altLang="en-US" sz="2000" b="1" dirty="0" smtClean="0">
                <a:solidFill>
                  <a:srgbClr val="9C825C"/>
                </a:solidFill>
                <a:latin typeface="Heiti SC Light"/>
                <a:ea typeface="Heiti SC Light"/>
                <a:cs typeface="Heiti SC Light"/>
              </a:rPr>
              <a:t>同时查询监督与投诉电话。</a:t>
            </a:r>
            <a:endParaRPr kumimoji="1" lang="en-US" altLang="zh-CN" sz="2000" b="1" dirty="0" smtClean="0">
              <a:solidFill>
                <a:srgbClr val="9C825C"/>
              </a:solidFill>
              <a:latin typeface="Heiti SC Light"/>
              <a:ea typeface="Heiti SC Light"/>
              <a:cs typeface="Heiti SC Light"/>
            </a:endParaRPr>
          </a:p>
          <a:p>
            <a:pPr lvl="0"/>
            <a:endParaRPr kumimoji="1" lang="en-US" altLang="zh-CN" sz="2000" b="1" dirty="0">
              <a:solidFill>
                <a:srgbClr val="9C825C"/>
              </a:solidFill>
              <a:latin typeface="Heiti SC Light"/>
              <a:ea typeface="Heiti SC Light"/>
              <a:cs typeface="Heiti SC Light"/>
            </a:endParaRPr>
          </a:p>
          <a:p>
            <a:pPr lvl="0"/>
            <a:r>
              <a:rPr kumimoji="1" lang="en-US" altLang="zh-CN" sz="2000" b="1" dirty="0" smtClean="0">
                <a:solidFill>
                  <a:srgbClr val="9C825C"/>
                </a:solidFill>
                <a:latin typeface="Heiti SC Light"/>
                <a:ea typeface="Heiti SC Light"/>
                <a:cs typeface="Heiti SC Light"/>
              </a:rPr>
              <a:t>5</a:t>
            </a:r>
            <a:r>
              <a:rPr kumimoji="1" lang="zh-CN" altLang="en-US" sz="2000" b="1" dirty="0" smtClean="0">
                <a:solidFill>
                  <a:srgbClr val="9C825C"/>
                </a:solidFill>
                <a:latin typeface="Heiti SC Light"/>
                <a:ea typeface="Heiti SC Light"/>
                <a:cs typeface="Heiti SC Light"/>
              </a:rPr>
              <a:t>、耐心、善意保持沟通，据理力争。</a:t>
            </a:r>
            <a:endParaRPr kumimoji="1" lang="zh-CN" altLang="zh-CN" sz="2000" b="1" dirty="0">
              <a:solidFill>
                <a:srgbClr val="9C825C"/>
              </a:solidFill>
              <a:latin typeface="Heiti SC Light"/>
              <a:ea typeface="Heiti SC Light"/>
              <a:cs typeface="Heiti SC Light"/>
            </a:endParaRPr>
          </a:p>
          <a:p>
            <a:endParaRPr lang="zh-CN" altLang="en-US" dirty="0"/>
          </a:p>
        </p:txBody>
      </p:sp>
    </p:spTree>
    <p:extLst>
      <p:ext uri="{BB962C8B-B14F-4D97-AF65-F5344CB8AC3E}">
        <p14:creationId xmlns:p14="http://schemas.microsoft.com/office/powerpoint/2010/main" val="3837021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58154" y="7886700"/>
            <a:ext cx="184731" cy="369332"/>
          </a:xfrm>
          <a:prstGeom prst="rect">
            <a:avLst/>
          </a:prstGeom>
          <a:noFill/>
        </p:spPr>
        <p:txBody>
          <a:bodyPr wrap="none" rtlCol="0">
            <a:spAutoFit/>
          </a:bodyPr>
          <a:lstStyle/>
          <a:p>
            <a:endParaRPr kumimoji="1" lang="zh-CN" altLang="en-US">
              <a:solidFill>
                <a:prstClr val="black"/>
              </a:solidFill>
            </a:endParaRPr>
          </a:p>
        </p:txBody>
      </p:sp>
      <p:sp>
        <p:nvSpPr>
          <p:cNvPr id="21" name="矩形 20"/>
          <p:cNvSpPr/>
          <p:nvPr/>
        </p:nvSpPr>
        <p:spPr>
          <a:xfrm>
            <a:off x="0" y="2603625"/>
            <a:ext cx="4637429" cy="847466"/>
          </a:xfrm>
          <a:prstGeom prst="rect">
            <a:avLst/>
          </a:prstGeom>
          <a:solidFill>
            <a:srgbClr val="9C825C">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燕尾形箭头 21"/>
          <p:cNvSpPr/>
          <p:nvPr/>
        </p:nvSpPr>
        <p:spPr>
          <a:xfrm>
            <a:off x="140288" y="2460311"/>
            <a:ext cx="5246556" cy="1180137"/>
          </a:xfrm>
          <a:prstGeom prst="notchedRightArrow">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p>
        </p:txBody>
      </p:sp>
      <p:sp>
        <p:nvSpPr>
          <p:cNvPr id="23" name="矩形 22"/>
          <p:cNvSpPr/>
          <p:nvPr/>
        </p:nvSpPr>
        <p:spPr>
          <a:xfrm>
            <a:off x="7554571" y="2626644"/>
            <a:ext cx="4637429" cy="847466"/>
          </a:xfrm>
          <a:prstGeom prst="rect">
            <a:avLst/>
          </a:prstGeom>
          <a:solidFill>
            <a:srgbClr val="9C825C">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燕尾形箭头 23"/>
          <p:cNvSpPr/>
          <p:nvPr/>
        </p:nvSpPr>
        <p:spPr>
          <a:xfrm rot="10800000">
            <a:off x="6795040" y="2465325"/>
            <a:ext cx="5246556" cy="1180137"/>
          </a:xfrm>
          <a:prstGeom prst="notchedRightArrow">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a:spLocks noChangeArrowheads="1"/>
          </p:cNvSpPr>
          <p:nvPr/>
        </p:nvSpPr>
        <p:spPr bwMode="auto">
          <a:xfrm>
            <a:off x="5183506" y="3346559"/>
            <a:ext cx="1620957" cy="338554"/>
          </a:xfrm>
          <a:prstGeom prst="rect">
            <a:avLst/>
          </a:prstGeom>
          <a:noFill/>
          <a:ln w="9525">
            <a:noFill/>
            <a:miter lim="800000"/>
          </a:ln>
        </p:spPr>
        <p:txBody>
          <a:bodyPr wrap="none">
            <a:spAutoFit/>
          </a:bodyPr>
          <a:lstStyle/>
          <a:p>
            <a:pPr algn="ctr"/>
            <a:r>
              <a:rPr kumimoji="1" lang="zh-CN" altLang="en-US" sz="1600" b="1" dirty="0">
                <a:solidFill>
                  <a:srgbClr val="FFFFFF"/>
                </a:solidFill>
                <a:latin typeface="Century Gothic" panose="020B0502020202020204"/>
                <a:ea typeface="微软雅黑" panose="020B0503020204020204" charset="-122"/>
              </a:rPr>
              <a:t>盈科律师事务所</a:t>
            </a:r>
          </a:p>
        </p:txBody>
      </p:sp>
      <p:sp>
        <p:nvSpPr>
          <p:cNvPr id="26" name="矩形 25"/>
          <p:cNvSpPr>
            <a:spLocks noChangeArrowheads="1"/>
          </p:cNvSpPr>
          <p:nvPr/>
        </p:nvSpPr>
        <p:spPr bwMode="auto">
          <a:xfrm>
            <a:off x="4913821" y="2325797"/>
            <a:ext cx="2236510" cy="707886"/>
          </a:xfrm>
          <a:prstGeom prst="rect">
            <a:avLst/>
          </a:prstGeom>
          <a:noFill/>
          <a:ln w="9525">
            <a:noFill/>
            <a:miter lim="800000"/>
          </a:ln>
        </p:spPr>
        <p:txBody>
          <a:bodyPr wrap="none">
            <a:spAutoFit/>
          </a:bodyPr>
          <a:lstStyle/>
          <a:p>
            <a:pPr algn="ctr"/>
            <a:r>
              <a:rPr kumimoji="1" lang="zh-CN" altLang="en-US" sz="4000" b="1" dirty="0">
                <a:solidFill>
                  <a:schemeClr val="bg1"/>
                </a:solidFill>
                <a:latin typeface="Century Gothic" panose="020B0502020202020204"/>
                <a:ea typeface="微软雅黑" panose="020B0503020204020204" charset="-122"/>
              </a:rPr>
              <a:t>感谢聆听</a:t>
            </a:r>
            <a:endParaRPr kumimoji="1" lang="en-US" altLang="zh-CN" sz="4000" b="1" dirty="0">
              <a:solidFill>
                <a:schemeClr val="bg1"/>
              </a:solidFill>
              <a:latin typeface="Century Gothic" panose="020B0502020202020204"/>
              <a:ea typeface="微软雅黑" panose="020B0503020204020204" charset="-122"/>
            </a:endParaRPr>
          </a:p>
        </p:txBody>
      </p:sp>
      <p:sp>
        <p:nvSpPr>
          <p:cNvPr id="37" name="椭圆 36"/>
          <p:cNvSpPr/>
          <p:nvPr/>
        </p:nvSpPr>
        <p:spPr>
          <a:xfrm>
            <a:off x="4396311" y="1389414"/>
            <a:ext cx="3513362" cy="3515096"/>
          </a:xfrm>
          <a:prstGeom prst="ellipse">
            <a:avLst/>
          </a:prstGeom>
          <a:noFill/>
          <a:ln>
            <a:solidFill>
              <a:srgbClr val="91624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dirty="0">
              <a:solidFill>
                <a:srgbClr val="103154"/>
              </a:solidFill>
            </a:endParaRPr>
          </a:p>
        </p:txBody>
      </p:sp>
      <p:sp>
        <p:nvSpPr>
          <p:cNvPr id="38" name="椭圆 37"/>
          <p:cNvSpPr/>
          <p:nvPr/>
        </p:nvSpPr>
        <p:spPr>
          <a:xfrm>
            <a:off x="4567085" y="1580595"/>
            <a:ext cx="3158587" cy="3133911"/>
          </a:xfrm>
          <a:prstGeom prst="ellipse">
            <a:avLst/>
          </a:prstGeom>
          <a:solidFill>
            <a:srgbClr val="9C825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dirty="0">
              <a:solidFill>
                <a:srgbClr val="103154"/>
              </a:solidFill>
            </a:endParaRPr>
          </a:p>
        </p:txBody>
      </p:sp>
      <p:sp>
        <p:nvSpPr>
          <p:cNvPr id="39" name="椭圆 38"/>
          <p:cNvSpPr/>
          <p:nvPr/>
        </p:nvSpPr>
        <p:spPr>
          <a:xfrm>
            <a:off x="4567085" y="2055922"/>
            <a:ext cx="268286" cy="269875"/>
          </a:xfrm>
          <a:prstGeom prst="ellipse">
            <a:avLst/>
          </a:prstGeom>
          <a:solidFill>
            <a:srgbClr val="FB946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dirty="0">
              <a:solidFill>
                <a:srgbClr val="103154"/>
              </a:solidFill>
            </a:endParaRPr>
          </a:p>
        </p:txBody>
      </p:sp>
      <p:sp>
        <p:nvSpPr>
          <p:cNvPr id="40" name="椭圆 39"/>
          <p:cNvSpPr/>
          <p:nvPr/>
        </p:nvSpPr>
        <p:spPr>
          <a:xfrm>
            <a:off x="7455794" y="4005110"/>
            <a:ext cx="269876" cy="269875"/>
          </a:xfrm>
          <a:prstGeom prst="ellipse">
            <a:avLst/>
          </a:prstGeom>
          <a:solidFill>
            <a:srgbClr val="F03F3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dirty="0">
              <a:solidFill>
                <a:srgbClr val="103154"/>
              </a:solidFill>
            </a:endParaRPr>
          </a:p>
        </p:txBody>
      </p:sp>
      <p:sp>
        <p:nvSpPr>
          <p:cNvPr id="41" name="矩形 40"/>
          <p:cNvSpPr>
            <a:spLocks noChangeArrowheads="1"/>
          </p:cNvSpPr>
          <p:nvPr/>
        </p:nvSpPr>
        <p:spPr bwMode="auto">
          <a:xfrm>
            <a:off x="4454190" y="2816392"/>
            <a:ext cx="3271985" cy="523220"/>
          </a:xfrm>
          <a:prstGeom prst="rect">
            <a:avLst/>
          </a:prstGeom>
          <a:noFill/>
          <a:ln w="9525">
            <a:noFill/>
            <a:miter lim="800000"/>
          </a:ln>
        </p:spPr>
        <p:txBody>
          <a:bodyPr wrap="none">
            <a:spAutoFit/>
          </a:bodyPr>
          <a:lstStyle/>
          <a:p>
            <a:pPr algn="ctr"/>
            <a:r>
              <a:rPr kumimoji="1" lang="en-US" altLang="zh-CN" sz="2800" b="1" dirty="0">
                <a:solidFill>
                  <a:schemeClr val="bg1"/>
                </a:solidFill>
                <a:latin typeface="Times New Roman" panose="02020603050405020304" pitchFamily="18" charset="0"/>
                <a:ea typeface="微软雅黑" panose="020B0503020204020204" charset="-122"/>
                <a:cs typeface="Times New Roman" panose="02020603050405020304" pitchFamily="18" charset="0"/>
              </a:rPr>
              <a:t>Thanks for </a:t>
            </a:r>
            <a:r>
              <a:rPr kumimoji="1" lang="en-US" altLang="zh-CN" sz="2800" b="1" dirty="0" smtClean="0">
                <a:solidFill>
                  <a:schemeClr val="bg1"/>
                </a:solidFill>
                <a:latin typeface="Times New Roman" panose="02020603050405020304" pitchFamily="18" charset="0"/>
                <a:ea typeface="微软雅黑" panose="020B0503020204020204" charset="-122"/>
                <a:cs typeface="Times New Roman" panose="02020603050405020304" pitchFamily="18" charset="0"/>
              </a:rPr>
              <a:t>listening</a:t>
            </a:r>
            <a:endParaRPr kumimoji="1" lang="en-US" altLang="zh-CN" sz="2800" b="1" dirty="0">
              <a:solidFill>
                <a:schemeClr val="bg1"/>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 name="TextBox 1"/>
          <p:cNvSpPr txBox="1"/>
          <p:nvPr/>
        </p:nvSpPr>
        <p:spPr>
          <a:xfrm>
            <a:off x="7875178" y="5665619"/>
            <a:ext cx="3996219" cy="707886"/>
          </a:xfrm>
          <a:prstGeom prst="rect">
            <a:avLst/>
          </a:prstGeom>
          <a:noFill/>
        </p:spPr>
        <p:txBody>
          <a:bodyPr wrap="square" rtlCol="0">
            <a:spAutoFit/>
          </a:bodyPr>
          <a:lstStyle/>
          <a:p>
            <a:r>
              <a:rPr lang="zh-CN" altLang="en-US" sz="2000" dirty="0" smtClean="0">
                <a:latin typeface="Arial Unicode MS" pitchFamily="34" charset="-122"/>
                <a:ea typeface="Arial Unicode MS" pitchFamily="34" charset="-122"/>
                <a:cs typeface="Arial Unicode MS" pitchFamily="34" charset="-122"/>
              </a:rPr>
              <a:t>电话：</a:t>
            </a:r>
            <a:r>
              <a:rPr lang="en-US" altLang="zh-CN" sz="2000" dirty="0" smtClean="0">
                <a:latin typeface="Arial Unicode MS" pitchFamily="34" charset="-122"/>
                <a:ea typeface="Arial Unicode MS" pitchFamily="34" charset="-122"/>
                <a:cs typeface="Arial Unicode MS" pitchFamily="34" charset="-122"/>
              </a:rPr>
              <a:t>15811272788</a:t>
            </a:r>
          </a:p>
          <a:p>
            <a:r>
              <a:rPr lang="zh-CN" altLang="en-US" sz="2000" dirty="0" smtClean="0">
                <a:latin typeface="Arial Unicode MS" pitchFamily="34" charset="-122"/>
                <a:ea typeface="Arial Unicode MS" pitchFamily="34" charset="-122"/>
                <a:cs typeface="Arial Unicode MS" pitchFamily="34" charset="-122"/>
              </a:rPr>
              <a:t>邮箱：</a:t>
            </a:r>
            <a:r>
              <a:rPr lang="en-US" altLang="zh-CN" sz="2000" dirty="0" smtClean="0">
                <a:latin typeface="Arial Unicode MS" pitchFamily="34" charset="-122"/>
                <a:ea typeface="Arial Unicode MS" pitchFamily="34" charset="-122"/>
                <a:cs typeface="Arial Unicode MS" pitchFamily="34" charset="-122"/>
              </a:rPr>
              <a:t>15811272788@126.com</a:t>
            </a:r>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6674" y="603878"/>
            <a:ext cx="10938055" cy="5593086"/>
          </a:xfrm>
          <a:prstGeom prst="rect">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prstClr val="white"/>
              </a:solidFill>
              <a:latin typeface="Times New Roman" panose="02020603050405020304" pitchFamily="18" charset="0"/>
              <a:cs typeface="Times New Roman" panose="02020603050405020304" pitchFamily="18" charset="0"/>
            </a:endParaRPr>
          </a:p>
        </p:txBody>
      </p:sp>
      <p:cxnSp>
        <p:nvCxnSpPr>
          <p:cNvPr id="11" name="直接连接符 7"/>
          <p:cNvCxnSpPr>
            <a:stCxn id="12" idx="2"/>
            <a:endCxn id="29" idx="6"/>
          </p:cNvCxnSpPr>
          <p:nvPr/>
        </p:nvCxnSpPr>
        <p:spPr>
          <a:xfrm flipV="1">
            <a:off x="1130230" y="3914300"/>
            <a:ext cx="9737253" cy="18757"/>
          </a:xfrm>
          <a:prstGeom prst="line">
            <a:avLst/>
          </a:prstGeom>
          <a:ln w="19050">
            <a:solidFill>
              <a:srgbClr val="9C825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130228" y="3645024"/>
            <a:ext cx="576064" cy="576064"/>
          </a:xfrm>
          <a:prstGeom prst="ellipse">
            <a:avLst/>
          </a:prstGeom>
          <a:solidFill>
            <a:srgbClr val="9C825C"/>
          </a:solidFill>
          <a:ln>
            <a:solidFill>
              <a:srgbClr val="9C82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prstClr val="white"/>
                </a:solidFill>
                <a:latin typeface="Times New Roman" panose="02020603050405020304" pitchFamily="18" charset="0"/>
                <a:ea typeface="微软雅黑" panose="020B0503020204020204" charset="-122"/>
                <a:cs typeface="Times New Roman" panose="02020603050405020304" pitchFamily="18" charset="0"/>
              </a:rPr>
              <a:t>1</a:t>
            </a:r>
            <a:endParaRPr lang="zh-CN" altLang="en-US" b="1" dirty="0">
              <a:solidFill>
                <a:prstClr val="white"/>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3" name="椭圆 12"/>
          <p:cNvSpPr/>
          <p:nvPr/>
        </p:nvSpPr>
        <p:spPr>
          <a:xfrm>
            <a:off x="3067014" y="3464620"/>
            <a:ext cx="899358" cy="899359"/>
          </a:xfrm>
          <a:prstGeom prst="ellipse">
            <a:avLst/>
          </a:prstGeom>
          <a:solidFill>
            <a:srgbClr val="9C825C"/>
          </a:solidFill>
          <a:ln>
            <a:solidFill>
              <a:srgbClr val="9C82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b="1" dirty="0">
                <a:solidFill>
                  <a:prstClr val="white"/>
                </a:solidFill>
                <a:latin typeface="Times New Roman" panose="02020603050405020304" pitchFamily="18" charset="0"/>
                <a:ea typeface="微软雅黑" panose="020B0503020204020204" charset="-122"/>
                <a:cs typeface="Times New Roman" panose="02020603050405020304" pitchFamily="18" charset="0"/>
              </a:rPr>
              <a:t>2</a:t>
            </a:r>
            <a:endParaRPr lang="zh-CN" altLang="en-US" sz="3000" b="1" dirty="0">
              <a:solidFill>
                <a:prstClr val="white"/>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5" name="椭圆 14"/>
          <p:cNvSpPr/>
          <p:nvPr/>
        </p:nvSpPr>
        <p:spPr>
          <a:xfrm>
            <a:off x="4838060" y="3345200"/>
            <a:ext cx="1175122" cy="1175712"/>
          </a:xfrm>
          <a:prstGeom prst="ellipse">
            <a:avLst/>
          </a:prstGeom>
          <a:solidFill>
            <a:srgbClr val="9C825C"/>
          </a:solidFill>
          <a:ln>
            <a:solidFill>
              <a:srgbClr val="9C82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500" b="1" dirty="0">
                <a:solidFill>
                  <a:prstClr val="white"/>
                </a:solidFill>
                <a:latin typeface="Times New Roman" panose="02020603050405020304" pitchFamily="18" charset="0"/>
                <a:ea typeface="微软雅黑" panose="020B0503020204020204" charset="-122"/>
                <a:cs typeface="Times New Roman" panose="02020603050405020304" pitchFamily="18" charset="0"/>
              </a:rPr>
              <a:t>3</a:t>
            </a:r>
            <a:endParaRPr lang="zh-CN" altLang="en-US" sz="3500" b="1" dirty="0">
              <a:solidFill>
                <a:prstClr val="white"/>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6" name="椭圆 15"/>
          <p:cNvSpPr/>
          <p:nvPr/>
        </p:nvSpPr>
        <p:spPr>
          <a:xfrm>
            <a:off x="6932966" y="3190252"/>
            <a:ext cx="1511070" cy="1530123"/>
          </a:xfrm>
          <a:prstGeom prst="ellipse">
            <a:avLst/>
          </a:prstGeom>
          <a:solidFill>
            <a:srgbClr val="9C825C"/>
          </a:solidFill>
          <a:ln>
            <a:solidFill>
              <a:srgbClr val="9C82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prstClr val="white"/>
                </a:solidFill>
                <a:latin typeface="Times New Roman" panose="02020603050405020304" pitchFamily="18" charset="0"/>
                <a:ea typeface="微软雅黑" panose="020B0503020204020204" charset="-122"/>
                <a:cs typeface="Times New Roman" panose="02020603050405020304" pitchFamily="18" charset="0"/>
              </a:rPr>
              <a:t>4</a:t>
            </a:r>
            <a:endParaRPr lang="zh-CN" altLang="en-US" sz="4000" b="1" dirty="0">
              <a:solidFill>
                <a:prstClr val="white"/>
              </a:solidFill>
              <a:latin typeface="Times New Roman" panose="02020603050405020304" pitchFamily="18" charset="0"/>
              <a:ea typeface="微软雅黑" panose="020B0503020204020204" charset="-122"/>
              <a:cs typeface="Times New Roman" panose="02020603050405020304" pitchFamily="18" charset="0"/>
            </a:endParaRPr>
          </a:p>
        </p:txBody>
      </p:sp>
      <p:cxnSp>
        <p:nvCxnSpPr>
          <p:cNvPr id="17" name="直接连接符 14"/>
          <p:cNvCxnSpPr/>
          <p:nvPr/>
        </p:nvCxnSpPr>
        <p:spPr>
          <a:xfrm>
            <a:off x="1418260" y="4199694"/>
            <a:ext cx="0" cy="983423"/>
          </a:xfrm>
          <a:prstGeom prst="line">
            <a:avLst/>
          </a:prstGeom>
          <a:ln w="19050">
            <a:solidFill>
              <a:srgbClr val="9C825C"/>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8" name="直接连接符 15"/>
          <p:cNvCxnSpPr/>
          <p:nvPr/>
        </p:nvCxnSpPr>
        <p:spPr>
          <a:xfrm>
            <a:off x="3559305" y="2675048"/>
            <a:ext cx="0" cy="814017"/>
          </a:xfrm>
          <a:prstGeom prst="line">
            <a:avLst/>
          </a:prstGeom>
          <a:ln w="19050">
            <a:solidFill>
              <a:srgbClr val="9C825C"/>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9" name="直接连接符 16"/>
          <p:cNvCxnSpPr/>
          <p:nvPr/>
        </p:nvCxnSpPr>
        <p:spPr>
          <a:xfrm>
            <a:off x="5425624" y="4473846"/>
            <a:ext cx="1275" cy="834634"/>
          </a:xfrm>
          <a:prstGeom prst="line">
            <a:avLst/>
          </a:prstGeom>
          <a:ln w="19050">
            <a:solidFill>
              <a:srgbClr val="9C825C"/>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0" name="直接连接符 17"/>
          <p:cNvCxnSpPr/>
          <p:nvPr/>
        </p:nvCxnSpPr>
        <p:spPr>
          <a:xfrm>
            <a:off x="7712882" y="2639956"/>
            <a:ext cx="0" cy="608073"/>
          </a:xfrm>
          <a:prstGeom prst="line">
            <a:avLst/>
          </a:prstGeom>
          <a:ln w="19050">
            <a:solidFill>
              <a:srgbClr val="9C825C"/>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80071" y="5261035"/>
            <a:ext cx="1415772" cy="338554"/>
          </a:xfrm>
          <a:prstGeom prst="rect">
            <a:avLst/>
          </a:prstGeom>
          <a:noFill/>
          <a:ln>
            <a:noFill/>
          </a:ln>
        </p:spPr>
        <p:txBody>
          <a:bodyPr wrap="none" rtlCol="0">
            <a:spAutoFit/>
          </a:bodyPr>
          <a:lstStyle/>
          <a:p>
            <a:r>
              <a:rPr lang="zh-CN" altLang="en-US" sz="1600" b="1" dirty="0" smtClean="0">
                <a:solidFill>
                  <a:srgbClr val="9C825C"/>
                </a:solidFill>
                <a:latin typeface="Times New Roman" panose="02020603050405020304" pitchFamily="18" charset="0"/>
                <a:ea typeface="微软雅黑" panose="020B0503020204020204" charset="-122"/>
                <a:cs typeface="Times New Roman" panose="02020603050405020304" pitchFamily="18" charset="0"/>
              </a:rPr>
              <a:t>调查报告介绍</a:t>
            </a:r>
            <a:endParaRPr lang="en-US" altLang="zh-CN" sz="1600" b="1" dirty="0">
              <a:solidFill>
                <a:srgbClr val="9C825C"/>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3" name="文本框 22"/>
          <p:cNvSpPr txBox="1"/>
          <p:nvPr/>
        </p:nvSpPr>
        <p:spPr>
          <a:xfrm>
            <a:off x="4615141" y="5455981"/>
            <a:ext cx="1415772" cy="338554"/>
          </a:xfrm>
          <a:prstGeom prst="rect">
            <a:avLst/>
          </a:prstGeom>
          <a:noFill/>
          <a:ln>
            <a:noFill/>
          </a:ln>
        </p:spPr>
        <p:txBody>
          <a:bodyPr wrap="none" rtlCol="0">
            <a:spAutoFit/>
          </a:bodyPr>
          <a:lstStyle/>
          <a:p>
            <a:pPr algn="l"/>
            <a:r>
              <a:rPr kumimoji="1" lang="zh-CN" altLang="en-US" sz="1600" b="1" dirty="0" smtClean="0">
                <a:solidFill>
                  <a:srgbClr val="9C825C"/>
                </a:solidFill>
                <a:latin typeface="Times New Roman" panose="02020603050405020304" pitchFamily="18" charset="0"/>
                <a:ea typeface="微软雅黑" panose="020B0503020204020204" charset="-122"/>
                <a:cs typeface="Times New Roman" panose="02020603050405020304" pitchFamily="18" charset="0"/>
              </a:rPr>
              <a:t>相关法律规定</a:t>
            </a:r>
            <a:endParaRPr kumimoji="1" lang="zh-CN" altLang="en-US" sz="1600" b="1" dirty="0">
              <a:solidFill>
                <a:srgbClr val="9C825C"/>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5" name="文本框 24"/>
          <p:cNvSpPr txBox="1"/>
          <p:nvPr/>
        </p:nvSpPr>
        <p:spPr>
          <a:xfrm>
            <a:off x="7142056" y="2084893"/>
            <a:ext cx="1141658" cy="338554"/>
          </a:xfrm>
          <a:prstGeom prst="rect">
            <a:avLst/>
          </a:prstGeom>
          <a:noFill/>
          <a:ln>
            <a:noFill/>
          </a:ln>
        </p:spPr>
        <p:txBody>
          <a:bodyPr wrap="none" rtlCol="0">
            <a:spAutoFit/>
          </a:bodyPr>
          <a:lstStyle/>
          <a:p>
            <a:pPr algn="ctr"/>
            <a:r>
              <a:rPr kumimoji="1" lang="en-US" altLang="zh-CN" sz="1600" b="1" dirty="0" smtClean="0">
                <a:solidFill>
                  <a:srgbClr val="9C825C"/>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L</a:t>
            </a:r>
            <a:r>
              <a:rPr kumimoji="1" lang="zh-CN" altLang="en-US" sz="1600" b="1" dirty="0" smtClean="0">
                <a:solidFill>
                  <a:srgbClr val="9C825C"/>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小姐实例</a:t>
            </a:r>
            <a:endParaRPr kumimoji="1" lang="en-US" altLang="zh-CN" sz="1600" b="1" dirty="0">
              <a:solidFill>
                <a:srgbClr val="9C825C"/>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sp>
        <p:nvSpPr>
          <p:cNvPr id="26" name="文本框 25"/>
          <p:cNvSpPr txBox="1"/>
          <p:nvPr/>
        </p:nvSpPr>
        <p:spPr>
          <a:xfrm>
            <a:off x="2793704" y="2221878"/>
            <a:ext cx="2236510" cy="338554"/>
          </a:xfrm>
          <a:prstGeom prst="rect">
            <a:avLst/>
          </a:prstGeom>
          <a:noFill/>
          <a:ln>
            <a:noFill/>
          </a:ln>
        </p:spPr>
        <p:txBody>
          <a:bodyPr wrap="none" rtlCol="0">
            <a:spAutoFit/>
          </a:bodyPr>
          <a:lstStyle/>
          <a:p>
            <a:pPr algn="l"/>
            <a:r>
              <a:rPr kumimoji="1" lang="zh-CN" altLang="en-US" sz="1600" b="1" dirty="0" smtClean="0">
                <a:solidFill>
                  <a:srgbClr val="9C825C"/>
                </a:solidFill>
                <a:latin typeface="Times New Roman" panose="02020603050405020304" pitchFamily="18" charset="0"/>
                <a:ea typeface="微软雅黑" panose="020B0503020204020204" charset="-122"/>
                <a:cs typeface="Times New Roman" panose="02020603050405020304" pitchFamily="18" charset="0"/>
              </a:rPr>
              <a:t>已有更改学历实例介绍</a:t>
            </a:r>
            <a:endParaRPr kumimoji="1" lang="zh-CN" altLang="en-US" sz="1600" b="1" dirty="0">
              <a:solidFill>
                <a:srgbClr val="9C825C"/>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9" name="椭圆 28"/>
          <p:cNvSpPr/>
          <p:nvPr/>
        </p:nvSpPr>
        <p:spPr>
          <a:xfrm>
            <a:off x="9136711" y="3055176"/>
            <a:ext cx="1730770" cy="1718249"/>
          </a:xfrm>
          <a:prstGeom prst="ellipse">
            <a:avLst/>
          </a:prstGeom>
          <a:solidFill>
            <a:srgbClr val="9C825C"/>
          </a:solidFill>
          <a:ln>
            <a:solidFill>
              <a:srgbClr val="9C82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prstClr val="white"/>
                </a:solidFill>
                <a:latin typeface="Times New Roman" panose="02020603050405020304" pitchFamily="18" charset="0"/>
                <a:ea typeface="微软雅黑" panose="020B0503020204020204" charset="-122"/>
                <a:cs typeface="Times New Roman" panose="02020603050405020304" pitchFamily="18" charset="0"/>
              </a:rPr>
              <a:t>5</a:t>
            </a:r>
            <a:endParaRPr lang="zh-CN" altLang="en-US" sz="4000" b="1" dirty="0">
              <a:solidFill>
                <a:prstClr val="white"/>
              </a:solidFill>
              <a:latin typeface="Times New Roman" panose="02020603050405020304" pitchFamily="18" charset="0"/>
              <a:ea typeface="微软雅黑" panose="020B0503020204020204" charset="-122"/>
              <a:cs typeface="Times New Roman" panose="02020603050405020304" pitchFamily="18" charset="0"/>
            </a:endParaRPr>
          </a:p>
        </p:txBody>
      </p:sp>
      <p:grpSp>
        <p:nvGrpSpPr>
          <p:cNvPr id="37" name="组合 10"/>
          <p:cNvGrpSpPr/>
          <p:nvPr/>
        </p:nvGrpSpPr>
        <p:grpSpPr>
          <a:xfrm rot="10800000" flipH="1">
            <a:off x="3" y="-3309"/>
            <a:ext cx="1592752" cy="652469"/>
            <a:chOff x="2863459" y="4619712"/>
            <a:chExt cx="3567109" cy="1409705"/>
          </a:xfrm>
        </p:grpSpPr>
        <p:sp>
          <p:nvSpPr>
            <p:cNvPr id="38"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9"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0"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sp>
          <p:nvSpPr>
            <p:cNvPr id="41"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grpSp>
      <p:sp>
        <p:nvSpPr>
          <p:cNvPr id="42" name="文本框 34"/>
          <p:cNvSpPr txBox="1"/>
          <p:nvPr/>
        </p:nvSpPr>
        <p:spPr>
          <a:xfrm>
            <a:off x="1812506" y="867871"/>
            <a:ext cx="1962397" cy="584775"/>
          </a:xfrm>
          <a:prstGeom prst="rect">
            <a:avLst/>
          </a:prstGeom>
          <a:noFill/>
        </p:spPr>
        <p:txBody>
          <a:bodyPr wrap="none" rtlCol="0">
            <a:spAutoFit/>
          </a:bodyPr>
          <a:lstStyle/>
          <a:p>
            <a:r>
              <a:rPr kumimoji="1" lang="en-US" altLang="zh-CN" sz="3200" b="1" dirty="0">
                <a:solidFill>
                  <a:srgbClr val="9C825C"/>
                </a:solidFill>
                <a:latin typeface="Times New Roman" panose="02020603050405020304" pitchFamily="18" charset="0"/>
                <a:ea typeface="微软雅黑" panose="020B0503020204020204" charset="-122"/>
                <a:cs typeface="Times New Roman" panose="02020603050405020304" pitchFamily="18" charset="0"/>
              </a:rPr>
              <a:t>Catalogue</a:t>
            </a:r>
            <a:endParaRPr kumimoji="1" lang="zh-CN" altLang="en-US" sz="3200" b="1" dirty="0">
              <a:solidFill>
                <a:srgbClr val="9C825C"/>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43" name="空心弧 42"/>
          <p:cNvSpPr/>
          <p:nvPr/>
        </p:nvSpPr>
        <p:spPr>
          <a:xfrm rot="11346554">
            <a:off x="1225302" y="681005"/>
            <a:ext cx="1055102" cy="1014291"/>
          </a:xfrm>
          <a:prstGeom prst="blockArc">
            <a:avLst>
              <a:gd name="adj1" fmla="val 12720935"/>
              <a:gd name="adj2" fmla="val 7419524"/>
              <a:gd name="adj3" fmla="val 25637"/>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5B9BD5">
                    <a:lumMod val="75000"/>
                  </a:srgbClr>
                </a:solidFill>
              </a:ln>
              <a:solidFill>
                <a:srgbClr val="5B9BD5">
                  <a:lumMod val="60000"/>
                  <a:lumOff val="40000"/>
                </a:srgbClr>
              </a:solidFill>
              <a:latin typeface="Times New Roman" panose="02020603050405020304" pitchFamily="18" charset="0"/>
              <a:cs typeface="Times New Roman" panose="02020603050405020304" pitchFamily="18" charset="0"/>
            </a:endParaRPr>
          </a:p>
        </p:txBody>
      </p:sp>
      <p:cxnSp>
        <p:nvCxnSpPr>
          <p:cNvPr id="24" name="直接连接符 17"/>
          <p:cNvCxnSpPr/>
          <p:nvPr/>
        </p:nvCxnSpPr>
        <p:spPr>
          <a:xfrm>
            <a:off x="10006267" y="4773425"/>
            <a:ext cx="0" cy="608073"/>
          </a:xfrm>
          <a:prstGeom prst="line">
            <a:avLst/>
          </a:prstGeom>
          <a:ln w="19050">
            <a:solidFill>
              <a:srgbClr val="9C825C"/>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843748" y="5607473"/>
            <a:ext cx="2340980" cy="338554"/>
          </a:xfrm>
          <a:prstGeom prst="rect">
            <a:avLst/>
          </a:prstGeom>
          <a:noFill/>
        </p:spPr>
        <p:txBody>
          <a:bodyPr wrap="square" rtlCol="0">
            <a:spAutoFit/>
          </a:bodyPr>
          <a:lstStyle/>
          <a:p>
            <a:r>
              <a:rPr kumimoji="1" lang="zh-CN" altLang="en-US" sz="1600" b="1" dirty="0" smtClean="0">
                <a:solidFill>
                  <a:srgbClr val="9C825C"/>
                </a:solidFill>
                <a:latin typeface="Times New Roman" panose="02020603050405020304" pitchFamily="18" charset="0"/>
                <a:ea typeface="微软雅黑" panose="020B0503020204020204" charset="-122"/>
                <a:cs typeface="Times New Roman" panose="02020603050405020304" pitchFamily="18" charset="0"/>
              </a:rPr>
              <a:t>个人申请注意事项</a:t>
            </a:r>
            <a:endParaRPr kumimoji="1" lang="zh-CN" altLang="en-US" sz="1600" b="1" dirty="0">
              <a:solidFill>
                <a:srgbClr val="9C825C"/>
              </a:solidFill>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3"/>
          <p:cNvGrpSpPr/>
          <p:nvPr/>
        </p:nvGrpSpPr>
        <p:grpSpPr>
          <a:xfrm>
            <a:off x="935526" y="696099"/>
            <a:ext cx="10342078" cy="5744617"/>
            <a:chOff x="2220795" y="291298"/>
            <a:chExt cx="9402666" cy="6057853"/>
          </a:xfrm>
        </p:grpSpPr>
        <p:sp>
          <p:nvSpPr>
            <p:cNvPr id="54" name="矩形 53"/>
            <p:cNvSpPr/>
            <p:nvPr/>
          </p:nvSpPr>
          <p:spPr>
            <a:xfrm rot="2735885">
              <a:off x="2220795" y="5015026"/>
              <a:ext cx="1334125" cy="1334125"/>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2575587">
              <a:off x="10909034" y="485869"/>
              <a:ext cx="714427" cy="714427"/>
            </a:xfrm>
            <a:prstGeom prst="rect">
              <a:avLst/>
            </a:prstGeom>
            <a:solidFill>
              <a:srgbClr val="9C825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矩形 55"/>
            <p:cNvSpPr/>
            <p:nvPr/>
          </p:nvSpPr>
          <p:spPr>
            <a:xfrm rot="2575587">
              <a:off x="10274728" y="291298"/>
              <a:ext cx="178029" cy="178029"/>
            </a:xfrm>
            <a:prstGeom prst="rect">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直角三角形 25"/>
          <p:cNvSpPr/>
          <p:nvPr/>
        </p:nvSpPr>
        <p:spPr>
          <a:xfrm rot="5400000">
            <a:off x="778009" y="3890233"/>
            <a:ext cx="684721" cy="749508"/>
          </a:xfrm>
          <a:prstGeom prst="rtTriangl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文本框 39"/>
          <p:cNvSpPr txBox="1"/>
          <p:nvPr/>
        </p:nvSpPr>
        <p:spPr>
          <a:xfrm>
            <a:off x="1510865" y="92226"/>
            <a:ext cx="8090338" cy="584775"/>
          </a:xfrm>
          <a:prstGeom prst="rect">
            <a:avLst/>
          </a:prstGeom>
          <a:noFill/>
        </p:spPr>
        <p:txBody>
          <a:bodyPr wrap="square" rtlCol="0">
            <a:spAutoFit/>
          </a:bodyPr>
          <a:lstStyle/>
          <a:p>
            <a:pPr algn="ctr"/>
            <a:r>
              <a:rPr kumimoji="1" lang="zh-CN" altLang="en-US" sz="3200" b="1" dirty="0" smtClean="0">
                <a:solidFill>
                  <a:srgbClr val="9C825C"/>
                </a:solidFill>
                <a:latin typeface="Heiti SC Light"/>
                <a:ea typeface="Heiti SC Light"/>
                <a:cs typeface="Heiti SC Light"/>
                <a:sym typeface="Arial" panose="020B0604020202020204" pitchFamily="34" charset="0"/>
              </a:rPr>
              <a:t>报告简介</a:t>
            </a:r>
            <a:endParaRPr kumimoji="1" lang="zh-CN" altLang="en-US" sz="3200" b="1" dirty="0">
              <a:solidFill>
                <a:srgbClr val="9C825C"/>
              </a:solidFill>
              <a:latin typeface="Heiti SC Light"/>
              <a:ea typeface="Heiti SC Light"/>
              <a:cs typeface="Heiti SC Light"/>
              <a:sym typeface="Arial" panose="020B0604020202020204" pitchFamily="34" charset="0"/>
            </a:endParaRPr>
          </a:p>
        </p:txBody>
      </p:sp>
      <p:sp>
        <p:nvSpPr>
          <p:cNvPr id="44" name="矩形 43"/>
          <p:cNvSpPr/>
          <p:nvPr/>
        </p:nvSpPr>
        <p:spPr>
          <a:xfrm rot="2685974">
            <a:off x="1103947" y="2252617"/>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rot="2685974">
            <a:off x="785899" y="1233719"/>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10"/>
          <p:cNvGrpSpPr/>
          <p:nvPr/>
        </p:nvGrpSpPr>
        <p:grpSpPr>
          <a:xfrm flipH="1">
            <a:off x="10599251" y="6232829"/>
            <a:ext cx="1592752" cy="652469"/>
            <a:chOff x="2863459" y="4619712"/>
            <a:chExt cx="3567109" cy="1409705"/>
          </a:xfrm>
        </p:grpSpPr>
        <p:sp>
          <p:nvSpPr>
            <p:cNvPr id="30"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4" name="组合 10"/>
          <p:cNvGrpSpPr/>
          <p:nvPr/>
        </p:nvGrpSpPr>
        <p:grpSpPr>
          <a:xfrm rot="10800000" flipH="1">
            <a:off x="3" y="-3309"/>
            <a:ext cx="1592752" cy="652469"/>
            <a:chOff x="2863459" y="4619712"/>
            <a:chExt cx="3567109" cy="1409705"/>
          </a:xfrm>
        </p:grpSpPr>
        <p:sp>
          <p:nvSpPr>
            <p:cNvPr id="35"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矩形 3"/>
          <p:cNvSpPr/>
          <p:nvPr/>
        </p:nvSpPr>
        <p:spPr>
          <a:xfrm>
            <a:off x="760229" y="910917"/>
            <a:ext cx="10706060" cy="6654129"/>
          </a:xfrm>
          <a:prstGeom prst="rect">
            <a:avLst/>
          </a:prstGeom>
        </p:spPr>
        <p:txBody>
          <a:bodyPr wrap="square">
            <a:spAutoFit/>
          </a:bodyPr>
          <a:lstStyle/>
          <a:p>
            <a:r>
              <a:rPr lang="en-US" altLang="zh-CN" sz="2000" b="1" dirty="0" smtClean="0"/>
              <a:t>   </a:t>
            </a:r>
            <a:r>
              <a:rPr kumimoji="1" lang="en-US" altLang="zh-CN" sz="2000" b="1" dirty="0">
                <a:solidFill>
                  <a:srgbClr val="9C825C"/>
                </a:solidFill>
                <a:latin typeface="Heiti SC Light"/>
                <a:ea typeface="Heiti SC Light"/>
                <a:cs typeface="Heiti SC Light"/>
              </a:rPr>
              <a:t>2017</a:t>
            </a:r>
            <a:r>
              <a:rPr kumimoji="1" lang="zh-CN" altLang="zh-CN" sz="2000" b="1" dirty="0">
                <a:solidFill>
                  <a:srgbClr val="9C825C"/>
                </a:solidFill>
                <a:latin typeface="Heiti SC Light"/>
                <a:ea typeface="Heiti SC Light"/>
                <a:cs typeface="Heiti SC Light"/>
              </a:rPr>
              <a:t>年</a:t>
            </a:r>
            <a:r>
              <a:rPr kumimoji="1" lang="en-US" altLang="zh-CN" sz="2000" b="1" dirty="0">
                <a:solidFill>
                  <a:srgbClr val="9C825C"/>
                </a:solidFill>
                <a:latin typeface="Heiti SC Light"/>
                <a:ea typeface="Heiti SC Light"/>
                <a:cs typeface="Heiti SC Light"/>
              </a:rPr>
              <a:t>7</a:t>
            </a:r>
            <a:r>
              <a:rPr kumimoji="1" lang="zh-CN" altLang="zh-CN" sz="2000" b="1" dirty="0">
                <a:solidFill>
                  <a:srgbClr val="9C825C"/>
                </a:solidFill>
                <a:latin typeface="Heiti SC Light"/>
                <a:ea typeface="Heiti SC Light"/>
                <a:cs typeface="Heiti SC Light"/>
              </a:rPr>
              <a:t>月，义派所与广州性别教育中心、广州跨性别中心采用政府信息公开申请的方式向</a:t>
            </a:r>
            <a:r>
              <a:rPr kumimoji="1" lang="en-US" altLang="zh-CN" sz="2000" b="1" dirty="0">
                <a:solidFill>
                  <a:srgbClr val="9C825C"/>
                </a:solidFill>
                <a:latin typeface="Heiti SC Light"/>
                <a:ea typeface="Heiti SC Light"/>
                <a:cs typeface="Heiti SC Light"/>
              </a:rPr>
              <a:t>116</a:t>
            </a:r>
            <a:r>
              <a:rPr kumimoji="1" lang="zh-CN" altLang="zh-CN" sz="2000" b="1" dirty="0">
                <a:solidFill>
                  <a:srgbClr val="9C825C"/>
                </a:solidFill>
                <a:latin typeface="Heiti SC Light"/>
                <a:ea typeface="Heiti SC Light"/>
                <a:cs typeface="Heiti SC Light"/>
              </a:rPr>
              <a:t>所高校</a:t>
            </a:r>
            <a:r>
              <a:rPr kumimoji="1" lang="zh-CN" altLang="zh-CN" sz="2000" b="1" dirty="0" smtClean="0">
                <a:solidFill>
                  <a:srgbClr val="9C825C"/>
                </a:solidFill>
                <a:latin typeface="Heiti SC Light"/>
                <a:ea typeface="Heiti SC Light"/>
                <a:cs typeface="Heiti SC Light"/>
              </a:rPr>
              <a:t>、</a:t>
            </a:r>
            <a:r>
              <a:rPr kumimoji="1" lang="en-US" altLang="zh-CN" sz="2000" b="1" dirty="0" smtClean="0">
                <a:solidFill>
                  <a:srgbClr val="9C825C"/>
                </a:solidFill>
                <a:latin typeface="Heiti SC Light"/>
                <a:ea typeface="Heiti SC Light"/>
                <a:cs typeface="Heiti SC Light"/>
              </a:rPr>
              <a:t>7</a:t>
            </a:r>
            <a:r>
              <a:rPr kumimoji="1" lang="zh-CN" altLang="en-US" sz="2000" b="1" dirty="0" smtClean="0">
                <a:solidFill>
                  <a:srgbClr val="9C825C"/>
                </a:solidFill>
                <a:latin typeface="Heiti SC Light"/>
                <a:ea typeface="Heiti SC Light"/>
                <a:cs typeface="Heiti SC Light"/>
              </a:rPr>
              <a:t>家</a:t>
            </a:r>
            <a:r>
              <a:rPr kumimoji="1" lang="zh-CN" altLang="zh-CN" sz="2000" b="1" dirty="0" smtClean="0">
                <a:solidFill>
                  <a:srgbClr val="9C825C"/>
                </a:solidFill>
                <a:latin typeface="Heiti SC Light"/>
                <a:ea typeface="Heiti SC Light"/>
                <a:cs typeface="Heiti SC Light"/>
              </a:rPr>
              <a:t>省</a:t>
            </a:r>
            <a:r>
              <a:rPr kumimoji="1" lang="zh-CN" altLang="zh-CN" sz="2000" b="1" dirty="0">
                <a:solidFill>
                  <a:srgbClr val="9C825C"/>
                </a:solidFill>
                <a:latin typeface="Heiti SC Light"/>
                <a:ea typeface="Heiti SC Light"/>
                <a:cs typeface="Heiti SC Light"/>
              </a:rPr>
              <a:t>教育厅和教育部提出申请，试图了解高校在校生和毕业生在完成性别重塑手术后申请变更学籍、学历证书的性别信息所需要的流程、材料、救助途径等相关数据。截同年</a:t>
            </a:r>
            <a:r>
              <a:rPr kumimoji="1" lang="en-US" altLang="zh-CN" sz="2000" b="1" dirty="0">
                <a:solidFill>
                  <a:srgbClr val="9C825C"/>
                </a:solidFill>
                <a:latin typeface="Heiti SC Light"/>
                <a:ea typeface="Heiti SC Light"/>
                <a:cs typeface="Heiti SC Light"/>
              </a:rPr>
              <a:t>9</a:t>
            </a:r>
            <a:r>
              <a:rPr kumimoji="1" lang="zh-CN" altLang="zh-CN" sz="2000" b="1" dirty="0">
                <a:solidFill>
                  <a:srgbClr val="9C825C"/>
                </a:solidFill>
                <a:latin typeface="Heiti SC Light"/>
                <a:ea typeface="Heiti SC Light"/>
                <a:cs typeface="Heiti SC Light"/>
              </a:rPr>
              <a:t>月</a:t>
            </a:r>
            <a:r>
              <a:rPr kumimoji="1" lang="en-US" altLang="zh-CN" sz="2000" b="1" dirty="0">
                <a:solidFill>
                  <a:srgbClr val="9C825C"/>
                </a:solidFill>
                <a:latin typeface="Heiti SC Light"/>
                <a:ea typeface="Heiti SC Light"/>
                <a:cs typeface="Heiti SC Light"/>
              </a:rPr>
              <a:t>5</a:t>
            </a:r>
            <a:r>
              <a:rPr kumimoji="1" lang="zh-CN" altLang="zh-CN" sz="2000" b="1" dirty="0">
                <a:solidFill>
                  <a:srgbClr val="9C825C"/>
                </a:solidFill>
                <a:latin typeface="Heiti SC Light"/>
                <a:ea typeface="Heiti SC Light"/>
                <a:cs typeface="Heiti SC Light"/>
              </a:rPr>
              <a:t>日，仅收到</a:t>
            </a:r>
            <a:r>
              <a:rPr kumimoji="1" lang="en-US" altLang="zh-CN" sz="2000" b="1" dirty="0">
                <a:solidFill>
                  <a:srgbClr val="9C825C"/>
                </a:solidFill>
                <a:latin typeface="Heiti SC Light"/>
                <a:ea typeface="Heiti SC Light"/>
                <a:cs typeface="Heiti SC Light"/>
              </a:rPr>
              <a:t>13</a:t>
            </a:r>
            <a:r>
              <a:rPr kumimoji="1" lang="zh-CN" altLang="zh-CN" sz="2000" b="1" dirty="0">
                <a:solidFill>
                  <a:srgbClr val="9C825C"/>
                </a:solidFill>
                <a:latin typeface="Heiti SC Light"/>
                <a:ea typeface="Heiti SC Light"/>
                <a:cs typeface="Heiti SC Light"/>
              </a:rPr>
              <a:t>所高校、</a:t>
            </a:r>
            <a:r>
              <a:rPr kumimoji="1" lang="en-US" altLang="zh-CN" sz="2000" b="1" dirty="0">
                <a:solidFill>
                  <a:srgbClr val="9C825C"/>
                </a:solidFill>
                <a:latin typeface="Heiti SC Light"/>
                <a:ea typeface="Heiti SC Light"/>
                <a:cs typeface="Heiti SC Light"/>
              </a:rPr>
              <a:t>5</a:t>
            </a:r>
            <a:r>
              <a:rPr kumimoji="1" lang="zh-CN" altLang="zh-CN" sz="2000" b="1" dirty="0">
                <a:solidFill>
                  <a:srgbClr val="9C825C"/>
                </a:solidFill>
                <a:latin typeface="Heiti SC Light"/>
                <a:ea typeface="Heiti SC Light"/>
                <a:cs typeface="Heiti SC Light"/>
              </a:rPr>
              <a:t>家教育厅和教育部的回复。</a:t>
            </a:r>
          </a:p>
          <a:p>
            <a:r>
              <a:rPr kumimoji="1" lang="en-US" altLang="zh-CN" sz="2000" b="1" dirty="0">
                <a:solidFill>
                  <a:srgbClr val="9C825C"/>
                </a:solidFill>
                <a:latin typeface="Heiti SC Light"/>
                <a:ea typeface="Heiti SC Light"/>
                <a:cs typeface="Heiti SC Light"/>
              </a:rPr>
              <a:t>   </a:t>
            </a:r>
            <a:r>
              <a:rPr kumimoji="1" lang="zh-CN" altLang="zh-CN" sz="2000" b="1" dirty="0">
                <a:solidFill>
                  <a:srgbClr val="9C825C"/>
                </a:solidFill>
                <a:latin typeface="Heiti SC Light"/>
                <a:ea typeface="Heiti SC Light"/>
                <a:cs typeface="Heiti SC Light"/>
              </a:rPr>
              <a:t>后</a:t>
            </a:r>
            <a:r>
              <a:rPr kumimoji="1" lang="zh-CN" altLang="en-US" sz="2000" b="1" dirty="0" smtClean="0">
                <a:solidFill>
                  <a:srgbClr val="9C825C"/>
                </a:solidFill>
                <a:latin typeface="Heiti SC Light"/>
                <a:ea typeface="Heiti SC Light"/>
                <a:cs typeface="Heiti SC Light"/>
              </a:rPr>
              <a:t>，</a:t>
            </a:r>
            <a:r>
              <a:rPr kumimoji="1" lang="zh-CN" altLang="zh-CN" sz="2000" b="1" dirty="0" smtClean="0">
                <a:solidFill>
                  <a:srgbClr val="9C825C"/>
                </a:solidFill>
                <a:latin typeface="Heiti SC Light"/>
                <a:ea typeface="Heiti SC Light"/>
                <a:cs typeface="Heiti SC Light"/>
              </a:rPr>
              <a:t>又在</a:t>
            </a:r>
            <a:r>
              <a:rPr kumimoji="1" lang="zh-CN" altLang="en-US" sz="2000" b="1" dirty="0" smtClean="0">
                <a:solidFill>
                  <a:srgbClr val="9C825C"/>
                </a:solidFill>
                <a:latin typeface="Heiti SC Light"/>
                <a:ea typeface="Heiti SC Light"/>
                <a:cs typeface="Heiti SC Light"/>
              </a:rPr>
              <a:t>此</a:t>
            </a:r>
            <a:r>
              <a:rPr kumimoji="1" lang="zh-CN" altLang="zh-CN" sz="2000" b="1" dirty="0" smtClean="0">
                <a:solidFill>
                  <a:srgbClr val="9C825C"/>
                </a:solidFill>
                <a:latin typeface="Heiti SC Light"/>
                <a:ea typeface="Heiti SC Light"/>
                <a:cs typeface="Heiti SC Light"/>
              </a:rPr>
              <a:t>基础上</a:t>
            </a:r>
            <a:r>
              <a:rPr kumimoji="1" lang="zh-CN" altLang="en-US" sz="2000" b="1" dirty="0" smtClean="0">
                <a:solidFill>
                  <a:srgbClr val="9C825C"/>
                </a:solidFill>
                <a:latin typeface="Heiti SC Light"/>
                <a:ea typeface="Heiti SC Light"/>
                <a:cs typeface="Heiti SC Light"/>
              </a:rPr>
              <a:t>面向社群</a:t>
            </a:r>
            <a:r>
              <a:rPr kumimoji="1" lang="zh-CN" altLang="en-US" sz="2000" b="1" dirty="0">
                <a:solidFill>
                  <a:srgbClr val="9C825C"/>
                </a:solidFill>
                <a:latin typeface="Heiti SC Light"/>
                <a:ea typeface="Heiti SC Light"/>
                <a:cs typeface="Heiti SC Light"/>
              </a:rPr>
              <a:t>开展</a:t>
            </a:r>
            <a:r>
              <a:rPr kumimoji="1" lang="zh-CN" altLang="zh-CN" sz="2000" b="1" dirty="0" smtClean="0">
                <a:solidFill>
                  <a:srgbClr val="9C825C"/>
                </a:solidFill>
                <a:latin typeface="Heiti SC Light"/>
                <a:ea typeface="Heiti SC Light"/>
                <a:cs typeface="Heiti SC Light"/>
              </a:rPr>
              <a:t>了</a:t>
            </a:r>
            <a:r>
              <a:rPr kumimoji="1" lang="zh-CN" altLang="zh-CN" sz="2000" b="1" dirty="0">
                <a:solidFill>
                  <a:srgbClr val="9C825C"/>
                </a:solidFill>
                <a:latin typeface="Heiti SC Light"/>
                <a:ea typeface="Heiti SC Light"/>
                <a:cs typeface="Heiti SC Light"/>
              </a:rPr>
              <a:t>一次小范围的网络问卷调查，在</a:t>
            </a:r>
            <a:r>
              <a:rPr kumimoji="1" lang="en-US" altLang="zh-CN" sz="2000" b="1" dirty="0">
                <a:solidFill>
                  <a:srgbClr val="9C825C"/>
                </a:solidFill>
                <a:latin typeface="Heiti SC Light"/>
                <a:ea typeface="Heiti SC Light"/>
                <a:cs typeface="Heiti SC Light"/>
              </a:rPr>
              <a:t>10</a:t>
            </a:r>
            <a:r>
              <a:rPr kumimoji="1" lang="zh-CN" altLang="zh-CN" sz="2000" b="1" dirty="0">
                <a:solidFill>
                  <a:srgbClr val="9C825C"/>
                </a:solidFill>
                <a:latin typeface="Heiti SC Light"/>
                <a:ea typeface="Heiti SC Light"/>
                <a:cs typeface="Heiti SC Light"/>
              </a:rPr>
              <a:t>多天的</a:t>
            </a:r>
            <a:r>
              <a:rPr kumimoji="1" lang="zh-CN" altLang="zh-CN" sz="2000" b="1" dirty="0" smtClean="0">
                <a:solidFill>
                  <a:srgbClr val="9C825C"/>
                </a:solidFill>
                <a:latin typeface="Heiti SC Light"/>
                <a:ea typeface="Heiti SC Light"/>
                <a:cs typeface="Heiti SC Light"/>
              </a:rPr>
              <a:t>时间</a:t>
            </a:r>
            <a:r>
              <a:rPr kumimoji="1" lang="zh-CN" altLang="en-US" sz="2000" b="1" dirty="0" smtClean="0">
                <a:solidFill>
                  <a:srgbClr val="9C825C"/>
                </a:solidFill>
                <a:latin typeface="Heiti SC Light"/>
                <a:ea typeface="Heiti SC Light"/>
                <a:cs typeface="Heiti SC Light"/>
              </a:rPr>
              <a:t>里</a:t>
            </a:r>
            <a:r>
              <a:rPr kumimoji="1" lang="zh-CN" altLang="zh-CN" sz="2000" b="1" dirty="0" smtClean="0">
                <a:solidFill>
                  <a:srgbClr val="9C825C"/>
                </a:solidFill>
                <a:latin typeface="Heiti SC Light"/>
                <a:ea typeface="Heiti SC Light"/>
                <a:cs typeface="Heiti SC Light"/>
              </a:rPr>
              <a:t>共</a:t>
            </a:r>
            <a:r>
              <a:rPr kumimoji="1" lang="zh-CN" altLang="zh-CN" sz="2000" b="1" dirty="0">
                <a:solidFill>
                  <a:srgbClr val="9C825C"/>
                </a:solidFill>
                <a:latin typeface="Heiti SC Light"/>
                <a:ea typeface="Heiti SC Light"/>
                <a:cs typeface="Heiti SC Light"/>
              </a:rPr>
              <a:t>收到有效问卷</a:t>
            </a:r>
            <a:r>
              <a:rPr kumimoji="1" lang="en-US" altLang="zh-CN" sz="2000" b="1" dirty="0">
                <a:solidFill>
                  <a:srgbClr val="9C825C"/>
                </a:solidFill>
                <a:latin typeface="Heiti SC Light"/>
                <a:ea typeface="Heiti SC Light"/>
                <a:cs typeface="Heiti SC Light"/>
              </a:rPr>
              <a:t>128</a:t>
            </a:r>
            <a:r>
              <a:rPr kumimoji="1" lang="zh-CN" altLang="zh-CN" sz="2000" b="1" dirty="0">
                <a:solidFill>
                  <a:srgbClr val="9C825C"/>
                </a:solidFill>
                <a:latin typeface="Heiti SC Light"/>
                <a:ea typeface="Heiti SC Light"/>
                <a:cs typeface="Heiti SC Light"/>
              </a:rPr>
              <a:t>份</a:t>
            </a:r>
            <a:r>
              <a:rPr kumimoji="1" lang="zh-CN" altLang="zh-CN" sz="2000" b="1" dirty="0" smtClean="0">
                <a:solidFill>
                  <a:srgbClr val="9C825C"/>
                </a:solidFill>
                <a:latin typeface="Heiti SC Light"/>
                <a:ea typeface="Heiti SC Light"/>
                <a:cs typeface="Heiti SC Light"/>
              </a:rPr>
              <a:t>，</a:t>
            </a:r>
            <a:r>
              <a:rPr kumimoji="1" lang="zh-CN" altLang="en-US" sz="2000" b="1" dirty="0">
                <a:solidFill>
                  <a:srgbClr val="9C825C"/>
                </a:solidFill>
                <a:latin typeface="Heiti SC Light"/>
                <a:ea typeface="Heiti SC Light"/>
                <a:cs typeface="Heiti SC Light"/>
              </a:rPr>
              <a:t>形成了</a:t>
            </a:r>
            <a:r>
              <a:rPr kumimoji="1" lang="en-US" altLang="zh-CN" sz="2000" b="1" dirty="0">
                <a:solidFill>
                  <a:srgbClr val="9C825C"/>
                </a:solidFill>
                <a:latin typeface="Heiti SC Light"/>
                <a:ea typeface="Heiti SC Light"/>
                <a:cs typeface="Heiti SC Light"/>
              </a:rPr>
              <a:t>《</a:t>
            </a:r>
            <a:r>
              <a:rPr kumimoji="1" lang="zh-CN" altLang="en-US" sz="2000" b="1" dirty="0">
                <a:solidFill>
                  <a:srgbClr val="9C825C"/>
                </a:solidFill>
                <a:latin typeface="Heiti SC Light"/>
                <a:ea typeface="Heiti SC Light"/>
                <a:cs typeface="Heiti SC Light"/>
              </a:rPr>
              <a:t>跨性别校园环境及身份</a:t>
            </a:r>
            <a:r>
              <a:rPr kumimoji="1" lang="en-US" altLang="zh-CN" sz="2000" b="1" dirty="0">
                <a:solidFill>
                  <a:srgbClr val="9C825C"/>
                </a:solidFill>
                <a:latin typeface="Heiti SC Light"/>
                <a:ea typeface="Heiti SC Light"/>
                <a:cs typeface="Heiti SC Light"/>
              </a:rPr>
              <a:t>/</a:t>
            </a:r>
            <a:r>
              <a:rPr kumimoji="1" lang="zh-CN" altLang="en-US" sz="2000" b="1" dirty="0">
                <a:solidFill>
                  <a:srgbClr val="9C825C"/>
                </a:solidFill>
                <a:latin typeface="Heiti SC Light"/>
                <a:ea typeface="Heiti SC Light"/>
                <a:cs typeface="Heiti SC Light"/>
              </a:rPr>
              <a:t>学历证件变更状况调查报告</a:t>
            </a:r>
            <a:r>
              <a:rPr kumimoji="1" lang="en-US" altLang="zh-CN" sz="2000" b="1" dirty="0">
                <a:solidFill>
                  <a:srgbClr val="9C825C"/>
                </a:solidFill>
                <a:latin typeface="Heiti SC Light"/>
                <a:ea typeface="Heiti SC Light"/>
                <a:cs typeface="Heiti SC Light"/>
              </a:rPr>
              <a:t>》</a:t>
            </a:r>
            <a:r>
              <a:rPr kumimoji="1" lang="zh-CN" altLang="zh-CN" sz="2000" b="1" dirty="0">
                <a:solidFill>
                  <a:srgbClr val="9C825C"/>
                </a:solidFill>
                <a:latin typeface="Heiti SC Light"/>
                <a:ea typeface="Heiti SC Light"/>
                <a:cs typeface="Heiti SC Light"/>
              </a:rPr>
              <a:t>基于上述数据有如下发现：</a:t>
            </a:r>
            <a:endParaRPr kumimoji="1" lang="en-US" altLang="zh-CN" sz="2000" b="1" dirty="0">
              <a:solidFill>
                <a:srgbClr val="9C825C"/>
              </a:solidFill>
              <a:latin typeface="Heiti SC Light"/>
              <a:ea typeface="Heiti SC Light"/>
              <a:cs typeface="Heiti SC Light"/>
            </a:endParaRPr>
          </a:p>
          <a:p>
            <a:endParaRPr kumimoji="1" lang="zh-CN" altLang="zh-CN" sz="2000" b="1" dirty="0">
              <a:solidFill>
                <a:srgbClr val="9C825C"/>
              </a:solidFill>
              <a:latin typeface="Heiti SC Light"/>
              <a:ea typeface="Heiti SC Light"/>
              <a:cs typeface="Heiti SC Light"/>
            </a:endParaRPr>
          </a:p>
          <a:p>
            <a:r>
              <a:rPr kumimoji="1" lang="en-US" altLang="zh-CN" sz="2000" b="1" dirty="0">
                <a:solidFill>
                  <a:srgbClr val="9C825C"/>
                </a:solidFill>
                <a:latin typeface="Heiti SC Light"/>
                <a:ea typeface="Heiti SC Light"/>
                <a:cs typeface="Heiti SC Light"/>
              </a:rPr>
              <a:t>1</a:t>
            </a:r>
            <a:r>
              <a:rPr kumimoji="1" lang="zh-CN" altLang="zh-CN" sz="2000" b="1" dirty="0">
                <a:solidFill>
                  <a:srgbClr val="9C825C"/>
                </a:solidFill>
                <a:latin typeface="Heiti SC Light"/>
                <a:ea typeface="Heiti SC Light"/>
                <a:cs typeface="Heiti SC Light"/>
              </a:rPr>
              <a:t>，所有高校中并未有</a:t>
            </a:r>
            <a:r>
              <a:rPr kumimoji="1" lang="en-US" altLang="zh-CN" sz="2000" b="1" dirty="0">
                <a:solidFill>
                  <a:srgbClr val="9C825C"/>
                </a:solidFill>
                <a:latin typeface="Heiti SC Light"/>
                <a:ea typeface="Heiti SC Light"/>
                <a:cs typeface="Heiti SC Light"/>
              </a:rPr>
              <a:t>2014-2016</a:t>
            </a:r>
            <a:r>
              <a:rPr kumimoji="1" lang="zh-CN" altLang="zh-CN" sz="2000" b="1" dirty="0">
                <a:solidFill>
                  <a:srgbClr val="9C825C"/>
                </a:solidFill>
                <a:latin typeface="Heiti SC Light"/>
                <a:ea typeface="Heiti SC Light"/>
                <a:cs typeface="Heiti SC Light"/>
              </a:rPr>
              <a:t>年度学生因变性手术后变更学籍和学历证书信息的申请记录；部分学校在籍学生如进行变性手术后可以提交相关材料后申请变更学籍中的性别信息；尚未发现任何一所高校有关于学生毕业后变更毕业证书中性别内容的规定和政策，毕业后的学生要申请变更毕业证书中的性别信息是无法被受理和进行变更的。</a:t>
            </a:r>
          </a:p>
          <a:p>
            <a:r>
              <a:rPr kumimoji="1" lang="en-US" altLang="zh-CN" sz="2000" b="1" dirty="0">
                <a:solidFill>
                  <a:srgbClr val="9C825C"/>
                </a:solidFill>
                <a:latin typeface="Heiti SC Light"/>
                <a:ea typeface="Heiti SC Light"/>
                <a:cs typeface="Heiti SC Light"/>
              </a:rPr>
              <a:t> </a:t>
            </a:r>
            <a:endParaRPr kumimoji="1" lang="zh-CN" altLang="zh-CN" sz="2000" b="1" dirty="0">
              <a:solidFill>
                <a:srgbClr val="9C825C"/>
              </a:solidFill>
              <a:latin typeface="Heiti SC Light"/>
              <a:ea typeface="Heiti SC Light"/>
              <a:cs typeface="Heiti SC Light"/>
            </a:endParaRPr>
          </a:p>
          <a:p>
            <a:r>
              <a:rPr kumimoji="1" lang="en-US" altLang="zh-CN" sz="2000" b="1" dirty="0">
                <a:solidFill>
                  <a:srgbClr val="9C825C"/>
                </a:solidFill>
                <a:latin typeface="Heiti SC Light"/>
                <a:ea typeface="Heiti SC Light"/>
                <a:cs typeface="Heiti SC Light"/>
              </a:rPr>
              <a:t>2</a:t>
            </a:r>
            <a:r>
              <a:rPr kumimoji="1" lang="zh-CN" altLang="zh-CN" sz="2000" b="1" dirty="0">
                <a:solidFill>
                  <a:srgbClr val="9C825C"/>
                </a:solidFill>
                <a:latin typeface="Heiti SC Light"/>
                <a:ea typeface="Heiti SC Light"/>
                <a:cs typeface="Heiti SC Light"/>
              </a:rPr>
              <a:t>，在身份证件和学历证件问题上，尽管并不是所有的跨性别者都希望变性和修改自己的身份、学历证件，但是调查中显示仍有接近七成（</a:t>
            </a:r>
            <a:r>
              <a:rPr kumimoji="1" lang="en-US" altLang="zh-CN" sz="2000" b="1" dirty="0">
                <a:solidFill>
                  <a:srgbClr val="9C825C"/>
                </a:solidFill>
                <a:latin typeface="Heiti SC Light"/>
                <a:ea typeface="Heiti SC Light"/>
                <a:cs typeface="Heiti SC Light"/>
              </a:rPr>
              <a:t>69.53%</a:t>
            </a:r>
            <a:r>
              <a:rPr kumimoji="1" lang="zh-CN" altLang="zh-CN" sz="2000" b="1" dirty="0">
                <a:solidFill>
                  <a:srgbClr val="9C825C"/>
                </a:solidFill>
                <a:latin typeface="Heiti SC Light"/>
                <a:ea typeface="Heiti SC Light"/>
                <a:cs typeface="Heiti SC Light"/>
              </a:rPr>
              <a:t>）的跨性别者表示如果将来进行性别重塑手术将担心身份和学历证件的修改问题；有近六成（</a:t>
            </a:r>
            <a:r>
              <a:rPr kumimoji="1" lang="en-US" altLang="zh-CN" sz="2000" b="1" dirty="0">
                <a:solidFill>
                  <a:srgbClr val="9C825C"/>
                </a:solidFill>
                <a:latin typeface="Heiti SC Light"/>
                <a:ea typeface="Heiti SC Light"/>
                <a:cs typeface="Heiti SC Light"/>
              </a:rPr>
              <a:t>56.63%</a:t>
            </a:r>
            <a:r>
              <a:rPr kumimoji="1" lang="zh-CN" altLang="zh-CN" sz="2000" b="1" dirty="0">
                <a:solidFill>
                  <a:srgbClr val="9C825C"/>
                </a:solidFill>
                <a:latin typeface="Heiti SC Light"/>
                <a:ea typeface="Heiti SC Light"/>
                <a:cs typeface="Heiti SC Light"/>
              </a:rPr>
              <a:t>、</a:t>
            </a:r>
            <a:r>
              <a:rPr kumimoji="1" lang="en-US" altLang="zh-CN" sz="2000" b="1" dirty="0">
                <a:solidFill>
                  <a:srgbClr val="9C825C"/>
                </a:solidFill>
                <a:latin typeface="Heiti SC Light"/>
                <a:ea typeface="Heiti SC Light"/>
                <a:cs typeface="Heiti SC Light"/>
              </a:rPr>
              <a:t>60.15%</a:t>
            </a:r>
            <a:r>
              <a:rPr kumimoji="1" lang="zh-CN" altLang="zh-CN" sz="2000" b="1" dirty="0">
                <a:solidFill>
                  <a:srgbClr val="9C825C"/>
                </a:solidFill>
                <a:latin typeface="Heiti SC Light"/>
                <a:ea typeface="Heiti SC Light"/>
                <a:cs typeface="Heiti SC Light"/>
              </a:rPr>
              <a:t>）的人认为身份证件、学历证件的性别问题将对其找工作和生活造成影响。</a:t>
            </a:r>
          </a:p>
          <a:p>
            <a:pPr lvl="0">
              <a:lnSpc>
                <a:spcPct val="120000"/>
              </a:lnSpc>
            </a:pPr>
            <a:endParaRPr lang="en-US" altLang="zh-CN" sz="2400" b="1" dirty="0">
              <a:solidFill>
                <a:srgbClr val="000000"/>
              </a:solidFill>
              <a:latin typeface="+mn-ea"/>
            </a:endParaRPr>
          </a:p>
          <a:p>
            <a:pPr lvl="0">
              <a:lnSpc>
                <a:spcPct val="120000"/>
              </a:lnSpc>
            </a:pPr>
            <a:endParaRPr lang="en-US" altLang="zh-CN" sz="2400" dirty="0" smtClean="0"/>
          </a:p>
          <a:p>
            <a:pPr lvl="0">
              <a:lnSpc>
                <a:spcPct val="120000"/>
              </a:lnSpc>
            </a:pPr>
            <a:endParaRPr lang="zh-CN" altLang="zh-C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3"/>
          <p:cNvGrpSpPr/>
          <p:nvPr/>
        </p:nvGrpSpPr>
        <p:grpSpPr>
          <a:xfrm>
            <a:off x="935524" y="696099"/>
            <a:ext cx="10242132" cy="5780902"/>
            <a:chOff x="2220795" y="291298"/>
            <a:chExt cx="9402666" cy="6057853"/>
          </a:xfrm>
        </p:grpSpPr>
        <p:sp>
          <p:nvSpPr>
            <p:cNvPr id="54" name="矩形 53"/>
            <p:cNvSpPr/>
            <p:nvPr/>
          </p:nvSpPr>
          <p:spPr>
            <a:xfrm rot="2735885">
              <a:off x="2220795" y="5015026"/>
              <a:ext cx="1334125" cy="1334125"/>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2575587">
              <a:off x="10909034" y="485869"/>
              <a:ext cx="714427" cy="714427"/>
            </a:xfrm>
            <a:prstGeom prst="rect">
              <a:avLst/>
            </a:prstGeom>
            <a:solidFill>
              <a:srgbClr val="9C825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矩形 55"/>
            <p:cNvSpPr/>
            <p:nvPr/>
          </p:nvSpPr>
          <p:spPr>
            <a:xfrm rot="2575587">
              <a:off x="10274728" y="291298"/>
              <a:ext cx="178029" cy="178029"/>
            </a:xfrm>
            <a:prstGeom prst="rect">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直角三角形 25"/>
          <p:cNvSpPr/>
          <p:nvPr/>
        </p:nvSpPr>
        <p:spPr>
          <a:xfrm rot="5400000">
            <a:off x="778009" y="3890233"/>
            <a:ext cx="684721" cy="749508"/>
          </a:xfrm>
          <a:prstGeom prst="rtTriangl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a:xfrm rot="2685974">
            <a:off x="1103947" y="2252617"/>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rot="2685974">
            <a:off x="785899" y="1233719"/>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10"/>
          <p:cNvGrpSpPr/>
          <p:nvPr/>
        </p:nvGrpSpPr>
        <p:grpSpPr>
          <a:xfrm flipH="1">
            <a:off x="10599251" y="6232829"/>
            <a:ext cx="1592752" cy="652469"/>
            <a:chOff x="2863459" y="4619712"/>
            <a:chExt cx="3567109" cy="1409705"/>
          </a:xfrm>
        </p:grpSpPr>
        <p:sp>
          <p:nvSpPr>
            <p:cNvPr id="30"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4" name="组合 10"/>
          <p:cNvGrpSpPr/>
          <p:nvPr/>
        </p:nvGrpSpPr>
        <p:grpSpPr>
          <a:xfrm rot="10800000" flipH="1">
            <a:off x="3" y="-3309"/>
            <a:ext cx="1592752" cy="652469"/>
            <a:chOff x="2863459" y="4619712"/>
            <a:chExt cx="3567109" cy="1409705"/>
          </a:xfrm>
        </p:grpSpPr>
        <p:sp>
          <p:nvSpPr>
            <p:cNvPr id="35"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矩形 3"/>
          <p:cNvSpPr/>
          <p:nvPr/>
        </p:nvSpPr>
        <p:spPr>
          <a:xfrm>
            <a:off x="760228" y="910917"/>
            <a:ext cx="10517378" cy="830997"/>
          </a:xfrm>
          <a:prstGeom prst="rect">
            <a:avLst/>
          </a:prstGeom>
        </p:spPr>
        <p:txBody>
          <a:bodyPr wrap="square">
            <a:spAutoFit/>
          </a:bodyPr>
          <a:lstStyle/>
          <a:p>
            <a:pPr algn="ctr">
              <a:lnSpc>
                <a:spcPct val="150000"/>
              </a:lnSpc>
            </a:pPr>
            <a:r>
              <a:rPr lang="en-US" altLang="zh-CN" sz="2400" dirty="0" smtClean="0"/>
              <a:t>     </a:t>
            </a:r>
            <a:r>
              <a:rPr kumimoji="1" lang="zh-CN" altLang="en-US" sz="3200" b="1" dirty="0">
                <a:solidFill>
                  <a:srgbClr val="9C825C"/>
                </a:solidFill>
                <a:latin typeface="Heiti SC Light"/>
                <a:ea typeface="Heiti SC Light"/>
                <a:cs typeface="Heiti SC Light"/>
              </a:rPr>
              <a:t>实例分享</a:t>
            </a:r>
            <a:endParaRPr kumimoji="1" lang="zh-CN" altLang="zh-CN" sz="3200" b="1" dirty="0">
              <a:solidFill>
                <a:srgbClr val="9C825C"/>
              </a:solidFill>
              <a:latin typeface="Heiti SC Light"/>
              <a:ea typeface="Heiti SC Light"/>
              <a:cs typeface="Heiti SC Light"/>
            </a:endParaRPr>
          </a:p>
        </p:txBody>
      </p:sp>
      <p:sp>
        <p:nvSpPr>
          <p:cNvPr id="2" name="内容占位符 1"/>
          <p:cNvSpPr>
            <a:spLocks noGrp="1"/>
          </p:cNvSpPr>
          <p:nvPr>
            <p:ph idx="1"/>
          </p:nvPr>
        </p:nvSpPr>
        <p:spPr/>
        <p:txBody>
          <a:bodyPr>
            <a:normAutofit/>
          </a:bodyPr>
          <a:lstStyle/>
          <a:p>
            <a:pPr marL="0">
              <a:lnSpc>
                <a:spcPct val="150000"/>
              </a:lnSpc>
            </a:pPr>
            <a:r>
              <a:rPr kumimoji="1" lang="zh-CN" altLang="en-US" sz="2400" b="1" dirty="0">
                <a:solidFill>
                  <a:srgbClr val="9C825C"/>
                </a:solidFill>
                <a:latin typeface="Heiti SC Light"/>
                <a:ea typeface="Heiti SC Light"/>
                <a:cs typeface="Heiti SC Light"/>
              </a:rPr>
              <a:t>基于报告的信息</a:t>
            </a:r>
            <a:r>
              <a:rPr kumimoji="1" lang="zh-CN" altLang="en-US" sz="2400" b="1" dirty="0" smtClean="0">
                <a:solidFill>
                  <a:srgbClr val="9C825C"/>
                </a:solidFill>
                <a:latin typeface="Heiti SC Light"/>
                <a:ea typeface="Heiti SC Light"/>
                <a:cs typeface="Heiti SC Light"/>
              </a:rPr>
              <a:t>，我们发起</a:t>
            </a:r>
            <a:r>
              <a:rPr kumimoji="1" lang="zh-CN" altLang="en-US" sz="2400" b="1" dirty="0">
                <a:solidFill>
                  <a:srgbClr val="9C825C"/>
                </a:solidFill>
                <a:latin typeface="Heiti SC Light"/>
                <a:ea typeface="Heiti SC Light"/>
                <a:cs typeface="Heiti SC Light"/>
              </a:rPr>
              <a:t>了帮助</a:t>
            </a:r>
            <a:r>
              <a:rPr kumimoji="1" lang="zh-CN" altLang="zh-CN" sz="2400" b="1" dirty="0">
                <a:solidFill>
                  <a:srgbClr val="9C825C"/>
                </a:solidFill>
                <a:latin typeface="Heiti SC Light"/>
                <a:ea typeface="Heiti SC Light"/>
                <a:cs typeface="Heiti SC Light"/>
              </a:rPr>
              <a:t>跨</a:t>
            </a:r>
            <a:r>
              <a:rPr kumimoji="1" lang="zh-CN" altLang="zh-CN" sz="2400" b="1" dirty="0" smtClean="0">
                <a:solidFill>
                  <a:srgbClr val="9C825C"/>
                </a:solidFill>
                <a:latin typeface="Heiti SC Light"/>
                <a:ea typeface="Heiti SC Light"/>
                <a:cs typeface="Heiti SC Light"/>
              </a:rPr>
              <a:t>性别</a:t>
            </a:r>
            <a:r>
              <a:rPr kumimoji="1" lang="zh-CN" altLang="en-US" sz="2400" b="1" dirty="0">
                <a:solidFill>
                  <a:srgbClr val="9C825C"/>
                </a:solidFill>
                <a:latin typeface="Heiti SC Light"/>
                <a:ea typeface="Heiti SC Light"/>
                <a:cs typeface="Heiti SC Light"/>
              </a:rPr>
              <a:t>伙伴</a:t>
            </a:r>
            <a:r>
              <a:rPr kumimoji="1" lang="zh-CN" altLang="zh-CN" sz="2400" b="1" dirty="0" smtClean="0">
                <a:solidFill>
                  <a:srgbClr val="9C825C"/>
                </a:solidFill>
                <a:latin typeface="Heiti SC Light"/>
                <a:ea typeface="Heiti SC Light"/>
                <a:cs typeface="Heiti SC Light"/>
              </a:rPr>
              <a:t>修改</a:t>
            </a:r>
            <a:r>
              <a:rPr kumimoji="1" lang="zh-CN" altLang="zh-CN" sz="2400" b="1" dirty="0">
                <a:solidFill>
                  <a:srgbClr val="9C825C"/>
                </a:solidFill>
                <a:latin typeface="Heiti SC Light"/>
                <a:ea typeface="Heiti SC Light"/>
                <a:cs typeface="Heiti SC Light"/>
              </a:rPr>
              <a:t>学历的行动</a:t>
            </a:r>
          </a:p>
          <a:p>
            <a:pPr marL="0" indent="0">
              <a:lnSpc>
                <a:spcPct val="150000"/>
              </a:lnSpc>
              <a:buNone/>
            </a:pPr>
            <a:r>
              <a:rPr kumimoji="1" lang="en-US" altLang="zh-CN" sz="2400" b="1" dirty="0">
                <a:solidFill>
                  <a:srgbClr val="9C825C"/>
                </a:solidFill>
                <a:latin typeface="Heiti SC Light"/>
                <a:ea typeface="Heiti SC Light"/>
                <a:cs typeface="Heiti SC Light"/>
              </a:rPr>
              <a:t> </a:t>
            </a:r>
            <a:r>
              <a:rPr kumimoji="1" lang="zh-CN" altLang="en-US" sz="2400" b="1" dirty="0" smtClean="0">
                <a:solidFill>
                  <a:srgbClr val="9C825C"/>
                </a:solidFill>
                <a:latin typeface="Heiti SC Light"/>
                <a:ea typeface="Heiti SC Light"/>
                <a:cs typeface="Heiti SC Light"/>
              </a:rPr>
              <a:t>从</a:t>
            </a:r>
            <a:r>
              <a:rPr kumimoji="1" lang="en-US" altLang="zh-CN" sz="2400" b="1" dirty="0" smtClean="0">
                <a:solidFill>
                  <a:srgbClr val="9C825C"/>
                </a:solidFill>
                <a:latin typeface="Heiti SC Light"/>
                <a:ea typeface="Heiti SC Light"/>
                <a:cs typeface="Heiti SC Light"/>
              </a:rPr>
              <a:t>2018</a:t>
            </a:r>
            <a:r>
              <a:rPr kumimoji="1" lang="zh-CN" altLang="en-US" sz="2400" b="1" dirty="0" smtClean="0">
                <a:solidFill>
                  <a:srgbClr val="9C825C"/>
                </a:solidFill>
                <a:latin typeface="Heiti SC Light"/>
                <a:ea typeface="Heiti SC Light"/>
                <a:cs typeface="Heiti SC Light"/>
              </a:rPr>
              <a:t>年</a:t>
            </a:r>
            <a:r>
              <a:rPr kumimoji="1" lang="en-US" altLang="zh-CN" sz="2400" b="1" dirty="0" smtClean="0">
                <a:solidFill>
                  <a:srgbClr val="9C825C"/>
                </a:solidFill>
                <a:latin typeface="Heiti SC Light"/>
                <a:ea typeface="Heiti SC Light"/>
                <a:cs typeface="Heiti SC Light"/>
              </a:rPr>
              <a:t>4</a:t>
            </a:r>
            <a:r>
              <a:rPr kumimoji="1" lang="zh-CN" altLang="en-US" sz="2400" b="1" dirty="0" smtClean="0">
                <a:solidFill>
                  <a:srgbClr val="9C825C"/>
                </a:solidFill>
                <a:latin typeface="Heiti SC Light"/>
                <a:ea typeface="Heiti SC Light"/>
                <a:cs typeface="Heiti SC Light"/>
              </a:rPr>
              <a:t>月至今</a:t>
            </a:r>
            <a:endParaRPr kumimoji="1" lang="zh-CN" altLang="zh-CN" sz="2400" b="1" dirty="0">
              <a:solidFill>
                <a:srgbClr val="9C825C"/>
              </a:solidFill>
              <a:latin typeface="Heiti SC Light"/>
              <a:ea typeface="Heiti SC Light"/>
              <a:cs typeface="Heiti SC Light"/>
            </a:endParaRPr>
          </a:p>
          <a:p>
            <a:pPr marL="0">
              <a:lnSpc>
                <a:spcPct val="150000"/>
              </a:lnSpc>
            </a:pPr>
            <a:r>
              <a:rPr kumimoji="1" lang="zh-CN" altLang="zh-CN" sz="2400" b="1" dirty="0">
                <a:solidFill>
                  <a:srgbClr val="9C825C"/>
                </a:solidFill>
                <a:latin typeface="Heiti SC Light"/>
                <a:ea typeface="Heiti SC Light"/>
                <a:cs typeface="Heiti SC Light"/>
              </a:rPr>
              <a:t>已经</a:t>
            </a:r>
            <a:r>
              <a:rPr kumimoji="1" lang="zh-CN" altLang="zh-CN" sz="2400" b="1" dirty="0" smtClean="0">
                <a:solidFill>
                  <a:srgbClr val="9C825C"/>
                </a:solidFill>
                <a:latin typeface="Heiti SC Light"/>
                <a:ea typeface="Heiti SC Light"/>
                <a:cs typeface="Heiti SC Light"/>
              </a:rPr>
              <a:t>帮助</a:t>
            </a:r>
            <a:r>
              <a:rPr kumimoji="1" lang="en-US" altLang="zh-CN" sz="2400" b="1" dirty="0" smtClean="0">
                <a:solidFill>
                  <a:srgbClr val="9C825C"/>
                </a:solidFill>
                <a:latin typeface="Heiti SC Light"/>
                <a:ea typeface="Heiti SC Light"/>
                <a:cs typeface="Heiti SC Light"/>
              </a:rPr>
              <a:t>12</a:t>
            </a:r>
            <a:r>
              <a:rPr kumimoji="1" lang="zh-CN" altLang="zh-CN" sz="2400" b="1" dirty="0" smtClean="0">
                <a:solidFill>
                  <a:srgbClr val="9C825C"/>
                </a:solidFill>
                <a:latin typeface="Heiti SC Light"/>
                <a:ea typeface="Heiti SC Light"/>
                <a:cs typeface="Heiti SC Light"/>
              </a:rPr>
              <a:t>名</a:t>
            </a:r>
            <a:r>
              <a:rPr kumimoji="1" lang="zh-CN" altLang="zh-CN" sz="2400" b="1" dirty="0">
                <a:solidFill>
                  <a:srgbClr val="9C825C"/>
                </a:solidFill>
                <a:latin typeface="Heiti SC Light"/>
                <a:ea typeface="Heiti SC Light"/>
                <a:cs typeface="Heiti SC Light"/>
              </a:rPr>
              <a:t>跨性别</a:t>
            </a:r>
            <a:r>
              <a:rPr kumimoji="1" lang="zh-CN" altLang="zh-CN" sz="2400" b="1" dirty="0" smtClean="0">
                <a:solidFill>
                  <a:srgbClr val="9C825C"/>
                </a:solidFill>
                <a:latin typeface="Heiti SC Light"/>
                <a:ea typeface="Heiti SC Light"/>
                <a:cs typeface="Heiti SC Light"/>
              </a:rPr>
              <a:t>伙伴申请</a:t>
            </a:r>
            <a:r>
              <a:rPr kumimoji="1" lang="zh-CN" altLang="zh-CN" sz="2400" b="1" dirty="0">
                <a:solidFill>
                  <a:srgbClr val="9C825C"/>
                </a:solidFill>
                <a:latin typeface="Heiti SC Light"/>
                <a:ea typeface="Heiti SC Light"/>
                <a:cs typeface="Heiti SC Light"/>
              </a:rPr>
              <a:t>，</a:t>
            </a:r>
            <a:r>
              <a:rPr kumimoji="1" lang="en-US" altLang="zh-CN" sz="2400" b="1" dirty="0">
                <a:solidFill>
                  <a:srgbClr val="9C825C"/>
                </a:solidFill>
                <a:latin typeface="Heiti SC Light"/>
                <a:ea typeface="Heiti SC Light"/>
                <a:cs typeface="Heiti SC Light"/>
              </a:rPr>
              <a:t>3</a:t>
            </a:r>
            <a:r>
              <a:rPr kumimoji="1" lang="zh-CN" altLang="zh-CN" sz="2400" b="1" dirty="0">
                <a:solidFill>
                  <a:srgbClr val="9C825C"/>
                </a:solidFill>
                <a:latin typeface="Heiti SC Light"/>
                <a:ea typeface="Heiti SC Light"/>
                <a:cs typeface="Heiti SC Light"/>
              </a:rPr>
              <a:t>人修改成功</a:t>
            </a:r>
            <a:r>
              <a:rPr kumimoji="1" lang="zh-CN" altLang="zh-CN" sz="2400" b="1" dirty="0" smtClean="0">
                <a:solidFill>
                  <a:srgbClr val="9C825C"/>
                </a:solidFill>
                <a:latin typeface="Heiti SC Light"/>
                <a:ea typeface="Heiti SC Light"/>
                <a:cs typeface="Heiti SC Light"/>
              </a:rPr>
              <a:t>，</a:t>
            </a:r>
            <a:r>
              <a:rPr kumimoji="1" lang="en-US" altLang="zh-CN" sz="2400" b="1" dirty="0">
                <a:solidFill>
                  <a:srgbClr val="9C825C"/>
                </a:solidFill>
                <a:latin typeface="Heiti SC Light"/>
                <a:ea typeface="Heiti SC Light"/>
                <a:cs typeface="Heiti SC Light"/>
              </a:rPr>
              <a:t>9</a:t>
            </a:r>
            <a:r>
              <a:rPr kumimoji="1" lang="zh-CN" altLang="en-US" sz="2400" b="1" dirty="0" smtClean="0">
                <a:solidFill>
                  <a:srgbClr val="9C825C"/>
                </a:solidFill>
                <a:latin typeface="Heiti SC Light"/>
                <a:ea typeface="Heiti SC Light"/>
                <a:cs typeface="Heiti SC Light"/>
              </a:rPr>
              <a:t>人暂未能修改，</a:t>
            </a:r>
            <a:r>
              <a:rPr kumimoji="1" lang="en-US" altLang="zh-CN" sz="2400" b="1" dirty="0">
                <a:solidFill>
                  <a:srgbClr val="9C825C"/>
                </a:solidFill>
                <a:latin typeface="Heiti SC Light"/>
                <a:ea typeface="Heiti SC Light"/>
                <a:cs typeface="Heiti SC Light"/>
              </a:rPr>
              <a:t>2</a:t>
            </a:r>
            <a:r>
              <a:rPr kumimoji="1" lang="zh-CN" altLang="en-US" sz="2400" b="1" dirty="0" smtClean="0">
                <a:solidFill>
                  <a:srgbClr val="9C825C"/>
                </a:solidFill>
                <a:latin typeface="Heiti SC Light"/>
                <a:ea typeface="Heiti SC Light"/>
                <a:cs typeface="Heiti SC Light"/>
              </a:rPr>
              <a:t>人正在准备提交申请，陆续还有伙伴在咨询。</a:t>
            </a:r>
            <a:endParaRPr kumimoji="1" lang="en-US" altLang="zh-CN" sz="2400" b="1" dirty="0" smtClean="0">
              <a:solidFill>
                <a:srgbClr val="9C825C"/>
              </a:solidFill>
              <a:latin typeface="Heiti SC Light"/>
              <a:ea typeface="Heiti SC Light"/>
              <a:cs typeface="Heiti SC Light"/>
            </a:endParaRPr>
          </a:p>
          <a:p>
            <a:pPr marL="0">
              <a:lnSpc>
                <a:spcPct val="150000"/>
              </a:lnSpc>
            </a:pPr>
            <a:r>
              <a:rPr kumimoji="1" lang="zh-CN" altLang="en-US" sz="2400" b="1" dirty="0" smtClean="0">
                <a:solidFill>
                  <a:srgbClr val="9C825C"/>
                </a:solidFill>
                <a:latin typeface="Heiti SC Light"/>
                <a:ea typeface="Heiti SC Light"/>
                <a:cs typeface="Heiti SC Light"/>
              </a:rPr>
              <a:t>修改成功的三人：</a:t>
            </a:r>
            <a:r>
              <a:rPr kumimoji="1" lang="en-US" altLang="zh-CN" sz="2400" b="1" dirty="0" smtClean="0">
                <a:solidFill>
                  <a:srgbClr val="9C825C"/>
                </a:solidFill>
                <a:latin typeface="Heiti SC Light"/>
                <a:ea typeface="Heiti SC Light"/>
                <a:cs typeface="Heiti SC Light"/>
              </a:rPr>
              <a:t>L</a:t>
            </a:r>
            <a:r>
              <a:rPr kumimoji="1" lang="zh-CN" altLang="en-US" sz="2400" b="1" dirty="0" smtClean="0">
                <a:solidFill>
                  <a:srgbClr val="9C825C"/>
                </a:solidFill>
                <a:latin typeface="Heiti SC Light"/>
                <a:ea typeface="Heiti SC Light"/>
                <a:cs typeface="Heiti SC Light"/>
              </a:rPr>
              <a:t>小姐、邓同学、</a:t>
            </a:r>
            <a:r>
              <a:rPr kumimoji="1" lang="en-US" altLang="zh-CN" sz="2400" b="1" dirty="0" smtClean="0">
                <a:solidFill>
                  <a:srgbClr val="9C825C"/>
                </a:solidFill>
                <a:latin typeface="Heiti SC Light"/>
                <a:ea typeface="Heiti SC Light"/>
                <a:cs typeface="Heiti SC Light"/>
              </a:rPr>
              <a:t>K</a:t>
            </a:r>
            <a:r>
              <a:rPr kumimoji="1" lang="zh-CN" altLang="en-US" sz="2400" b="1" dirty="0" smtClean="0">
                <a:solidFill>
                  <a:srgbClr val="9C825C"/>
                </a:solidFill>
                <a:latin typeface="Heiti SC Light"/>
                <a:ea typeface="Heiti SC Light"/>
                <a:cs typeface="Heiti SC Light"/>
              </a:rPr>
              <a:t>同学</a:t>
            </a:r>
            <a:endParaRPr kumimoji="1" lang="en-US" altLang="zh-CN" sz="2400" b="1" dirty="0" smtClean="0">
              <a:solidFill>
                <a:srgbClr val="9C825C"/>
              </a:solidFill>
              <a:latin typeface="Heiti SC Light"/>
              <a:ea typeface="Heiti SC Light"/>
              <a:cs typeface="Heiti SC Light"/>
            </a:endParaRPr>
          </a:p>
          <a:p>
            <a:pPr marL="0">
              <a:lnSpc>
                <a:spcPct val="150000"/>
              </a:lnSpc>
            </a:pPr>
            <a:endParaRPr kumimoji="1" lang="zh-CN" altLang="en-US" sz="2400" b="1" dirty="0">
              <a:solidFill>
                <a:srgbClr val="9C825C"/>
              </a:solidFill>
              <a:latin typeface="Heiti SC Light"/>
              <a:ea typeface="Heiti SC Light"/>
              <a:cs typeface="Heiti SC Light"/>
            </a:endParaRPr>
          </a:p>
        </p:txBody>
      </p:sp>
    </p:spTree>
    <p:extLst>
      <p:ext uri="{BB962C8B-B14F-4D97-AF65-F5344CB8AC3E}">
        <p14:creationId xmlns:p14="http://schemas.microsoft.com/office/powerpoint/2010/main" val="729637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3"/>
          <p:cNvGrpSpPr/>
          <p:nvPr/>
        </p:nvGrpSpPr>
        <p:grpSpPr>
          <a:xfrm>
            <a:off x="935525" y="696098"/>
            <a:ext cx="10494475" cy="5726474"/>
            <a:chOff x="2220795" y="291298"/>
            <a:chExt cx="9402666" cy="6057853"/>
          </a:xfrm>
        </p:grpSpPr>
        <p:sp>
          <p:nvSpPr>
            <p:cNvPr id="54" name="矩形 53"/>
            <p:cNvSpPr/>
            <p:nvPr/>
          </p:nvSpPr>
          <p:spPr>
            <a:xfrm rot="2735885">
              <a:off x="2220795" y="5015026"/>
              <a:ext cx="1334125" cy="1334125"/>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2575587">
              <a:off x="10909034" y="485869"/>
              <a:ext cx="714427" cy="714427"/>
            </a:xfrm>
            <a:prstGeom prst="rect">
              <a:avLst/>
            </a:prstGeom>
            <a:solidFill>
              <a:srgbClr val="9C825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矩形 55"/>
            <p:cNvSpPr/>
            <p:nvPr/>
          </p:nvSpPr>
          <p:spPr>
            <a:xfrm rot="2575587">
              <a:off x="10274728" y="291298"/>
              <a:ext cx="178029" cy="178029"/>
            </a:xfrm>
            <a:prstGeom prst="rect">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直角三角形 25"/>
          <p:cNvSpPr/>
          <p:nvPr/>
        </p:nvSpPr>
        <p:spPr>
          <a:xfrm rot="5400000">
            <a:off x="778009" y="3890233"/>
            <a:ext cx="684721" cy="749508"/>
          </a:xfrm>
          <a:prstGeom prst="rtTriangl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文本框 39"/>
          <p:cNvSpPr txBox="1"/>
          <p:nvPr/>
        </p:nvSpPr>
        <p:spPr>
          <a:xfrm>
            <a:off x="1592755" y="114137"/>
            <a:ext cx="8090338" cy="584775"/>
          </a:xfrm>
          <a:prstGeom prst="rect">
            <a:avLst/>
          </a:prstGeom>
          <a:noFill/>
        </p:spPr>
        <p:txBody>
          <a:bodyPr wrap="square" rtlCol="0">
            <a:spAutoFit/>
          </a:bodyPr>
          <a:lstStyle/>
          <a:p>
            <a:pPr algn="ctr"/>
            <a:endParaRPr kumimoji="1" lang="zh-CN" altLang="en-US" sz="3200" b="1" dirty="0">
              <a:solidFill>
                <a:srgbClr val="9C825C"/>
              </a:solidFill>
              <a:latin typeface="Heiti SC Light"/>
              <a:ea typeface="Heiti SC Light"/>
              <a:cs typeface="Heiti SC Light"/>
              <a:sym typeface="Arial" panose="020B0604020202020204" pitchFamily="34" charset="0"/>
            </a:endParaRPr>
          </a:p>
        </p:txBody>
      </p:sp>
      <p:sp>
        <p:nvSpPr>
          <p:cNvPr id="44" name="矩形 43"/>
          <p:cNvSpPr/>
          <p:nvPr/>
        </p:nvSpPr>
        <p:spPr>
          <a:xfrm rot="2685974">
            <a:off x="1103947" y="2252617"/>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rot="2685974">
            <a:off x="785899" y="1233719"/>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10"/>
          <p:cNvGrpSpPr/>
          <p:nvPr/>
        </p:nvGrpSpPr>
        <p:grpSpPr>
          <a:xfrm flipH="1">
            <a:off x="10599251" y="6232829"/>
            <a:ext cx="1592752" cy="652469"/>
            <a:chOff x="2863459" y="4619712"/>
            <a:chExt cx="3567109" cy="1409705"/>
          </a:xfrm>
        </p:grpSpPr>
        <p:sp>
          <p:nvSpPr>
            <p:cNvPr id="30"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4" name="组合 10"/>
          <p:cNvGrpSpPr/>
          <p:nvPr/>
        </p:nvGrpSpPr>
        <p:grpSpPr>
          <a:xfrm rot="10800000" flipH="1">
            <a:off x="3" y="-3309"/>
            <a:ext cx="1592752" cy="652469"/>
            <a:chOff x="2863459" y="4619712"/>
            <a:chExt cx="3567109" cy="1409705"/>
          </a:xfrm>
        </p:grpSpPr>
        <p:sp>
          <p:nvSpPr>
            <p:cNvPr id="35"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矩形 3"/>
          <p:cNvSpPr/>
          <p:nvPr/>
        </p:nvSpPr>
        <p:spPr>
          <a:xfrm>
            <a:off x="760226" y="910918"/>
            <a:ext cx="10669774" cy="904863"/>
          </a:xfrm>
          <a:prstGeom prst="rect">
            <a:avLst/>
          </a:prstGeom>
        </p:spPr>
        <p:txBody>
          <a:bodyPr wrap="square">
            <a:spAutoFit/>
          </a:bodyPr>
          <a:lstStyle/>
          <a:p>
            <a:pPr>
              <a:lnSpc>
                <a:spcPct val="120000"/>
              </a:lnSpc>
            </a:pPr>
            <a:endParaRPr lang="zh-CN" altLang="zh-CN" sz="2400" dirty="0"/>
          </a:p>
          <a:p>
            <a:endParaRPr lang="zh-CN" altLang="zh-CN" sz="2400" dirty="0"/>
          </a:p>
        </p:txBody>
      </p:sp>
      <p:cxnSp>
        <p:nvCxnSpPr>
          <p:cNvPr id="3" name="直接连接符 2"/>
          <p:cNvCxnSpPr/>
          <p:nvPr/>
        </p:nvCxnSpPr>
        <p:spPr>
          <a:xfrm>
            <a:off x="6095116" y="4135272"/>
            <a:ext cx="1315621"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内容占位符 1"/>
          <p:cNvSpPr>
            <a:spLocks noGrp="1"/>
          </p:cNvSpPr>
          <p:nvPr>
            <p:ph idx="1"/>
          </p:nvPr>
        </p:nvSpPr>
        <p:spPr/>
        <p:txBody>
          <a:bodyPr>
            <a:normAutofit/>
          </a:bodyPr>
          <a:lstStyle/>
          <a:p>
            <a:pPr marL="0" algn="ctr">
              <a:lnSpc>
                <a:spcPct val="150000"/>
              </a:lnSpc>
            </a:pPr>
            <a:r>
              <a:rPr kumimoji="1" lang="zh-CN" altLang="en-US" sz="2400" b="1" dirty="0">
                <a:solidFill>
                  <a:srgbClr val="9C825C"/>
                </a:solidFill>
                <a:latin typeface="Heiti SC Light"/>
                <a:ea typeface="Heiti SC Light"/>
                <a:cs typeface="Heiti SC Light"/>
              </a:rPr>
              <a:t>处理</a:t>
            </a:r>
            <a:r>
              <a:rPr kumimoji="1" lang="zh-CN" altLang="en-US" sz="2400" b="1" dirty="0" smtClean="0">
                <a:solidFill>
                  <a:srgbClr val="9C825C"/>
                </a:solidFill>
                <a:latin typeface="Heiti SC Light"/>
                <a:ea typeface="Heiti SC Light"/>
                <a:cs typeface="Heiti SC Light"/>
              </a:rPr>
              <a:t>时间统计（无明确规定）</a:t>
            </a:r>
            <a:endParaRPr kumimoji="1" lang="en-US" altLang="zh-CN" sz="2400" b="1" dirty="0" smtClean="0">
              <a:solidFill>
                <a:srgbClr val="9C825C"/>
              </a:solidFill>
              <a:latin typeface="Heiti SC Light"/>
              <a:ea typeface="Heiti SC Light"/>
              <a:cs typeface="Heiti SC Light"/>
            </a:endParaRPr>
          </a:p>
          <a:p>
            <a:pPr marL="0" algn="ctr">
              <a:lnSpc>
                <a:spcPct val="150000"/>
              </a:lnSpc>
            </a:pPr>
            <a:endParaRPr kumimoji="1" lang="en-US" altLang="zh-CN" sz="2400" b="1" dirty="0" smtClean="0">
              <a:solidFill>
                <a:srgbClr val="9C825C"/>
              </a:solidFill>
              <a:latin typeface="Heiti SC Light"/>
              <a:ea typeface="Heiti SC Light"/>
              <a:cs typeface="Heiti SC Light"/>
            </a:endParaRPr>
          </a:p>
          <a:p>
            <a:pPr marL="0" algn="ctr">
              <a:lnSpc>
                <a:spcPct val="150000"/>
              </a:lnSpc>
            </a:pPr>
            <a:r>
              <a:rPr kumimoji="1" lang="en-US" altLang="zh-CN" sz="2400" b="1" dirty="0" smtClean="0">
                <a:solidFill>
                  <a:srgbClr val="9C825C"/>
                </a:solidFill>
                <a:latin typeface="Heiti SC Light"/>
                <a:ea typeface="Heiti SC Light"/>
                <a:cs typeface="Heiti SC Light"/>
              </a:rPr>
              <a:t>L</a:t>
            </a:r>
            <a:r>
              <a:rPr kumimoji="1" lang="zh-CN" altLang="zh-CN" sz="2400" b="1" dirty="0">
                <a:solidFill>
                  <a:srgbClr val="9C825C"/>
                </a:solidFill>
                <a:latin typeface="Heiti SC Light"/>
                <a:ea typeface="Heiti SC Light"/>
                <a:cs typeface="Heiti SC Light"/>
              </a:rPr>
              <a:t>小姐</a:t>
            </a:r>
            <a:r>
              <a:rPr kumimoji="1" lang="en-US" altLang="zh-CN" sz="2400" b="1" dirty="0">
                <a:solidFill>
                  <a:srgbClr val="9C825C"/>
                </a:solidFill>
                <a:latin typeface="Heiti SC Light"/>
                <a:ea typeface="Heiti SC Light"/>
                <a:cs typeface="Heiti SC Light"/>
              </a:rPr>
              <a:t>  3</a:t>
            </a:r>
            <a:r>
              <a:rPr kumimoji="1" lang="zh-CN" altLang="en-US" sz="2400" b="1" dirty="0">
                <a:solidFill>
                  <a:srgbClr val="9C825C"/>
                </a:solidFill>
                <a:latin typeface="Heiti SC Light"/>
                <a:ea typeface="Heiti SC Light"/>
                <a:cs typeface="Heiti SC Light"/>
              </a:rPr>
              <a:t>天</a:t>
            </a:r>
            <a:r>
              <a:rPr kumimoji="1" lang="en-US" altLang="zh-CN" sz="2400" b="1" dirty="0">
                <a:solidFill>
                  <a:srgbClr val="9C825C"/>
                </a:solidFill>
                <a:latin typeface="Heiti SC Light"/>
                <a:ea typeface="Heiti SC Light"/>
                <a:cs typeface="Heiti SC Light"/>
              </a:rPr>
              <a:t> </a:t>
            </a:r>
            <a:endParaRPr kumimoji="1" lang="zh-CN" altLang="zh-CN" sz="2400" b="1" dirty="0">
              <a:solidFill>
                <a:srgbClr val="9C825C"/>
              </a:solidFill>
              <a:latin typeface="Heiti SC Light"/>
              <a:ea typeface="Heiti SC Light"/>
              <a:cs typeface="Heiti SC Light"/>
            </a:endParaRPr>
          </a:p>
          <a:p>
            <a:pPr marL="0" algn="ctr">
              <a:lnSpc>
                <a:spcPct val="150000"/>
              </a:lnSpc>
            </a:pPr>
            <a:r>
              <a:rPr kumimoji="1" lang="zh-CN" altLang="zh-CN" sz="2400" b="1" dirty="0">
                <a:solidFill>
                  <a:srgbClr val="9C825C"/>
                </a:solidFill>
                <a:latin typeface="Heiti SC Light"/>
                <a:ea typeface="Heiti SC Light"/>
                <a:cs typeface="Heiti SC Light"/>
              </a:rPr>
              <a:t>邓同学 </a:t>
            </a:r>
            <a:r>
              <a:rPr kumimoji="1" lang="zh-CN" altLang="en-US" sz="2400" b="1" dirty="0">
                <a:solidFill>
                  <a:srgbClr val="9C825C"/>
                </a:solidFill>
                <a:latin typeface="Heiti SC Light"/>
                <a:ea typeface="Heiti SC Light"/>
                <a:cs typeface="Heiti SC Light"/>
              </a:rPr>
              <a:t>约</a:t>
            </a:r>
            <a:r>
              <a:rPr kumimoji="1" lang="en-US" altLang="zh-CN" sz="2400" b="1" dirty="0">
                <a:solidFill>
                  <a:srgbClr val="9C825C"/>
                </a:solidFill>
                <a:latin typeface="Heiti SC Light"/>
                <a:ea typeface="Heiti SC Light"/>
                <a:cs typeface="Heiti SC Light"/>
              </a:rPr>
              <a:t>2</a:t>
            </a:r>
            <a:r>
              <a:rPr kumimoji="1" lang="zh-CN" altLang="en-US" sz="2400" b="1" dirty="0">
                <a:solidFill>
                  <a:srgbClr val="9C825C"/>
                </a:solidFill>
                <a:latin typeface="Heiti SC Light"/>
                <a:ea typeface="Heiti SC Light"/>
                <a:cs typeface="Heiti SC Light"/>
              </a:rPr>
              <a:t>周</a:t>
            </a:r>
            <a:endParaRPr kumimoji="1" lang="en-US" altLang="zh-CN" sz="2400" b="1" dirty="0">
              <a:solidFill>
                <a:srgbClr val="9C825C"/>
              </a:solidFill>
              <a:latin typeface="Heiti SC Light"/>
              <a:ea typeface="Heiti SC Light"/>
              <a:cs typeface="Heiti SC Light"/>
            </a:endParaRPr>
          </a:p>
          <a:p>
            <a:pPr marL="0" algn="ctr">
              <a:lnSpc>
                <a:spcPct val="150000"/>
              </a:lnSpc>
            </a:pPr>
            <a:r>
              <a:rPr kumimoji="1" lang="en-US" altLang="zh-CN" sz="2400" b="1" dirty="0">
                <a:solidFill>
                  <a:srgbClr val="9C825C"/>
                </a:solidFill>
                <a:latin typeface="Heiti SC Light"/>
                <a:ea typeface="Heiti SC Light"/>
                <a:cs typeface="Heiti SC Light"/>
              </a:rPr>
              <a:t>K</a:t>
            </a:r>
            <a:r>
              <a:rPr kumimoji="1" lang="zh-CN" altLang="zh-CN" sz="2400" b="1" dirty="0">
                <a:solidFill>
                  <a:srgbClr val="9C825C"/>
                </a:solidFill>
                <a:latin typeface="Heiti SC Light"/>
                <a:ea typeface="Heiti SC Light"/>
                <a:cs typeface="Heiti SC Light"/>
              </a:rPr>
              <a:t>同学 </a:t>
            </a:r>
            <a:r>
              <a:rPr kumimoji="1" lang="en-US" altLang="zh-CN" sz="2400" b="1" dirty="0">
                <a:solidFill>
                  <a:srgbClr val="9C825C"/>
                </a:solidFill>
                <a:latin typeface="Heiti SC Light"/>
                <a:ea typeface="Heiti SC Light"/>
                <a:cs typeface="Heiti SC Light"/>
              </a:rPr>
              <a:t> </a:t>
            </a:r>
            <a:r>
              <a:rPr kumimoji="1" lang="zh-CN" altLang="zh-CN" sz="2400" b="1" dirty="0">
                <a:solidFill>
                  <a:srgbClr val="9C825C"/>
                </a:solidFill>
                <a:latin typeface="Heiti SC Light"/>
                <a:ea typeface="Heiti SC Light"/>
                <a:cs typeface="Heiti SC Light"/>
              </a:rPr>
              <a:t>约</a:t>
            </a:r>
            <a:r>
              <a:rPr kumimoji="1" lang="en-US" altLang="zh-CN" sz="2400" b="1" dirty="0">
                <a:solidFill>
                  <a:srgbClr val="9C825C"/>
                </a:solidFill>
                <a:latin typeface="Heiti SC Light"/>
                <a:ea typeface="Heiti SC Light"/>
                <a:cs typeface="Heiti SC Light"/>
              </a:rPr>
              <a:t>4</a:t>
            </a:r>
            <a:r>
              <a:rPr kumimoji="1" lang="zh-CN" altLang="zh-CN" sz="2400" b="1" dirty="0">
                <a:solidFill>
                  <a:srgbClr val="9C825C"/>
                </a:solidFill>
                <a:latin typeface="Heiti SC Light"/>
                <a:ea typeface="Heiti SC Light"/>
                <a:cs typeface="Heiti SC Light"/>
              </a:rPr>
              <a:t>周</a:t>
            </a:r>
            <a:endParaRPr kumimoji="1" lang="zh-CN" altLang="en-US" sz="2400" b="1" dirty="0">
              <a:solidFill>
                <a:srgbClr val="9C825C"/>
              </a:solidFill>
              <a:latin typeface="Heiti SC Light"/>
              <a:ea typeface="Heiti SC Light"/>
              <a:cs typeface="Heiti SC Light"/>
            </a:endParaRPr>
          </a:p>
          <a:p>
            <a:pPr marL="0" algn="ctr">
              <a:lnSpc>
                <a:spcPct val="150000"/>
              </a:lnSpc>
            </a:pPr>
            <a:endParaRPr kumimoji="1" lang="zh-CN" altLang="zh-CN" sz="2400" b="1" dirty="0">
              <a:solidFill>
                <a:srgbClr val="9C825C"/>
              </a:solidFill>
              <a:latin typeface="Heiti SC Light"/>
              <a:ea typeface="Heiti SC Light"/>
              <a:cs typeface="Heiti SC Light"/>
            </a:endParaRPr>
          </a:p>
        </p:txBody>
      </p:sp>
    </p:spTree>
    <p:extLst>
      <p:ext uri="{BB962C8B-B14F-4D97-AF65-F5344CB8AC3E}">
        <p14:creationId xmlns:p14="http://schemas.microsoft.com/office/powerpoint/2010/main" val="2514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rot="2735885">
            <a:off x="752261" y="4954772"/>
            <a:ext cx="1261145" cy="1489040"/>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normAutofit/>
          </a:bodyPr>
          <a:lstStyle/>
          <a:p>
            <a:pPr algn="ctr"/>
            <a:r>
              <a:rPr kumimoji="1" lang="zh-CN" altLang="en-US" sz="3200" b="1" dirty="0">
                <a:solidFill>
                  <a:srgbClr val="9C825C"/>
                </a:solidFill>
                <a:latin typeface="Heiti SC Light"/>
                <a:ea typeface="Heiti SC Light"/>
                <a:cs typeface="Heiti SC Light"/>
              </a:rPr>
              <a:t>成功案例</a:t>
            </a:r>
            <a:r>
              <a:rPr kumimoji="1" lang="zh-CN" altLang="en-US" sz="3200" b="1" dirty="0" smtClean="0">
                <a:solidFill>
                  <a:srgbClr val="9C825C"/>
                </a:solidFill>
                <a:latin typeface="Heiti SC Light"/>
                <a:ea typeface="Heiti SC Light"/>
                <a:cs typeface="Heiti SC Light"/>
              </a:rPr>
              <a:t>的操作形式</a:t>
            </a:r>
            <a:endParaRPr kumimoji="1" lang="zh-CN" altLang="en-US" sz="3200" b="1" dirty="0">
              <a:solidFill>
                <a:srgbClr val="9C825C"/>
              </a:solidFill>
              <a:latin typeface="Heiti SC Light"/>
              <a:ea typeface="Heiti SC Light"/>
              <a:cs typeface="Heiti SC Light"/>
            </a:endParaRPr>
          </a:p>
        </p:txBody>
      </p:sp>
      <p:sp>
        <p:nvSpPr>
          <p:cNvPr id="3" name="内容占位符 2"/>
          <p:cNvSpPr>
            <a:spLocks noGrp="1"/>
          </p:cNvSpPr>
          <p:nvPr>
            <p:ph idx="1"/>
          </p:nvPr>
        </p:nvSpPr>
        <p:spPr>
          <a:xfrm>
            <a:off x="682388" y="1825625"/>
            <a:ext cx="11013742" cy="4351338"/>
          </a:xfrm>
        </p:spPr>
        <p:txBody>
          <a:bodyPr>
            <a:noAutofit/>
          </a:bodyPr>
          <a:lstStyle/>
          <a:p>
            <a:pPr marL="0">
              <a:lnSpc>
                <a:spcPct val="150000"/>
              </a:lnSpc>
            </a:pPr>
            <a:r>
              <a:rPr kumimoji="1" lang="zh-CN" altLang="en-US" sz="2000" b="1" dirty="0">
                <a:solidFill>
                  <a:srgbClr val="9C825C"/>
                </a:solidFill>
                <a:latin typeface="Heiti SC Light"/>
                <a:ea typeface="Heiti SC Light"/>
                <a:cs typeface="Heiti SC Light"/>
              </a:rPr>
              <a:t>一、直接向教育部相关部门提交申请材料</a:t>
            </a:r>
            <a:endParaRPr kumimoji="1" lang="en-US" altLang="zh-CN" sz="2000" b="1" dirty="0">
              <a:solidFill>
                <a:srgbClr val="9C825C"/>
              </a:solidFill>
              <a:latin typeface="Heiti SC Light"/>
              <a:ea typeface="Heiti SC Light"/>
              <a:cs typeface="Heiti SC Light"/>
            </a:endParaRPr>
          </a:p>
          <a:p>
            <a:pPr marL="0">
              <a:lnSpc>
                <a:spcPct val="150000"/>
              </a:lnSpc>
            </a:pPr>
            <a:r>
              <a:rPr kumimoji="1" lang="zh-CN" altLang="en-US" sz="2000" b="1" dirty="0" smtClean="0">
                <a:solidFill>
                  <a:srgbClr val="9C825C"/>
                </a:solidFill>
                <a:latin typeface="Heiti SC Light"/>
                <a:ea typeface="Heiti SC Light"/>
                <a:cs typeface="Heiti SC Light"/>
              </a:rPr>
              <a:t>前提</a:t>
            </a:r>
            <a:r>
              <a:rPr kumimoji="1" lang="zh-CN" altLang="en-US" sz="2000" b="1" dirty="0">
                <a:solidFill>
                  <a:srgbClr val="9C825C"/>
                </a:solidFill>
                <a:latin typeface="Heiti SC Light"/>
                <a:ea typeface="Heiti SC Light"/>
                <a:cs typeface="Heiti SC Light"/>
              </a:rPr>
              <a:t>：</a:t>
            </a:r>
            <a:r>
              <a:rPr kumimoji="1" lang="zh-CN" altLang="en-US" sz="2000" b="1" dirty="0" smtClean="0">
                <a:solidFill>
                  <a:srgbClr val="9C825C"/>
                </a:solidFill>
                <a:latin typeface="Heiti SC Light"/>
                <a:ea typeface="Heiti SC Light"/>
                <a:cs typeface="Heiti SC Light"/>
              </a:rPr>
              <a:t>学校</a:t>
            </a:r>
            <a:r>
              <a:rPr kumimoji="1" lang="zh-CN" altLang="en-US" sz="2000" b="1" dirty="0">
                <a:solidFill>
                  <a:srgbClr val="9C825C"/>
                </a:solidFill>
                <a:latin typeface="Heiti SC Light"/>
                <a:ea typeface="Heiti SC Light"/>
                <a:cs typeface="Heiti SC Light"/>
              </a:rPr>
              <a:t>已为申请人出具了</a:t>
            </a:r>
            <a:r>
              <a:rPr kumimoji="1" lang="zh-CN" altLang="zh-CN" sz="2000" b="1" dirty="0">
                <a:solidFill>
                  <a:srgbClr val="9C825C"/>
                </a:solidFill>
                <a:latin typeface="Heiti SC Light"/>
                <a:ea typeface="Heiti SC Light"/>
                <a:cs typeface="Heiti SC Light"/>
              </a:rPr>
              <a:t>新的学历</a:t>
            </a:r>
            <a:r>
              <a:rPr kumimoji="1" lang="zh-CN" altLang="zh-CN" sz="2000" b="1" dirty="0" smtClean="0">
                <a:solidFill>
                  <a:srgbClr val="9C825C"/>
                </a:solidFill>
                <a:latin typeface="Heiti SC Light"/>
                <a:ea typeface="Heiti SC Light"/>
                <a:cs typeface="Heiti SC Light"/>
              </a:rPr>
              <a:t>证明书</a:t>
            </a:r>
            <a:r>
              <a:rPr kumimoji="1" lang="zh-CN" altLang="en-US" sz="2000" b="1" dirty="0" smtClean="0">
                <a:solidFill>
                  <a:srgbClr val="9C825C"/>
                </a:solidFill>
                <a:latin typeface="Heiti SC Light"/>
                <a:ea typeface="Heiti SC Light"/>
                <a:cs typeface="Heiti SC Light"/>
              </a:rPr>
              <a:t>；</a:t>
            </a:r>
            <a:endParaRPr kumimoji="1" lang="en-US" altLang="zh-CN" sz="2000" b="1" dirty="0" smtClean="0">
              <a:solidFill>
                <a:srgbClr val="9C825C"/>
              </a:solidFill>
              <a:latin typeface="Heiti SC Light"/>
              <a:ea typeface="Heiti SC Light"/>
              <a:cs typeface="Heiti SC Light"/>
            </a:endParaRPr>
          </a:p>
          <a:p>
            <a:pPr marL="0">
              <a:lnSpc>
                <a:spcPct val="150000"/>
              </a:lnSpc>
            </a:pPr>
            <a:r>
              <a:rPr kumimoji="1" lang="zh-CN" altLang="en-US" sz="2000" b="1" dirty="0" smtClean="0">
                <a:solidFill>
                  <a:srgbClr val="9C825C"/>
                </a:solidFill>
                <a:latin typeface="Heiti SC Light"/>
                <a:ea typeface="Heiti SC Light"/>
                <a:cs typeface="Heiti SC Light"/>
              </a:rPr>
              <a:t>（</a:t>
            </a:r>
            <a:r>
              <a:rPr kumimoji="1" lang="en-US" altLang="zh-CN" sz="2000" b="1" dirty="0">
                <a:solidFill>
                  <a:srgbClr val="9C825C"/>
                </a:solidFill>
                <a:latin typeface="Heiti SC Light"/>
                <a:ea typeface="Heiti SC Light"/>
                <a:cs typeface="Heiti SC Light"/>
              </a:rPr>
              <a:t>L</a:t>
            </a:r>
            <a:r>
              <a:rPr kumimoji="1" lang="zh-CN" altLang="en-US" sz="2000" b="1" dirty="0">
                <a:solidFill>
                  <a:srgbClr val="9C825C"/>
                </a:solidFill>
                <a:latin typeface="Heiti SC Light"/>
                <a:ea typeface="Heiti SC Light"/>
                <a:cs typeface="Heiti SC Light"/>
              </a:rPr>
              <a:t>小姐</a:t>
            </a:r>
            <a:r>
              <a:rPr kumimoji="1" lang="zh-CN" altLang="en-US" sz="2000" b="1" dirty="0" smtClean="0">
                <a:solidFill>
                  <a:srgbClr val="9C825C"/>
                </a:solidFill>
                <a:latin typeface="Heiti SC Light"/>
                <a:ea typeface="Heiti SC Light"/>
                <a:cs typeface="Heiti SC Light"/>
              </a:rPr>
              <a:t>）</a:t>
            </a:r>
            <a:endParaRPr kumimoji="1" lang="en-US" altLang="zh-CN" sz="2000" b="1" dirty="0" smtClean="0">
              <a:solidFill>
                <a:srgbClr val="9C825C"/>
              </a:solidFill>
              <a:latin typeface="Heiti SC Light"/>
              <a:ea typeface="Heiti SC Light"/>
              <a:cs typeface="Heiti SC Light"/>
            </a:endParaRPr>
          </a:p>
          <a:p>
            <a:pPr marL="0">
              <a:lnSpc>
                <a:spcPct val="150000"/>
              </a:lnSpc>
            </a:pPr>
            <a:endParaRPr kumimoji="1" lang="en-US" altLang="zh-CN" sz="2000" b="1" dirty="0">
              <a:solidFill>
                <a:srgbClr val="9C825C"/>
              </a:solidFill>
              <a:latin typeface="Heiti SC Light"/>
              <a:ea typeface="Heiti SC Light"/>
              <a:cs typeface="Heiti SC Light"/>
            </a:endParaRPr>
          </a:p>
          <a:p>
            <a:pPr marL="0">
              <a:lnSpc>
                <a:spcPct val="150000"/>
              </a:lnSpc>
            </a:pPr>
            <a:r>
              <a:rPr kumimoji="1" lang="zh-CN" altLang="en-US" sz="2000" b="1" dirty="0" smtClean="0">
                <a:solidFill>
                  <a:srgbClr val="9C825C"/>
                </a:solidFill>
                <a:latin typeface="Heiti SC Light"/>
                <a:ea typeface="Heiti SC Light"/>
                <a:cs typeface="Heiti SC Light"/>
              </a:rPr>
              <a:t>二、</a:t>
            </a:r>
            <a:r>
              <a:rPr kumimoji="1" lang="zh-CN" altLang="en-US" sz="2000" b="1" dirty="0">
                <a:solidFill>
                  <a:srgbClr val="9C825C"/>
                </a:solidFill>
                <a:latin typeface="Heiti SC Light"/>
                <a:ea typeface="Heiti SC Light"/>
                <a:cs typeface="Heiti SC Light"/>
              </a:rPr>
              <a:t>同时</a:t>
            </a:r>
            <a:r>
              <a:rPr kumimoji="1" lang="zh-CN" altLang="en-US" sz="2000" b="1" dirty="0" smtClean="0">
                <a:solidFill>
                  <a:srgbClr val="9C825C"/>
                </a:solidFill>
                <a:latin typeface="Heiti SC Light"/>
                <a:ea typeface="Heiti SC Light"/>
                <a:cs typeface="Heiti SC Light"/>
              </a:rPr>
              <a:t>向</a:t>
            </a:r>
            <a:r>
              <a:rPr kumimoji="1" lang="zh-CN" altLang="zh-CN" sz="2000" b="1" dirty="0">
                <a:solidFill>
                  <a:srgbClr val="9C825C"/>
                </a:solidFill>
                <a:latin typeface="Heiti SC Light"/>
                <a:ea typeface="Heiti SC Light"/>
                <a:cs typeface="Heiti SC Light"/>
              </a:rPr>
              <a:t>“学位授予单位”</a:t>
            </a:r>
            <a:r>
              <a:rPr kumimoji="1" lang="zh-CN" altLang="en-US" sz="2000" b="1" dirty="0" smtClean="0">
                <a:solidFill>
                  <a:srgbClr val="9C825C"/>
                </a:solidFill>
                <a:latin typeface="Heiti SC Light"/>
                <a:ea typeface="Heiti SC Light"/>
                <a:cs typeface="Heiti SC Light"/>
              </a:rPr>
              <a:t>学校和</a:t>
            </a:r>
            <a:r>
              <a:rPr kumimoji="1" lang="zh-CN" altLang="zh-CN" sz="2000" b="1" dirty="0">
                <a:solidFill>
                  <a:srgbClr val="9C825C"/>
                </a:solidFill>
                <a:latin typeface="Heiti SC Light"/>
                <a:ea typeface="Heiti SC Light"/>
                <a:cs typeface="Heiti SC Light"/>
              </a:rPr>
              <a:t>“省级学位主管部门”</a:t>
            </a:r>
            <a:r>
              <a:rPr kumimoji="1" lang="zh-CN" altLang="en-US" sz="2000" b="1" dirty="0" smtClean="0">
                <a:solidFill>
                  <a:srgbClr val="9C825C"/>
                </a:solidFill>
                <a:latin typeface="Heiti SC Light"/>
                <a:ea typeface="Heiti SC Light"/>
                <a:cs typeface="Heiti SC Light"/>
              </a:rPr>
              <a:t>省教育厅提交</a:t>
            </a:r>
            <a:r>
              <a:rPr kumimoji="1" lang="zh-CN" altLang="en-US" sz="2000" b="1" dirty="0">
                <a:solidFill>
                  <a:srgbClr val="9C825C"/>
                </a:solidFill>
                <a:latin typeface="Heiti SC Light"/>
                <a:ea typeface="Heiti SC Light"/>
                <a:cs typeface="Heiti SC Light"/>
              </a:rPr>
              <a:t>申请</a:t>
            </a:r>
            <a:r>
              <a:rPr kumimoji="1" lang="zh-CN" altLang="en-US" sz="2000" b="1" dirty="0" smtClean="0">
                <a:solidFill>
                  <a:srgbClr val="9C825C"/>
                </a:solidFill>
                <a:latin typeface="Heiti SC Light"/>
                <a:ea typeface="Heiti SC Light"/>
                <a:cs typeface="Heiti SC Light"/>
              </a:rPr>
              <a:t>材料；</a:t>
            </a:r>
            <a:endParaRPr kumimoji="1" lang="en-US" altLang="zh-CN" sz="2000" b="1" dirty="0" smtClean="0">
              <a:solidFill>
                <a:srgbClr val="9C825C"/>
              </a:solidFill>
              <a:latin typeface="Heiti SC Light"/>
              <a:ea typeface="Heiti SC Light"/>
              <a:cs typeface="Heiti SC Light"/>
            </a:endParaRPr>
          </a:p>
          <a:p>
            <a:pPr marL="0">
              <a:lnSpc>
                <a:spcPct val="150000"/>
              </a:lnSpc>
            </a:pPr>
            <a:r>
              <a:rPr kumimoji="1" lang="zh-CN" altLang="en-US" sz="2000" b="1" dirty="0" smtClean="0">
                <a:solidFill>
                  <a:srgbClr val="9C825C"/>
                </a:solidFill>
                <a:latin typeface="Heiti SC Light"/>
                <a:ea typeface="Heiti SC Light"/>
                <a:cs typeface="Heiti SC Light"/>
              </a:rPr>
              <a:t>（</a:t>
            </a:r>
            <a:r>
              <a:rPr kumimoji="1" lang="zh-CN" altLang="en-US" sz="2000" b="1" dirty="0">
                <a:solidFill>
                  <a:srgbClr val="9C825C"/>
                </a:solidFill>
                <a:latin typeface="Heiti SC Light"/>
                <a:ea typeface="Heiti SC Light"/>
                <a:cs typeface="Heiti SC Light"/>
              </a:rPr>
              <a:t>邓同学、</a:t>
            </a:r>
            <a:r>
              <a:rPr kumimoji="1" lang="en-US" altLang="zh-CN" sz="2000" b="1" dirty="0">
                <a:solidFill>
                  <a:srgbClr val="9C825C"/>
                </a:solidFill>
                <a:latin typeface="Heiti SC Light"/>
                <a:ea typeface="Heiti SC Light"/>
                <a:cs typeface="Heiti SC Light"/>
              </a:rPr>
              <a:t>K</a:t>
            </a:r>
            <a:r>
              <a:rPr kumimoji="1" lang="zh-CN" altLang="en-US" sz="2000" b="1" dirty="0">
                <a:solidFill>
                  <a:srgbClr val="9C825C"/>
                </a:solidFill>
                <a:latin typeface="Heiti SC Light"/>
                <a:ea typeface="Heiti SC Light"/>
                <a:cs typeface="Heiti SC Light"/>
              </a:rPr>
              <a:t>同学</a:t>
            </a:r>
            <a:r>
              <a:rPr kumimoji="1" lang="zh-CN" altLang="en-US" sz="2000" b="1" dirty="0" smtClean="0">
                <a:solidFill>
                  <a:srgbClr val="9C825C"/>
                </a:solidFill>
                <a:latin typeface="Heiti SC Light"/>
                <a:ea typeface="Heiti SC Light"/>
                <a:cs typeface="Heiti SC Light"/>
              </a:rPr>
              <a:t>）</a:t>
            </a:r>
            <a:endParaRPr kumimoji="1" lang="en-US" altLang="zh-CN" sz="2000" b="1" dirty="0">
              <a:solidFill>
                <a:srgbClr val="9C825C"/>
              </a:solidFill>
              <a:latin typeface="Heiti SC Light"/>
              <a:ea typeface="Heiti SC Light"/>
              <a:cs typeface="Heiti SC Light"/>
            </a:endParaRPr>
          </a:p>
        </p:txBody>
      </p:sp>
      <p:grpSp>
        <p:nvGrpSpPr>
          <p:cNvPr id="4" name="组合 10"/>
          <p:cNvGrpSpPr/>
          <p:nvPr/>
        </p:nvGrpSpPr>
        <p:grpSpPr>
          <a:xfrm rot="10800000" flipH="1">
            <a:off x="3" y="-3309"/>
            <a:ext cx="1592752" cy="652469"/>
            <a:chOff x="2863459" y="4619712"/>
            <a:chExt cx="3567109" cy="1409705"/>
          </a:xfrm>
        </p:grpSpPr>
        <p:sp>
          <p:nvSpPr>
            <p:cNvPr id="5"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0" name="矩形 9"/>
          <p:cNvSpPr/>
          <p:nvPr/>
        </p:nvSpPr>
        <p:spPr>
          <a:xfrm rot="2735885">
            <a:off x="8978821" y="1267050"/>
            <a:ext cx="1261145" cy="1489040"/>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378458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33"/>
          <p:cNvGrpSpPr/>
          <p:nvPr/>
        </p:nvGrpSpPr>
        <p:grpSpPr>
          <a:xfrm>
            <a:off x="935526" y="696099"/>
            <a:ext cx="10342078" cy="5662463"/>
            <a:chOff x="2220795" y="291298"/>
            <a:chExt cx="9402666" cy="6057853"/>
          </a:xfrm>
        </p:grpSpPr>
        <p:sp>
          <p:nvSpPr>
            <p:cNvPr id="54" name="矩形 53"/>
            <p:cNvSpPr/>
            <p:nvPr/>
          </p:nvSpPr>
          <p:spPr>
            <a:xfrm rot="2735885">
              <a:off x="2220795" y="5015026"/>
              <a:ext cx="1334125" cy="1334125"/>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5" name="矩形 54"/>
            <p:cNvSpPr/>
            <p:nvPr/>
          </p:nvSpPr>
          <p:spPr>
            <a:xfrm rot="2575587">
              <a:off x="10909034" y="485869"/>
              <a:ext cx="714427" cy="714427"/>
            </a:xfrm>
            <a:prstGeom prst="rect">
              <a:avLst/>
            </a:prstGeom>
            <a:solidFill>
              <a:srgbClr val="9C825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6" name="矩形 55"/>
            <p:cNvSpPr/>
            <p:nvPr/>
          </p:nvSpPr>
          <p:spPr>
            <a:xfrm rot="2575587">
              <a:off x="10274728" y="291298"/>
              <a:ext cx="178029" cy="178029"/>
            </a:xfrm>
            <a:prstGeom prst="rect">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6" name="直角三角形 25"/>
          <p:cNvSpPr/>
          <p:nvPr/>
        </p:nvSpPr>
        <p:spPr>
          <a:xfrm rot="5400000">
            <a:off x="778009" y="3890233"/>
            <a:ext cx="684721" cy="749508"/>
          </a:xfrm>
          <a:prstGeom prst="rtTriangl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文本框 39"/>
          <p:cNvSpPr txBox="1"/>
          <p:nvPr/>
        </p:nvSpPr>
        <p:spPr>
          <a:xfrm>
            <a:off x="1510865" y="92226"/>
            <a:ext cx="8090338" cy="584775"/>
          </a:xfrm>
          <a:prstGeom prst="rect">
            <a:avLst/>
          </a:prstGeom>
          <a:noFill/>
        </p:spPr>
        <p:txBody>
          <a:bodyPr wrap="square" rtlCol="0">
            <a:spAutoFit/>
          </a:bodyPr>
          <a:lstStyle/>
          <a:p>
            <a:pPr algn="ctr"/>
            <a:r>
              <a:rPr kumimoji="1" lang="zh-CN" altLang="en-US" sz="3200" b="1" dirty="0" smtClean="0">
                <a:solidFill>
                  <a:srgbClr val="9C825C"/>
                </a:solidFill>
                <a:latin typeface="Heiti SC Light"/>
                <a:ea typeface="Heiti SC Light"/>
                <a:cs typeface="Heiti SC Light"/>
                <a:sym typeface="Arial" panose="020B0604020202020204" pitchFamily="34" charset="0"/>
              </a:rPr>
              <a:t>相关法律规定</a:t>
            </a:r>
            <a:endParaRPr kumimoji="1" lang="zh-CN" altLang="en-US" sz="3200" b="1" dirty="0">
              <a:solidFill>
                <a:srgbClr val="9C825C"/>
              </a:solidFill>
              <a:latin typeface="Heiti SC Light"/>
              <a:ea typeface="Heiti SC Light"/>
              <a:cs typeface="Heiti SC Light"/>
              <a:sym typeface="Arial" panose="020B0604020202020204" pitchFamily="34" charset="0"/>
            </a:endParaRPr>
          </a:p>
        </p:txBody>
      </p:sp>
      <p:sp>
        <p:nvSpPr>
          <p:cNvPr id="44" name="矩形 43"/>
          <p:cNvSpPr/>
          <p:nvPr/>
        </p:nvSpPr>
        <p:spPr>
          <a:xfrm rot="2685974">
            <a:off x="1103947" y="2252617"/>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rot="2685974">
            <a:off x="785899" y="1233719"/>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10"/>
          <p:cNvGrpSpPr/>
          <p:nvPr/>
        </p:nvGrpSpPr>
        <p:grpSpPr>
          <a:xfrm flipH="1">
            <a:off x="10599251" y="6232829"/>
            <a:ext cx="1592752" cy="652469"/>
            <a:chOff x="2863459" y="4619712"/>
            <a:chExt cx="3567109" cy="1409705"/>
          </a:xfrm>
        </p:grpSpPr>
        <p:sp>
          <p:nvSpPr>
            <p:cNvPr id="30"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4" name="组合 10"/>
          <p:cNvGrpSpPr/>
          <p:nvPr/>
        </p:nvGrpSpPr>
        <p:grpSpPr>
          <a:xfrm rot="10800000" flipH="1">
            <a:off x="3" y="-3309"/>
            <a:ext cx="1592752" cy="652469"/>
            <a:chOff x="2863459" y="4619712"/>
            <a:chExt cx="3567109" cy="1409705"/>
          </a:xfrm>
        </p:grpSpPr>
        <p:sp>
          <p:nvSpPr>
            <p:cNvPr id="35"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矩形 3"/>
          <p:cNvSpPr/>
          <p:nvPr/>
        </p:nvSpPr>
        <p:spPr>
          <a:xfrm>
            <a:off x="760226" y="910916"/>
            <a:ext cx="10669774" cy="5693866"/>
          </a:xfrm>
          <a:prstGeom prst="rect">
            <a:avLst/>
          </a:prstGeom>
        </p:spPr>
        <p:txBody>
          <a:bodyPr wrap="square">
            <a:spAutoFit/>
          </a:bodyPr>
          <a:lstStyle/>
          <a:p>
            <a:r>
              <a:rPr lang="zh-CN" altLang="zh-CN" sz="2000" dirty="0"/>
              <a:t>《学位证书和学位授予信息管理办法》（学位</a:t>
            </a:r>
            <a:r>
              <a:rPr lang="en-US" altLang="zh-CN" sz="2000" dirty="0"/>
              <a:t>[2015]18</a:t>
            </a:r>
            <a:r>
              <a:rPr lang="zh-CN" altLang="zh-CN" sz="2000" dirty="0"/>
              <a:t>号）</a:t>
            </a:r>
          </a:p>
          <a:p>
            <a:r>
              <a:rPr lang="zh-CN" altLang="zh-CN" sz="2000" dirty="0"/>
              <a:t>第五条 学位证书应包括以下内容：</a:t>
            </a:r>
          </a:p>
          <a:p>
            <a:r>
              <a:rPr lang="en-US" altLang="zh-CN" sz="2000" dirty="0"/>
              <a:t>(</a:t>
            </a:r>
            <a:r>
              <a:rPr lang="zh-CN" altLang="zh-CN" sz="2000" dirty="0"/>
              <a:t>一</a:t>
            </a:r>
            <a:r>
              <a:rPr lang="en-US" altLang="zh-CN" sz="2000" dirty="0"/>
              <a:t>)</a:t>
            </a:r>
            <a:r>
              <a:rPr lang="zh-CN" altLang="zh-CN" sz="2000" dirty="0"/>
              <a:t>学位获得者姓名、性别、出生日期</a:t>
            </a:r>
            <a:r>
              <a:rPr lang="en-US" altLang="zh-CN" sz="2000" b="1" dirty="0"/>
              <a:t>(</a:t>
            </a:r>
            <a:r>
              <a:rPr lang="zh-CN" altLang="zh-CN" sz="2000" b="1" dirty="0"/>
              <a:t>与本人身份证件信息一致</a:t>
            </a:r>
            <a:r>
              <a:rPr lang="en-US" altLang="zh-CN" sz="2000" b="1" dirty="0"/>
              <a:t>)</a:t>
            </a:r>
            <a:r>
              <a:rPr lang="zh-CN" altLang="zh-CN" sz="2000" dirty="0"/>
              <a:t>，近期免冠正面彩色照片</a:t>
            </a:r>
            <a:r>
              <a:rPr lang="en-US" altLang="zh-CN" sz="2000" dirty="0"/>
              <a:t>(</a:t>
            </a:r>
            <a:r>
              <a:rPr lang="zh-CN" altLang="zh-CN" sz="2000" dirty="0"/>
              <a:t>骑缝加盖学位授予单位钢印</a:t>
            </a:r>
            <a:r>
              <a:rPr lang="en-US" altLang="zh-CN" sz="2000" dirty="0"/>
              <a:t>)</a:t>
            </a:r>
            <a:r>
              <a:rPr lang="zh-CN" altLang="zh-CN" sz="2000" dirty="0"/>
              <a:t>。</a:t>
            </a:r>
          </a:p>
          <a:p>
            <a:r>
              <a:rPr lang="zh-CN" altLang="zh-CN" sz="2000" dirty="0"/>
              <a:t>第十三条 </a:t>
            </a:r>
            <a:r>
              <a:rPr lang="zh-CN" altLang="zh-CN" sz="2000" b="1" dirty="0"/>
              <a:t>确需更改的学位授予信息</a:t>
            </a:r>
            <a:r>
              <a:rPr lang="zh-CN" altLang="zh-CN" sz="2000" dirty="0"/>
              <a:t>，</a:t>
            </a:r>
            <a:r>
              <a:rPr lang="zh-CN" altLang="zh-CN" sz="2000" b="1" dirty="0"/>
              <a:t>由学位授予单位提出申请，经省级学位主管部门审核确认后，由省级学位主管部门报送国务院学位委员会办公室进行更改。</a:t>
            </a:r>
          </a:p>
          <a:p>
            <a:r>
              <a:rPr lang="zh-CN" altLang="zh-CN" sz="2000" dirty="0"/>
              <a:t>第十五条 省级学位主管部门负责：</a:t>
            </a:r>
            <a:r>
              <a:rPr lang="en-US" altLang="zh-CN" sz="2000" dirty="0"/>
              <a:t>(</a:t>
            </a:r>
            <a:r>
              <a:rPr lang="zh-CN" altLang="zh-CN" sz="2000" dirty="0"/>
              <a:t>三</a:t>
            </a:r>
            <a:r>
              <a:rPr lang="en-US" altLang="zh-CN" sz="2000" dirty="0"/>
              <a:t>)</a:t>
            </a:r>
            <a:r>
              <a:rPr lang="zh-CN" altLang="zh-CN" sz="2000" dirty="0"/>
              <a:t>对本地区学位授予信息的更改进行审核确认。</a:t>
            </a:r>
          </a:p>
          <a:p>
            <a:r>
              <a:rPr lang="zh-CN" altLang="zh-CN" sz="2000" dirty="0"/>
              <a:t>第十六条 国务院学位委员会办公室负责：</a:t>
            </a:r>
            <a:r>
              <a:rPr lang="en-US" altLang="zh-CN" sz="2000" dirty="0"/>
              <a:t>(</a:t>
            </a:r>
            <a:r>
              <a:rPr lang="zh-CN" altLang="zh-CN" sz="2000" dirty="0"/>
              <a:t>四</a:t>
            </a:r>
            <a:r>
              <a:rPr lang="en-US" altLang="zh-CN" sz="2000" dirty="0"/>
              <a:t>)</a:t>
            </a:r>
            <a:r>
              <a:rPr lang="zh-CN" altLang="zh-CN" sz="2000" dirty="0"/>
              <a:t>学位证书信息网上查询的监管。</a:t>
            </a:r>
            <a:endParaRPr lang="en-US" altLang="zh-CN" sz="2000" dirty="0"/>
          </a:p>
          <a:p>
            <a:endParaRPr lang="en-US" altLang="zh-CN" sz="2000" dirty="0" smtClean="0"/>
          </a:p>
          <a:p>
            <a:r>
              <a:rPr lang="zh-CN" altLang="zh-CN" sz="2000" dirty="0" smtClean="0"/>
              <a:t>《高等学校学生学籍学历电子注册办法》</a:t>
            </a:r>
            <a:r>
              <a:rPr lang="en-US" altLang="zh-CN" sz="2000" dirty="0" smtClean="0"/>
              <a:t> </a:t>
            </a:r>
            <a:r>
              <a:rPr lang="zh-CN" altLang="zh-CN" sz="2000" dirty="0" smtClean="0"/>
              <a:t>教学</a:t>
            </a:r>
            <a:r>
              <a:rPr lang="en-US" altLang="zh-CN" sz="2000" dirty="0"/>
              <a:t>[2014]11</a:t>
            </a:r>
            <a:r>
              <a:rPr lang="zh-CN" altLang="zh-CN" sz="2000" dirty="0"/>
              <a:t>号</a:t>
            </a:r>
          </a:p>
          <a:p>
            <a:r>
              <a:rPr lang="zh-CN" altLang="zh-CN" sz="2000" dirty="0"/>
              <a:t>第十七条：</a:t>
            </a:r>
            <a:r>
              <a:rPr lang="zh-CN" altLang="zh-CN" sz="2000" b="1" dirty="0"/>
              <a:t>学历注册信息应与学历证书内容保持一致。</a:t>
            </a:r>
            <a:r>
              <a:rPr lang="zh-CN" altLang="zh-CN" sz="2000" dirty="0"/>
              <a:t>学历注册信息包括：姓名、性别、出生日期、照片；学习起止年月；专业、层次、学制、毕（结）业、学习形式；学校名称、校（院）长姓名及证书编号。</a:t>
            </a:r>
          </a:p>
          <a:p>
            <a:r>
              <a:rPr lang="zh-CN" altLang="zh-CN" sz="2000" dirty="0"/>
              <a:t>第十九条第二款：</a:t>
            </a:r>
            <a:r>
              <a:rPr lang="zh-CN" altLang="zh-CN" sz="2000" dirty="0">
                <a:solidFill>
                  <a:srgbClr val="FF0000"/>
                </a:solidFill>
              </a:rPr>
              <a:t>学历注册并提供网上查询后，学校不得变更证书内容及注册信息，不再受理学生信息变更事宜。</a:t>
            </a:r>
            <a:r>
              <a:rPr lang="zh-CN" altLang="zh-CN" sz="2000" b="1" dirty="0"/>
              <a:t>注册信息确有错误的，须经省级教育行政部门审核确认后方可修改</a:t>
            </a:r>
            <a:r>
              <a:rPr lang="zh-CN" altLang="zh-CN" sz="2000" b="1" dirty="0" smtClean="0"/>
              <a:t>。</a:t>
            </a:r>
            <a:endParaRPr lang="en-US" altLang="zh-CN" sz="2000" b="1" dirty="0" smtClean="0"/>
          </a:p>
          <a:p>
            <a:endParaRPr lang="en-US" altLang="zh-CN" sz="2000" b="1" dirty="0"/>
          </a:p>
          <a:p>
            <a:endParaRPr lang="zh-CN" altLang="zh-CN" sz="2000" b="1" dirty="0"/>
          </a:p>
          <a:p>
            <a:pPr>
              <a:lnSpc>
                <a:spcPct val="120000"/>
              </a:lnSpc>
              <a:defRPr/>
            </a:pPr>
            <a:endParaRPr lang="zh-CN" altLang="zh-CN" sz="2000" dirty="0"/>
          </a:p>
        </p:txBody>
      </p:sp>
    </p:spTree>
    <p:extLst>
      <p:ext uri="{BB962C8B-B14F-4D97-AF65-F5344CB8AC3E}">
        <p14:creationId xmlns:p14="http://schemas.microsoft.com/office/powerpoint/2010/main" val="2048386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3"/>
          <p:cNvGrpSpPr/>
          <p:nvPr/>
        </p:nvGrpSpPr>
        <p:grpSpPr>
          <a:xfrm>
            <a:off x="935525" y="696098"/>
            <a:ext cx="10494475" cy="5726474"/>
            <a:chOff x="2220795" y="291298"/>
            <a:chExt cx="9402666" cy="6057853"/>
          </a:xfrm>
        </p:grpSpPr>
        <p:sp>
          <p:nvSpPr>
            <p:cNvPr id="5" name="矩形 4"/>
            <p:cNvSpPr/>
            <p:nvPr/>
          </p:nvSpPr>
          <p:spPr>
            <a:xfrm rot="2735885">
              <a:off x="2220795" y="5015026"/>
              <a:ext cx="1334125" cy="1334125"/>
            </a:xfrm>
            <a:prstGeom prst="rect">
              <a:avLst/>
            </a:pr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rot="2575587">
              <a:off x="10909034" y="485869"/>
              <a:ext cx="714427" cy="714427"/>
            </a:xfrm>
            <a:prstGeom prst="rect">
              <a:avLst/>
            </a:prstGeom>
            <a:solidFill>
              <a:srgbClr val="9C825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rot="2575587">
              <a:off x="10274728" y="291298"/>
              <a:ext cx="178029" cy="178029"/>
            </a:xfrm>
            <a:prstGeom prst="rect">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 name="直角三角形 7"/>
          <p:cNvSpPr/>
          <p:nvPr/>
        </p:nvSpPr>
        <p:spPr>
          <a:xfrm rot="5400000">
            <a:off x="778009" y="3890233"/>
            <a:ext cx="684721" cy="749508"/>
          </a:xfrm>
          <a:prstGeom prst="rtTriangle">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文本框 39"/>
          <p:cNvSpPr txBox="1"/>
          <p:nvPr/>
        </p:nvSpPr>
        <p:spPr>
          <a:xfrm>
            <a:off x="1592755" y="114137"/>
            <a:ext cx="8090338" cy="584775"/>
          </a:xfrm>
          <a:prstGeom prst="rect">
            <a:avLst/>
          </a:prstGeom>
          <a:noFill/>
        </p:spPr>
        <p:txBody>
          <a:bodyPr wrap="square" rtlCol="0">
            <a:spAutoFit/>
          </a:bodyPr>
          <a:lstStyle/>
          <a:p>
            <a:pPr algn="ctr"/>
            <a:endParaRPr kumimoji="1" lang="zh-CN" altLang="en-US" sz="3200" b="1" dirty="0">
              <a:solidFill>
                <a:srgbClr val="9C825C"/>
              </a:solidFill>
              <a:latin typeface="Heiti SC Light"/>
              <a:ea typeface="Heiti SC Light"/>
              <a:cs typeface="Heiti SC Light"/>
              <a:sym typeface="Arial" panose="020B0604020202020204" pitchFamily="34" charset="0"/>
            </a:endParaRPr>
          </a:p>
        </p:txBody>
      </p:sp>
      <p:sp>
        <p:nvSpPr>
          <p:cNvPr id="10" name="矩形 9"/>
          <p:cNvSpPr/>
          <p:nvPr/>
        </p:nvSpPr>
        <p:spPr>
          <a:xfrm rot="2685974">
            <a:off x="1103947" y="2252617"/>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rot="2685974">
            <a:off x="785899" y="1233719"/>
            <a:ext cx="123956" cy="123956"/>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2" name="组合 10"/>
          <p:cNvGrpSpPr/>
          <p:nvPr/>
        </p:nvGrpSpPr>
        <p:grpSpPr>
          <a:xfrm flipH="1">
            <a:off x="10599251" y="6232829"/>
            <a:ext cx="1592752" cy="652469"/>
            <a:chOff x="2863459" y="4619712"/>
            <a:chExt cx="3567109" cy="1409705"/>
          </a:xfrm>
        </p:grpSpPr>
        <p:sp>
          <p:nvSpPr>
            <p:cNvPr id="13"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7" name="组合 10"/>
          <p:cNvGrpSpPr/>
          <p:nvPr/>
        </p:nvGrpSpPr>
        <p:grpSpPr>
          <a:xfrm rot="10800000" flipH="1">
            <a:off x="3" y="-3309"/>
            <a:ext cx="1592752" cy="652469"/>
            <a:chOff x="2863459" y="4619712"/>
            <a:chExt cx="3567109" cy="1409705"/>
          </a:xfrm>
        </p:grpSpPr>
        <p:sp>
          <p:nvSpPr>
            <p:cNvPr id="18" name="等腰三角形 6"/>
            <p:cNvSpPr/>
            <p:nvPr/>
          </p:nvSpPr>
          <p:spPr>
            <a:xfrm>
              <a:off x="3415904" y="4638764"/>
              <a:ext cx="2990855"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7"/>
            <p:cNvSpPr/>
            <p:nvPr/>
          </p:nvSpPr>
          <p:spPr>
            <a:xfrm>
              <a:off x="2863459" y="4638764"/>
              <a:ext cx="2266950" cy="1352550"/>
            </a:xfrm>
            <a:prstGeom prst="triangle">
              <a:avLst/>
            </a:prstGeom>
            <a:solidFill>
              <a:srgbClr val="9C82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7"/>
            <p:cNvSpPr/>
            <p:nvPr/>
          </p:nvSpPr>
          <p:spPr>
            <a:xfrm rot="16200000" flipV="1">
              <a:off x="3870726" y="4764972"/>
              <a:ext cx="1390653" cy="1138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7"/>
            <p:cNvSpPr/>
            <p:nvPr/>
          </p:nvSpPr>
          <p:spPr>
            <a:xfrm rot="16200000" flipV="1">
              <a:off x="4975623" y="4555420"/>
              <a:ext cx="1390653" cy="1519237"/>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 name="矩形 21"/>
          <p:cNvSpPr/>
          <p:nvPr/>
        </p:nvSpPr>
        <p:spPr>
          <a:xfrm>
            <a:off x="760226" y="910916"/>
            <a:ext cx="10669774" cy="966418"/>
          </a:xfrm>
          <a:prstGeom prst="rect">
            <a:avLst/>
          </a:prstGeom>
        </p:spPr>
        <p:txBody>
          <a:bodyPr wrap="square">
            <a:spAutoFit/>
          </a:bodyPr>
          <a:lstStyle/>
          <a:p>
            <a:pPr>
              <a:lnSpc>
                <a:spcPct val="120000"/>
              </a:lnSpc>
            </a:pPr>
            <a:endParaRPr lang="zh-CN" altLang="zh-CN" sz="2400" dirty="0"/>
          </a:p>
          <a:p>
            <a:pPr algn="ctr"/>
            <a:r>
              <a:rPr kumimoji="1" lang="zh-CN" altLang="en-US" sz="2800" b="1" dirty="0">
                <a:solidFill>
                  <a:srgbClr val="9C825C"/>
                </a:solidFill>
                <a:latin typeface="Heiti SC Light"/>
                <a:ea typeface="Heiti SC Light"/>
                <a:cs typeface="Heiti SC Light"/>
              </a:rPr>
              <a:t>基本流程</a:t>
            </a:r>
            <a:endParaRPr kumimoji="1" lang="zh-CN" altLang="zh-CN" sz="2800" b="1" dirty="0">
              <a:solidFill>
                <a:srgbClr val="9C825C"/>
              </a:solidFill>
              <a:latin typeface="Heiti SC Light"/>
              <a:ea typeface="Heiti SC Light"/>
              <a:cs typeface="Heiti SC Light"/>
            </a:endParaRPr>
          </a:p>
        </p:txBody>
      </p:sp>
      <p:cxnSp>
        <p:nvCxnSpPr>
          <p:cNvPr id="23" name="直接连接符 22"/>
          <p:cNvCxnSpPr/>
          <p:nvPr/>
        </p:nvCxnSpPr>
        <p:spPr>
          <a:xfrm>
            <a:off x="6095116" y="4135272"/>
            <a:ext cx="1315621"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内容占位符 1"/>
          <p:cNvSpPr>
            <a:spLocks noGrp="1"/>
          </p:cNvSpPr>
          <p:nvPr>
            <p:ph idx="1"/>
          </p:nvPr>
        </p:nvSpPr>
        <p:spPr>
          <a:xfrm>
            <a:off x="838204" y="1825625"/>
            <a:ext cx="10515600" cy="4351338"/>
          </a:xfrm>
        </p:spPr>
        <p:txBody>
          <a:bodyPr>
            <a:normAutofit/>
          </a:bodyPr>
          <a:lstStyle/>
          <a:p>
            <a:pPr marL="0" algn="ctr">
              <a:lnSpc>
                <a:spcPct val="150000"/>
              </a:lnSpc>
            </a:pPr>
            <a:endParaRPr kumimoji="1" lang="zh-CN" altLang="zh-CN" sz="2400" b="1" dirty="0">
              <a:solidFill>
                <a:srgbClr val="9C825C"/>
              </a:solidFill>
              <a:latin typeface="Heiti SC Light"/>
              <a:ea typeface="Heiti SC Light"/>
              <a:cs typeface="Heiti SC Light"/>
            </a:endParaRPr>
          </a:p>
          <a:p>
            <a:r>
              <a:rPr kumimoji="1" lang="zh-CN" altLang="zh-CN" sz="2400" b="1" dirty="0" smtClean="0">
                <a:solidFill>
                  <a:srgbClr val="9C825C"/>
                </a:solidFill>
                <a:latin typeface="Heiti SC Light"/>
                <a:ea typeface="Heiti SC Light"/>
                <a:cs typeface="Heiti SC Light"/>
              </a:rPr>
              <a:t>向</a:t>
            </a:r>
            <a:r>
              <a:rPr kumimoji="1" lang="zh-CN" altLang="zh-CN" sz="2400" b="1" dirty="0">
                <a:solidFill>
                  <a:srgbClr val="9C825C"/>
                </a:solidFill>
                <a:latin typeface="Heiti SC Light"/>
                <a:ea typeface="Heiti SC Light"/>
                <a:cs typeface="Heiti SC Light"/>
              </a:rPr>
              <a:t>“学位授予单位”学校和“省级学位主管部门”教育厅同时提出申请</a:t>
            </a:r>
            <a:r>
              <a:rPr kumimoji="1" lang="zh-CN" altLang="zh-CN" sz="2400" b="1" dirty="0" smtClean="0">
                <a:solidFill>
                  <a:srgbClr val="9C825C"/>
                </a:solidFill>
                <a:latin typeface="Heiti SC Light"/>
                <a:ea typeface="Heiti SC Light"/>
                <a:cs typeface="Heiti SC Light"/>
              </a:rPr>
              <a:t>。</a:t>
            </a:r>
            <a:endParaRPr kumimoji="1" lang="en-US" altLang="zh-CN" sz="2400" b="1" dirty="0" smtClean="0">
              <a:solidFill>
                <a:srgbClr val="9C825C"/>
              </a:solidFill>
              <a:latin typeface="Heiti SC Light"/>
              <a:ea typeface="Heiti SC Light"/>
              <a:cs typeface="Heiti SC Light"/>
            </a:endParaRPr>
          </a:p>
          <a:p>
            <a:endParaRPr kumimoji="1" lang="zh-CN" altLang="zh-CN" sz="2400" b="1" dirty="0">
              <a:solidFill>
                <a:srgbClr val="9C825C"/>
              </a:solidFill>
              <a:latin typeface="Heiti SC Light"/>
              <a:ea typeface="Heiti SC Light"/>
              <a:cs typeface="Heiti SC Light"/>
            </a:endParaRPr>
          </a:p>
          <a:p>
            <a:r>
              <a:rPr kumimoji="1" lang="zh-CN" altLang="zh-CN" sz="2400" b="1" dirty="0" smtClean="0">
                <a:solidFill>
                  <a:srgbClr val="9C825C"/>
                </a:solidFill>
                <a:latin typeface="Heiti SC Light"/>
                <a:ea typeface="Heiti SC Light"/>
                <a:cs typeface="Heiti SC Light"/>
              </a:rPr>
              <a:t>由学校</a:t>
            </a:r>
            <a:r>
              <a:rPr kumimoji="1" lang="zh-CN" altLang="zh-CN" sz="2400" b="1" dirty="0">
                <a:solidFill>
                  <a:srgbClr val="9C825C"/>
                </a:solidFill>
                <a:latin typeface="Heiti SC Light"/>
                <a:ea typeface="Heiti SC Light"/>
                <a:cs typeface="Heiti SC Light"/>
              </a:rPr>
              <a:t>审核材料的真实性</a:t>
            </a:r>
            <a:r>
              <a:rPr kumimoji="1" lang="en-US" altLang="zh-CN" sz="2400" b="1" dirty="0">
                <a:solidFill>
                  <a:srgbClr val="9C825C"/>
                </a:solidFill>
                <a:latin typeface="Heiti SC Light"/>
                <a:ea typeface="Heiti SC Light"/>
                <a:cs typeface="Heiti SC Light"/>
              </a:rPr>
              <a:t>----</a:t>
            </a:r>
            <a:r>
              <a:rPr kumimoji="1" lang="zh-CN" altLang="zh-CN" sz="2400" b="1" dirty="0" smtClean="0">
                <a:solidFill>
                  <a:srgbClr val="9C825C"/>
                </a:solidFill>
                <a:latin typeface="Heiti SC Light"/>
                <a:ea typeface="Heiti SC Light"/>
                <a:cs typeface="Heiti SC Light"/>
              </a:rPr>
              <a:t>向教育厅</a:t>
            </a:r>
            <a:r>
              <a:rPr kumimoji="1" lang="zh-CN" altLang="zh-CN" sz="2400" b="1" dirty="0">
                <a:solidFill>
                  <a:srgbClr val="9C825C"/>
                </a:solidFill>
                <a:latin typeface="Heiti SC Light"/>
                <a:ea typeface="Heiti SC Light"/>
                <a:cs typeface="Heiti SC Light"/>
              </a:rPr>
              <a:t>提出申请</a:t>
            </a:r>
            <a:r>
              <a:rPr kumimoji="1" lang="en-US" altLang="zh-CN" sz="2400" b="1" dirty="0">
                <a:solidFill>
                  <a:srgbClr val="9C825C"/>
                </a:solidFill>
                <a:latin typeface="Heiti SC Light"/>
                <a:ea typeface="Heiti SC Light"/>
                <a:cs typeface="Heiti SC Light"/>
              </a:rPr>
              <a:t>----</a:t>
            </a:r>
            <a:r>
              <a:rPr kumimoji="1" lang="zh-CN" altLang="zh-CN" sz="2400" b="1" dirty="0" smtClean="0">
                <a:solidFill>
                  <a:srgbClr val="9C825C"/>
                </a:solidFill>
                <a:latin typeface="Heiti SC Light"/>
                <a:ea typeface="Heiti SC Light"/>
                <a:cs typeface="Heiti SC Light"/>
              </a:rPr>
              <a:t>经教育厅</a:t>
            </a:r>
            <a:r>
              <a:rPr kumimoji="1" lang="zh-CN" altLang="zh-CN" sz="2400" b="1" dirty="0">
                <a:solidFill>
                  <a:srgbClr val="9C825C"/>
                </a:solidFill>
                <a:latin typeface="Heiti SC Light"/>
                <a:ea typeface="Heiti SC Light"/>
                <a:cs typeface="Heiti SC Light"/>
              </a:rPr>
              <a:t>审核确认后</a:t>
            </a:r>
            <a:r>
              <a:rPr kumimoji="1" lang="en-US" altLang="zh-CN" sz="2400" b="1" dirty="0">
                <a:solidFill>
                  <a:srgbClr val="9C825C"/>
                </a:solidFill>
                <a:latin typeface="Heiti SC Light"/>
                <a:ea typeface="Heiti SC Light"/>
                <a:cs typeface="Heiti SC Light"/>
              </a:rPr>
              <a:t>---</a:t>
            </a:r>
            <a:r>
              <a:rPr kumimoji="1" lang="zh-CN" altLang="zh-CN" sz="2400" b="1" dirty="0">
                <a:solidFill>
                  <a:srgbClr val="9C825C"/>
                </a:solidFill>
                <a:latin typeface="Heiti SC Light"/>
                <a:ea typeface="Heiti SC Light"/>
                <a:cs typeface="Heiti SC Light"/>
              </a:rPr>
              <a:t>报送</a:t>
            </a:r>
            <a:r>
              <a:rPr kumimoji="1" lang="zh-CN" altLang="zh-CN" sz="2400" b="1" dirty="0" smtClean="0">
                <a:solidFill>
                  <a:srgbClr val="9C825C"/>
                </a:solidFill>
                <a:latin typeface="Heiti SC Light"/>
                <a:ea typeface="Heiti SC Light"/>
                <a:cs typeface="Heiti SC Light"/>
              </a:rPr>
              <a:t>国务院学位委员会</a:t>
            </a:r>
            <a:r>
              <a:rPr kumimoji="1" lang="en-US" altLang="zh-CN" sz="2400" b="1" dirty="0" smtClean="0">
                <a:solidFill>
                  <a:srgbClr val="9C825C"/>
                </a:solidFill>
                <a:latin typeface="Heiti SC Light"/>
                <a:ea typeface="Heiti SC Light"/>
                <a:cs typeface="Heiti SC Light"/>
              </a:rPr>
              <a:t>—</a:t>
            </a:r>
            <a:r>
              <a:rPr kumimoji="1" lang="zh-CN" altLang="en-US" sz="2400" b="1" dirty="0" smtClean="0">
                <a:solidFill>
                  <a:srgbClr val="9C825C"/>
                </a:solidFill>
                <a:latin typeface="Heiti SC Light"/>
                <a:ea typeface="Heiti SC Light"/>
                <a:cs typeface="Heiti SC Light"/>
              </a:rPr>
              <a:t>学校出具相应证明书</a:t>
            </a:r>
            <a:r>
              <a:rPr kumimoji="1" lang="en-US" altLang="zh-CN" sz="2400" b="1" dirty="0" smtClean="0">
                <a:solidFill>
                  <a:srgbClr val="9C825C"/>
                </a:solidFill>
                <a:latin typeface="Heiti SC Light"/>
                <a:ea typeface="Heiti SC Light"/>
                <a:cs typeface="Heiti SC Light"/>
              </a:rPr>
              <a:t>—</a:t>
            </a:r>
            <a:r>
              <a:rPr kumimoji="1" lang="zh-CN" altLang="en-US" sz="2400" b="1" dirty="0" smtClean="0">
                <a:solidFill>
                  <a:srgbClr val="9C825C"/>
                </a:solidFill>
                <a:latin typeface="Heiti SC Light"/>
                <a:ea typeface="Heiti SC Light"/>
                <a:cs typeface="Heiti SC Light"/>
              </a:rPr>
              <a:t>协助修改网上查询信息。</a:t>
            </a:r>
            <a:endParaRPr kumimoji="1" lang="zh-CN" altLang="zh-CN" sz="2400" b="1" dirty="0" smtClean="0">
              <a:solidFill>
                <a:srgbClr val="9C825C"/>
              </a:solidFill>
              <a:latin typeface="Heiti SC Light"/>
              <a:ea typeface="Heiti SC Light"/>
              <a:cs typeface="Heiti SC Light"/>
            </a:endParaRPr>
          </a:p>
          <a:p>
            <a:pPr marL="3657600" lvl="8" algn="ctr">
              <a:lnSpc>
                <a:spcPct val="150000"/>
              </a:lnSpc>
            </a:pPr>
            <a:endParaRPr kumimoji="1" lang="zh-CN" altLang="en-US" sz="1400" b="1" dirty="0">
              <a:solidFill>
                <a:srgbClr val="9C825C"/>
              </a:solidFill>
              <a:latin typeface="Heiti SC Light"/>
              <a:ea typeface="Heiti SC Light"/>
              <a:cs typeface="Heiti SC Light"/>
            </a:endParaRPr>
          </a:p>
        </p:txBody>
      </p:sp>
    </p:spTree>
    <p:extLst>
      <p:ext uri="{BB962C8B-B14F-4D97-AF65-F5344CB8AC3E}">
        <p14:creationId xmlns:p14="http://schemas.microsoft.com/office/powerpoint/2010/main" val="1630795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sz="3200" b="1" dirty="0">
                <a:solidFill>
                  <a:srgbClr val="9C825C"/>
                </a:solidFill>
                <a:latin typeface="Heiti SC Light"/>
                <a:ea typeface="Heiti SC Light"/>
                <a:cs typeface="Heiti SC Light"/>
              </a:rPr>
              <a:t>L</a:t>
            </a:r>
            <a:r>
              <a:rPr kumimoji="1" lang="zh-CN" altLang="en-US" sz="3200" b="1" dirty="0">
                <a:solidFill>
                  <a:srgbClr val="9C825C"/>
                </a:solidFill>
                <a:latin typeface="Heiti SC Light"/>
                <a:ea typeface="Heiti SC Light"/>
                <a:cs typeface="Heiti SC Light"/>
              </a:rPr>
              <a:t>小姐</a:t>
            </a:r>
            <a:r>
              <a:rPr kumimoji="1" lang="zh-CN" altLang="en-US" sz="3200" b="1" dirty="0" smtClean="0">
                <a:solidFill>
                  <a:srgbClr val="9C825C"/>
                </a:solidFill>
                <a:latin typeface="Heiti SC Light"/>
                <a:ea typeface="Heiti SC Light"/>
                <a:cs typeface="Heiti SC Light"/>
              </a:rPr>
              <a:t>案例</a:t>
            </a:r>
            <a:endParaRPr kumimoji="1" lang="zh-CN" altLang="en-US" sz="3200" b="1" dirty="0">
              <a:solidFill>
                <a:srgbClr val="9C825C"/>
              </a:solidFill>
              <a:latin typeface="Heiti SC Light"/>
              <a:ea typeface="Heiti SC Light"/>
              <a:cs typeface="Heiti SC Light"/>
            </a:endParaRPr>
          </a:p>
        </p:txBody>
      </p:sp>
      <p:sp>
        <p:nvSpPr>
          <p:cNvPr id="3" name="文本占位符 2"/>
          <p:cNvSpPr>
            <a:spLocks noGrp="1"/>
          </p:cNvSpPr>
          <p:nvPr>
            <p:ph type="body" idx="1"/>
          </p:nvPr>
        </p:nvSpPr>
        <p:spPr/>
        <p:txBody>
          <a:bodyPr>
            <a:normAutofit/>
          </a:bodyPr>
          <a:lstStyle/>
          <a:p>
            <a:pPr algn="ctr"/>
            <a:r>
              <a:rPr kumimoji="1" lang="zh-CN" altLang="en-US" dirty="0" smtClean="0">
                <a:solidFill>
                  <a:srgbClr val="9C825C"/>
                </a:solidFill>
                <a:latin typeface="Heiti SC Light"/>
                <a:ea typeface="Heiti SC Light"/>
                <a:cs typeface="Heiti SC Light"/>
              </a:rPr>
              <a:t>原始毕业证书</a:t>
            </a:r>
            <a:endParaRPr kumimoji="1" lang="zh-CN" altLang="en-US" dirty="0">
              <a:solidFill>
                <a:srgbClr val="9C825C"/>
              </a:solidFill>
              <a:latin typeface="Heiti SC Light"/>
              <a:ea typeface="Heiti SC Light"/>
              <a:cs typeface="Heiti SC Light"/>
            </a:endParaRPr>
          </a:p>
        </p:txBody>
      </p:sp>
      <p:sp>
        <p:nvSpPr>
          <p:cNvPr id="5" name="文本占位符 4"/>
          <p:cNvSpPr>
            <a:spLocks noGrp="1"/>
          </p:cNvSpPr>
          <p:nvPr>
            <p:ph type="body" sz="quarter" idx="3"/>
          </p:nvPr>
        </p:nvSpPr>
        <p:spPr/>
        <p:txBody>
          <a:bodyPr>
            <a:normAutofit/>
          </a:bodyPr>
          <a:lstStyle/>
          <a:p>
            <a:pPr algn="ctr"/>
            <a:r>
              <a:rPr kumimoji="1" lang="zh-CN" altLang="en-US" dirty="0" smtClean="0">
                <a:solidFill>
                  <a:srgbClr val="9C825C"/>
                </a:solidFill>
                <a:latin typeface="Heiti SC Light"/>
                <a:ea typeface="Heiti SC Light"/>
                <a:cs typeface="Heiti SC Light"/>
              </a:rPr>
              <a:t>毕业证书证明书</a:t>
            </a:r>
            <a:endParaRPr kumimoji="1" lang="zh-CN" altLang="en-US" dirty="0">
              <a:solidFill>
                <a:srgbClr val="9C825C"/>
              </a:solidFill>
              <a:latin typeface="Heiti SC Light"/>
              <a:ea typeface="Heiti SC Light"/>
              <a:cs typeface="Heiti SC Light"/>
            </a:endParaRPr>
          </a:p>
        </p:txBody>
      </p:sp>
      <p:sp>
        <p:nvSpPr>
          <p:cNvPr id="4" name="内容占位符 3"/>
          <p:cNvSpPr>
            <a:spLocks noGrp="1"/>
          </p:cNvSpPr>
          <p:nvPr>
            <p:ph sz="half" idx="2"/>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82" y="2505075"/>
            <a:ext cx="5287895" cy="368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5"/>
          <p:cNvSpPr>
            <a:spLocks noGrp="1"/>
          </p:cNvSpPr>
          <p:nvPr>
            <p:ph sz="quarter" idx="4"/>
          </p:nvPr>
        </p:nvSpPr>
        <p:spPr/>
        <p:txBody>
          <a:bodyPr/>
          <a:lstStyle/>
          <a:p>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3" y="2505076"/>
            <a:ext cx="5183188"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222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887</Words>
  <Application>Microsoft Office PowerPoint</Application>
  <PresentationFormat>自定义</PresentationFormat>
  <Paragraphs>84</Paragraphs>
  <Slides>14</Slides>
  <Notes>3</Notes>
  <HiddenSlides>0</HiddenSlides>
  <MMClips>0</MMClips>
  <ScaleCrop>false</ScaleCrop>
  <HeadingPairs>
    <vt:vector size="4" baseType="variant">
      <vt:variant>
        <vt:lpstr>主题</vt:lpstr>
      </vt:variant>
      <vt:variant>
        <vt:i4>2</vt:i4>
      </vt:variant>
      <vt:variant>
        <vt:lpstr>幻灯片标题</vt:lpstr>
      </vt:variant>
      <vt:variant>
        <vt:i4>14</vt:i4>
      </vt:variant>
    </vt:vector>
  </HeadingPairs>
  <TitlesOfParts>
    <vt:vector size="16" baseType="lpstr">
      <vt:lpstr>1_Office 主题</vt:lpstr>
      <vt:lpstr>2_Office 主题</vt:lpstr>
      <vt:lpstr>PowerPoint 演示文稿</vt:lpstr>
      <vt:lpstr>PowerPoint 演示文稿</vt:lpstr>
      <vt:lpstr>PowerPoint 演示文稿</vt:lpstr>
      <vt:lpstr>PowerPoint 演示文稿</vt:lpstr>
      <vt:lpstr>PowerPoint 演示文稿</vt:lpstr>
      <vt:lpstr>成功案例的操作形式</vt:lpstr>
      <vt:lpstr>PowerPoint 演示文稿</vt:lpstr>
      <vt:lpstr>PowerPoint 演示文稿</vt:lpstr>
      <vt:lpstr>L小姐案例</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饶玥</dc:creator>
  <cp:lastModifiedBy>XT1</cp:lastModifiedBy>
  <cp:revision>555</cp:revision>
  <dcterms:created xsi:type="dcterms:W3CDTF">2016-11-25T01:40:00Z</dcterms:created>
  <dcterms:modified xsi:type="dcterms:W3CDTF">2018-10-26T11:13:40Z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