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varScale="1">
        <p:scale>
          <a:sx n="81" d="100"/>
          <a:sy n="81" d="100"/>
        </p:scale>
        <p:origin x="58" y="11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55A3814A-F37F-4B47-8430-AA64200D6031}" type="datetimeFigureOut">
              <a:rPr lang="en-US" smtClean="0"/>
              <a:t>7/23/2021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124027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55A3814A-F37F-4B47-8430-AA64200D6031}" type="datetimeFigureOut">
              <a:rPr lang="en-US" smtClean="0"/>
              <a:t>7/23/2021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199803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55A3814A-F37F-4B47-8430-AA64200D6031}" type="datetimeFigureOut">
              <a:rPr lang="en-US" smtClean="0"/>
              <a:t>7/23/2021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378492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55A3814A-F37F-4B47-8430-AA64200D6031}" type="datetimeFigureOut">
              <a:rPr lang="en-US" smtClean="0"/>
              <a:t>7/23/2021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131673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5A3814A-F37F-4B47-8430-AA64200D6031}" type="datetimeFigureOut">
              <a:rPr lang="en-US" smtClean="0"/>
              <a:t>7/23/2021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292794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55A3814A-F37F-4B47-8430-AA64200D6031}" type="datetimeFigureOut">
              <a:rPr lang="en-US" smtClean="0"/>
              <a:t>7/23/2021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92849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55A3814A-F37F-4B47-8430-AA64200D6031}" type="datetimeFigureOut">
              <a:rPr lang="en-US" smtClean="0"/>
              <a:t>7/23/2021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5177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55A3814A-F37F-4B47-8430-AA64200D6031}" type="datetimeFigureOut">
              <a:rPr lang="en-US" smtClean="0"/>
              <a:t>7/23/2021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151221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A3814A-F37F-4B47-8430-AA64200D6031}" type="datetimeFigureOut">
              <a:rPr lang="en-US" smtClean="0"/>
              <a:t>7/23/2021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249725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A3814A-F37F-4B47-8430-AA64200D6031}" type="datetimeFigureOut">
              <a:rPr lang="en-US" smtClean="0"/>
              <a:t>7/23/2021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308111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A3814A-F37F-4B47-8430-AA64200D6031}" type="datetimeFigureOut">
              <a:rPr lang="en-US" smtClean="0"/>
              <a:t>7/23/2021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DB7DBE7-A279-48EA-A757-00C552836C5C}" type="slidenum">
              <a:rPr lang="en-US" smtClean="0"/>
              <a:t>‹#›</a:t>
            </a:fld>
            <a:endParaRPr lang="en-US"/>
          </a:p>
        </p:txBody>
      </p:sp>
    </p:spTree>
    <p:extLst>
      <p:ext uri="{BB962C8B-B14F-4D97-AF65-F5344CB8AC3E}">
        <p14:creationId xmlns:p14="http://schemas.microsoft.com/office/powerpoint/2010/main" val="328578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3814A-F37F-4B47-8430-AA64200D6031}" type="datetimeFigureOut">
              <a:rPr lang="en-US" smtClean="0"/>
              <a:t>7/23/2021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7DBE7-A279-48EA-A757-00C552836C5C}" type="slidenum">
              <a:rPr lang="en-US" smtClean="0"/>
              <a:t>‹#›</a:t>
            </a:fld>
            <a:endParaRPr lang="en-US"/>
          </a:p>
        </p:txBody>
      </p:sp>
    </p:spTree>
    <p:extLst>
      <p:ext uri="{BB962C8B-B14F-4D97-AF65-F5344CB8AC3E}">
        <p14:creationId xmlns:p14="http://schemas.microsoft.com/office/powerpoint/2010/main" val="2083017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ityofboise.org/departments/planning-and-development-services/planning-and-zoning/comprehensive-planning/neighborhood-planning/neighborhood-almana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95383"/>
            <a:ext cx="9144000" cy="2387600"/>
          </a:xfrm>
        </p:spPr>
        <p:txBody>
          <a:bodyPr>
            <a:normAutofit fontScale="90000"/>
          </a:bodyPr>
          <a:lstStyle/>
          <a:p>
            <a:r>
              <a:rPr lang="en-US" sz="4000" dirty="0"/>
              <a:t>IBM Data Science Capstone Project</a:t>
            </a:r>
            <a:br>
              <a:rPr lang="en-US" sz="4000" dirty="0"/>
            </a:br>
            <a:r>
              <a:rPr lang="en-US" sz="4000" dirty="0"/>
              <a:t>The Battle of </a:t>
            </a:r>
            <a:r>
              <a:rPr lang="en-US" sz="4000" dirty="0" err="1"/>
              <a:t>Neighbourhoods</a:t>
            </a:r>
            <a:r>
              <a:rPr lang="en-US" sz="4000" dirty="0"/>
              <a:t/>
            </a:r>
            <a:br>
              <a:rPr lang="en-US" sz="4000" dirty="0"/>
            </a:br>
            <a:r>
              <a:rPr lang="en-US" sz="4000" dirty="0"/>
              <a:t>Final Report</a:t>
            </a:r>
            <a:r>
              <a:rPr lang="en-US" dirty="0"/>
              <a:t/>
            </a:r>
            <a:br>
              <a:rPr lang="en-US" dirty="0"/>
            </a:br>
            <a:endParaRPr lang="en-US" dirty="0"/>
          </a:p>
        </p:txBody>
      </p:sp>
    </p:spTree>
    <p:extLst>
      <p:ext uri="{BB962C8B-B14F-4D97-AF65-F5344CB8AC3E}">
        <p14:creationId xmlns:p14="http://schemas.microsoft.com/office/powerpoint/2010/main" val="124866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Results and discussion</a:t>
            </a:r>
            <a:endParaRPr lang="en-US" dirty="0"/>
          </a:p>
        </p:txBody>
      </p:sp>
      <p:sp>
        <p:nvSpPr>
          <p:cNvPr id="3" name="内容占位符 2"/>
          <p:cNvSpPr>
            <a:spLocks noGrp="1"/>
          </p:cNvSpPr>
          <p:nvPr>
            <p:ph idx="1"/>
          </p:nvPr>
        </p:nvSpPr>
        <p:spPr/>
        <p:txBody>
          <a:bodyPr/>
          <a:lstStyle/>
          <a:p>
            <a:r>
              <a:rPr lang="en-US" dirty="0"/>
              <a:t>By checking the five clusters we obtained above, we notice that some of the clusters have more food related venues in their top 5 most common venues, while other clusters have a mixture of different venues. </a:t>
            </a:r>
            <a:r>
              <a:rPr lang="en-US" dirty="0" err="1"/>
              <a:t>Neighbourhoods</a:t>
            </a:r>
            <a:r>
              <a:rPr lang="en-US" dirty="0"/>
              <a:t> in cluster 0 are the most suitable for opening new restaurants. Finally we merge the coordinates back for plotting </a:t>
            </a:r>
            <a:r>
              <a:rPr lang="en-US" dirty="0" smtClean="0"/>
              <a:t>map (next slide).</a:t>
            </a:r>
            <a:endParaRPr lang="en-US" dirty="0"/>
          </a:p>
        </p:txBody>
      </p:sp>
    </p:spTree>
    <p:extLst>
      <p:ext uri="{BB962C8B-B14F-4D97-AF65-F5344CB8AC3E}">
        <p14:creationId xmlns:p14="http://schemas.microsoft.com/office/powerpoint/2010/main" val="291335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Results and discussion</a:t>
            </a:r>
            <a:endParaRPr lang="en-US" dirty="0"/>
          </a:p>
        </p:txBody>
      </p:sp>
      <p:pic>
        <p:nvPicPr>
          <p:cNvPr id="7" name="图片 6"/>
          <p:cNvPicPr/>
          <p:nvPr/>
        </p:nvPicPr>
        <p:blipFill>
          <a:blip r:embed="rId2"/>
          <a:stretch>
            <a:fillRect/>
          </a:stretch>
        </p:blipFill>
        <p:spPr>
          <a:xfrm>
            <a:off x="918328" y="2443094"/>
            <a:ext cx="5943600" cy="3630930"/>
          </a:xfrm>
          <a:prstGeom prst="rect">
            <a:avLst/>
          </a:prstGeom>
        </p:spPr>
      </p:pic>
      <p:sp>
        <p:nvSpPr>
          <p:cNvPr id="8" name="内容占位符 2"/>
          <p:cNvSpPr>
            <a:spLocks noGrp="1"/>
          </p:cNvSpPr>
          <p:nvPr>
            <p:ph idx="1"/>
          </p:nvPr>
        </p:nvSpPr>
        <p:spPr>
          <a:xfrm>
            <a:off x="838200" y="1825625"/>
            <a:ext cx="10515600" cy="4351338"/>
          </a:xfrm>
        </p:spPr>
        <p:txBody>
          <a:bodyPr/>
          <a:lstStyle/>
          <a:p>
            <a:r>
              <a:rPr lang="en-US" dirty="0" smtClean="0"/>
              <a:t>Cluster map</a:t>
            </a:r>
            <a:endParaRPr lang="en-US" dirty="0"/>
          </a:p>
        </p:txBody>
      </p:sp>
    </p:spTree>
    <p:extLst>
      <p:ext uri="{BB962C8B-B14F-4D97-AF65-F5344CB8AC3E}">
        <p14:creationId xmlns:p14="http://schemas.microsoft.com/office/powerpoint/2010/main" val="15758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内容占位符 2"/>
          <p:cNvSpPr>
            <a:spLocks noGrp="1"/>
          </p:cNvSpPr>
          <p:nvPr>
            <p:ph idx="1"/>
          </p:nvPr>
        </p:nvSpPr>
        <p:spPr/>
        <p:txBody>
          <a:bodyPr/>
          <a:lstStyle/>
          <a:p>
            <a:r>
              <a:rPr lang="en-US" dirty="0"/>
              <a:t>This project demonstrated basic data science skills in the following aspects: business problem formulation, data collection, preprocessing, exploratory visualization, machine learning and data analysis. The </a:t>
            </a:r>
            <a:r>
              <a:rPr lang="en-US" dirty="0" err="1"/>
              <a:t>neighbourhoods</a:t>
            </a:r>
            <a:r>
              <a:rPr lang="en-US" dirty="0"/>
              <a:t> in Boise are analyzed to provide recommendations for potential business owners to open new restaurants. </a:t>
            </a:r>
          </a:p>
        </p:txBody>
      </p:sp>
    </p:spTree>
    <p:extLst>
      <p:ext uri="{BB962C8B-B14F-4D97-AF65-F5344CB8AC3E}">
        <p14:creationId xmlns:p14="http://schemas.microsoft.com/office/powerpoint/2010/main" val="21693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Introduction</a:t>
            </a:r>
            <a:endParaRPr lang="en-US" dirty="0"/>
          </a:p>
        </p:txBody>
      </p:sp>
      <p:sp>
        <p:nvSpPr>
          <p:cNvPr id="3" name="内容占位符 2"/>
          <p:cNvSpPr>
            <a:spLocks noGrp="1"/>
          </p:cNvSpPr>
          <p:nvPr>
            <p:ph idx="1"/>
          </p:nvPr>
        </p:nvSpPr>
        <p:spPr/>
        <p:txBody>
          <a:bodyPr>
            <a:normAutofit fontScale="92500" lnSpcReduction="10000"/>
          </a:bodyPr>
          <a:lstStyle/>
          <a:p>
            <a:r>
              <a:rPr lang="en-US" dirty="0"/>
              <a:t>Boise has been one of the fastest growing cities in the United States for the past few years according to multiple sources. Main drivers for the population growth include families or retirees moving from other cities/states in search of lower home prices and crime rates, and increasingly more new hires recruited by high-tech companies such as Micron Technology and ON semiconductor. In addition, with the COVID19 outbreak and therefore more companies allowing employees to work remotely from home, Boise has also attracted a lot of out-of-the-states employees that are based in other cities/states. With a growing population comes with a growing demand in restaurants, thus the aim of this project is to study the </a:t>
            </a:r>
            <a:r>
              <a:rPr lang="en-US" dirty="0" err="1"/>
              <a:t>neighbourhoods</a:t>
            </a:r>
            <a:r>
              <a:rPr lang="en-US" dirty="0"/>
              <a:t> in Boise to determine possible locations for opening new restaurants. This project can benefit business owners and entrepreneurs who want to expand their business and invest in Boise.</a:t>
            </a:r>
          </a:p>
          <a:p>
            <a:endParaRPr lang="en-US" dirty="0"/>
          </a:p>
        </p:txBody>
      </p:sp>
    </p:spTree>
    <p:extLst>
      <p:ext uri="{BB962C8B-B14F-4D97-AF65-F5344CB8AC3E}">
        <p14:creationId xmlns:p14="http://schemas.microsoft.com/office/powerpoint/2010/main" val="288770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Data section</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dirty="0"/>
              <a:t>Data used in this project are collected from multiple sources, a summary of which is provided below.</a:t>
            </a:r>
          </a:p>
          <a:p>
            <a:pPr marL="0" indent="0">
              <a:buNone/>
            </a:pPr>
            <a:endParaRPr lang="en-US" dirty="0"/>
          </a:p>
          <a:p>
            <a:pPr marL="0" indent="0">
              <a:buNone/>
            </a:pPr>
            <a:r>
              <a:rPr lang="en-US" dirty="0" smtClean="0"/>
              <a:t>The </a:t>
            </a:r>
            <a:r>
              <a:rPr lang="en-US" dirty="0" err="1"/>
              <a:t>neighbourhood</a:t>
            </a:r>
            <a:r>
              <a:rPr lang="en-US" dirty="0"/>
              <a:t> list is scrapped from the city of Boise development website: </a:t>
            </a:r>
            <a:r>
              <a:rPr lang="en-US" u="sng" dirty="0">
                <a:hlinkClick r:id="rId2"/>
              </a:rPr>
              <a:t>https://www.cityofboise.org/departments/planning-and-development-services/planning-and-zoning/comprehensive-planning/neighborhood-planning/neighborhood-almanac/</a:t>
            </a:r>
            <a:r>
              <a:rPr lang="en-US" dirty="0"/>
              <a:t> using </a:t>
            </a:r>
            <a:r>
              <a:rPr lang="en-US" dirty="0" err="1"/>
              <a:t>BeautifulSoup</a:t>
            </a:r>
            <a:r>
              <a:rPr lang="en-US" dirty="0"/>
              <a:t>. Data cleaning is performed to remove some inactive </a:t>
            </a:r>
            <a:r>
              <a:rPr lang="en-US" dirty="0" err="1"/>
              <a:t>neighbourhoods</a:t>
            </a:r>
            <a:r>
              <a:rPr lang="en-US" dirty="0"/>
              <a:t> as they are certainly not the ideal locations for any business.</a:t>
            </a:r>
          </a:p>
          <a:p>
            <a:pPr marL="0" indent="0">
              <a:buNone/>
            </a:pPr>
            <a:endParaRPr lang="en-US" dirty="0" smtClean="0"/>
          </a:p>
          <a:p>
            <a:pPr marL="0" indent="0">
              <a:buNone/>
            </a:pPr>
            <a:r>
              <a:rPr lang="en-US" dirty="0" smtClean="0"/>
              <a:t>Geographical </a:t>
            </a:r>
            <a:r>
              <a:rPr lang="en-US" dirty="0"/>
              <a:t>coordinates are obtained from the </a:t>
            </a:r>
            <a:r>
              <a:rPr lang="en-US" dirty="0" err="1"/>
              <a:t>GeoPy</a:t>
            </a:r>
            <a:r>
              <a:rPr lang="en-US" dirty="0"/>
              <a:t> library in python for the </a:t>
            </a:r>
            <a:r>
              <a:rPr lang="en-US" dirty="0" err="1"/>
              <a:t>neighbourhood</a:t>
            </a:r>
            <a:r>
              <a:rPr lang="en-US" dirty="0"/>
              <a:t> list obtained above.</a:t>
            </a:r>
          </a:p>
          <a:p>
            <a:pPr marL="0" indent="0">
              <a:buNone/>
            </a:pPr>
            <a:endParaRPr lang="en-US" dirty="0"/>
          </a:p>
          <a:p>
            <a:pPr marL="0" indent="0">
              <a:buNone/>
            </a:pPr>
            <a:r>
              <a:rPr lang="en-US" dirty="0" smtClean="0"/>
              <a:t>Venue </a:t>
            </a:r>
            <a:r>
              <a:rPr lang="en-US" dirty="0"/>
              <a:t>data are extracted using the Foursquare API and then </a:t>
            </a:r>
            <a:r>
              <a:rPr lang="en-US" dirty="0" err="1"/>
              <a:t>KMeans</a:t>
            </a:r>
            <a:r>
              <a:rPr lang="en-US" dirty="0"/>
              <a:t> clustering is performed to find out the ideal locations for opening new restaurants.</a:t>
            </a:r>
          </a:p>
          <a:p>
            <a:endParaRPr lang="en-US" dirty="0"/>
          </a:p>
        </p:txBody>
      </p:sp>
    </p:spTree>
    <p:extLst>
      <p:ext uri="{BB962C8B-B14F-4D97-AF65-F5344CB8AC3E}">
        <p14:creationId xmlns:p14="http://schemas.microsoft.com/office/powerpoint/2010/main" val="18216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Methodology</a:t>
            </a:r>
            <a:endParaRPr lang="en-US" dirty="0"/>
          </a:p>
        </p:txBody>
      </p:sp>
      <p:sp>
        <p:nvSpPr>
          <p:cNvPr id="3" name="内容占位符 2"/>
          <p:cNvSpPr>
            <a:spLocks noGrp="1"/>
          </p:cNvSpPr>
          <p:nvPr>
            <p:ph idx="1"/>
          </p:nvPr>
        </p:nvSpPr>
        <p:spPr/>
        <p:txBody>
          <a:bodyPr/>
          <a:lstStyle/>
          <a:p>
            <a:r>
              <a:rPr lang="en-US" dirty="0" smtClean="0"/>
              <a:t>Import Python libraries to Jupiter Notebook</a:t>
            </a:r>
            <a:endParaRPr lang="en-US" dirty="0"/>
          </a:p>
        </p:txBody>
      </p:sp>
      <p:pic>
        <p:nvPicPr>
          <p:cNvPr id="4" name="图片 3"/>
          <p:cNvPicPr/>
          <p:nvPr/>
        </p:nvPicPr>
        <p:blipFill>
          <a:blip r:embed="rId2"/>
          <a:stretch>
            <a:fillRect/>
          </a:stretch>
        </p:blipFill>
        <p:spPr>
          <a:xfrm>
            <a:off x="1125717" y="2436911"/>
            <a:ext cx="5943600" cy="1965325"/>
          </a:xfrm>
          <a:prstGeom prst="rect">
            <a:avLst/>
          </a:prstGeom>
        </p:spPr>
      </p:pic>
    </p:spTree>
    <p:extLst>
      <p:ext uri="{BB962C8B-B14F-4D97-AF65-F5344CB8AC3E}">
        <p14:creationId xmlns:p14="http://schemas.microsoft.com/office/powerpoint/2010/main" val="98332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Methodology</a:t>
            </a:r>
            <a:endParaRPr lang="en-US" dirty="0"/>
          </a:p>
        </p:txBody>
      </p:sp>
      <p:sp>
        <p:nvSpPr>
          <p:cNvPr id="3" name="内容占位符 2"/>
          <p:cNvSpPr>
            <a:spLocks noGrp="1"/>
          </p:cNvSpPr>
          <p:nvPr>
            <p:ph idx="1"/>
          </p:nvPr>
        </p:nvSpPr>
        <p:spPr/>
        <p:txBody>
          <a:bodyPr/>
          <a:lstStyle/>
          <a:p>
            <a:pPr lvl="0"/>
            <a:r>
              <a:rPr lang="en-US" dirty="0" err="1"/>
              <a:t>Neighbourhood</a:t>
            </a:r>
            <a:r>
              <a:rPr lang="en-US" dirty="0"/>
              <a:t> data collection and preprocessing</a:t>
            </a:r>
          </a:p>
        </p:txBody>
      </p:sp>
      <p:pic>
        <p:nvPicPr>
          <p:cNvPr id="5" name="图片 4"/>
          <p:cNvPicPr/>
          <p:nvPr/>
        </p:nvPicPr>
        <p:blipFill>
          <a:blip r:embed="rId2"/>
          <a:stretch>
            <a:fillRect/>
          </a:stretch>
        </p:blipFill>
        <p:spPr>
          <a:xfrm>
            <a:off x="1125718" y="2378373"/>
            <a:ext cx="5943600" cy="1007745"/>
          </a:xfrm>
          <a:prstGeom prst="rect">
            <a:avLst/>
          </a:prstGeom>
        </p:spPr>
      </p:pic>
      <p:pic>
        <p:nvPicPr>
          <p:cNvPr id="6" name="图片 5"/>
          <p:cNvPicPr/>
          <p:nvPr/>
        </p:nvPicPr>
        <p:blipFill>
          <a:blip r:embed="rId3"/>
          <a:stretch>
            <a:fillRect/>
          </a:stretch>
        </p:blipFill>
        <p:spPr>
          <a:xfrm>
            <a:off x="1125718" y="3476268"/>
            <a:ext cx="5943600" cy="925195"/>
          </a:xfrm>
          <a:prstGeom prst="rect">
            <a:avLst/>
          </a:prstGeom>
        </p:spPr>
      </p:pic>
      <p:pic>
        <p:nvPicPr>
          <p:cNvPr id="7" name="图片 6"/>
          <p:cNvPicPr/>
          <p:nvPr/>
        </p:nvPicPr>
        <p:blipFill>
          <a:blip r:embed="rId4"/>
          <a:stretch>
            <a:fillRect/>
          </a:stretch>
        </p:blipFill>
        <p:spPr>
          <a:xfrm>
            <a:off x="1125718" y="4576003"/>
            <a:ext cx="5943600" cy="657225"/>
          </a:xfrm>
          <a:prstGeom prst="rect">
            <a:avLst/>
          </a:prstGeom>
        </p:spPr>
      </p:pic>
      <p:pic>
        <p:nvPicPr>
          <p:cNvPr id="8" name="图片 7"/>
          <p:cNvPicPr/>
          <p:nvPr/>
        </p:nvPicPr>
        <p:blipFill>
          <a:blip r:embed="rId5"/>
          <a:stretch>
            <a:fillRect/>
          </a:stretch>
        </p:blipFill>
        <p:spPr>
          <a:xfrm>
            <a:off x="1125718" y="5416193"/>
            <a:ext cx="5943600" cy="629920"/>
          </a:xfrm>
          <a:prstGeom prst="rect">
            <a:avLst/>
          </a:prstGeom>
        </p:spPr>
      </p:pic>
      <p:sp>
        <p:nvSpPr>
          <p:cNvPr id="9" name="文本框 8"/>
          <p:cNvSpPr txBox="1"/>
          <p:nvPr/>
        </p:nvSpPr>
        <p:spPr>
          <a:xfrm>
            <a:off x="1125718" y="6267113"/>
            <a:ext cx="470770" cy="369332"/>
          </a:xfrm>
          <a:prstGeom prst="rect">
            <a:avLst/>
          </a:prstGeom>
          <a:noFill/>
        </p:spPr>
        <p:txBody>
          <a:bodyPr wrap="none" rtlCol="0">
            <a:spAutoFit/>
          </a:bodyPr>
          <a:lstStyle/>
          <a:p>
            <a:r>
              <a:rPr lang="en-US" dirty="0" err="1" smtClean="0"/>
              <a:t>etc</a:t>
            </a:r>
            <a:endParaRPr lang="en-US" dirty="0"/>
          </a:p>
        </p:txBody>
      </p:sp>
    </p:spTree>
    <p:extLst>
      <p:ext uri="{BB962C8B-B14F-4D97-AF65-F5344CB8AC3E}">
        <p14:creationId xmlns:p14="http://schemas.microsoft.com/office/powerpoint/2010/main" val="282900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Methodology</a:t>
            </a:r>
            <a:endParaRPr lang="en-US" dirty="0"/>
          </a:p>
        </p:txBody>
      </p:sp>
      <p:sp>
        <p:nvSpPr>
          <p:cNvPr id="3" name="内容占位符 2"/>
          <p:cNvSpPr>
            <a:spLocks noGrp="1"/>
          </p:cNvSpPr>
          <p:nvPr>
            <p:ph idx="1"/>
          </p:nvPr>
        </p:nvSpPr>
        <p:spPr/>
        <p:txBody>
          <a:bodyPr/>
          <a:lstStyle/>
          <a:p>
            <a:pPr lvl="0"/>
            <a:r>
              <a:rPr lang="en-US" dirty="0"/>
              <a:t>Exploratory Data visualization</a:t>
            </a:r>
          </a:p>
        </p:txBody>
      </p:sp>
      <p:pic>
        <p:nvPicPr>
          <p:cNvPr id="5" name="图片 4"/>
          <p:cNvPicPr/>
          <p:nvPr/>
        </p:nvPicPr>
        <p:blipFill>
          <a:blip r:embed="rId2"/>
          <a:stretch>
            <a:fillRect/>
          </a:stretch>
        </p:blipFill>
        <p:spPr>
          <a:xfrm>
            <a:off x="1144571" y="2545846"/>
            <a:ext cx="5943600" cy="521970"/>
          </a:xfrm>
          <a:prstGeom prst="rect">
            <a:avLst/>
          </a:prstGeom>
        </p:spPr>
      </p:pic>
      <p:pic>
        <p:nvPicPr>
          <p:cNvPr id="6" name="图片 5"/>
          <p:cNvPicPr/>
          <p:nvPr/>
        </p:nvPicPr>
        <p:blipFill>
          <a:blip r:embed="rId3"/>
          <a:stretch>
            <a:fillRect/>
          </a:stretch>
        </p:blipFill>
        <p:spPr>
          <a:xfrm>
            <a:off x="1144571" y="3059692"/>
            <a:ext cx="5943600" cy="1456690"/>
          </a:xfrm>
          <a:prstGeom prst="rect">
            <a:avLst/>
          </a:prstGeom>
        </p:spPr>
      </p:pic>
      <p:pic>
        <p:nvPicPr>
          <p:cNvPr id="7" name="图片 6"/>
          <p:cNvPicPr/>
          <p:nvPr/>
        </p:nvPicPr>
        <p:blipFill>
          <a:blip r:embed="rId4"/>
          <a:stretch>
            <a:fillRect/>
          </a:stretch>
        </p:blipFill>
        <p:spPr>
          <a:xfrm>
            <a:off x="1144571" y="4655633"/>
            <a:ext cx="5943600" cy="1788795"/>
          </a:xfrm>
          <a:prstGeom prst="rect">
            <a:avLst/>
          </a:prstGeom>
        </p:spPr>
      </p:pic>
    </p:spTree>
    <p:extLst>
      <p:ext uri="{BB962C8B-B14F-4D97-AF65-F5344CB8AC3E}">
        <p14:creationId xmlns:p14="http://schemas.microsoft.com/office/powerpoint/2010/main" val="53078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Methodology</a:t>
            </a:r>
            <a:endParaRPr lang="en-US" dirty="0"/>
          </a:p>
        </p:txBody>
      </p:sp>
      <p:sp>
        <p:nvSpPr>
          <p:cNvPr id="3" name="内容占位符 2"/>
          <p:cNvSpPr>
            <a:spLocks noGrp="1"/>
          </p:cNvSpPr>
          <p:nvPr>
            <p:ph idx="1"/>
          </p:nvPr>
        </p:nvSpPr>
        <p:spPr/>
        <p:txBody>
          <a:bodyPr/>
          <a:lstStyle/>
          <a:p>
            <a:pPr lvl="0"/>
            <a:r>
              <a:rPr lang="en-US" dirty="0"/>
              <a:t>Obtaining venue info from FSQ API</a:t>
            </a:r>
          </a:p>
        </p:txBody>
      </p:sp>
      <p:pic>
        <p:nvPicPr>
          <p:cNvPr id="5" name="图片 4"/>
          <p:cNvPicPr/>
          <p:nvPr/>
        </p:nvPicPr>
        <p:blipFill>
          <a:blip r:embed="rId2"/>
          <a:stretch>
            <a:fillRect/>
          </a:stretch>
        </p:blipFill>
        <p:spPr>
          <a:xfrm>
            <a:off x="1078583" y="2251710"/>
            <a:ext cx="5943600" cy="636270"/>
          </a:xfrm>
          <a:prstGeom prst="rect">
            <a:avLst/>
          </a:prstGeom>
        </p:spPr>
      </p:pic>
      <p:pic>
        <p:nvPicPr>
          <p:cNvPr id="6" name="图片 5"/>
          <p:cNvPicPr/>
          <p:nvPr/>
        </p:nvPicPr>
        <p:blipFill>
          <a:blip r:embed="rId3"/>
          <a:stretch>
            <a:fillRect/>
          </a:stretch>
        </p:blipFill>
        <p:spPr>
          <a:xfrm>
            <a:off x="1078583" y="2887980"/>
            <a:ext cx="5943600" cy="1445895"/>
          </a:xfrm>
          <a:prstGeom prst="rect">
            <a:avLst/>
          </a:prstGeom>
        </p:spPr>
      </p:pic>
      <p:pic>
        <p:nvPicPr>
          <p:cNvPr id="7" name="图片 6"/>
          <p:cNvPicPr/>
          <p:nvPr/>
        </p:nvPicPr>
        <p:blipFill>
          <a:blip r:embed="rId4"/>
          <a:stretch>
            <a:fillRect/>
          </a:stretch>
        </p:blipFill>
        <p:spPr>
          <a:xfrm>
            <a:off x="1078583" y="4333875"/>
            <a:ext cx="5943600" cy="2524125"/>
          </a:xfrm>
          <a:prstGeom prst="rect">
            <a:avLst/>
          </a:prstGeom>
        </p:spPr>
      </p:pic>
      <p:sp>
        <p:nvSpPr>
          <p:cNvPr id="8" name="文本框 7"/>
          <p:cNvSpPr txBox="1"/>
          <p:nvPr/>
        </p:nvSpPr>
        <p:spPr>
          <a:xfrm>
            <a:off x="7130592" y="6408515"/>
            <a:ext cx="470770" cy="369332"/>
          </a:xfrm>
          <a:prstGeom prst="rect">
            <a:avLst/>
          </a:prstGeom>
          <a:noFill/>
        </p:spPr>
        <p:txBody>
          <a:bodyPr wrap="none" rtlCol="0">
            <a:spAutoFit/>
          </a:bodyPr>
          <a:lstStyle/>
          <a:p>
            <a:r>
              <a:rPr lang="en-US" dirty="0" err="1" smtClean="0"/>
              <a:t>etc</a:t>
            </a:r>
            <a:endParaRPr lang="en-US" dirty="0"/>
          </a:p>
        </p:txBody>
      </p:sp>
    </p:spTree>
    <p:extLst>
      <p:ext uri="{BB962C8B-B14F-4D97-AF65-F5344CB8AC3E}">
        <p14:creationId xmlns:p14="http://schemas.microsoft.com/office/powerpoint/2010/main" val="426955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Methodology</a:t>
            </a:r>
            <a:endParaRPr lang="en-US" dirty="0"/>
          </a:p>
        </p:txBody>
      </p:sp>
      <p:sp>
        <p:nvSpPr>
          <p:cNvPr id="3" name="内容占位符 2"/>
          <p:cNvSpPr>
            <a:spLocks noGrp="1"/>
          </p:cNvSpPr>
          <p:nvPr>
            <p:ph idx="1"/>
          </p:nvPr>
        </p:nvSpPr>
        <p:spPr/>
        <p:txBody>
          <a:bodyPr/>
          <a:lstStyle/>
          <a:p>
            <a:r>
              <a:rPr lang="en-US" dirty="0" smtClean="0"/>
              <a:t>One hot encoding</a:t>
            </a:r>
            <a:endParaRPr lang="en-US" dirty="0"/>
          </a:p>
        </p:txBody>
      </p:sp>
      <p:pic>
        <p:nvPicPr>
          <p:cNvPr id="6" name="图片 5"/>
          <p:cNvPicPr/>
          <p:nvPr/>
        </p:nvPicPr>
        <p:blipFill>
          <a:blip r:embed="rId2"/>
          <a:stretch>
            <a:fillRect/>
          </a:stretch>
        </p:blipFill>
        <p:spPr>
          <a:xfrm>
            <a:off x="1229413" y="2374850"/>
            <a:ext cx="5943600" cy="3032125"/>
          </a:xfrm>
          <a:prstGeom prst="rect">
            <a:avLst/>
          </a:prstGeom>
        </p:spPr>
      </p:pic>
    </p:spTree>
    <p:extLst>
      <p:ext uri="{BB962C8B-B14F-4D97-AF65-F5344CB8AC3E}">
        <p14:creationId xmlns:p14="http://schemas.microsoft.com/office/powerpoint/2010/main" val="116235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Methodology</a:t>
            </a:r>
            <a:endParaRPr lang="en-US" dirty="0"/>
          </a:p>
        </p:txBody>
      </p:sp>
      <p:sp>
        <p:nvSpPr>
          <p:cNvPr id="3" name="内容占位符 2"/>
          <p:cNvSpPr>
            <a:spLocks noGrp="1"/>
          </p:cNvSpPr>
          <p:nvPr>
            <p:ph idx="1"/>
          </p:nvPr>
        </p:nvSpPr>
        <p:spPr/>
        <p:txBody>
          <a:bodyPr/>
          <a:lstStyle/>
          <a:p>
            <a:r>
              <a:rPr lang="en-US" dirty="0" err="1" smtClean="0"/>
              <a:t>KMeans</a:t>
            </a:r>
            <a:endParaRPr lang="en-US" dirty="0"/>
          </a:p>
        </p:txBody>
      </p:sp>
      <p:pic>
        <p:nvPicPr>
          <p:cNvPr id="5" name="图片 4"/>
          <p:cNvPicPr/>
          <p:nvPr/>
        </p:nvPicPr>
        <p:blipFill>
          <a:blip r:embed="rId2"/>
          <a:stretch>
            <a:fillRect/>
          </a:stretch>
        </p:blipFill>
        <p:spPr>
          <a:xfrm>
            <a:off x="1022022" y="2379731"/>
            <a:ext cx="5943600" cy="4097020"/>
          </a:xfrm>
          <a:prstGeom prst="rect">
            <a:avLst/>
          </a:prstGeom>
        </p:spPr>
      </p:pic>
    </p:spTree>
    <p:extLst>
      <p:ext uri="{BB962C8B-B14F-4D97-AF65-F5344CB8AC3E}">
        <p14:creationId xmlns:p14="http://schemas.microsoft.com/office/powerpoint/2010/main" val="8241187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346</Words>
  <Application>Microsoft Office PowerPoint</Application>
  <PresentationFormat>宽屏</PresentationFormat>
  <Paragraphs>31</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Calibri</vt:lpstr>
      <vt:lpstr>Calibri Light</vt:lpstr>
      <vt:lpstr>Office 主题​​</vt:lpstr>
      <vt:lpstr>IBM Data Science Capstone Project The Battle of Neighbourhoods Final Report </vt:lpstr>
      <vt:lpstr>Introduction</vt:lpstr>
      <vt:lpstr>Data section</vt:lpstr>
      <vt:lpstr>Methodology</vt:lpstr>
      <vt:lpstr>Methodology</vt:lpstr>
      <vt:lpstr>Methodology</vt:lpstr>
      <vt:lpstr>Methodology</vt:lpstr>
      <vt:lpstr>Methodology</vt:lpstr>
      <vt:lpstr>Methodology</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 The Battle of Neighbourhoods Final Report </dc:title>
  <dc:creator>16128</dc:creator>
  <cp:lastModifiedBy>16128</cp:lastModifiedBy>
  <cp:revision>1</cp:revision>
  <dcterms:created xsi:type="dcterms:W3CDTF">2021-07-24T05:27:05Z</dcterms:created>
  <dcterms:modified xsi:type="dcterms:W3CDTF">2021-07-24T05:32:48Z</dcterms:modified>
</cp:coreProperties>
</file>