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41" r:id="rId2"/>
    <p:sldId id="492" r:id="rId3"/>
    <p:sldId id="491" r:id="rId4"/>
    <p:sldId id="488" r:id="rId5"/>
    <p:sldId id="395" r:id="rId6"/>
    <p:sldId id="480" r:id="rId7"/>
    <p:sldId id="489" r:id="rId8"/>
    <p:sldId id="482" r:id="rId9"/>
    <p:sldId id="483" r:id="rId10"/>
    <p:sldId id="484" r:id="rId11"/>
    <p:sldId id="485" r:id="rId12"/>
    <p:sldId id="486" r:id="rId13"/>
    <p:sldId id="487" r:id="rId14"/>
    <p:sldId id="490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00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802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703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603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504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404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305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206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053"/>
    <a:srgbClr val="CECECE"/>
    <a:srgbClr val="8F9767"/>
    <a:srgbClr val="FFFFFF"/>
    <a:srgbClr val="FF0066"/>
    <a:srgbClr val="EFEFEF"/>
    <a:srgbClr val="A3A3A3"/>
    <a:srgbClr val="EA7A3F"/>
    <a:srgbClr val="64A2DE"/>
    <a:srgbClr val="757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557" autoAdjust="0"/>
  </p:normalViewPr>
  <p:slideViewPr>
    <p:cSldViewPr snapToGrid="0">
      <p:cViewPr varScale="1">
        <p:scale>
          <a:sx n="61" d="100"/>
          <a:sy n="61" d="100"/>
        </p:scale>
        <p:origin x="852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2848"/>
    </p:cViewPr>
  </p:sorter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4CF2-4684-44CC-97A9-720B51C696CF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0A07-284A-4495-8646-45470CC83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B44C-8D20-4202-A98C-6BD14F66B5AE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F3599-848A-46DD-AD61-2AB44184B7A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0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02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03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03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04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04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05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06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CB4A-EFAE-06BC-E10F-EE6DCBB6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247E8-055A-DABB-9F09-A50B64998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089868-9E69-B685-98D2-ED6403FF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8EC8-3500-3478-1BEE-80B77837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4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8203-D0C6-AB3C-4A69-023A0122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DCA94-EEAD-1BC0-12FA-6055BC003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C58D1-CEC6-BAEC-64F8-2D132B7CA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C706-7433-600E-C407-B5CE8034B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56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646D5-34DA-527A-8C34-735DD2B5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EC3FF-9DB8-A48A-6F0A-0C97C82AD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6EB24-E3CB-C541-3F3E-3FFE1B094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9B042-0101-CC7B-AE51-37916DB8F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00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4792A-8125-320E-1D78-806E9E4E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E2E71-51DF-5C05-4A22-35174E141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271C8-1F12-9759-1881-523F4005F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B145-7334-DCBE-3FC6-A03491FED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63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A745-C8DB-DF29-35B8-FA403189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F1A62-9558-E3B4-95F3-90EABF3CF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90C0A-223F-5049-32BF-FC9361762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20565-BC69-65C5-EDBA-614378E66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32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BA48-D7F8-75D0-C084-BED4EC5D3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15888-1C4F-C021-8FDE-9B1022DBC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183DB-DEBF-52F1-40EA-097046449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4964D-DA1F-6064-E617-F4B10DA1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FBC2-ED8F-B696-6F78-C8BB9B5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D0DCF6-9488-5E23-FD99-BAA930FEE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BCA4C-4033-D7F1-9D17-6C7998D24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4BD68-3BDC-B65F-B496-0A8381BE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14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D1ED-2EE9-A225-317F-9AB4BE5A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AE2B6-AA66-07BE-EA7C-21F25474A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BC50FA-4804-BE98-D607-176403111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69E8-672C-2FCE-992C-918908609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4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18BC-6591-EB23-A2FA-89365037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B681F-65E3-B4CA-6941-6B36552ED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ED084-44B7-5E94-5888-A9B984979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Spend explain each function as we go along</a:t>
            </a:r>
          </a:p>
          <a:p>
            <a:r>
              <a:rPr lang="en-GB" dirty="0"/>
              <a:t>Feel free to stand , stay seated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61A4F-42FF-125B-314C-46F3A76AE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5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E29FA-4FF0-B8D2-4BFE-82DDB93F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F3BCD-62BE-A3F9-4102-0AD18F018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8736AB-0F18-5D26-5976-45E48864D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5E9C-0AD6-AAC4-675D-8F5AE7B24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9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5AD6-16B4-1CA1-69E8-92D695FA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D6BBD-4522-F8C8-97E7-F8E4C5C73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BC3FD-AC42-A266-74F2-20AE6EF6A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F756-CFAE-172C-54C7-04CD129A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2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4B7FF-3F97-CDAE-2D81-122212B3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1A4A4-8B4A-573C-71B2-5BB5414DC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9DDBA-10CE-91E0-8529-846D738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F214-653E-8394-EB3F-8F18FE173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14B5-3709-CDCB-988E-0DF456B2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FB7D3-6655-517E-08BD-3DDDBD57F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13901-6783-9F28-5F03-DFF87D0AB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5AA0-4D26-0A11-6C19-DB1B6D476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91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12995-1A4E-E487-AA26-8441449B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90C78-8B60-F6C1-AB9F-92F7A192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9BD43-2E83-812F-12E8-35DF4887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EBDB-4C7E-0C90-1E56-79557D370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6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0"/>
            </a:lvl2pPr>
            <a:lvl3pPr marL="914344" indent="0" algn="ctr">
              <a:buNone/>
              <a:defRPr sz="1800"/>
            </a:lvl3pPr>
            <a:lvl4pPr marL="1371516" indent="0" algn="ctr">
              <a:buNone/>
              <a:defRPr sz="1600"/>
            </a:lvl4pPr>
            <a:lvl5pPr marL="1828688" indent="0" algn="ctr">
              <a:buNone/>
              <a:defRPr sz="1600"/>
            </a:lvl5pPr>
            <a:lvl6pPr marL="2285860" indent="0" algn="ctr">
              <a:buNone/>
              <a:defRPr sz="1600"/>
            </a:lvl6pPr>
            <a:lvl7pPr marL="2743032" indent="0" algn="ctr">
              <a:buNone/>
              <a:defRPr sz="1600"/>
            </a:lvl7pPr>
            <a:lvl8pPr marL="3200204" indent="0" algn="ctr">
              <a:buNone/>
              <a:defRPr sz="1600"/>
            </a:lvl8pPr>
            <a:lvl9pPr marL="365737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2946-0780-4143-84D8-9F24BBA41D04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5D1F-7EAA-4D37-BBAC-F496849E7F9E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D873-42C4-4355-B6E0-2204B595794B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8B85-C5BF-4E13-92B4-41144B61F9A2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66AB3F-E072-48B3-A098-F27821F9BD73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 descr="A black and purple triangle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r="145"/>
          <a:stretch>
            <a:fillRect/>
          </a:stretch>
        </p:blipFill>
        <p:spPr>
          <a:xfrm>
            <a:off x="10861366" y="136525"/>
            <a:ext cx="1223964" cy="814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2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1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68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0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3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25A2-A77A-4222-8DD7-7B61E208A5FC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60C-7F52-45B8-BC7F-ACBE18FCBEC3}" type="datetime1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4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8" indent="0">
              <a:buNone/>
              <a:defRPr sz="1600" b="1"/>
            </a:lvl5pPr>
            <a:lvl6pPr marL="2285860" indent="0">
              <a:buNone/>
              <a:defRPr sz="1600" b="1"/>
            </a:lvl6pPr>
            <a:lvl7pPr marL="2743032" indent="0">
              <a:buNone/>
              <a:defRPr sz="1600" b="1"/>
            </a:lvl7pPr>
            <a:lvl8pPr marL="3200204" indent="0">
              <a:buNone/>
              <a:defRPr sz="1600" b="1"/>
            </a:lvl8pPr>
            <a:lvl9pPr marL="3657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4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8" indent="0">
              <a:buNone/>
              <a:defRPr sz="1600" b="1"/>
            </a:lvl5pPr>
            <a:lvl6pPr marL="2285860" indent="0">
              <a:buNone/>
              <a:defRPr sz="1600" b="1"/>
            </a:lvl6pPr>
            <a:lvl7pPr marL="2743032" indent="0">
              <a:buNone/>
              <a:defRPr sz="1600" b="1"/>
            </a:lvl7pPr>
            <a:lvl8pPr marL="3200204" indent="0">
              <a:buNone/>
              <a:defRPr sz="1600" b="1"/>
            </a:lvl8pPr>
            <a:lvl9pPr marL="3657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A0DF-C8DD-4276-BE96-FD0449040714}" type="datetime1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BB42-E2B6-420C-804A-2F6403814C41}" type="datetime1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51C-EA5B-4FCB-A522-914F4E0BC49E}" type="datetime1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4" indent="0">
              <a:buNone/>
              <a:defRPr sz="1200"/>
            </a:lvl3pPr>
            <a:lvl4pPr marL="1371516" indent="0">
              <a:buNone/>
              <a:defRPr sz="1000"/>
            </a:lvl4pPr>
            <a:lvl5pPr marL="1828688" indent="0">
              <a:buNone/>
              <a:defRPr sz="1000"/>
            </a:lvl5pPr>
            <a:lvl6pPr marL="2285860" indent="0">
              <a:buNone/>
              <a:defRPr sz="1000"/>
            </a:lvl6pPr>
            <a:lvl7pPr marL="2743032" indent="0">
              <a:buNone/>
              <a:defRPr sz="1000"/>
            </a:lvl7pPr>
            <a:lvl8pPr marL="3200204" indent="0">
              <a:buNone/>
              <a:defRPr sz="1000"/>
            </a:lvl8pPr>
            <a:lvl9pPr marL="365737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ABAD-E317-4D83-A1B5-C5568C2C5834}" type="datetime1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2" indent="0">
              <a:buNone/>
              <a:defRPr sz="2800"/>
            </a:lvl2pPr>
            <a:lvl3pPr marL="914344" indent="0">
              <a:buNone/>
              <a:defRPr sz="2400"/>
            </a:lvl3pPr>
            <a:lvl4pPr marL="1371516" indent="0">
              <a:buNone/>
              <a:defRPr sz="2000"/>
            </a:lvl4pPr>
            <a:lvl5pPr marL="1828688" indent="0">
              <a:buNone/>
              <a:defRPr sz="2000"/>
            </a:lvl5pPr>
            <a:lvl6pPr marL="2285860" indent="0">
              <a:buNone/>
              <a:defRPr sz="2000"/>
            </a:lvl6pPr>
            <a:lvl7pPr marL="2743032" indent="0">
              <a:buNone/>
              <a:defRPr sz="2000"/>
            </a:lvl7pPr>
            <a:lvl8pPr marL="3200204" indent="0">
              <a:buNone/>
              <a:defRPr sz="2000"/>
            </a:lvl8pPr>
            <a:lvl9pPr marL="365737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4" indent="0">
              <a:buNone/>
              <a:defRPr sz="1200"/>
            </a:lvl3pPr>
            <a:lvl4pPr marL="1371516" indent="0">
              <a:buNone/>
              <a:defRPr sz="1000"/>
            </a:lvl4pPr>
            <a:lvl5pPr marL="1828688" indent="0">
              <a:buNone/>
              <a:defRPr sz="1000"/>
            </a:lvl5pPr>
            <a:lvl6pPr marL="2285860" indent="0">
              <a:buNone/>
              <a:defRPr sz="1000"/>
            </a:lvl6pPr>
            <a:lvl7pPr marL="2743032" indent="0">
              <a:buNone/>
              <a:defRPr sz="1000"/>
            </a:lvl7pPr>
            <a:lvl8pPr marL="3200204" indent="0">
              <a:buNone/>
              <a:defRPr sz="1000"/>
            </a:lvl8pPr>
            <a:lvl9pPr marL="365737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18C8-5A6F-495B-A47F-DE2DCC55E257}" type="datetime1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D6CE6-0D3B-45D0-96D4-A937637DF48E}" type="datetime1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8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0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3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4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5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7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9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61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1D82-52E8-C88B-6107-98971893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DF1BE-4364-9784-4054-0C9EE4E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</a:t>
            </a:fld>
            <a:endParaRPr lang="en-GB" dirty="0"/>
          </a:p>
        </p:txBody>
      </p:sp>
      <p:pic>
        <p:nvPicPr>
          <p:cNvPr id="6" name="Graphic 5" descr="Group of women with solid fill">
            <a:extLst>
              <a:ext uri="{FF2B5EF4-FFF2-40B4-BE49-F238E27FC236}">
                <a16:creationId xmlns:a16="http://schemas.microsoft.com/office/drawing/2014/main" id="{9E4D9F80-0BBD-47B3-438C-58BC0EBB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9835" y="3963828"/>
            <a:ext cx="1865586" cy="1865586"/>
          </a:xfrm>
          <a:prstGeom prst="rect">
            <a:avLst/>
          </a:prstGeom>
        </p:spPr>
      </p:pic>
      <p:pic>
        <p:nvPicPr>
          <p:cNvPr id="9" name="Graphic 8" descr="Children with solid fill">
            <a:extLst>
              <a:ext uri="{FF2B5EF4-FFF2-40B4-BE49-F238E27FC236}">
                <a16:creationId xmlns:a16="http://schemas.microsoft.com/office/drawing/2014/main" id="{8AF8BD8D-8BFC-6454-DAF5-923FE9686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7589" y="3598703"/>
            <a:ext cx="2661515" cy="2661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C51258-9D0D-9C7C-D46D-8981BACD38EB}"/>
              </a:ext>
            </a:extLst>
          </p:cNvPr>
          <p:cNvSpPr txBox="1"/>
          <p:nvPr/>
        </p:nvSpPr>
        <p:spPr>
          <a:xfrm>
            <a:off x="1040523" y="1377606"/>
            <a:ext cx="10678511" cy="217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you haven’t download R studio, come to me NOW!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Sit in groups of 3-4 if you can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slides and the code files for the first part</a:t>
            </a:r>
            <a:endParaRPr lang="en-GB" sz="36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4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34B8E-7660-0969-15F9-FA385C6E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AAB8-6D36-7126-2434-0F4A4C4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2C2EB-2065-4E80-F71A-95B36B443B08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Play with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25C502-7A17-D8FD-76BC-F4B25D797FDA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082C1-B6A8-4417-C3D4-F8FA4B21C28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F1381-FF75-8797-CAEE-A782704D159D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05228-6D23-19B8-BD0D-9F9B8825C0A1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CFBBC-CDB5-927E-CFA4-9E531A1BBDBD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0370E4-0821-D490-8FAE-91762895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4" y="1920308"/>
            <a:ext cx="7514656" cy="3901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26C50-0B3C-C7D8-4898-510AE24EB129}"/>
              </a:ext>
            </a:extLst>
          </p:cNvPr>
          <p:cNvSpPr txBox="1"/>
          <p:nvPr/>
        </p:nvSpPr>
        <p:spPr>
          <a:xfrm>
            <a:off x="3963990" y="1273977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51E43-A415-98C8-B791-435D5E51DA5B}"/>
              </a:ext>
            </a:extLst>
          </p:cNvPr>
          <p:cNvSpPr/>
          <p:nvPr/>
        </p:nvSpPr>
        <p:spPr>
          <a:xfrm>
            <a:off x="3995192" y="2509799"/>
            <a:ext cx="7559618" cy="54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16FB6-6EF9-6BB0-15F7-10A416E3533E}"/>
              </a:ext>
            </a:extLst>
          </p:cNvPr>
          <p:cNvSpPr/>
          <p:nvPr/>
        </p:nvSpPr>
        <p:spPr>
          <a:xfrm>
            <a:off x="4040154" y="4165579"/>
            <a:ext cx="7559618" cy="54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9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0D6C-8D22-5110-B05C-093077AF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A934F6-E78A-1D3A-C625-48A21CEA07BD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7540-B3C7-1B69-3B11-3831D8B4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20E6F-5178-9A58-4F01-42C4030A58ED}"/>
              </a:ext>
            </a:extLst>
          </p:cNvPr>
          <p:cNvSpPr txBox="1"/>
          <p:nvPr/>
        </p:nvSpPr>
        <p:spPr>
          <a:xfrm>
            <a:off x="117975" y="396986"/>
            <a:ext cx="7607128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2: customize your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C084D-C83F-89F8-E8A1-74634370DD24}"/>
              </a:ext>
            </a:extLst>
          </p:cNvPr>
          <p:cNvSpPr txBox="1"/>
          <p:nvPr/>
        </p:nvSpPr>
        <p:spPr>
          <a:xfrm>
            <a:off x="3921539" y="1792871"/>
            <a:ext cx="72466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‘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psych_data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>
              <a:buFontTx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columns related to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2, age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Task 1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rows with NA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this data to long format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the column: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subject-gender-wellbeing-score-RT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7B7CF-7ABF-A241-A8FA-FB07846D0427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ABAE6-428C-BB4A-E7F1-482A6B89B8B8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F04AA-EE31-27FD-C90A-F22F4DE2D08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D9CE2-04FC-89D7-F2E4-979A552A344E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3DA29-57B8-1353-4671-C9624F4CFD5D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334336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B1663-4FCF-FB63-0556-8DBF8535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606A3-C769-4E4A-197D-9D295E4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30D1-CDAF-83A5-C22B-29612AF18125}"/>
              </a:ext>
            </a:extLst>
          </p:cNvPr>
          <p:cNvSpPr txBox="1"/>
          <p:nvPr/>
        </p:nvSpPr>
        <p:spPr>
          <a:xfrm>
            <a:off x="117975" y="396986"/>
            <a:ext cx="8353363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Advanced data transformation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4D61-B2E6-2916-390B-820CCF54FEE6}"/>
              </a:ext>
            </a:extLst>
          </p:cNvPr>
          <p:cNvSpPr/>
          <p:nvPr/>
        </p:nvSpPr>
        <p:spPr>
          <a:xfrm>
            <a:off x="325821" y="1334814"/>
            <a:ext cx="3058510" cy="20941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87C21-7C2E-C9EF-F75E-31BC0052AC15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BAEBF-AC2A-6C04-2ED1-1A43832E5898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9B973-0820-6990-2C19-20BD4A177284}"/>
              </a:ext>
            </a:extLst>
          </p:cNvPr>
          <p:cNvSpPr/>
          <p:nvPr/>
        </p:nvSpPr>
        <p:spPr>
          <a:xfrm>
            <a:off x="3765063" y="1334814"/>
            <a:ext cx="7102634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3364B-318E-C998-2FA7-84449547678A}"/>
              </a:ext>
            </a:extLst>
          </p:cNvPr>
          <p:cNvSpPr txBox="1"/>
          <p:nvPr/>
        </p:nvSpPr>
        <p:spPr>
          <a:xfrm>
            <a:off x="5685830" y="1334814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C6D6A-9574-961B-9B45-87D582A2A690}"/>
              </a:ext>
            </a:extLst>
          </p:cNvPr>
          <p:cNvSpPr txBox="1"/>
          <p:nvPr/>
        </p:nvSpPr>
        <p:spPr>
          <a:xfrm>
            <a:off x="3973822" y="1920308"/>
            <a:ext cx="3261100" cy="353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complete.cases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%&gt;%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group_by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96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7335-C217-B910-844C-0C137BE6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571297-2B1B-F0D3-C375-74E48215EF3B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22318-3C06-01D4-BB4B-06FE1514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0C8B9-16B6-3042-DB64-C8D50E23A8D0}"/>
              </a:ext>
            </a:extLst>
          </p:cNvPr>
          <p:cNvSpPr txBox="1"/>
          <p:nvPr/>
        </p:nvSpPr>
        <p:spPr>
          <a:xfrm>
            <a:off x="117975" y="396986"/>
            <a:ext cx="9614604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write your code in a clean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98FA5-3E7F-CF2C-BFD0-0CA49BE1C2C2}"/>
              </a:ext>
            </a:extLst>
          </p:cNvPr>
          <p:cNvSpPr txBox="1"/>
          <p:nvPr/>
        </p:nvSpPr>
        <p:spPr>
          <a:xfrm>
            <a:off x="3921539" y="1792871"/>
            <a:ext cx="73560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‘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psych_data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Task 1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Anxiety_Score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&gt;15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mean reaction time (RT) separately for each gender in Task 1 and Task 2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7ECD-5E57-45D3-8905-E873C112E116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10832-8883-1975-D2EA-F8FDDD4F03B2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D0024-A6E5-EE48-1AC0-3E4D95FF0E78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A9D4-2EBE-A3F4-B481-E7EF1B35A3BF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BE36C-B98D-8889-6F2D-01E0A9369FD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421760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420B-7269-2732-EB55-BDE87B96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79FB-8340-2855-5AE5-FD84F77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4656E-0472-673C-3C52-7E2CDC15B29A}"/>
              </a:ext>
            </a:extLst>
          </p:cNvPr>
          <p:cNvSpPr txBox="1"/>
          <p:nvPr/>
        </p:nvSpPr>
        <p:spPr>
          <a:xfrm>
            <a:off x="2097994" y="2781035"/>
            <a:ext cx="7708158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Congratulations!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EFB71-BA6B-D714-926B-A5F8107A2059}"/>
              </a:ext>
            </a:extLst>
          </p:cNvPr>
          <p:cNvSpPr/>
          <p:nvPr/>
        </p:nvSpPr>
        <p:spPr>
          <a:xfrm>
            <a:off x="966952" y="998483"/>
            <a:ext cx="1818289" cy="1629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431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0020-1168-640C-1418-E9BAB7F9A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EEE9B2-36A2-7816-B5A9-0CD723350909}"/>
              </a:ext>
            </a:extLst>
          </p:cNvPr>
          <p:cNvSpPr txBox="1"/>
          <p:nvPr/>
        </p:nvSpPr>
        <p:spPr>
          <a:xfrm>
            <a:off x="838200" y="875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44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you have some familiarity with coding, please</a:t>
            </a:r>
          </a:p>
        </p:txBody>
      </p: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19D2F2A5-67E4-E919-34DA-0845C38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385" y="2064640"/>
            <a:ext cx="3917759" cy="39177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B442-B230-BB27-B527-C0F8E130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6AB3F-E072-48B3-A098-F27821F9BD7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9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F6833-B62A-531F-F1CB-5A96D178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2BEB5-858B-FC9F-1ABB-859C2E77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007DF-C1C5-E127-A68F-9431DE19CBE9}"/>
              </a:ext>
            </a:extLst>
          </p:cNvPr>
          <p:cNvSpPr txBox="1"/>
          <p:nvPr/>
        </p:nvSpPr>
        <p:spPr>
          <a:xfrm>
            <a:off x="2097994" y="2781035"/>
            <a:ext cx="7708158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Basic Operation of R studio</a:t>
            </a:r>
          </a:p>
        </p:txBody>
      </p:sp>
    </p:spTree>
    <p:extLst>
      <p:ext uri="{BB962C8B-B14F-4D97-AF65-F5344CB8AC3E}">
        <p14:creationId xmlns:p14="http://schemas.microsoft.com/office/powerpoint/2010/main" val="52172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2C001-5874-64F8-8AC2-AA3470E9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DE263-D9B1-5231-DA2E-9882C592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4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7DE7B-EB87-1D62-4B9C-A26CE2E44CE6}"/>
              </a:ext>
            </a:extLst>
          </p:cNvPr>
          <p:cNvSpPr txBox="1"/>
          <p:nvPr/>
        </p:nvSpPr>
        <p:spPr>
          <a:xfrm>
            <a:off x="901852" y="910399"/>
            <a:ext cx="10388296" cy="345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Before we start….</a:t>
            </a:r>
          </a:p>
          <a:p>
            <a:pPr marL="571500" indent="-57150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 codes together</a:t>
            </a:r>
          </a:p>
          <a:p>
            <a:pPr marL="571500" indent="-57150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Three tasks for you to practice </a:t>
            </a:r>
          </a:p>
          <a:p>
            <a:pPr marL="571500" indent="-57150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Stop me whenever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149287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8B27E-A288-0535-0FF2-ADD0B17F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F75B0-2F32-38A7-DB06-029DBEF312D7}"/>
              </a:ext>
            </a:extLst>
          </p:cNvPr>
          <p:cNvSpPr txBox="1"/>
          <p:nvPr/>
        </p:nvSpPr>
        <p:spPr>
          <a:xfrm>
            <a:off x="117975" y="396986"/>
            <a:ext cx="4149225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Good Habits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85670-78BC-8C0D-B960-D0EB703A1562}"/>
              </a:ext>
            </a:extLst>
          </p:cNvPr>
          <p:cNvSpPr txBox="1"/>
          <p:nvPr/>
        </p:nvSpPr>
        <p:spPr>
          <a:xfrm>
            <a:off x="3607942" y="1450619"/>
            <a:ext cx="8405648" cy="43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Add comments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Build your R studio interface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Tools → global option → Pane layout/appearance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Set working directory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→ set working directory → choose directory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Install and prepare 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7D2E5-84B8-845C-385B-88F0593B25C4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20473-3458-6DEE-0CA7-1AE8C3F7553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F0E72-1CA5-3CEA-03B1-AABEA5C68BDD}"/>
              </a:ext>
            </a:extLst>
          </p:cNvPr>
          <p:cNvSpPr txBox="1"/>
          <p:nvPr/>
        </p:nvSpPr>
        <p:spPr>
          <a:xfrm>
            <a:off x="433285" y="2049517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ctrl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8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6FD3-D0CE-8D97-A612-5160C7682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3C67-FCBB-6ADE-C9EA-15293EDB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11B2C-AD03-E915-07B6-83A9A1C9E044}"/>
              </a:ext>
            </a:extLst>
          </p:cNvPr>
          <p:cNvSpPr txBox="1"/>
          <p:nvPr/>
        </p:nvSpPr>
        <p:spPr>
          <a:xfrm>
            <a:off x="117975" y="396986"/>
            <a:ext cx="5978025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1 Play with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AE66E-44A5-D408-19C4-CDBB079B50D0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D2559-CBC1-3E4A-FB34-5799A5EB02B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11402-C173-3223-0C6E-5164ED9B30B6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589AA-7F4C-2CCC-0EA9-2E1E85AFF09A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D7456-B574-3E58-5C53-7089197E9CEA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character ‘’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a.rm = TRUE</a:t>
            </a:r>
          </a:p>
        </p:txBody>
      </p:sp>
    </p:spTree>
    <p:extLst>
      <p:ext uri="{BB962C8B-B14F-4D97-AF65-F5344CB8AC3E}">
        <p14:creationId xmlns:p14="http://schemas.microsoft.com/office/powerpoint/2010/main" val="179161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9B39-A584-B4A6-326E-54042019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491EE-9680-8890-669D-01D2C76D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7D465-1C1E-3F9A-FE55-A9EF21258EC7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700F9-11AC-79E6-8257-D957C657EBDE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EAB1C-DAD9-C087-D407-49A1A067B4D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C1FE3-316F-6CE1-A701-F10A0EBEF812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A93BD-DD1B-9597-6356-05011EC245A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character ‘’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a.rm = 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7E873-96E8-3668-2729-7AAF575C8753}"/>
              </a:ext>
            </a:extLst>
          </p:cNvPr>
          <p:cNvSpPr txBox="1"/>
          <p:nvPr/>
        </p:nvSpPr>
        <p:spPr>
          <a:xfrm>
            <a:off x="117975" y="396986"/>
            <a:ext cx="5872922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2.2 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data frame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305F0-B79E-48EC-D9FF-26D14A4B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07609"/>
              </p:ext>
            </p:extLst>
          </p:nvPr>
        </p:nvGraphicFramePr>
        <p:xfrm>
          <a:off x="4070397" y="2083208"/>
          <a:ext cx="678678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96697">
                  <a:extLst>
                    <a:ext uri="{9D8B030D-6E8A-4147-A177-3AD203B41FA5}">
                      <a16:colId xmlns:a16="http://schemas.microsoft.com/office/drawing/2014/main" val="2801702624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3182094243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103862336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1594739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Weight_KG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Height_M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83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6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EC46-E447-0A4D-E9CB-F0444998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B3B39A-E28E-9312-A620-B3973CFDCA5E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BEBA-8289-F051-1429-3F2FCDC9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71DD5-131B-8BA6-9C93-068C15F4E2F8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1: </a:t>
            </a:r>
            <a:r>
              <a:rPr lang="en-GB" sz="4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endParaRPr lang="en-GB" sz="44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02800F-8FDD-30E3-965E-7EA82DDB7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97570"/>
              </p:ext>
            </p:extLst>
          </p:nvPr>
        </p:nvGraphicFramePr>
        <p:xfrm>
          <a:off x="4007335" y="2179176"/>
          <a:ext cx="648747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801702624"/>
                    </a:ext>
                  </a:extLst>
                </a:gridCol>
                <a:gridCol w="2182495">
                  <a:extLst>
                    <a:ext uri="{9D8B030D-6E8A-4147-A177-3AD203B41FA5}">
                      <a16:colId xmlns:a16="http://schemas.microsoft.com/office/drawing/2014/main" val="103862336"/>
                    </a:ext>
                  </a:extLst>
                </a:gridCol>
                <a:gridCol w="1193673">
                  <a:extLst>
                    <a:ext uri="{9D8B030D-6E8A-4147-A177-3AD203B41FA5}">
                      <a16:colId xmlns:a16="http://schemas.microsoft.com/office/drawing/2014/main" val="1594739044"/>
                    </a:ext>
                  </a:extLst>
                </a:gridCol>
                <a:gridCol w="2083880">
                  <a:extLst>
                    <a:ext uri="{9D8B030D-6E8A-4147-A177-3AD203B41FA5}">
                      <a16:colId xmlns:a16="http://schemas.microsoft.com/office/drawing/2014/main" val="273141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Familiarity_scale5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ReactionTime_ms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940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988AA5-881C-71E8-8C71-A22BE3E9EAC3}"/>
              </a:ext>
            </a:extLst>
          </p:cNvPr>
          <p:cNvSpPr txBox="1"/>
          <p:nvPr/>
        </p:nvSpPr>
        <p:spPr>
          <a:xfrm>
            <a:off x="3909849" y="1518494"/>
            <a:ext cx="742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1. Create a data frame like this, name it ‘task_1’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0DCA2-9EC1-79F7-3EF4-96489E342A42}"/>
              </a:ext>
            </a:extLst>
          </p:cNvPr>
          <p:cNvSpPr txBox="1"/>
          <p:nvPr/>
        </p:nvSpPr>
        <p:spPr>
          <a:xfrm>
            <a:off x="4007336" y="3801262"/>
            <a:ext cx="7554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2. Change the name of column 2 to Familiarity</a:t>
            </a:r>
          </a:p>
          <a:p>
            <a:r>
              <a:rPr lang="en-GB" sz="2800" dirty="0"/>
              <a:t>3. Change the name of column 4 to RT</a:t>
            </a:r>
          </a:p>
          <a:p>
            <a:r>
              <a:rPr lang="en-GB" sz="2800" dirty="0"/>
              <a:t>4. Add a new column </a:t>
            </a:r>
            <a:r>
              <a:rPr lang="en-GB" sz="2800" i="1" dirty="0" err="1"/>
              <a:t>log_RT</a:t>
            </a:r>
            <a:r>
              <a:rPr lang="en-GB" sz="2800" i="1" dirty="0"/>
              <a:t> </a:t>
            </a:r>
            <a:r>
              <a:rPr lang="en-GB" sz="2800" dirty="0"/>
              <a:t>showing the logarithm of 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A9E03-680D-6999-4F00-4800CBA83F51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DB839-9037-7382-52D7-EAD37DB29D39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1C2CF-BA2E-03A1-F667-8B27920DB2D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73CCD-EBC3-3360-A1EC-80534DD85543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90EE5-27F2-9786-AF27-E6A1D9B4532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143998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8408-FA15-E1B9-1313-F65B71CDB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BDF0-AB85-6EE2-7881-4C778BA5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F813-D9E6-31B6-0BDA-E27B783863C6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Play with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5D0F-ED57-578A-A26D-E38D1DABFC70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99A83-96E2-2E17-BCDC-94A26E74D438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4EBE3-1DDC-576F-EA3F-5173756836B0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alt + shift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0908E-86FB-5DDB-74D4-B09EA6A1E411}"/>
              </a:ext>
            </a:extLst>
          </p:cNvPr>
          <p:cNvSpPr txBox="1"/>
          <p:nvPr/>
        </p:nvSpPr>
        <p:spPr>
          <a:xfrm>
            <a:off x="117975" y="327771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AF3BE-F054-624B-0E11-7D84555969A9}"/>
              </a:ext>
            </a:extLst>
          </p:cNvPr>
          <p:cNvSpPr txBox="1"/>
          <p:nvPr/>
        </p:nvSpPr>
        <p:spPr>
          <a:xfrm>
            <a:off x="325821" y="3765590"/>
            <a:ext cx="326110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==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complete.cases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6BF0F-79C1-7D1E-AD55-7F919AFB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66"/>
          <a:stretch>
            <a:fillRect/>
          </a:stretch>
        </p:blipFill>
        <p:spPr>
          <a:xfrm>
            <a:off x="3972911" y="2440100"/>
            <a:ext cx="7504148" cy="2650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779A2-3796-1FB9-17F6-76F352257AEB}"/>
              </a:ext>
            </a:extLst>
          </p:cNvPr>
          <p:cNvSpPr txBox="1"/>
          <p:nvPr/>
        </p:nvSpPr>
        <p:spPr>
          <a:xfrm>
            <a:off x="3972911" y="1499687"/>
            <a:ext cx="283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Format</a:t>
            </a:r>
          </a:p>
        </p:txBody>
      </p:sp>
    </p:spTree>
    <p:extLst>
      <p:ext uri="{BB962C8B-B14F-4D97-AF65-F5344CB8AC3E}">
        <p14:creationId xmlns:p14="http://schemas.microsoft.com/office/powerpoint/2010/main" val="35855774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8e5cc1-33d9-4e22-a4d2-64b65710978c"/>
  <p:tag name="COMMONDATA" val="eyJoZGlkIjoiYTY0YWRiZjQwNDg3YzljYWU2NDI0ZmJmZGZmZjU2YT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6084</TotalTime>
  <Words>884</Words>
  <Application>Microsoft Office PowerPoint</Application>
  <PresentationFormat>Widescreen</PresentationFormat>
  <Paragraphs>178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DUAN, SUTONG (PGR)</dc:creator>
  <cp:lastModifiedBy>DUAN, SUTONG (PGR)</cp:lastModifiedBy>
  <cp:revision>930</cp:revision>
  <dcterms:created xsi:type="dcterms:W3CDTF">2024-11-17T09:38:00Z</dcterms:created>
  <dcterms:modified xsi:type="dcterms:W3CDTF">2025-06-05T21:47:31Z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82B08A4285464FB5975ED306A70DF32E</vt:lpwstr>
  </property>
  <property fmtid="{D5CDD505-2E9C-101B-9397-08002B2CF9AE}" pid="3" name="KSOProductBuildVer">
    <vt:lpwstr>2052-11.1.0.12165</vt:lpwstr>
  </property>
</Properties>
</file>