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41" r:id="rId2"/>
    <p:sldId id="492" r:id="rId3"/>
    <p:sldId id="488" r:id="rId4"/>
    <p:sldId id="395" r:id="rId5"/>
    <p:sldId id="480" r:id="rId6"/>
    <p:sldId id="489" r:id="rId7"/>
    <p:sldId id="482" r:id="rId8"/>
    <p:sldId id="483" r:id="rId9"/>
    <p:sldId id="484" r:id="rId10"/>
    <p:sldId id="485" r:id="rId11"/>
    <p:sldId id="486" r:id="rId12"/>
    <p:sldId id="487" r:id="rId13"/>
    <p:sldId id="490" r:id="rId14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1pPr>
    <a:lvl2pPr marL="456900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2pPr>
    <a:lvl3pPr marL="913802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3pPr>
    <a:lvl4pPr marL="1370703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4pPr>
    <a:lvl5pPr marL="1827603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5pPr>
    <a:lvl6pPr marL="2284504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6pPr>
    <a:lvl7pPr marL="2741404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7pPr>
    <a:lvl8pPr marL="3198305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8pPr>
    <a:lvl9pPr marL="3655206" algn="l" defTabSz="913802" rtl="0" eaLnBrk="1" latinLnBrk="0" hangingPunct="1">
      <a:defRPr sz="17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053"/>
    <a:srgbClr val="CECECE"/>
    <a:srgbClr val="8F9767"/>
    <a:srgbClr val="FFFFFF"/>
    <a:srgbClr val="FF0066"/>
    <a:srgbClr val="EFEFEF"/>
    <a:srgbClr val="A3A3A3"/>
    <a:srgbClr val="EA7A3F"/>
    <a:srgbClr val="64A2DE"/>
    <a:srgbClr val="757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557" autoAdjust="0"/>
  </p:normalViewPr>
  <p:slideViewPr>
    <p:cSldViewPr snapToGrid="0">
      <p:cViewPr varScale="1">
        <p:scale>
          <a:sx n="61" d="100"/>
          <a:sy n="61" d="100"/>
        </p:scale>
        <p:origin x="852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4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2848"/>
    </p:cViewPr>
  </p:sorter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D85E10-CB83-45ED-AAA8-DE05FF13A1B9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9D1F8D74-B288-4254-AF70-FD635FAD79D1}">
      <dgm:prSet custT="1"/>
      <dgm:spPr/>
      <dgm:t>
        <a:bodyPr/>
        <a:lstStyle/>
        <a:p>
          <a:r>
            <a:rPr lang="en-US" sz="4400" b="1" dirty="0"/>
            <a:t>Before we start….</a:t>
          </a:r>
          <a:endParaRPr lang="en-US" sz="4400" dirty="0"/>
        </a:p>
      </dgm:t>
    </dgm:pt>
    <dgm:pt modelId="{ADF7E579-368D-4866-A3EA-475D84A4AD27}" type="parTrans" cxnId="{8F69D36A-C701-422B-B8DB-FA436A3B3D89}">
      <dgm:prSet/>
      <dgm:spPr/>
      <dgm:t>
        <a:bodyPr/>
        <a:lstStyle/>
        <a:p>
          <a:endParaRPr lang="en-US" sz="2400"/>
        </a:p>
      </dgm:t>
    </dgm:pt>
    <dgm:pt modelId="{C9779EF0-886D-416E-82BA-562D945F7298}" type="sibTrans" cxnId="{8F69D36A-C701-422B-B8DB-FA436A3B3D89}">
      <dgm:prSet/>
      <dgm:spPr/>
      <dgm:t>
        <a:bodyPr/>
        <a:lstStyle/>
        <a:p>
          <a:endParaRPr lang="en-US" sz="2400"/>
        </a:p>
      </dgm:t>
    </dgm:pt>
    <dgm:pt modelId="{8060AB18-FE1C-4165-A75C-48BEFA6A2BC6}">
      <dgm:prSet custT="1"/>
      <dgm:spPr/>
      <dgm:t>
        <a:bodyPr/>
        <a:lstStyle/>
        <a:p>
          <a:r>
            <a:rPr lang="en-US" sz="3600" b="1"/>
            <a:t>Run codes together</a:t>
          </a:r>
          <a:endParaRPr lang="en-US" sz="3600"/>
        </a:p>
      </dgm:t>
    </dgm:pt>
    <dgm:pt modelId="{FC799164-C831-4182-B427-DDD2D9F2E649}" type="parTrans" cxnId="{D9936011-573F-4EE0-B746-44729E22C2BB}">
      <dgm:prSet/>
      <dgm:spPr/>
      <dgm:t>
        <a:bodyPr/>
        <a:lstStyle/>
        <a:p>
          <a:endParaRPr lang="en-US" sz="2400"/>
        </a:p>
      </dgm:t>
    </dgm:pt>
    <dgm:pt modelId="{0F03132A-4525-493A-8363-E8046FDE671D}" type="sibTrans" cxnId="{D9936011-573F-4EE0-B746-44729E22C2BB}">
      <dgm:prSet/>
      <dgm:spPr/>
      <dgm:t>
        <a:bodyPr/>
        <a:lstStyle/>
        <a:p>
          <a:endParaRPr lang="en-US" sz="2400"/>
        </a:p>
      </dgm:t>
    </dgm:pt>
    <dgm:pt modelId="{8F388A61-6996-4004-8B09-43F7C37B41A3}">
      <dgm:prSet custT="1"/>
      <dgm:spPr/>
      <dgm:t>
        <a:bodyPr/>
        <a:lstStyle/>
        <a:p>
          <a:r>
            <a:rPr lang="en-US" sz="3600" b="1"/>
            <a:t>Three tasks for you to practice </a:t>
          </a:r>
          <a:endParaRPr lang="en-US" sz="3600"/>
        </a:p>
      </dgm:t>
    </dgm:pt>
    <dgm:pt modelId="{D6A1DC3A-4A66-44A8-8A29-0C945361E231}" type="parTrans" cxnId="{052BF77B-905B-4B58-96D4-8DA8AA107819}">
      <dgm:prSet/>
      <dgm:spPr/>
      <dgm:t>
        <a:bodyPr/>
        <a:lstStyle/>
        <a:p>
          <a:endParaRPr lang="en-US" sz="2400"/>
        </a:p>
      </dgm:t>
    </dgm:pt>
    <dgm:pt modelId="{70AAA51C-38FC-477F-8835-F33DAB78C3FA}" type="sibTrans" cxnId="{052BF77B-905B-4B58-96D4-8DA8AA107819}">
      <dgm:prSet/>
      <dgm:spPr/>
      <dgm:t>
        <a:bodyPr/>
        <a:lstStyle/>
        <a:p>
          <a:endParaRPr lang="en-US" sz="2400"/>
        </a:p>
      </dgm:t>
    </dgm:pt>
    <dgm:pt modelId="{E5D62241-2544-43F3-99AC-103450D4AB1E}">
      <dgm:prSet custT="1"/>
      <dgm:spPr/>
      <dgm:t>
        <a:bodyPr/>
        <a:lstStyle/>
        <a:p>
          <a:r>
            <a:rPr lang="en-US" sz="3600" b="1"/>
            <a:t>Stop me whenever you have questions</a:t>
          </a:r>
          <a:endParaRPr lang="en-US" sz="3600"/>
        </a:p>
      </dgm:t>
    </dgm:pt>
    <dgm:pt modelId="{2F709D5F-F055-40F8-A224-0082105EA57D}" type="parTrans" cxnId="{4DEE658E-9DA3-4FB0-A7E0-B1D76FF25EB5}">
      <dgm:prSet/>
      <dgm:spPr/>
      <dgm:t>
        <a:bodyPr/>
        <a:lstStyle/>
        <a:p>
          <a:endParaRPr lang="en-US" sz="2400"/>
        </a:p>
      </dgm:t>
    </dgm:pt>
    <dgm:pt modelId="{1937663C-43BC-4BBD-8139-0BE4E522A6D5}" type="sibTrans" cxnId="{4DEE658E-9DA3-4FB0-A7E0-B1D76FF25EB5}">
      <dgm:prSet/>
      <dgm:spPr/>
      <dgm:t>
        <a:bodyPr/>
        <a:lstStyle/>
        <a:p>
          <a:endParaRPr lang="en-US" sz="2400"/>
        </a:p>
      </dgm:t>
    </dgm:pt>
    <dgm:pt modelId="{BD989D6A-FA21-4754-ACC8-98A7B9AC5003}" type="pres">
      <dgm:prSet presAssocID="{6DD85E10-CB83-45ED-AAA8-DE05FF13A1B9}" presName="linear" presStyleCnt="0">
        <dgm:presLayoutVars>
          <dgm:animLvl val="lvl"/>
          <dgm:resizeHandles val="exact"/>
        </dgm:presLayoutVars>
      </dgm:prSet>
      <dgm:spPr/>
    </dgm:pt>
    <dgm:pt modelId="{85BDA264-BB17-48A6-88C8-2CB7EBCCEC67}" type="pres">
      <dgm:prSet presAssocID="{9D1F8D74-B288-4254-AF70-FD635FAD79D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630F3C8-4B6E-407E-A67D-FBF1174A63E5}" type="pres">
      <dgm:prSet presAssocID="{9D1F8D74-B288-4254-AF70-FD635FAD79D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936011-573F-4EE0-B746-44729E22C2BB}" srcId="{9D1F8D74-B288-4254-AF70-FD635FAD79D1}" destId="{8060AB18-FE1C-4165-A75C-48BEFA6A2BC6}" srcOrd="0" destOrd="0" parTransId="{FC799164-C831-4182-B427-DDD2D9F2E649}" sibTransId="{0F03132A-4525-493A-8363-E8046FDE671D}"/>
    <dgm:cxn modelId="{FC448612-A0C2-4D1B-A6BF-F3CCD07DEB22}" type="presOf" srcId="{9D1F8D74-B288-4254-AF70-FD635FAD79D1}" destId="{85BDA264-BB17-48A6-88C8-2CB7EBCCEC67}" srcOrd="0" destOrd="0" presId="urn:microsoft.com/office/officeart/2005/8/layout/vList2"/>
    <dgm:cxn modelId="{C8AAEF1C-B722-491D-BEE4-691FBBD079F7}" type="presOf" srcId="{8F388A61-6996-4004-8B09-43F7C37B41A3}" destId="{B630F3C8-4B6E-407E-A67D-FBF1174A63E5}" srcOrd="0" destOrd="1" presId="urn:microsoft.com/office/officeart/2005/8/layout/vList2"/>
    <dgm:cxn modelId="{935DB263-0E64-4656-BA33-B5778714F6B4}" type="presOf" srcId="{6DD85E10-CB83-45ED-AAA8-DE05FF13A1B9}" destId="{BD989D6A-FA21-4754-ACC8-98A7B9AC5003}" srcOrd="0" destOrd="0" presId="urn:microsoft.com/office/officeart/2005/8/layout/vList2"/>
    <dgm:cxn modelId="{8F69D36A-C701-422B-B8DB-FA436A3B3D89}" srcId="{6DD85E10-CB83-45ED-AAA8-DE05FF13A1B9}" destId="{9D1F8D74-B288-4254-AF70-FD635FAD79D1}" srcOrd="0" destOrd="0" parTransId="{ADF7E579-368D-4866-A3EA-475D84A4AD27}" sibTransId="{C9779EF0-886D-416E-82BA-562D945F7298}"/>
    <dgm:cxn modelId="{052BF77B-905B-4B58-96D4-8DA8AA107819}" srcId="{9D1F8D74-B288-4254-AF70-FD635FAD79D1}" destId="{8F388A61-6996-4004-8B09-43F7C37B41A3}" srcOrd="1" destOrd="0" parTransId="{D6A1DC3A-4A66-44A8-8A29-0C945361E231}" sibTransId="{70AAA51C-38FC-477F-8835-F33DAB78C3FA}"/>
    <dgm:cxn modelId="{4DEE658E-9DA3-4FB0-A7E0-B1D76FF25EB5}" srcId="{9D1F8D74-B288-4254-AF70-FD635FAD79D1}" destId="{E5D62241-2544-43F3-99AC-103450D4AB1E}" srcOrd="2" destOrd="0" parTransId="{2F709D5F-F055-40F8-A224-0082105EA57D}" sibTransId="{1937663C-43BC-4BBD-8139-0BE4E522A6D5}"/>
    <dgm:cxn modelId="{371B0BD2-DDC2-42A0-ADAE-8186661E199E}" type="presOf" srcId="{E5D62241-2544-43F3-99AC-103450D4AB1E}" destId="{B630F3C8-4B6E-407E-A67D-FBF1174A63E5}" srcOrd="0" destOrd="2" presId="urn:microsoft.com/office/officeart/2005/8/layout/vList2"/>
    <dgm:cxn modelId="{2E64B4D9-8640-4BBB-BB07-3880F34A7399}" type="presOf" srcId="{8060AB18-FE1C-4165-A75C-48BEFA6A2BC6}" destId="{B630F3C8-4B6E-407E-A67D-FBF1174A63E5}" srcOrd="0" destOrd="0" presId="urn:microsoft.com/office/officeart/2005/8/layout/vList2"/>
    <dgm:cxn modelId="{4F86217F-C431-4EF2-8F54-9FD650966EDB}" type="presParOf" srcId="{BD989D6A-FA21-4754-ACC8-98A7B9AC5003}" destId="{85BDA264-BB17-48A6-88C8-2CB7EBCCEC67}" srcOrd="0" destOrd="0" presId="urn:microsoft.com/office/officeart/2005/8/layout/vList2"/>
    <dgm:cxn modelId="{7E3CB90C-3FCE-496F-838E-307C92331041}" type="presParOf" srcId="{BD989D6A-FA21-4754-ACC8-98A7B9AC5003}" destId="{B630F3C8-4B6E-407E-A67D-FBF1174A63E5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BDA264-BB17-48A6-88C8-2CB7EBCCEC67}">
      <dsp:nvSpPr>
        <dsp:cNvPr id="0" name=""/>
        <dsp:cNvSpPr/>
      </dsp:nvSpPr>
      <dsp:spPr>
        <a:xfrm>
          <a:off x="0" y="10823"/>
          <a:ext cx="5397305" cy="1141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/>
            <a:t>Before we start….</a:t>
          </a:r>
          <a:endParaRPr lang="en-US" sz="4400" kern="1200" dirty="0"/>
        </a:p>
      </dsp:txBody>
      <dsp:txXfrm>
        <a:off x="55744" y="66567"/>
        <a:ext cx="5285817" cy="1030432"/>
      </dsp:txXfrm>
    </dsp:sp>
    <dsp:sp modelId="{B630F3C8-4B6E-407E-A67D-FBF1174A63E5}">
      <dsp:nvSpPr>
        <dsp:cNvPr id="0" name=""/>
        <dsp:cNvSpPr/>
      </dsp:nvSpPr>
      <dsp:spPr>
        <a:xfrm>
          <a:off x="0" y="1152743"/>
          <a:ext cx="5397305" cy="28410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36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kern="1200"/>
            <a:t>Run codes together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kern="1200"/>
            <a:t>Three tasks for you to practice 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kern="1200"/>
            <a:t>Stop me whenever you have questions</a:t>
          </a:r>
          <a:endParaRPr lang="en-US" sz="3600" kern="1200"/>
        </a:p>
      </dsp:txBody>
      <dsp:txXfrm>
        <a:off x="0" y="1152743"/>
        <a:ext cx="5397305" cy="2841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B4CF2-4684-44CC-97A9-720B51C696CF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90A07-284A-4495-8646-45470CC83B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9B44C-8D20-4202-A98C-6BD14F66B5AE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F3599-848A-46DD-AD61-2AB44184B7A0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00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02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703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603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504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404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305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206" algn="l" defTabSz="91380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CB4A-EFAE-06BC-E10F-EE6DCBB65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247E8-055A-DABB-9F09-A50B649984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089868-9E69-B685-98D2-ED6403FF2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98EC8-3500-3478-1BEE-80B778378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946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646D5-34DA-527A-8C34-735DD2B54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CEC3FF-9DB8-A48A-6F0A-0C97C82AD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6EB24-E3CB-C541-3F3E-3FFE1B094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9B042-0101-CC7B-AE51-37916DB8F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700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4792A-8125-320E-1D78-806E9E4EB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E2E71-51DF-5C05-4A22-35174E141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A271C8-1F12-9759-1881-523F4005F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1B145-7334-DCBE-3FC6-A03491FED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563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0A745-C8DB-DF29-35B8-FA403189B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7F1A62-9558-E3B4-95F3-90EABF3CF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B90C0A-223F-5049-32BF-FC9361762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20565-BC69-65C5-EDBA-614378E66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32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BBA48-D7F8-75D0-C084-BED4EC5D3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15888-1C4F-C021-8FDE-9B1022DBC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F183DB-DEBF-52F1-40EA-0970464496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4964D-DA1F-6064-E617-F4B10DA1D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362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3FBC2-ED8F-B696-6F78-C8BB9B544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D0DCF6-9488-5E23-FD99-BAA930FEE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8BCA4C-4033-D7F1-9D17-6C7998D24D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4BD68-3BDC-B65F-B496-0A8381BE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814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618BC-6591-EB23-A2FA-893650377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B681F-65E3-B4CA-6941-6B36552ED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4ED084-44B7-5E94-5888-A9B984979A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Spend explain each function as we go along</a:t>
            </a:r>
          </a:p>
          <a:p>
            <a:r>
              <a:rPr lang="en-GB" dirty="0"/>
              <a:t>Feel free to stand , stay seated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61A4F-42FF-125B-314C-46F3A76AE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215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E29FA-4FF0-B8D2-4BFE-82DDB93F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7F3BCD-62BE-A3F9-4102-0AD18F0186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8736AB-0F18-5D26-5976-45E48864D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75E9C-0AD6-AAC4-675D-8F5AE7B24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690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65AD6-16B4-1CA1-69E8-92D695FA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D6BBD-4522-F8C8-97E7-F8E4C5C73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BC3FD-AC42-A266-74F2-20AE6EF6A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2F756-CFAE-172C-54C7-04CD129AD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325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4B7FF-3F97-CDAE-2D81-122212B33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C1A4A4-8B4A-573C-71B2-5BB5414DC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9DDBA-10CE-91E0-8529-846D738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9F214-653E-8394-EB3F-8F18FE173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69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B14B5-3709-CDCB-988E-0DF456B20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7FB7D3-6655-517E-08BD-3DDDBD57F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13901-6783-9F28-5F03-DFF87D0AB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35AA0-4D26-0A11-6C19-DB1B6D476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491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12995-1A4E-E487-AA26-8441449B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90C78-8B60-F6C1-AB9F-92F7A192F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9BD43-2E83-812F-12E8-35DF4887D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0EBDB-4C7E-0C90-1E56-79557D370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614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28203-D0C6-AB3C-4A69-023A0122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DCA94-EEAD-1BC0-12FA-6055BC003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C58D1-CEC6-BAEC-64F8-2D132B7CA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 a sunny day, she walked through the forest, following a barely visible, winding path, which is a line that twisted and turned, painted by an artist.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EC706-7433-600E-C407-B5CE8034B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F3599-848A-46DD-AD61-2AB44184B7A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56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2" indent="0" algn="ctr">
              <a:buNone/>
              <a:defRPr sz="2000"/>
            </a:lvl2pPr>
            <a:lvl3pPr marL="914344" indent="0" algn="ctr">
              <a:buNone/>
              <a:defRPr sz="1800"/>
            </a:lvl3pPr>
            <a:lvl4pPr marL="1371516" indent="0" algn="ctr">
              <a:buNone/>
              <a:defRPr sz="1600"/>
            </a:lvl4pPr>
            <a:lvl5pPr marL="1828688" indent="0" algn="ctr">
              <a:buNone/>
              <a:defRPr sz="1600"/>
            </a:lvl5pPr>
            <a:lvl6pPr marL="2285860" indent="0" algn="ctr">
              <a:buNone/>
              <a:defRPr sz="1600"/>
            </a:lvl6pPr>
            <a:lvl7pPr marL="2743032" indent="0" algn="ctr">
              <a:buNone/>
              <a:defRPr sz="1600"/>
            </a:lvl7pPr>
            <a:lvl8pPr marL="3200204" indent="0" algn="ctr">
              <a:buNone/>
              <a:defRPr sz="1600"/>
            </a:lvl8pPr>
            <a:lvl9pPr marL="365737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C2946-0780-4143-84D8-9F24BBA41D04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F5D1F-7EAA-4D37-BBAC-F496849E7F9E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3D873-42C4-4355-B6E0-2204B595794B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C8B85-C5BF-4E13-92B4-41144B61F9A2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66AB3F-E072-48B3-A098-F27821F9BD73}" type="slidenum">
              <a:rPr lang="en-GB" smtClean="0"/>
              <a:t>‹#›</a:t>
            </a:fld>
            <a:endParaRPr lang="en-GB" dirty="0"/>
          </a:p>
        </p:txBody>
      </p:sp>
      <p:pic>
        <p:nvPicPr>
          <p:cNvPr id="7" name="Picture 6" descr="A black and purple triangle&#10;&#10;Description automatically generated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" r="145"/>
          <a:stretch>
            <a:fillRect/>
          </a:stretch>
        </p:blipFill>
        <p:spPr>
          <a:xfrm>
            <a:off x="10861366" y="136525"/>
            <a:ext cx="1223964" cy="8143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72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4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1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68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8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03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20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37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25A2-A77A-4222-8DD7-7B61E208A5FC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5060C-7F52-45B8-BC7F-ACBE18FCBEC3}" type="datetime1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4" indent="0">
              <a:buNone/>
              <a:defRPr sz="1800" b="1"/>
            </a:lvl3pPr>
            <a:lvl4pPr marL="1371516" indent="0">
              <a:buNone/>
              <a:defRPr sz="1600" b="1"/>
            </a:lvl4pPr>
            <a:lvl5pPr marL="1828688" indent="0">
              <a:buNone/>
              <a:defRPr sz="1600" b="1"/>
            </a:lvl5pPr>
            <a:lvl6pPr marL="2285860" indent="0">
              <a:buNone/>
              <a:defRPr sz="1600" b="1"/>
            </a:lvl6pPr>
            <a:lvl7pPr marL="2743032" indent="0">
              <a:buNone/>
              <a:defRPr sz="1600" b="1"/>
            </a:lvl7pPr>
            <a:lvl8pPr marL="3200204" indent="0">
              <a:buNone/>
              <a:defRPr sz="1600" b="1"/>
            </a:lvl8pPr>
            <a:lvl9pPr marL="3657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2" indent="0">
              <a:buNone/>
              <a:defRPr sz="2000" b="1"/>
            </a:lvl2pPr>
            <a:lvl3pPr marL="914344" indent="0">
              <a:buNone/>
              <a:defRPr sz="1800" b="1"/>
            </a:lvl3pPr>
            <a:lvl4pPr marL="1371516" indent="0">
              <a:buNone/>
              <a:defRPr sz="1600" b="1"/>
            </a:lvl4pPr>
            <a:lvl5pPr marL="1828688" indent="0">
              <a:buNone/>
              <a:defRPr sz="1600" b="1"/>
            </a:lvl5pPr>
            <a:lvl6pPr marL="2285860" indent="0">
              <a:buNone/>
              <a:defRPr sz="1600" b="1"/>
            </a:lvl6pPr>
            <a:lvl7pPr marL="2743032" indent="0">
              <a:buNone/>
              <a:defRPr sz="1600" b="1"/>
            </a:lvl7pPr>
            <a:lvl8pPr marL="3200204" indent="0">
              <a:buNone/>
              <a:defRPr sz="1600" b="1"/>
            </a:lvl8pPr>
            <a:lvl9pPr marL="365737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0A0DF-C8DD-4276-BE96-FD0449040714}" type="datetime1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BB42-E2B6-420C-804A-2F6403814C41}" type="datetime1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B551C-EA5B-4FCB-A522-914F4E0BC49E}" type="datetime1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0"/>
            </a:lvl2pPr>
            <a:lvl3pPr marL="914344" indent="0">
              <a:buNone/>
              <a:defRPr sz="1200"/>
            </a:lvl3pPr>
            <a:lvl4pPr marL="1371516" indent="0">
              <a:buNone/>
              <a:defRPr sz="1000"/>
            </a:lvl4pPr>
            <a:lvl5pPr marL="1828688" indent="0">
              <a:buNone/>
              <a:defRPr sz="1000"/>
            </a:lvl5pPr>
            <a:lvl6pPr marL="2285860" indent="0">
              <a:buNone/>
              <a:defRPr sz="1000"/>
            </a:lvl6pPr>
            <a:lvl7pPr marL="2743032" indent="0">
              <a:buNone/>
              <a:defRPr sz="1000"/>
            </a:lvl7pPr>
            <a:lvl8pPr marL="3200204" indent="0">
              <a:buNone/>
              <a:defRPr sz="1000"/>
            </a:lvl8pPr>
            <a:lvl9pPr marL="365737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1ABAD-E317-4D83-A1B5-C5568C2C5834}" type="datetime1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2" indent="0">
              <a:buNone/>
              <a:defRPr sz="2800"/>
            </a:lvl2pPr>
            <a:lvl3pPr marL="914344" indent="0">
              <a:buNone/>
              <a:defRPr sz="2400"/>
            </a:lvl3pPr>
            <a:lvl4pPr marL="1371516" indent="0">
              <a:buNone/>
              <a:defRPr sz="2000"/>
            </a:lvl4pPr>
            <a:lvl5pPr marL="1828688" indent="0">
              <a:buNone/>
              <a:defRPr sz="2000"/>
            </a:lvl5pPr>
            <a:lvl6pPr marL="2285860" indent="0">
              <a:buNone/>
              <a:defRPr sz="2000"/>
            </a:lvl6pPr>
            <a:lvl7pPr marL="2743032" indent="0">
              <a:buNone/>
              <a:defRPr sz="2000"/>
            </a:lvl7pPr>
            <a:lvl8pPr marL="3200204" indent="0">
              <a:buNone/>
              <a:defRPr sz="2000"/>
            </a:lvl8pPr>
            <a:lvl9pPr marL="3657376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2" indent="0">
              <a:buNone/>
              <a:defRPr sz="1400"/>
            </a:lvl2pPr>
            <a:lvl3pPr marL="914344" indent="0">
              <a:buNone/>
              <a:defRPr sz="1200"/>
            </a:lvl3pPr>
            <a:lvl4pPr marL="1371516" indent="0">
              <a:buNone/>
              <a:defRPr sz="1000"/>
            </a:lvl4pPr>
            <a:lvl5pPr marL="1828688" indent="0">
              <a:buNone/>
              <a:defRPr sz="1000"/>
            </a:lvl5pPr>
            <a:lvl6pPr marL="2285860" indent="0">
              <a:buNone/>
              <a:defRPr sz="1000"/>
            </a:lvl6pPr>
            <a:lvl7pPr marL="2743032" indent="0">
              <a:buNone/>
              <a:defRPr sz="1000"/>
            </a:lvl7pPr>
            <a:lvl8pPr marL="3200204" indent="0">
              <a:buNone/>
              <a:defRPr sz="1000"/>
            </a:lvl8pPr>
            <a:lvl9pPr marL="365737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B18C8-5A6F-495B-A47F-DE2DCC55E257}" type="datetime1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D6CE6-0D3B-45D0-96D4-A937637DF48E}" type="datetime1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6AB3F-E072-48B3-A098-F27821F9BD7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34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7" indent="-228587" algn="l" defTabSz="91434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8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30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03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74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45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17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89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61" indent="-228587" algn="l" defTabSz="91434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2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6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8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60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32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04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76" algn="l" defTabSz="91434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61D82-52E8-C88B-6107-989718935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0DF1BE-4364-9784-4054-0C9EE4E5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</a:t>
            </a:fld>
            <a:endParaRPr lang="en-GB" dirty="0"/>
          </a:p>
        </p:txBody>
      </p:sp>
      <p:pic>
        <p:nvPicPr>
          <p:cNvPr id="6" name="Graphic 5" descr="Group of women with solid fill">
            <a:extLst>
              <a:ext uri="{FF2B5EF4-FFF2-40B4-BE49-F238E27FC236}">
                <a16:creationId xmlns:a16="http://schemas.microsoft.com/office/drawing/2014/main" id="{9E4D9F80-0BBD-47B3-438C-58BC0EBBF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29835" y="3963828"/>
            <a:ext cx="1865586" cy="1865586"/>
          </a:xfrm>
          <a:prstGeom prst="rect">
            <a:avLst/>
          </a:prstGeom>
        </p:spPr>
      </p:pic>
      <p:pic>
        <p:nvPicPr>
          <p:cNvPr id="9" name="Graphic 8" descr="Children with solid fill">
            <a:extLst>
              <a:ext uri="{FF2B5EF4-FFF2-40B4-BE49-F238E27FC236}">
                <a16:creationId xmlns:a16="http://schemas.microsoft.com/office/drawing/2014/main" id="{8AF8BD8D-8BFC-6454-DAF5-923FE96860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87589" y="3598703"/>
            <a:ext cx="2661515" cy="26615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C51258-9D0D-9C7C-D46D-8981BACD38EB}"/>
              </a:ext>
            </a:extLst>
          </p:cNvPr>
          <p:cNvSpPr txBox="1"/>
          <p:nvPr/>
        </p:nvSpPr>
        <p:spPr>
          <a:xfrm>
            <a:off x="1145626" y="736465"/>
            <a:ext cx="10678511" cy="2157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Please: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Sit in groups of 3-4 if you can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slides and the code files of basic R</a:t>
            </a:r>
            <a:endParaRPr lang="en-GB" sz="3600" b="1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849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F0D6C-8D22-5110-B05C-093077AFC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2A934F6-E78A-1D3A-C625-48A21CEA07BD}"/>
              </a:ext>
            </a:extLst>
          </p:cNvPr>
          <p:cNvSpPr/>
          <p:nvPr/>
        </p:nvSpPr>
        <p:spPr>
          <a:xfrm>
            <a:off x="3510721" y="1347952"/>
            <a:ext cx="8374384" cy="4870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C7540-B3C7-1B69-3B11-3831D8B4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10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B20E6F-5178-9A58-4F01-42C4030A58ED}"/>
              </a:ext>
            </a:extLst>
          </p:cNvPr>
          <p:cNvSpPr txBox="1"/>
          <p:nvPr/>
        </p:nvSpPr>
        <p:spPr>
          <a:xfrm>
            <a:off x="117975" y="396986"/>
            <a:ext cx="7607128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 2: customize your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C084D-C83F-89F8-E8A1-74634370DD24}"/>
              </a:ext>
            </a:extLst>
          </p:cNvPr>
          <p:cNvSpPr txBox="1"/>
          <p:nvPr/>
        </p:nvSpPr>
        <p:spPr>
          <a:xfrm>
            <a:off x="3921539" y="1792871"/>
            <a:ext cx="72466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‘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psych_data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514350" indent="-514350">
              <a:buFontTx/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columns related to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2, age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Task 1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the rows with NA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this data to long format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Reorder the column: 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subject-gender-wellbeing-score-RT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F7B7CF-7ABF-A241-A8FA-FB07846D0427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EABAE6-428C-BB4A-E7F1-482A6B89B8B8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F04AA-EE31-27FD-C90A-F22F4DE2D083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run: ctrl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1D9CE2-04FC-89D7-F2E4-979A552A344E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3DA29-57B8-1353-4671-C9624F4CFD5D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package?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na.rm = TRUE</a:t>
            </a:r>
          </a:p>
        </p:txBody>
      </p:sp>
    </p:spTree>
    <p:extLst>
      <p:ext uri="{BB962C8B-B14F-4D97-AF65-F5344CB8AC3E}">
        <p14:creationId xmlns:p14="http://schemas.microsoft.com/office/powerpoint/2010/main" val="334336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B1663-4FCF-FB63-0556-8DBF8535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606A3-C769-4E4A-197D-9D295E4F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11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E230D1-CDAF-83A5-C22B-29612AF18125}"/>
              </a:ext>
            </a:extLst>
          </p:cNvPr>
          <p:cNvSpPr txBox="1"/>
          <p:nvPr/>
        </p:nvSpPr>
        <p:spPr>
          <a:xfrm>
            <a:off x="117975" y="396986"/>
            <a:ext cx="8353363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</a:t>
            </a: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Advanced data transformation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A94D61-B2E6-2916-390B-820CCF54FEE6}"/>
              </a:ext>
            </a:extLst>
          </p:cNvPr>
          <p:cNvSpPr/>
          <p:nvPr/>
        </p:nvSpPr>
        <p:spPr>
          <a:xfrm>
            <a:off x="325821" y="1334814"/>
            <a:ext cx="3058510" cy="209418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887C21-7C2E-C9EF-F75E-31BC0052AC15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4BAEBF-AC2A-6C04-2ED1-1A43832E5898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run: ctrl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C9B973-0820-6990-2C19-20BD4A177284}"/>
              </a:ext>
            </a:extLst>
          </p:cNvPr>
          <p:cNvSpPr/>
          <p:nvPr/>
        </p:nvSpPr>
        <p:spPr>
          <a:xfrm>
            <a:off x="3765063" y="1334814"/>
            <a:ext cx="7102634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3364B-318E-C998-2FA7-84449547678A}"/>
              </a:ext>
            </a:extLst>
          </p:cNvPr>
          <p:cNvSpPr txBox="1"/>
          <p:nvPr/>
        </p:nvSpPr>
        <p:spPr>
          <a:xfrm>
            <a:off x="5685830" y="1334814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8C6D6A-9574-961B-9B45-87D582A2A690}"/>
              </a:ext>
            </a:extLst>
          </p:cNvPr>
          <p:cNvSpPr txBox="1"/>
          <p:nvPr/>
        </p:nvSpPr>
        <p:spPr>
          <a:xfrm>
            <a:off x="3973822" y="1920308"/>
            <a:ext cx="3261100" cy="3538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is.na()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complete.cases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which()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%&gt;%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group_by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17963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87335-C217-B910-844C-0C137BE66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7571297-2B1B-F0D3-C375-74E48215EF3B}"/>
              </a:ext>
            </a:extLst>
          </p:cNvPr>
          <p:cNvSpPr/>
          <p:nvPr/>
        </p:nvSpPr>
        <p:spPr>
          <a:xfrm>
            <a:off x="3510721" y="1347952"/>
            <a:ext cx="8374384" cy="4870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22318-3C06-01D4-BB4B-06FE15142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70C8B9-16B6-3042-DB64-C8D50E23A8D0}"/>
              </a:ext>
            </a:extLst>
          </p:cNvPr>
          <p:cNvSpPr txBox="1"/>
          <p:nvPr/>
        </p:nvSpPr>
        <p:spPr>
          <a:xfrm>
            <a:off x="117975" y="396986"/>
            <a:ext cx="9614604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 </a:t>
            </a: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write your code in a clean 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698FA5-3E7F-CF2C-BFD0-0CA49BE1C2C2}"/>
              </a:ext>
            </a:extLst>
          </p:cNvPr>
          <p:cNvSpPr txBox="1"/>
          <p:nvPr/>
        </p:nvSpPr>
        <p:spPr>
          <a:xfrm>
            <a:off x="3921539" y="1792871"/>
            <a:ext cx="735606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 ‘</a:t>
            </a:r>
            <a:r>
              <a:rPr lang="en-GB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psych_data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514350" indent="-514350">
              <a:buAutoNum type="arabicPeriod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keep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Task 1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</a:t>
            </a:r>
            <a:r>
              <a:rPr lang="en-GB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Anxiety_Score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&gt;15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Calculate the mean reaction time (RT) separately for each gender in Task 1 and Task 2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8E7ECD-5E57-45D3-8905-E873C112E116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F10832-8883-1975-D2EA-F8FDDD4F03B2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CD0024-A6E5-EE48-1AC0-3E4D95FF0E78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run: ctrl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5A9D4-2EBE-A3F4-B481-E7EF1B35A3BF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91BE36C-B98D-8889-6F2D-01E0A9369FDF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package?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na.rm = TRUE</a:t>
            </a:r>
          </a:p>
        </p:txBody>
      </p:sp>
    </p:spTree>
    <p:extLst>
      <p:ext uri="{BB962C8B-B14F-4D97-AF65-F5344CB8AC3E}">
        <p14:creationId xmlns:p14="http://schemas.microsoft.com/office/powerpoint/2010/main" val="4217609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420B-7269-2732-EB55-BDE87B961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F64656E-0472-673C-3C52-7E2CDC15B29A}"/>
              </a:ext>
            </a:extLst>
          </p:cNvPr>
          <p:cNvSpPr txBox="1"/>
          <p:nvPr/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344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>
                <a:effectLst/>
                <a:latin typeface="+mj-lt"/>
                <a:ea typeface="+mj-ea"/>
                <a:cs typeface="+mj-cs"/>
              </a:rPr>
              <a:t>Congratulations!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5870FA-C412-5C8C-CAD6-80850566B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429" y="1825625"/>
            <a:ext cx="6107141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479FB-8340-2855-5AE5-FD84F7767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5166AB3F-E072-48B3-A098-F27821F9BD73}" type="slidenum">
              <a:rPr lang="en-GB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AC0D1-6D60-0339-6608-E6E213B02AB6}"/>
              </a:ext>
            </a:extLst>
          </p:cNvPr>
          <p:cNvSpPr txBox="1"/>
          <p:nvPr/>
        </p:nvSpPr>
        <p:spPr>
          <a:xfrm>
            <a:off x="8502949" y="6200485"/>
            <a:ext cx="352171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Facilitator: Sutong</a:t>
            </a:r>
          </a:p>
        </p:txBody>
      </p:sp>
    </p:spTree>
    <p:extLst>
      <p:ext uri="{BB962C8B-B14F-4D97-AF65-F5344CB8AC3E}">
        <p14:creationId xmlns:p14="http://schemas.microsoft.com/office/powerpoint/2010/main" val="234314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A0020-1168-640C-1418-E9BAB7F9A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EEE9B2-36A2-7816-B5A9-0CD723350909}"/>
              </a:ext>
            </a:extLst>
          </p:cNvPr>
          <p:cNvSpPr txBox="1"/>
          <p:nvPr/>
        </p:nvSpPr>
        <p:spPr>
          <a:xfrm>
            <a:off x="838200" y="87560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344"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44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If you have some familiarity with coding, please</a:t>
            </a:r>
          </a:p>
        </p:txBody>
      </p:sp>
      <p:pic>
        <p:nvPicPr>
          <p:cNvPr id="3" name="Graphic 2" descr="Raised hand with solid fill">
            <a:extLst>
              <a:ext uri="{FF2B5EF4-FFF2-40B4-BE49-F238E27FC236}">
                <a16:creationId xmlns:a16="http://schemas.microsoft.com/office/drawing/2014/main" id="{19D2F2A5-67E4-E919-34DA-0845C38AB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9385" y="2064640"/>
            <a:ext cx="3917759" cy="391775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5B442-B230-BB27-B527-C0F8E130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6AB3F-E072-48B3-A098-F27821F9BD73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194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2C001-5874-64F8-8AC2-AA3470E9B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3ED993C5-A742-F1D3-3AE8-FD17C68D1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355" y="247936"/>
            <a:ext cx="4597747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Basic Operation of R studio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47F85-39CB-45E7-D90E-26BDFD7FD4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365" b="1"/>
          <a:stretch>
            <a:fillRect/>
          </a:stretch>
        </p:blipFill>
        <p:spPr>
          <a:xfrm>
            <a:off x="6096001" y="1291469"/>
            <a:ext cx="5319062" cy="419998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DE263-D9B1-5231-DA2E-9882C592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5166AB3F-E072-48B3-A098-F27821F9BD7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 defTabSz="914400"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1" name="TextBox 6">
            <a:extLst>
              <a:ext uri="{FF2B5EF4-FFF2-40B4-BE49-F238E27FC236}">
                <a16:creationId xmlns:a16="http://schemas.microsoft.com/office/drawing/2014/main" id="{AF9C8E12-DDD7-0093-53A1-DAFAC2A0A2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0227554"/>
              </p:ext>
            </p:extLst>
          </p:nvPr>
        </p:nvGraphicFramePr>
        <p:xfrm>
          <a:off x="476913" y="2021582"/>
          <a:ext cx="5397306" cy="40046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713D284-764A-5D4A-609F-B23AA0AC032A}"/>
              </a:ext>
            </a:extLst>
          </p:cNvPr>
          <p:cNvSpPr txBox="1"/>
          <p:nvPr/>
        </p:nvSpPr>
        <p:spPr>
          <a:xfrm>
            <a:off x="8523969" y="6089584"/>
            <a:ext cx="352171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Facilitator: Sutong</a:t>
            </a:r>
          </a:p>
        </p:txBody>
      </p:sp>
    </p:spTree>
    <p:extLst>
      <p:ext uri="{BB962C8B-B14F-4D97-AF65-F5344CB8AC3E}">
        <p14:creationId xmlns:p14="http://schemas.microsoft.com/office/powerpoint/2010/main" val="149287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8B27E-A288-0535-0FF2-ADD0B17F8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DF75B0-2F32-38A7-DB06-029DBEF312D7}"/>
              </a:ext>
            </a:extLst>
          </p:cNvPr>
          <p:cNvSpPr txBox="1"/>
          <p:nvPr/>
        </p:nvSpPr>
        <p:spPr>
          <a:xfrm>
            <a:off x="117975" y="396986"/>
            <a:ext cx="4149225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Good Habits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85670-78BC-8C0D-B960-D0EB703A1562}"/>
              </a:ext>
            </a:extLst>
          </p:cNvPr>
          <p:cNvSpPr txBox="1"/>
          <p:nvPr/>
        </p:nvSpPr>
        <p:spPr>
          <a:xfrm>
            <a:off x="3607942" y="1450619"/>
            <a:ext cx="8405648" cy="4371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Add comments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Build your R studio interface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Tools → global option → Pane layout/appearance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Set working directory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→ set working directory → choose directory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4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Install and prepare packages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A7D2E5-84B8-845C-385B-88F0593B25C4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720473-3458-6DEE-0CA7-1AE8C3F7553D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8F0E72-1CA5-3CEA-03B1-AABEA5C68BDD}"/>
              </a:ext>
            </a:extLst>
          </p:cNvPr>
          <p:cNvSpPr txBox="1"/>
          <p:nvPr/>
        </p:nvSpPr>
        <p:spPr>
          <a:xfrm>
            <a:off x="433285" y="2049517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run: 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ctrl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8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6FD3-D0CE-8D97-A612-5160C7682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93C67-FCBB-6ADE-C9EA-15293EDB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5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11B2C-AD03-E915-07B6-83A9A1C9E044}"/>
              </a:ext>
            </a:extLst>
          </p:cNvPr>
          <p:cNvSpPr txBox="1"/>
          <p:nvPr/>
        </p:nvSpPr>
        <p:spPr>
          <a:xfrm>
            <a:off x="117975" y="396986"/>
            <a:ext cx="5978025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1 Play with variables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CAE66E-44A5-D408-19C4-CDBB079B50D0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8D2559-CBC1-3E4A-FB34-5799A5EB02BD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511402-C173-3223-0C6E-5164ED9B30B6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run: ctrl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589AA-7F4C-2CCC-0EA9-2E1E85AFF09A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9D7456-B574-3E58-5C53-7089197E9CEA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character ‘’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a.rm = TRUE</a:t>
            </a:r>
          </a:p>
        </p:txBody>
      </p:sp>
    </p:spTree>
    <p:extLst>
      <p:ext uri="{BB962C8B-B14F-4D97-AF65-F5344CB8AC3E}">
        <p14:creationId xmlns:p14="http://schemas.microsoft.com/office/powerpoint/2010/main" val="179161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39B39-A584-B4A6-326E-54042019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491EE-9680-8890-669D-01D2C76D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6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F7D465-1C1E-3F9A-FE55-A9EF21258EC7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0700F9-11AC-79E6-8257-D957C657EBDE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7EAB1C-DAD9-C087-D407-49A1A067B4D3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run: ctrl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C1FE3-316F-6CE1-A701-F10A0EBEF812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A93BD-DD1B-9597-6356-05011EC245AF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character ‘’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a.rm = 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87E873-96E8-3668-2729-7AAF575C8753}"/>
              </a:ext>
            </a:extLst>
          </p:cNvPr>
          <p:cNvSpPr txBox="1"/>
          <p:nvPr/>
        </p:nvSpPr>
        <p:spPr>
          <a:xfrm>
            <a:off x="117975" y="396986"/>
            <a:ext cx="5872922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2.2 </a:t>
            </a: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Create data frame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1305F0-B79E-48EC-D9FF-26D14A4BF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07609"/>
              </p:ext>
            </p:extLst>
          </p:nvPr>
        </p:nvGraphicFramePr>
        <p:xfrm>
          <a:off x="4070397" y="2083208"/>
          <a:ext cx="678678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96697">
                  <a:extLst>
                    <a:ext uri="{9D8B030D-6E8A-4147-A177-3AD203B41FA5}">
                      <a16:colId xmlns:a16="http://schemas.microsoft.com/office/drawing/2014/main" val="2801702624"/>
                    </a:ext>
                  </a:extLst>
                </a:gridCol>
                <a:gridCol w="1696697">
                  <a:extLst>
                    <a:ext uri="{9D8B030D-6E8A-4147-A177-3AD203B41FA5}">
                      <a16:colId xmlns:a16="http://schemas.microsoft.com/office/drawing/2014/main" val="3182094243"/>
                    </a:ext>
                  </a:extLst>
                </a:gridCol>
                <a:gridCol w="1696697">
                  <a:extLst>
                    <a:ext uri="{9D8B030D-6E8A-4147-A177-3AD203B41FA5}">
                      <a16:colId xmlns:a16="http://schemas.microsoft.com/office/drawing/2014/main" val="103862336"/>
                    </a:ext>
                  </a:extLst>
                </a:gridCol>
                <a:gridCol w="1696697">
                  <a:extLst>
                    <a:ext uri="{9D8B030D-6E8A-4147-A177-3AD203B41FA5}">
                      <a16:colId xmlns:a16="http://schemas.microsoft.com/office/drawing/2014/main" val="15947390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Gender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Weight_KG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Height_M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08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Female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62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2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Male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1.75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83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4062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BEC46-E447-0A4D-E9CB-F0444998A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B3B39A-E28E-9312-A620-B3973CFDCA5E}"/>
              </a:ext>
            </a:extLst>
          </p:cNvPr>
          <p:cNvSpPr/>
          <p:nvPr/>
        </p:nvSpPr>
        <p:spPr>
          <a:xfrm>
            <a:off x="3510721" y="1347952"/>
            <a:ext cx="8374384" cy="487093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1BEBA-8289-F051-1429-3F2FCDC9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7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471DD5-131B-8BA6-9C93-068C15F4E2F8}"/>
              </a:ext>
            </a:extLst>
          </p:cNvPr>
          <p:cNvSpPr txBox="1"/>
          <p:nvPr/>
        </p:nvSpPr>
        <p:spPr>
          <a:xfrm>
            <a:off x="117975" y="396986"/>
            <a:ext cx="5252811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Task 1: </a:t>
            </a:r>
            <a:r>
              <a:rPr lang="en-GB" sz="4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dataframe</a:t>
            </a:r>
            <a:endParaRPr lang="en-GB" sz="44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02800F-8FDD-30E3-965E-7EA82DDB7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797570"/>
              </p:ext>
            </p:extLst>
          </p:nvPr>
        </p:nvGraphicFramePr>
        <p:xfrm>
          <a:off x="4007335" y="2179176"/>
          <a:ext cx="6487478" cy="14833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27430">
                  <a:extLst>
                    <a:ext uri="{9D8B030D-6E8A-4147-A177-3AD203B41FA5}">
                      <a16:colId xmlns:a16="http://schemas.microsoft.com/office/drawing/2014/main" val="2801702624"/>
                    </a:ext>
                  </a:extLst>
                </a:gridCol>
                <a:gridCol w="2182495">
                  <a:extLst>
                    <a:ext uri="{9D8B030D-6E8A-4147-A177-3AD203B41FA5}">
                      <a16:colId xmlns:a16="http://schemas.microsoft.com/office/drawing/2014/main" val="103862336"/>
                    </a:ext>
                  </a:extLst>
                </a:gridCol>
                <a:gridCol w="1193673">
                  <a:extLst>
                    <a:ext uri="{9D8B030D-6E8A-4147-A177-3AD203B41FA5}">
                      <a16:colId xmlns:a16="http://schemas.microsoft.com/office/drawing/2014/main" val="1594739044"/>
                    </a:ext>
                  </a:extLst>
                </a:gridCol>
                <a:gridCol w="2083880">
                  <a:extLst>
                    <a:ext uri="{9D8B030D-6E8A-4147-A177-3AD203B41FA5}">
                      <a16:colId xmlns:a16="http://schemas.microsoft.com/office/drawing/2014/main" val="273141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Subject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 Familiarity_scale5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solidFill>
                            <a:schemeClr val="tx1"/>
                          </a:solidFill>
                        </a:rPr>
                        <a:t>ReactionTime_ms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08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621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2222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S03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69401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988AA5-881C-71E8-8C71-A22BE3E9EAC3}"/>
              </a:ext>
            </a:extLst>
          </p:cNvPr>
          <p:cNvSpPr txBox="1"/>
          <p:nvPr/>
        </p:nvSpPr>
        <p:spPr>
          <a:xfrm>
            <a:off x="3909849" y="1518494"/>
            <a:ext cx="7428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1. Create a data frame like this, name it ‘task_1’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B0DCA2-9EC1-79F7-3EF4-96489E342A42}"/>
              </a:ext>
            </a:extLst>
          </p:cNvPr>
          <p:cNvSpPr txBox="1"/>
          <p:nvPr/>
        </p:nvSpPr>
        <p:spPr>
          <a:xfrm>
            <a:off x="4007336" y="3801262"/>
            <a:ext cx="75540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2. Change the name of column 2 to Familiarity</a:t>
            </a:r>
          </a:p>
          <a:p>
            <a:r>
              <a:rPr lang="en-GB" sz="2800" dirty="0"/>
              <a:t>3. Change the name of column 4 to RT</a:t>
            </a:r>
          </a:p>
          <a:p>
            <a:r>
              <a:rPr lang="en-GB" sz="2800" dirty="0"/>
              <a:t>4. Add a new column </a:t>
            </a:r>
            <a:r>
              <a:rPr lang="en-GB" sz="2800" i="1" dirty="0" err="1"/>
              <a:t>log_RT</a:t>
            </a:r>
            <a:r>
              <a:rPr lang="en-GB" sz="2800" i="1" dirty="0"/>
              <a:t> </a:t>
            </a:r>
            <a:r>
              <a:rPr lang="en-GB" sz="2800" dirty="0"/>
              <a:t>showing the logarithm of RT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1A9E03-680D-6999-4F00-4800CBA83F51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1DB839-9037-7382-52D7-EAD37DB29D39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F1C2CF-BA2E-03A1-F667-8B27920DB2D3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run: ctrl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73CCD-EBC3-3360-A1EC-80534DD85543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90EE5-27F2-9786-AF27-E6A1D9B4532F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package?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na.rm = TRUE</a:t>
            </a:r>
          </a:p>
        </p:txBody>
      </p:sp>
    </p:spTree>
    <p:extLst>
      <p:ext uri="{BB962C8B-B14F-4D97-AF65-F5344CB8AC3E}">
        <p14:creationId xmlns:p14="http://schemas.microsoft.com/office/powerpoint/2010/main" val="143998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8408-FA15-E1B9-1313-F65B71CDB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DBDF0-AB85-6EE2-7881-4C778BA50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8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EEF813-D9E6-31B6-0BDA-E27B783863C6}"/>
              </a:ext>
            </a:extLst>
          </p:cNvPr>
          <p:cNvSpPr txBox="1"/>
          <p:nvPr/>
        </p:nvSpPr>
        <p:spPr>
          <a:xfrm>
            <a:off x="117975" y="396986"/>
            <a:ext cx="5252811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Play with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15D0F-ED57-578A-A26D-E38D1DABFC70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E99A83-96E2-2E17-BCDC-94A26E74D438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04EBE3-1DDC-576F-EA3F-5173756836B0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run: ctrl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D0908E-86FB-5DDB-74D4-B09EA6A1E411}"/>
              </a:ext>
            </a:extLst>
          </p:cNvPr>
          <p:cNvSpPr txBox="1"/>
          <p:nvPr/>
        </p:nvSpPr>
        <p:spPr>
          <a:xfrm>
            <a:off x="117975" y="327771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AF3BE-F054-624B-0E11-7D84555969A9}"/>
              </a:ext>
            </a:extLst>
          </p:cNvPr>
          <p:cNvSpPr txBox="1"/>
          <p:nvPr/>
        </p:nvSpPr>
        <p:spPr>
          <a:xfrm>
            <a:off x="325821" y="3765590"/>
            <a:ext cx="3261100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is.na()</a:t>
            </a: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==</a:t>
            </a: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GB" sz="28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complete.cases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</a:t>
            </a:r>
          </a:p>
          <a:p>
            <a:pPr marL="514350" indent="-514350"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which()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E6BF0F-79C1-7D1E-AD55-7F919AFBC7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66"/>
          <a:stretch>
            <a:fillRect/>
          </a:stretch>
        </p:blipFill>
        <p:spPr>
          <a:xfrm>
            <a:off x="3972911" y="2440100"/>
            <a:ext cx="7504148" cy="26509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C779A2-3796-1FB9-17F6-76F352257AEB}"/>
              </a:ext>
            </a:extLst>
          </p:cNvPr>
          <p:cNvSpPr txBox="1"/>
          <p:nvPr/>
        </p:nvSpPr>
        <p:spPr>
          <a:xfrm>
            <a:off x="3972911" y="1499687"/>
            <a:ext cx="2830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Format</a:t>
            </a:r>
          </a:p>
        </p:txBody>
      </p:sp>
    </p:spTree>
    <p:extLst>
      <p:ext uri="{BB962C8B-B14F-4D97-AF65-F5344CB8AC3E}">
        <p14:creationId xmlns:p14="http://schemas.microsoft.com/office/powerpoint/2010/main" val="3585577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34B8E-7660-0969-15F9-FA385C6E0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4AAB8-6D36-7126-2434-0F4A4C44F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6AB3F-E072-48B3-A098-F27821F9BD73}" type="slidenum">
              <a:rPr lang="en-GB" smtClean="0"/>
              <a:t>9</a:t>
            </a:fld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F2C2EB-2065-4E80-F71A-95B36B443B08}"/>
              </a:ext>
            </a:extLst>
          </p:cNvPr>
          <p:cNvSpPr txBox="1"/>
          <p:nvPr/>
        </p:nvSpPr>
        <p:spPr>
          <a:xfrm>
            <a:off x="117975" y="396986"/>
            <a:ext cx="5252811" cy="808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Play with dataset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25C502-7A17-D8FD-76BC-F4B25D797FDA}"/>
              </a:ext>
            </a:extLst>
          </p:cNvPr>
          <p:cNvSpPr/>
          <p:nvPr/>
        </p:nvSpPr>
        <p:spPr>
          <a:xfrm>
            <a:off x="325821" y="1334814"/>
            <a:ext cx="3058510" cy="502153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2082C1-B6A8-4417-C3D4-F8FA4B21C28D}"/>
              </a:ext>
            </a:extLst>
          </p:cNvPr>
          <p:cNvSpPr txBox="1"/>
          <p:nvPr/>
        </p:nvSpPr>
        <p:spPr>
          <a:xfrm>
            <a:off x="224526" y="1372209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Shortcut</a:t>
            </a: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CF1381-FF75-8797-CAEE-A782704D159D}"/>
              </a:ext>
            </a:extLst>
          </p:cNvPr>
          <p:cNvSpPr txBox="1"/>
          <p:nvPr/>
        </p:nvSpPr>
        <p:spPr>
          <a:xfrm>
            <a:off x="433285" y="2049517"/>
            <a:ext cx="3261100" cy="1146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run: ctrl + shift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&lt;- : alt +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05228-6D23-19B8-BD0D-9F9B8825C0A1}"/>
              </a:ext>
            </a:extLst>
          </p:cNvPr>
          <p:cNvSpPr txBox="1"/>
          <p:nvPr/>
        </p:nvSpPr>
        <p:spPr>
          <a:xfrm>
            <a:off x="123231" y="3491541"/>
            <a:ext cx="3261100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Notice</a:t>
            </a:r>
            <a:endParaRPr lang="en-GB" sz="28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7CFBBC-CDB5-927E-CFA4-9E531A1BBDBD}"/>
              </a:ext>
            </a:extLst>
          </p:cNvPr>
          <p:cNvSpPr txBox="1"/>
          <p:nvPr/>
        </p:nvSpPr>
        <p:spPr>
          <a:xfrm>
            <a:off x="300726" y="4206244"/>
            <a:ext cx="3261100" cy="1744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c( 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is.na()</a:t>
            </a:r>
          </a:p>
          <a:p>
            <a:pPr marL="514350" indent="-514350">
              <a:lnSpc>
                <a:spcPct val="115000"/>
              </a:lnSpc>
              <a:spcAft>
                <a:spcPts val="800"/>
              </a:spcAft>
              <a:buFontTx/>
              <a:buAutoNum type="arabicPeriod"/>
            </a:pPr>
            <a:r>
              <a:rPr lang="en-GB" sz="2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==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0370E4-0821-D490-8FAE-917628956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0154" y="1920308"/>
            <a:ext cx="7514656" cy="390105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226C50-0B3C-C7D8-4898-510AE24EB129}"/>
              </a:ext>
            </a:extLst>
          </p:cNvPr>
          <p:cNvSpPr txBox="1"/>
          <p:nvPr/>
        </p:nvSpPr>
        <p:spPr>
          <a:xfrm>
            <a:off x="3963990" y="1273977"/>
            <a:ext cx="2813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Format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F51E43-A415-98C8-B791-435D5E51DA5B}"/>
              </a:ext>
            </a:extLst>
          </p:cNvPr>
          <p:cNvSpPr/>
          <p:nvPr/>
        </p:nvSpPr>
        <p:spPr>
          <a:xfrm>
            <a:off x="3995192" y="2509799"/>
            <a:ext cx="7559618" cy="548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16FB6-6EF9-6BB0-15F7-10A416E3533E}"/>
              </a:ext>
            </a:extLst>
          </p:cNvPr>
          <p:cNvSpPr/>
          <p:nvPr/>
        </p:nvSpPr>
        <p:spPr>
          <a:xfrm>
            <a:off x="4040154" y="4165579"/>
            <a:ext cx="7559618" cy="5487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97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58e5cc1-33d9-4e22-a4d2-64b65710978c"/>
  <p:tag name="COMMONDATA" val="eyJoZGlkIjoiYTY0YWRiZjQwNDg3YzljYWU2NDI0ZmJmZGZmZjU2YTk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6104</TotalTime>
  <Words>891</Words>
  <Application>Microsoft Office PowerPoint</Application>
  <PresentationFormat>Widescreen</PresentationFormat>
  <Paragraphs>176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Basic Operation of R studio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DUAN, SUTONG (PGR)</dc:creator>
  <cp:lastModifiedBy>DUAN, SUTONG (PGR)</cp:lastModifiedBy>
  <cp:revision>937</cp:revision>
  <dcterms:created xsi:type="dcterms:W3CDTF">2024-11-17T09:38:00Z</dcterms:created>
  <dcterms:modified xsi:type="dcterms:W3CDTF">2025-06-11T08:21:35Z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82B08A4285464FB5975ED306A70DF32E</vt:lpwstr>
  </property>
  <property fmtid="{D5CDD505-2E9C-101B-9397-08002B2CF9AE}" pid="3" name="KSOProductBuildVer">
    <vt:lpwstr>2052-11.1.0.12165</vt:lpwstr>
  </property>
</Properties>
</file>