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5" r:id="rId2"/>
    <p:sldId id="277" r:id="rId3"/>
    <p:sldId id="273" r:id="rId4"/>
    <p:sldId id="276" r:id="rId5"/>
    <p:sldId id="262" r:id="rId6"/>
    <p:sldId id="267" r:id="rId7"/>
    <p:sldId id="263" r:id="rId8"/>
    <p:sldId id="269" r:id="rId9"/>
    <p:sldId id="281" r:id="rId10"/>
    <p:sldId id="268" r:id="rId11"/>
    <p:sldId id="272" r:id="rId12"/>
    <p:sldId id="271" r:id="rId13"/>
    <p:sldId id="280" r:id="rId14"/>
    <p:sldId id="278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E3C"/>
    <a:srgbClr val="B4B256"/>
    <a:srgbClr val="60A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667" autoAdjust="0"/>
  </p:normalViewPr>
  <p:slideViewPr>
    <p:cSldViewPr snapToGrid="0" snapToObjects="1">
      <p:cViewPr varScale="1">
        <p:scale>
          <a:sx n="115" d="100"/>
          <a:sy n="115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20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클릭시</a:t>
            </a:r>
            <a:r>
              <a:rPr lang="ko-KR" altLang="en-US" baseline="0" dirty="0"/>
              <a:t> 양조장 사이트로 이동 </a:t>
            </a:r>
            <a:r>
              <a:rPr lang="en-US" altLang="ko-KR" baseline="0" dirty="0"/>
              <a:t>https://3d.co.kr/mgsdg/#section02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9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7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9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9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7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8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일반식당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술 </a:t>
            </a:r>
            <a:r>
              <a:rPr lang="ko-KR" altLang="en-US" dirty="0" err="1"/>
              <a:t>판매가능</a:t>
            </a:r>
            <a:r>
              <a:rPr lang="ko-KR" altLang="en-US" dirty="0"/>
              <a:t> 식당 </a:t>
            </a:r>
            <a:r>
              <a:rPr lang="en-US" altLang="ko-KR" dirty="0"/>
              <a:t> / </a:t>
            </a:r>
            <a:r>
              <a:rPr lang="ko-KR" altLang="en-US" dirty="0"/>
              <a:t>고급식당</a:t>
            </a:r>
            <a:r>
              <a:rPr lang="en-US" altLang="ko-KR" dirty="0"/>
              <a:t>: </a:t>
            </a:r>
            <a:r>
              <a:rPr lang="ko-KR" altLang="en-US" dirty="0"/>
              <a:t>한정식</a:t>
            </a:r>
            <a:r>
              <a:rPr lang="en-US" altLang="ko-KR" dirty="0"/>
              <a:t>, </a:t>
            </a:r>
            <a:r>
              <a:rPr lang="ko-KR" altLang="en-US" dirty="0" err="1"/>
              <a:t>파인다이닝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해산물집</a:t>
            </a:r>
            <a:r>
              <a:rPr lang="en-US" altLang="ko-KR" baseline="0" dirty="0"/>
              <a:t>(</a:t>
            </a:r>
            <a:r>
              <a:rPr lang="ko-KR" altLang="en-US" baseline="0" dirty="0"/>
              <a:t>회</a:t>
            </a:r>
            <a:r>
              <a:rPr lang="en-US" altLang="ko-KR" baseline="0" dirty="0"/>
              <a:t>)  </a:t>
            </a:r>
            <a:r>
              <a:rPr lang="ko-KR" altLang="en-US" baseline="0" dirty="0"/>
              <a:t>음식에 </a:t>
            </a:r>
            <a:r>
              <a:rPr lang="ko-KR" altLang="en-US" baseline="0" dirty="0" err="1"/>
              <a:t>페어링하여</a:t>
            </a:r>
            <a:r>
              <a:rPr lang="ko-KR" altLang="en-US" baseline="0" dirty="0"/>
              <a:t> 먹을 수 있는 식당 </a:t>
            </a:r>
            <a:endParaRPr lang="en-US" altLang="ko-KR" baseline="0" dirty="0"/>
          </a:p>
          <a:p>
            <a:endParaRPr lang="en-US" baseline="0" dirty="0"/>
          </a:p>
          <a:p>
            <a:r>
              <a:rPr lang="ko-KR" altLang="en-US" baseline="0" dirty="0"/>
              <a:t>온라인 판매 주류를 </a:t>
            </a:r>
            <a:r>
              <a:rPr lang="ko-KR" altLang="en-US" baseline="0" dirty="0" err="1"/>
              <a:t>보았을때</a:t>
            </a:r>
            <a:r>
              <a:rPr lang="ko-KR" altLang="en-US" baseline="0" dirty="0"/>
              <a:t> </a:t>
            </a:r>
            <a:r>
              <a:rPr lang="en-US" altLang="ko-KR" baseline="0" dirty="0"/>
              <a:t>200ml </a:t>
            </a:r>
            <a:r>
              <a:rPr lang="ko-KR" altLang="en-US" baseline="0" dirty="0"/>
              <a:t>기준으로 저가는 </a:t>
            </a:r>
            <a:r>
              <a:rPr lang="ko-KR" altLang="en-US" baseline="0" dirty="0" err="1"/>
              <a:t>몇천원에서</a:t>
            </a:r>
            <a:r>
              <a:rPr lang="en-US" altLang="ko-KR" baseline="0" dirty="0"/>
              <a:t>~ </a:t>
            </a:r>
            <a:r>
              <a:rPr lang="ko-KR" altLang="en-US" baseline="0" dirty="0"/>
              <a:t> 고가는 </a:t>
            </a:r>
            <a:r>
              <a:rPr lang="en-US" altLang="ko-KR" baseline="0" dirty="0"/>
              <a:t>18</a:t>
            </a:r>
            <a:r>
              <a:rPr lang="ko-KR" altLang="en-US" baseline="0" dirty="0" err="1"/>
              <a:t>만원정도의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전통주</a:t>
            </a:r>
            <a:r>
              <a:rPr lang="ko-KR" altLang="en-US" baseline="0" dirty="0"/>
              <a:t> 거래 되고 있습니다</a:t>
            </a:r>
            <a:r>
              <a:rPr lang="en-US" altLang="ko-KR" baseline="0" dirty="0"/>
              <a:t>. </a:t>
            </a:r>
          </a:p>
          <a:p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35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일반식당</a:t>
            </a:r>
            <a:r>
              <a:rPr lang="en-US" altLang="ko-KR"/>
              <a:t>:</a:t>
            </a:r>
            <a:r>
              <a:rPr lang="en-US" altLang="ko-KR" baseline="0"/>
              <a:t> </a:t>
            </a:r>
            <a:r>
              <a:rPr lang="en-US" altLang="ko-KR"/>
              <a:t> </a:t>
            </a:r>
            <a:r>
              <a:rPr lang="ko-KR" altLang="en-US"/>
              <a:t>술 판매가능 식당 </a:t>
            </a:r>
            <a:r>
              <a:rPr lang="en-US" altLang="ko-KR"/>
              <a:t> / </a:t>
            </a:r>
            <a:r>
              <a:rPr lang="ko-KR" altLang="en-US"/>
              <a:t>고급식당</a:t>
            </a:r>
            <a:r>
              <a:rPr lang="en-US" altLang="ko-KR"/>
              <a:t>: </a:t>
            </a:r>
            <a:r>
              <a:rPr lang="ko-KR" altLang="en-US"/>
              <a:t>한정식</a:t>
            </a:r>
            <a:r>
              <a:rPr lang="en-US" altLang="ko-KR"/>
              <a:t>, </a:t>
            </a:r>
            <a:r>
              <a:rPr lang="ko-KR" altLang="en-US"/>
              <a:t>파인다이닝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해산물집</a:t>
            </a:r>
            <a:r>
              <a:rPr lang="en-US" altLang="ko-KR" baseline="0"/>
              <a:t>(</a:t>
            </a:r>
            <a:r>
              <a:rPr lang="ko-KR" altLang="en-US" baseline="0"/>
              <a:t>회</a:t>
            </a:r>
            <a:r>
              <a:rPr lang="en-US" altLang="ko-KR" baseline="0"/>
              <a:t>)  </a:t>
            </a:r>
            <a:r>
              <a:rPr lang="ko-KR" altLang="en-US" baseline="0"/>
              <a:t>음식에 페어링하여 먹을 수 있는 식당 </a:t>
            </a:r>
            <a:endParaRPr lang="en-US" altLang="ko-KR" baseline="0"/>
          </a:p>
          <a:p>
            <a:endParaRPr lang="en-US" altLang="ko-KR" baseline="0"/>
          </a:p>
          <a:p>
            <a:r>
              <a:rPr lang="ko-KR" altLang="en-US" baseline="0"/>
              <a:t>온라인 판매 주류를 보았을때 </a:t>
            </a:r>
            <a:r>
              <a:rPr lang="en-US" altLang="ko-KR" baseline="0"/>
              <a:t>200ml </a:t>
            </a:r>
            <a:r>
              <a:rPr lang="ko-KR" altLang="en-US" baseline="0"/>
              <a:t>기준으로 저가는 몇천원에서</a:t>
            </a:r>
            <a:r>
              <a:rPr lang="en-US" altLang="ko-KR" baseline="0"/>
              <a:t>~ </a:t>
            </a:r>
            <a:r>
              <a:rPr lang="ko-KR" altLang="en-US" baseline="0"/>
              <a:t> 고가는 </a:t>
            </a:r>
            <a:r>
              <a:rPr lang="en-US" altLang="ko-KR" baseline="0"/>
              <a:t>18</a:t>
            </a:r>
            <a:r>
              <a:rPr lang="ko-KR" altLang="en-US" baseline="0"/>
              <a:t>만원정도의 전통주 거래 되고 있습니다</a:t>
            </a:r>
            <a:r>
              <a:rPr lang="en-US" altLang="ko-KR" baseline="0"/>
              <a:t>. </a:t>
            </a:r>
          </a:p>
          <a:p>
            <a:r>
              <a:rPr lang="ko-KR" altLang="en-US"/>
              <a:t> 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3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3d.co.kr/mgsdg/#section0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5326" y="0"/>
            <a:ext cx="6213348" cy="51435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770" y="0"/>
            <a:ext cx="5966460" cy="51435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0"/>
          <p:cNvSpPr/>
          <p:nvPr/>
        </p:nvSpPr>
        <p:spPr>
          <a:xfrm>
            <a:off x="1916723" y="1081453"/>
            <a:ext cx="5310553" cy="298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전통주 프리미엄화를 위한 프라이싱 전략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EE15636C-C6F2-F69B-83AC-9603A8C98FD1}"/>
              </a:ext>
            </a:extLst>
          </p:cNvPr>
          <p:cNvSpPr/>
          <p:nvPr/>
        </p:nvSpPr>
        <p:spPr>
          <a:xfrm>
            <a:off x="4854633" y="3752008"/>
            <a:ext cx="2262249" cy="10287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60606"/>
                </a:solidFill>
              </a:rPr>
              <a:t>석사과정 윤요섭</a:t>
            </a:r>
            <a:endParaRPr lang="en-US" altLang="ko-KR" dirty="0">
              <a:solidFill>
                <a:srgbClr val="060606"/>
              </a:solidFill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rgbClr val="060606"/>
                </a:solidFill>
              </a:rPr>
              <a:t>석사과정 김송이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7777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274064"/>
            <a:ext cx="8467344" cy="3529584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맹개술도가의 </a:t>
            </a:r>
            <a:r>
              <a:rPr lang="ko-KR" altLang="en-US" sz="1600" dirty="0" err="1">
                <a:latin typeface="+mj-ea"/>
                <a:ea typeface="+mj-ea"/>
              </a:rPr>
              <a:t>진맥소주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pPr algn="ctr"/>
            <a:r>
              <a:rPr lang="ko-KR" altLang="en-US" sz="1600" dirty="0">
                <a:latin typeface="+mj-ea"/>
                <a:ea typeface="+mj-ea"/>
              </a:rPr>
              <a:t>미국 샌프란시스코 세계 </a:t>
            </a:r>
            <a:r>
              <a:rPr lang="ko-KR" altLang="en-US" sz="1600" dirty="0" err="1">
                <a:latin typeface="+mj-ea"/>
                <a:ea typeface="+mj-ea"/>
              </a:rPr>
              <a:t>증류주대회</a:t>
            </a:r>
            <a:r>
              <a:rPr lang="en-US" altLang="ko-KR" sz="1600" dirty="0">
                <a:latin typeface="+mj-ea"/>
                <a:ea typeface="+mj-ea"/>
              </a:rPr>
              <a:t>(SFWSC) Double Gold </a:t>
            </a:r>
            <a:r>
              <a:rPr lang="ko-KR" altLang="en-US" sz="1600" dirty="0">
                <a:latin typeface="+mj-ea"/>
                <a:ea typeface="+mj-ea"/>
              </a:rPr>
              <a:t>수상 </a:t>
            </a:r>
            <a:r>
              <a:rPr lang="en-US" altLang="ko-KR" sz="1600" dirty="0">
                <a:latin typeface="+mj-ea"/>
                <a:ea typeface="+mj-ea"/>
              </a:rPr>
              <a:t>40</a:t>
            </a:r>
            <a:r>
              <a:rPr lang="ko-KR" altLang="en-US" sz="1600" dirty="0">
                <a:latin typeface="+mj-ea"/>
                <a:ea typeface="+mj-ea"/>
              </a:rPr>
              <a:t>도</a:t>
            </a:r>
            <a:r>
              <a:rPr lang="en-US" altLang="ko-KR" sz="1600" dirty="0">
                <a:latin typeface="+mj-ea"/>
                <a:ea typeface="+mj-ea"/>
              </a:rPr>
              <a:t>,53</a:t>
            </a:r>
            <a:r>
              <a:rPr lang="ko-KR" altLang="en-US" sz="1600" dirty="0">
                <a:latin typeface="+mj-ea"/>
                <a:ea typeface="+mj-ea"/>
              </a:rPr>
              <a:t>도</a:t>
            </a:r>
            <a:endParaRPr lang="en-US" altLang="ko-KR" sz="1600" dirty="0">
              <a:latin typeface="+mj-ea"/>
              <a:ea typeface="+mj-ea"/>
            </a:endParaRPr>
          </a:p>
          <a:p>
            <a:pPr algn="ctr"/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838" y="204716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60606"/>
                </a:solidFill>
                <a:latin typeface="+mj-ea"/>
              </a:rPr>
              <a:t>전통주</a:t>
            </a:r>
            <a:r>
              <a:rPr lang="ko-KR" altLang="en-US" sz="1400" dirty="0">
                <a:solidFill>
                  <a:srgbClr val="060606"/>
                </a:solidFill>
                <a:latin typeface="+mj-ea"/>
              </a:rPr>
              <a:t> 컨설팅 </a:t>
            </a:r>
            <a:r>
              <a:rPr lang="en-US" altLang="ko-KR" sz="1400" dirty="0">
                <a:solidFill>
                  <a:srgbClr val="060606"/>
                </a:solidFill>
                <a:latin typeface="+mj-ea"/>
              </a:rPr>
              <a:t>(5/7)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46" y="647801"/>
            <a:ext cx="820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가상 </a:t>
            </a:r>
            <a:r>
              <a:rPr lang="ko-KR" altLang="en-US" sz="2000" b="1" dirty="0" err="1"/>
              <a:t>전통주</a:t>
            </a:r>
            <a:r>
              <a:rPr lang="ko-KR" altLang="en-US" sz="2000" b="1" dirty="0"/>
              <a:t> 컨설팅</a:t>
            </a:r>
            <a:endParaRPr lang="en-US" altLang="ko-KR" sz="2000" b="1" dirty="0">
              <a:latin typeface="+mj-ea"/>
            </a:endParaRPr>
          </a:p>
        </p:txBody>
      </p:sp>
      <p:pic>
        <p:nvPicPr>
          <p:cNvPr id="5" name="그림 4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t="29716"/>
          <a:stretch/>
        </p:blipFill>
        <p:spPr>
          <a:xfrm>
            <a:off x="2820564" y="1770610"/>
            <a:ext cx="3621800" cy="23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1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274064"/>
            <a:ext cx="8467344" cy="3529584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r>
              <a:rPr lang="ko-KR" altLang="en-US" sz="1600" dirty="0" err="1">
                <a:latin typeface="+mj-ea"/>
                <a:ea typeface="+mj-ea"/>
              </a:rPr>
              <a:t>맹개술도가의</a:t>
            </a:r>
            <a:r>
              <a:rPr lang="ko-KR" altLang="en-US" sz="1600" dirty="0">
                <a:latin typeface="+mj-ea"/>
                <a:ea typeface="+mj-ea"/>
              </a:rPr>
              <a:t> 진맥소주 판매가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838" y="204716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60606"/>
                </a:solidFill>
                <a:latin typeface="+mj-ea"/>
              </a:rPr>
              <a:t>전통주</a:t>
            </a:r>
            <a:r>
              <a:rPr lang="ko-KR" altLang="en-US" sz="1400" dirty="0">
                <a:solidFill>
                  <a:srgbClr val="060606"/>
                </a:solidFill>
                <a:latin typeface="+mj-ea"/>
              </a:rPr>
              <a:t> 컨설팅 </a:t>
            </a:r>
            <a:r>
              <a:rPr lang="en-US" altLang="ko-KR" sz="1400" dirty="0">
                <a:solidFill>
                  <a:srgbClr val="060606"/>
                </a:solidFill>
                <a:latin typeface="+mj-ea"/>
              </a:rPr>
              <a:t>(6/7)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46" y="647801"/>
            <a:ext cx="820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가상 </a:t>
            </a:r>
            <a:r>
              <a:rPr lang="ko-KR" altLang="en-US" sz="2000" b="1" dirty="0" err="1"/>
              <a:t>전통주</a:t>
            </a:r>
            <a:r>
              <a:rPr lang="ko-KR" altLang="en-US" sz="2000" b="1" dirty="0"/>
              <a:t> 컨설팅</a:t>
            </a:r>
            <a:endParaRPr lang="en-US" altLang="ko-KR" sz="2000" b="1" dirty="0">
              <a:latin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40148"/>
              </p:ext>
            </p:extLst>
          </p:nvPr>
        </p:nvGraphicFramePr>
        <p:xfrm>
          <a:off x="300446" y="1948215"/>
          <a:ext cx="8467344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82173">
                  <a:extLst>
                    <a:ext uri="{9D8B030D-6E8A-4147-A177-3AD203B41FA5}">
                      <a16:colId xmlns:a16="http://schemas.microsoft.com/office/drawing/2014/main" val="880380619"/>
                    </a:ext>
                  </a:extLst>
                </a:gridCol>
                <a:gridCol w="2839928">
                  <a:extLst>
                    <a:ext uri="{9D8B030D-6E8A-4147-A177-3AD203B41FA5}">
                      <a16:colId xmlns:a16="http://schemas.microsoft.com/office/drawing/2014/main" val="1995860755"/>
                    </a:ext>
                  </a:extLst>
                </a:gridCol>
                <a:gridCol w="1731600">
                  <a:extLst>
                    <a:ext uri="{9D8B030D-6E8A-4147-A177-3AD203B41FA5}">
                      <a16:colId xmlns:a16="http://schemas.microsoft.com/office/drawing/2014/main" val="1434013942"/>
                    </a:ext>
                  </a:extLst>
                </a:gridCol>
                <a:gridCol w="2213643">
                  <a:extLst>
                    <a:ext uri="{9D8B030D-6E8A-4147-A177-3AD203B41FA5}">
                      <a16:colId xmlns:a16="http://schemas.microsoft.com/office/drawing/2014/main" val="1416980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제품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용량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j-ea"/>
                          <a:ea typeface="+mj-ea"/>
                        </a:rPr>
                        <a:t>주류설명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가격</a:t>
                      </a:r>
                      <a:r>
                        <a:rPr lang="ko-KR" altLang="en-US" sz="1600" baseline="0" dirty="0">
                          <a:latin typeface="+mj-ea"/>
                          <a:ea typeface="+mj-ea"/>
                        </a:rPr>
                        <a:t> 측정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판매 채널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7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밀소주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22   375ml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가볍게 즐기기 좋음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22,000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온오프라인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일반 식당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5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밀소주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40   200ml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국제 주류품평회수상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22,000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온오프라인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일반 식당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0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밀소주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53   200ml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토굴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저온숙성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국제주류품평회 수상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52,000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자사몰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지정온라인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고급식당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0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5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274064"/>
            <a:ext cx="8467344" cy="3529584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제품의 라벨 정보가 표시되어 있음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ko-KR" altLang="en-US" sz="1600" dirty="0" err="1">
                <a:latin typeface="+mj-ea"/>
                <a:ea typeface="+mj-ea"/>
              </a:rPr>
              <a:t>유기농</a:t>
            </a:r>
            <a:r>
              <a:rPr lang="ko-KR" altLang="en-US" sz="1600" dirty="0">
                <a:latin typeface="+mj-ea"/>
                <a:ea typeface="+mj-ea"/>
              </a:rPr>
              <a:t> 통밀 </a:t>
            </a:r>
            <a:r>
              <a:rPr lang="ko-KR" altLang="en-US" sz="1600" dirty="0" err="1">
                <a:latin typeface="+mj-ea"/>
                <a:ea typeface="+mj-ea"/>
              </a:rPr>
              <a:t>소주원액</a:t>
            </a:r>
            <a:r>
              <a:rPr lang="en-US" altLang="ko-KR" sz="1600" dirty="0">
                <a:latin typeface="+mj-ea"/>
                <a:ea typeface="+mj-ea"/>
              </a:rPr>
              <a:t>” , “Bourbon cask matured natural </a:t>
            </a:r>
            <a:r>
              <a:rPr lang="en-US" altLang="ko-KR" sz="1600" dirty="0" err="1">
                <a:latin typeface="+mj-ea"/>
                <a:ea typeface="+mj-ea"/>
              </a:rPr>
              <a:t>colour</a:t>
            </a:r>
            <a:r>
              <a:rPr lang="en-US" altLang="ko-KR" sz="1600" dirty="0">
                <a:latin typeface="+mj-ea"/>
                <a:ea typeface="+mj-ea"/>
              </a:rPr>
              <a:t>”  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dirty="0">
                <a:latin typeface="+mj-ea"/>
              </a:rPr>
              <a:t>품종 및 양조장에서 원재료 </a:t>
            </a:r>
            <a:r>
              <a:rPr lang="ko-KR" altLang="en-US" sz="1600" dirty="0" err="1">
                <a:latin typeface="+mj-ea"/>
              </a:rPr>
              <a:t>유기농</a:t>
            </a:r>
            <a:r>
              <a:rPr lang="ko-KR" altLang="en-US" sz="1600" dirty="0">
                <a:latin typeface="+mj-ea"/>
              </a:rPr>
              <a:t> 재배 정보를 라벨 표기하여 원재료와 품질의 신뢰도에 좋은 영향 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</a:rPr>
              <a:t>미국 샌프란시스코 세계 </a:t>
            </a:r>
            <a:r>
              <a:rPr lang="ko-KR" altLang="en-US" sz="1600" dirty="0" err="1">
                <a:latin typeface="+mj-ea"/>
              </a:rPr>
              <a:t>증류주대회</a:t>
            </a:r>
            <a:r>
              <a:rPr lang="en-US" altLang="ko-KR" sz="1600" dirty="0">
                <a:latin typeface="+mj-ea"/>
              </a:rPr>
              <a:t>(SFWSC) Double Gold </a:t>
            </a:r>
            <a:r>
              <a:rPr lang="ko-KR" altLang="en-US" sz="1600" dirty="0">
                <a:latin typeface="+mj-ea"/>
              </a:rPr>
              <a:t>수상 제품을 알리 정보 표기가 되어 있어 맛에 대한 신뢰도 증가할 것으로 보입니다</a:t>
            </a:r>
            <a:r>
              <a:rPr lang="en-US" altLang="ko-KR" sz="1600" dirty="0">
                <a:latin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pPr fontAlgn="base"/>
            <a:r>
              <a:rPr lang="ko-KR" altLang="en-US" sz="1400" dirty="0">
                <a:latin typeface="+mj-ea"/>
                <a:ea typeface="+mj-ea"/>
              </a:rPr>
              <a:t>통밀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도정할때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밀배유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+ </a:t>
            </a:r>
            <a:r>
              <a:rPr lang="ko-KR" altLang="en-US" sz="1400" dirty="0">
                <a:latin typeface="+mj-ea"/>
                <a:ea typeface="+mj-ea"/>
              </a:rPr>
              <a:t>밀의 껍질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밀기울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의 안쪽까지 남기어 제분 한 것</a:t>
            </a:r>
            <a:endParaRPr lang="en-US" altLang="ko-KR" sz="1400" dirty="0">
              <a:latin typeface="+mj-ea"/>
              <a:ea typeface="+mj-ea"/>
            </a:endParaRPr>
          </a:p>
          <a:p>
            <a:pPr fontAlgn="base"/>
            <a:endParaRPr lang="en-US" altLang="ko-KR" sz="1400" dirty="0">
              <a:latin typeface="+mj-ea"/>
              <a:ea typeface="+mj-ea"/>
            </a:endParaRPr>
          </a:p>
          <a:p>
            <a:pPr fontAlgn="base"/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838" y="204716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60606"/>
                </a:solidFill>
                <a:latin typeface="+mj-ea"/>
              </a:rPr>
              <a:t>전통주</a:t>
            </a:r>
            <a:r>
              <a:rPr lang="ko-KR" altLang="en-US" sz="1400" dirty="0">
                <a:solidFill>
                  <a:srgbClr val="060606"/>
                </a:solidFill>
                <a:latin typeface="+mj-ea"/>
              </a:rPr>
              <a:t> 컨설팅 </a:t>
            </a:r>
            <a:r>
              <a:rPr lang="en-US" altLang="ko-KR" sz="1400" dirty="0">
                <a:solidFill>
                  <a:srgbClr val="060606"/>
                </a:solidFill>
                <a:latin typeface="+mj-ea"/>
              </a:rPr>
              <a:t>(7/7)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46" y="647801"/>
            <a:ext cx="820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+mj-ea"/>
              </a:rPr>
              <a:t>맹개술도가의</a:t>
            </a:r>
            <a:r>
              <a:rPr lang="ko-KR" altLang="en-US" sz="2000" b="1" dirty="0">
                <a:latin typeface="+mj-ea"/>
              </a:rPr>
              <a:t> 진맥소주 개선점</a:t>
            </a:r>
            <a:endParaRPr lang="en-US" altLang="ko-KR" sz="2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536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D51B4-2427-5517-4FF0-DFB551328768}"/>
              </a:ext>
            </a:extLst>
          </p:cNvPr>
          <p:cNvSpPr txBox="1"/>
          <p:nvPr/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>
                <a:solidFill>
                  <a:srgbClr val="FFFFFF"/>
                </a:solidFill>
                <a:latin typeface="+mj-ea"/>
                <a:ea typeface="+mj-ea"/>
                <a:cs typeface="+mj-cs"/>
              </a:rPr>
              <a:t>Q &amp; A</a:t>
            </a:r>
            <a:endParaRPr lang="en-US" altLang="ko-KR" sz="3200" b="1" kern="1200">
              <a:solidFill>
                <a:srgbClr val="FFFFFF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4" name="그래픽 3" descr="고객 리뷰 단색으로 채워진">
            <a:extLst>
              <a:ext uri="{FF2B5EF4-FFF2-40B4-BE49-F238E27FC236}">
                <a16:creationId xmlns:a16="http://schemas.microsoft.com/office/drawing/2014/main" id="{AD3675CC-C497-8728-CED9-546FD6993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7472" y="482599"/>
            <a:ext cx="4176554" cy="41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5326" y="0"/>
            <a:ext cx="6213348" cy="51435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770" y="0"/>
            <a:ext cx="5966460" cy="51435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0"/>
          <p:cNvSpPr/>
          <p:nvPr/>
        </p:nvSpPr>
        <p:spPr>
          <a:xfrm>
            <a:off x="1916723" y="1081453"/>
            <a:ext cx="5310553" cy="298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1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41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en-US" sz="410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6058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F185B5-6FB4-45DC-9AE7-F7A26BD7E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B116B-4263-41E0-B09F-AAFE919C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868" y="491705"/>
            <a:ext cx="8044132" cy="408815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/>
          <p:cNvSpPr/>
          <p:nvPr/>
        </p:nvSpPr>
        <p:spPr>
          <a:xfrm>
            <a:off x="325806" y="579758"/>
            <a:ext cx="7903424" cy="1581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  </a:t>
            </a:r>
            <a:endParaRPr lang="en-US" altLang="ko-KR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0"/>
          <p:cNvSpPr/>
          <p:nvPr/>
        </p:nvSpPr>
        <p:spPr>
          <a:xfrm>
            <a:off x="1398147" y="2300749"/>
            <a:ext cx="6499612" cy="2092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60606"/>
                </a:solidFill>
                <a:latin typeface="+mj-ea"/>
                <a:ea typeface="+mj-ea"/>
              </a:rPr>
              <a:t>중간 발표정리</a:t>
            </a:r>
            <a:endParaRPr lang="en-US" altLang="ko-KR">
              <a:solidFill>
                <a:srgbClr val="060606"/>
              </a:solidFill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ko-KR">
                <a:solidFill>
                  <a:srgbClr val="060606"/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rgbClr val="060606"/>
                </a:solidFill>
                <a:latin typeface="+mj-ea"/>
                <a:ea typeface="+mj-ea"/>
              </a:rPr>
              <a:t>전통 주류의 발전 걸림돌</a:t>
            </a:r>
            <a:endParaRPr lang="en-US" altLang="ko-KR">
              <a:solidFill>
                <a:srgbClr val="060606"/>
              </a:solidFill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ko-KR">
                <a:solidFill>
                  <a:srgbClr val="060606"/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rgbClr val="060606"/>
                </a:solidFill>
                <a:latin typeface="+mj-ea"/>
                <a:ea typeface="+mj-ea"/>
              </a:rPr>
              <a:t>성공 사례를 통한 가치 창출</a:t>
            </a:r>
            <a:endParaRPr lang="en-US" altLang="ko-KR">
              <a:solidFill>
                <a:srgbClr val="060606"/>
              </a:solidFill>
              <a:latin typeface="+mj-ea"/>
              <a:ea typeface="+mj-ea"/>
            </a:endParaRPr>
          </a:p>
          <a:p>
            <a:pPr lvl="1"/>
            <a:r>
              <a:rPr lang="ko-KR" altLang="en-US">
                <a:solidFill>
                  <a:srgbClr val="060606"/>
                </a:solidFill>
                <a:latin typeface="+mj-ea"/>
                <a:ea typeface="+mj-ea"/>
              </a:rPr>
              <a:t> </a:t>
            </a:r>
            <a:endParaRPr lang="en-US" altLang="ko-KR">
              <a:solidFill>
                <a:srgbClr val="060606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60606"/>
                </a:solidFill>
                <a:latin typeface="+mj-ea"/>
                <a:ea typeface="+mj-ea"/>
              </a:rPr>
              <a:t>전통주 컨설팅 </a:t>
            </a:r>
            <a:r>
              <a:rPr lang="en-US" altLang="ko-KR">
                <a:solidFill>
                  <a:srgbClr val="060606"/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rgbClr val="060606"/>
                </a:solidFill>
                <a:latin typeface="+mj-ea"/>
                <a:ea typeface="+mj-ea"/>
              </a:rPr>
              <a:t>가상</a:t>
            </a:r>
            <a:r>
              <a:rPr lang="en-US" altLang="ko-KR">
                <a:solidFill>
                  <a:srgbClr val="060606"/>
                </a:solidFill>
                <a:latin typeface="+mj-ea"/>
                <a:ea typeface="+mj-ea"/>
              </a:rPr>
              <a:t>)</a:t>
            </a:r>
            <a:r>
              <a:rPr lang="ko-KR" altLang="en-US">
                <a:solidFill>
                  <a:srgbClr val="060606"/>
                </a:solidFill>
                <a:latin typeface="+mj-ea"/>
                <a:ea typeface="+mj-ea"/>
              </a:rPr>
              <a:t> </a:t>
            </a:r>
            <a:endParaRPr lang="en-US" altLang="ko-KR">
              <a:solidFill>
                <a:srgbClr val="06060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>
              <a:solidFill>
                <a:srgbClr val="06060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2DA1D-C1F2-44D4-8BB3-F29B9DD0B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88500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C6FECB-D48F-4DB7-A7B4-3A9E377B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4207"/>
            <a:ext cx="0" cy="51435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3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838" y="204716"/>
            <a:ext cx="2750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60606"/>
                </a:solidFill>
                <a:latin typeface="+mj-ea"/>
              </a:rPr>
              <a:t>중간 </a:t>
            </a:r>
            <a:r>
              <a:rPr lang="ko-KR" altLang="en-US" sz="1400" dirty="0" err="1">
                <a:solidFill>
                  <a:srgbClr val="060606"/>
                </a:solidFill>
                <a:latin typeface="+mj-ea"/>
              </a:rPr>
              <a:t>발표정리</a:t>
            </a:r>
            <a:r>
              <a:rPr lang="ko-KR" altLang="en-US" sz="1400" dirty="0">
                <a:solidFill>
                  <a:srgbClr val="060606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rgbClr val="060606"/>
                </a:solidFill>
                <a:latin typeface="+mj-ea"/>
              </a:rPr>
              <a:t>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2B09F-687A-80AA-9B73-0BC2DA59AA84}"/>
              </a:ext>
            </a:extLst>
          </p:cNvPr>
          <p:cNvSpPr txBox="1"/>
          <p:nvPr/>
        </p:nvSpPr>
        <p:spPr>
          <a:xfrm>
            <a:off x="300445" y="556360"/>
            <a:ext cx="540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성공 사례를 통한 가치 창출</a:t>
            </a:r>
            <a:endParaRPr lang="en-US" altLang="ko-KR" sz="20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C1EA9B-5205-2741-8774-244B1FCF4302}"/>
              </a:ext>
            </a:extLst>
          </p:cNvPr>
          <p:cNvGrpSpPr/>
          <p:nvPr/>
        </p:nvGrpSpPr>
        <p:grpSpPr>
          <a:xfrm>
            <a:off x="4557609" y="956470"/>
            <a:ext cx="3870000" cy="2015547"/>
            <a:chOff x="4516045" y="956470"/>
            <a:chExt cx="4037751" cy="201554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94A318-917B-7A6D-1806-8109A5B5FD58}"/>
                </a:ext>
              </a:extLst>
            </p:cNvPr>
            <p:cNvSpPr/>
            <p:nvPr/>
          </p:nvSpPr>
          <p:spPr>
            <a:xfrm>
              <a:off x="4690613" y="1092313"/>
              <a:ext cx="3863183" cy="187970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CECE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FADB14-FCC8-4C03-53E7-07B24F921B04}"/>
                </a:ext>
              </a:extLst>
            </p:cNvPr>
            <p:cNvSpPr txBox="1"/>
            <p:nvPr/>
          </p:nvSpPr>
          <p:spPr>
            <a:xfrm>
              <a:off x="4690613" y="1347517"/>
              <a:ext cx="3696929" cy="1386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latinLnBrk="1"/>
              <a:r>
                <a:rPr lang="ko-KR" altLang="ko-KR" sz="1400">
                  <a:latin typeface="+mj-ea"/>
                  <a:ea typeface="+mj-ea"/>
                </a:rPr>
                <a:t>종량세가 아닌 종가세로 인해 술의 </a:t>
              </a:r>
              <a:r>
                <a:rPr lang="en-US" altLang="ko-KR" sz="1400">
                  <a:latin typeface="+mj-ea"/>
                  <a:ea typeface="+mj-ea"/>
                </a:rPr>
                <a:t>‘</a:t>
              </a:r>
              <a:r>
                <a:rPr lang="ko-KR" altLang="ko-KR" sz="1400">
                  <a:latin typeface="+mj-ea"/>
                  <a:ea typeface="+mj-ea"/>
                </a:rPr>
                <a:t>가격</a:t>
              </a:r>
              <a:r>
                <a:rPr lang="en-US" altLang="ko-KR" sz="1400">
                  <a:latin typeface="+mj-ea"/>
                  <a:ea typeface="+mj-ea"/>
                </a:rPr>
                <a:t>’</a:t>
              </a:r>
              <a:r>
                <a:rPr lang="ko-KR" altLang="ko-KR" sz="1400">
                  <a:latin typeface="+mj-ea"/>
                  <a:ea typeface="+mj-ea"/>
                </a:rPr>
                <a:t>에 비례해서 세금을 부과하기 때문에</a:t>
              </a:r>
              <a:r>
                <a:rPr lang="en-US" altLang="ko-KR" sz="1400">
                  <a:latin typeface="+mj-ea"/>
                  <a:ea typeface="+mj-ea"/>
                </a:rPr>
                <a:t>, </a:t>
              </a:r>
            </a:p>
            <a:p>
              <a:pPr lvl="0" latinLnBrk="1"/>
              <a:endParaRPr lang="en-US" altLang="ko-KR" sz="1400">
                <a:latin typeface="+mj-ea"/>
                <a:ea typeface="+mj-ea"/>
              </a:endParaRPr>
            </a:p>
            <a:p>
              <a:pPr lvl="0" latinLnBrk="1"/>
              <a:r>
                <a:rPr lang="ko-KR" altLang="ko-KR" sz="1400">
                  <a:latin typeface="+mj-ea"/>
                  <a:ea typeface="+mj-ea"/>
                </a:rPr>
                <a:t>증류소주</a:t>
              </a:r>
              <a:r>
                <a:rPr lang="en-US" altLang="ko-KR" sz="1400">
                  <a:latin typeface="+mj-ea"/>
                  <a:ea typeface="+mj-ea"/>
                </a:rPr>
                <a:t>, </a:t>
              </a:r>
              <a:r>
                <a:rPr lang="ko-KR" altLang="ko-KR" sz="1400">
                  <a:latin typeface="+mj-ea"/>
                  <a:ea typeface="+mj-ea"/>
                </a:rPr>
                <a:t>위스키 등의 증류주에는 </a:t>
              </a:r>
              <a:r>
                <a:rPr lang="en-US" altLang="ko-KR" sz="1400">
                  <a:latin typeface="+mj-ea"/>
                  <a:ea typeface="+mj-ea"/>
                </a:rPr>
                <a:t>72%</a:t>
              </a:r>
              <a:r>
                <a:rPr lang="ko-KR" altLang="ko-KR" sz="1400">
                  <a:latin typeface="+mj-ea"/>
                  <a:ea typeface="+mj-ea"/>
                </a:rPr>
                <a:t>의 종가세가 붙어</a:t>
              </a:r>
              <a:r>
                <a:rPr lang="en-US" altLang="ko-KR" sz="1400">
                  <a:latin typeface="+mj-ea"/>
                  <a:ea typeface="+mj-ea"/>
                </a:rPr>
                <a:t>, </a:t>
              </a:r>
              <a:r>
                <a:rPr lang="ko-KR" altLang="ko-KR" sz="1400">
                  <a:latin typeface="+mj-ea"/>
                  <a:ea typeface="+mj-ea"/>
                </a:rPr>
                <a:t>주세 부담의 문제가 있다</a:t>
              </a:r>
              <a:r>
                <a:rPr lang="en-US" altLang="ko-KR" sz="1400">
                  <a:latin typeface="+mj-ea"/>
                  <a:ea typeface="+mj-ea"/>
                </a:rPr>
                <a:t>.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7757333-61D4-D76D-E319-68D061B21119}"/>
                </a:ext>
              </a:extLst>
            </p:cNvPr>
            <p:cNvSpPr/>
            <p:nvPr/>
          </p:nvSpPr>
          <p:spPr>
            <a:xfrm>
              <a:off x="4516045" y="956470"/>
              <a:ext cx="349135" cy="358048"/>
            </a:xfrm>
            <a:prstGeom prst="ellipse">
              <a:avLst/>
            </a:prstGeom>
            <a:solidFill>
              <a:srgbClr val="CECE3C"/>
            </a:solidFill>
            <a:ln>
              <a:solidFill>
                <a:srgbClr val="B4B2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D9CACC-31AA-E26C-60CC-A3C72F5EB42F}"/>
              </a:ext>
            </a:extLst>
          </p:cNvPr>
          <p:cNvGrpSpPr/>
          <p:nvPr/>
        </p:nvGrpSpPr>
        <p:grpSpPr>
          <a:xfrm>
            <a:off x="376808" y="956470"/>
            <a:ext cx="3868761" cy="2016000"/>
            <a:chOff x="651128" y="956470"/>
            <a:chExt cx="3868761" cy="201212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372C893-777D-65D1-A8F1-3537FAE690E1}"/>
                </a:ext>
              </a:extLst>
            </p:cNvPr>
            <p:cNvSpPr/>
            <p:nvPr/>
          </p:nvSpPr>
          <p:spPr>
            <a:xfrm>
              <a:off x="822960" y="1088890"/>
              <a:ext cx="3696929" cy="187970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CECE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2314CE-7CD4-41F1-5AC5-99F500777D64}"/>
                </a:ext>
              </a:extLst>
            </p:cNvPr>
            <p:cNvSpPr txBox="1"/>
            <p:nvPr/>
          </p:nvSpPr>
          <p:spPr>
            <a:xfrm>
              <a:off x="821852" y="1314518"/>
              <a:ext cx="3696929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latinLnBrk="1"/>
              <a:r>
                <a:rPr lang="ko-KR" altLang="ko-KR" sz="1400">
                  <a:latin typeface="+mj-ea"/>
                  <a:ea typeface="+mj-ea"/>
                </a:rPr>
                <a:t>싸고 쉽게 접할 수 있는 막걸리와 희석식 소주의 소비는 증가</a:t>
              </a:r>
              <a:r>
                <a:rPr lang="en-US" altLang="ko-KR" sz="1400">
                  <a:latin typeface="+mj-ea"/>
                  <a:ea typeface="+mj-ea"/>
                </a:rPr>
                <a:t>,</a:t>
              </a:r>
            </a:p>
            <a:p>
              <a:pPr lvl="0" latinLnBrk="1"/>
              <a:endParaRPr lang="en-US" altLang="ko-KR" sz="1400">
                <a:latin typeface="+mj-ea"/>
                <a:ea typeface="+mj-ea"/>
              </a:endParaRPr>
            </a:p>
            <a:p>
              <a:pPr lvl="0" latinLnBrk="1"/>
              <a:r>
                <a:rPr lang="ko-KR" altLang="ko-KR" sz="1400">
                  <a:latin typeface="+mj-ea"/>
                  <a:ea typeface="+mj-ea"/>
                </a:rPr>
                <a:t>그러나 전통주의 경우 점점 발전해도 쉽게 비싸고</a:t>
              </a:r>
              <a:r>
                <a:rPr lang="en-US" altLang="ko-KR" sz="1400">
                  <a:latin typeface="+mj-ea"/>
                  <a:ea typeface="+mj-ea"/>
                </a:rPr>
                <a:t>, </a:t>
              </a:r>
              <a:r>
                <a:rPr lang="ko-KR" altLang="ko-KR" sz="1400">
                  <a:latin typeface="+mj-ea"/>
                  <a:ea typeface="+mj-ea"/>
                </a:rPr>
                <a:t>판매 장소가 적다는 점 등이 대중화가 쉽지 않았다</a:t>
              </a:r>
              <a:r>
                <a:rPr lang="en-US" altLang="ko-KR" sz="1400">
                  <a:latin typeface="+mj-ea"/>
                  <a:ea typeface="+mj-ea"/>
                </a:rPr>
                <a:t>.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9DF4788-BABC-7913-72CC-13A57A6A2B75}"/>
                </a:ext>
              </a:extLst>
            </p:cNvPr>
            <p:cNvSpPr/>
            <p:nvPr/>
          </p:nvSpPr>
          <p:spPr>
            <a:xfrm>
              <a:off x="651128" y="956470"/>
              <a:ext cx="349135" cy="358048"/>
            </a:xfrm>
            <a:prstGeom prst="ellipse">
              <a:avLst/>
            </a:prstGeom>
            <a:solidFill>
              <a:srgbClr val="CECE3C"/>
            </a:solidFill>
            <a:ln>
              <a:solidFill>
                <a:srgbClr val="B4B2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E88DD30-A240-570A-1BC8-03923F1C206F}"/>
              </a:ext>
            </a:extLst>
          </p:cNvPr>
          <p:cNvGrpSpPr/>
          <p:nvPr/>
        </p:nvGrpSpPr>
        <p:grpSpPr>
          <a:xfrm>
            <a:off x="376808" y="3005120"/>
            <a:ext cx="3868761" cy="2016000"/>
            <a:chOff x="651128" y="2921990"/>
            <a:chExt cx="3868761" cy="20517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E48003-969F-1446-4E0B-53EDB7C32431}"/>
                </a:ext>
              </a:extLst>
            </p:cNvPr>
            <p:cNvSpPr/>
            <p:nvPr/>
          </p:nvSpPr>
          <p:spPr>
            <a:xfrm>
              <a:off x="822960" y="3094042"/>
              <a:ext cx="3696929" cy="187970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CECE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B3C317-08ED-E86A-8208-2BAD2DEE8CFB}"/>
                </a:ext>
              </a:extLst>
            </p:cNvPr>
            <p:cNvSpPr txBox="1"/>
            <p:nvPr/>
          </p:nvSpPr>
          <p:spPr>
            <a:xfrm>
              <a:off x="822960" y="3632352"/>
              <a:ext cx="369692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latinLnBrk="1"/>
              <a:r>
                <a:rPr lang="ko-KR" altLang="ko-KR" sz="1400">
                  <a:latin typeface="+mj-ea"/>
                  <a:ea typeface="+mj-ea"/>
                </a:rPr>
                <a:t>저렴하지만 한국의 대중적인 술인 희석식 </a:t>
              </a:r>
              <a:endParaRPr lang="en-US" altLang="ko-KR" sz="1400">
                <a:latin typeface="+mj-ea"/>
                <a:ea typeface="+mj-ea"/>
              </a:endParaRPr>
            </a:p>
            <a:p>
              <a:pPr lvl="0" latinLnBrk="1"/>
              <a:r>
                <a:rPr lang="ko-KR" altLang="ko-KR" sz="1400">
                  <a:latin typeface="+mj-ea"/>
                  <a:ea typeface="+mj-ea"/>
                </a:rPr>
                <a:t>소주의 경우</a:t>
              </a:r>
              <a:r>
                <a:rPr lang="en-US" altLang="ko-KR" sz="1400">
                  <a:latin typeface="+mj-ea"/>
                  <a:ea typeface="+mj-ea"/>
                </a:rPr>
                <a:t>, </a:t>
              </a:r>
              <a:r>
                <a:rPr lang="ko-KR" altLang="ko-KR" sz="1400">
                  <a:latin typeface="+mj-ea"/>
                  <a:ea typeface="+mj-ea"/>
                </a:rPr>
                <a:t>저가 폭탄주 이미지가 강하다</a:t>
              </a:r>
              <a:r>
                <a:rPr lang="en-US" altLang="ko-KR" sz="1400">
                  <a:latin typeface="+mj-ea"/>
                  <a:ea typeface="+mj-ea"/>
                </a:rPr>
                <a:t>. 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F2AEB32-878C-57F0-8885-1C3F6294E6F0}"/>
                </a:ext>
              </a:extLst>
            </p:cNvPr>
            <p:cNvSpPr/>
            <p:nvPr/>
          </p:nvSpPr>
          <p:spPr>
            <a:xfrm>
              <a:off x="651128" y="2921990"/>
              <a:ext cx="349135" cy="358048"/>
            </a:xfrm>
            <a:prstGeom prst="ellipse">
              <a:avLst/>
            </a:prstGeom>
            <a:solidFill>
              <a:srgbClr val="CECE3C"/>
            </a:solidFill>
            <a:ln>
              <a:solidFill>
                <a:srgbClr val="B4B2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EBCC96-65B8-E4B7-0EC8-B8E9EBAADD9F}"/>
              </a:ext>
            </a:extLst>
          </p:cNvPr>
          <p:cNvGrpSpPr/>
          <p:nvPr/>
        </p:nvGrpSpPr>
        <p:grpSpPr>
          <a:xfrm>
            <a:off x="4557608" y="3006000"/>
            <a:ext cx="3870000" cy="2016000"/>
            <a:chOff x="4516044" y="2926717"/>
            <a:chExt cx="4037750" cy="205045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9D158E-9BE5-B201-EDE9-408C3AFFE16F}"/>
                </a:ext>
              </a:extLst>
            </p:cNvPr>
            <p:cNvSpPr/>
            <p:nvPr/>
          </p:nvSpPr>
          <p:spPr>
            <a:xfrm>
              <a:off x="4690611" y="3097465"/>
              <a:ext cx="3863183" cy="187970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CECE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902B34-A50E-12C3-D556-74F6BB42D111}"/>
                </a:ext>
              </a:extLst>
            </p:cNvPr>
            <p:cNvSpPr txBox="1"/>
            <p:nvPr/>
          </p:nvSpPr>
          <p:spPr>
            <a:xfrm>
              <a:off x="4690613" y="3591477"/>
              <a:ext cx="369693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400">
                  <a:latin typeface="+mj-ea"/>
                  <a:ea typeface="+mj-ea"/>
                </a:rPr>
                <a:t>“</a:t>
              </a:r>
              <a:r>
                <a:rPr lang="ko-KR" altLang="ko-KR" sz="1400">
                  <a:latin typeface="+mj-ea"/>
                  <a:ea typeface="+mj-ea"/>
                </a:rPr>
                <a:t>술 자체의 개성과 맛</a:t>
              </a:r>
              <a:r>
                <a:rPr lang="en-US" altLang="ko-KR" sz="1400">
                  <a:latin typeface="+mj-ea"/>
                  <a:ea typeface="+mj-ea"/>
                </a:rPr>
                <a:t>, </a:t>
              </a:r>
              <a:r>
                <a:rPr lang="ko-KR" altLang="ko-KR" sz="1400">
                  <a:latin typeface="+mj-ea"/>
                  <a:ea typeface="+mj-ea"/>
                </a:rPr>
                <a:t>향을 앞세운 제품만이 부가가치를 창출하고 세계시장에서 사랑받을 수 있을 것</a:t>
              </a:r>
              <a:r>
                <a:rPr lang="en-US" altLang="ko-KR" sz="1400">
                  <a:latin typeface="+mj-ea"/>
                  <a:ea typeface="+mj-ea"/>
                </a:rPr>
                <a:t>”</a:t>
              </a:r>
            </a:p>
            <a:p>
              <a:pPr latinLnBrk="1"/>
              <a:r>
                <a:rPr lang="en-US" altLang="ko-KR" sz="1400">
                  <a:latin typeface="+mj-ea"/>
                  <a:ea typeface="+mj-ea"/>
                </a:rPr>
                <a:t> – </a:t>
              </a:r>
              <a:r>
                <a:rPr lang="ko-KR" altLang="ko-KR" sz="1400">
                  <a:latin typeface="+mj-ea"/>
                  <a:ea typeface="+mj-ea"/>
                </a:rPr>
                <a:t>문정훈 서울대 농경제사회학부 교수</a:t>
              </a:r>
              <a:endParaRPr lang="ko-KR" altLang="ko-KR" sz="1400" dirty="0">
                <a:latin typeface="+mj-ea"/>
                <a:ea typeface="+mj-ea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EF09218-130D-07CA-1918-19F4DF6DBB46}"/>
                </a:ext>
              </a:extLst>
            </p:cNvPr>
            <p:cNvSpPr/>
            <p:nvPr/>
          </p:nvSpPr>
          <p:spPr>
            <a:xfrm>
              <a:off x="4516044" y="2926717"/>
              <a:ext cx="349135" cy="358048"/>
            </a:xfrm>
            <a:prstGeom prst="ellipse">
              <a:avLst/>
            </a:prstGeom>
            <a:solidFill>
              <a:srgbClr val="CECE3C"/>
            </a:solidFill>
            <a:ln>
              <a:solidFill>
                <a:srgbClr val="B4B2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58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838" y="204716"/>
            <a:ext cx="2750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60606"/>
                </a:solidFill>
                <a:latin typeface="+mj-ea"/>
              </a:rPr>
              <a:t>중간 </a:t>
            </a:r>
            <a:r>
              <a:rPr lang="ko-KR" altLang="en-US" sz="1400" err="1">
                <a:solidFill>
                  <a:srgbClr val="060606"/>
                </a:solidFill>
                <a:latin typeface="+mj-ea"/>
              </a:rPr>
              <a:t>발표정리</a:t>
            </a:r>
            <a:r>
              <a:rPr lang="ko-KR" altLang="en-US" sz="1400">
                <a:solidFill>
                  <a:srgbClr val="060606"/>
                </a:solidFill>
                <a:latin typeface="+mj-ea"/>
              </a:rPr>
              <a:t> </a:t>
            </a:r>
            <a:r>
              <a:rPr lang="en-US" altLang="ko-KR" sz="1400">
                <a:solidFill>
                  <a:srgbClr val="060606"/>
                </a:solidFill>
                <a:latin typeface="+mj-ea"/>
              </a:rPr>
              <a:t>(2/2</a:t>
            </a:r>
            <a:r>
              <a:rPr lang="en-US" altLang="ko-KR" sz="1400" dirty="0">
                <a:solidFill>
                  <a:srgbClr val="060606"/>
                </a:solidFill>
                <a:latin typeface="+mj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2B09F-687A-80AA-9B73-0BC2DA59AA84}"/>
              </a:ext>
            </a:extLst>
          </p:cNvPr>
          <p:cNvSpPr txBox="1"/>
          <p:nvPr/>
        </p:nvSpPr>
        <p:spPr>
          <a:xfrm>
            <a:off x="300446" y="556360"/>
            <a:ext cx="322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전통 주류의 발전 걸림돌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008FD1-E18F-9AB8-FFF6-F6BAB84A2C3A}"/>
              </a:ext>
            </a:extLst>
          </p:cNvPr>
          <p:cNvGrpSpPr/>
          <p:nvPr/>
        </p:nvGrpSpPr>
        <p:grpSpPr>
          <a:xfrm>
            <a:off x="432000" y="948157"/>
            <a:ext cx="7995606" cy="3260735"/>
            <a:chOff x="432000" y="956470"/>
            <a:chExt cx="7995606" cy="406553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5C1EA9B-5205-2741-8774-244B1FCF4302}"/>
                </a:ext>
              </a:extLst>
            </p:cNvPr>
            <p:cNvGrpSpPr/>
            <p:nvPr/>
          </p:nvGrpSpPr>
          <p:grpSpPr>
            <a:xfrm>
              <a:off x="4607999" y="956470"/>
              <a:ext cx="3814125" cy="2015547"/>
              <a:chOff x="4568620" y="956470"/>
              <a:chExt cx="3979454" cy="201554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494A318-917B-7A6D-1806-8109A5B5FD58}"/>
                  </a:ext>
                </a:extLst>
              </p:cNvPr>
              <p:cNvSpPr/>
              <p:nvPr/>
            </p:nvSpPr>
            <p:spPr>
              <a:xfrm>
                <a:off x="4690613" y="1092313"/>
                <a:ext cx="3857461" cy="18797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rgbClr val="CECE3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FADB14-FCC8-4C03-53E7-07B24F921B04}"/>
                  </a:ext>
                </a:extLst>
              </p:cNvPr>
              <p:cNvSpPr txBox="1"/>
              <p:nvPr/>
            </p:nvSpPr>
            <p:spPr>
              <a:xfrm>
                <a:off x="4690613" y="1409699"/>
                <a:ext cx="3696929" cy="920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400">
                    <a:latin typeface="+mj-ea"/>
                    <a:ea typeface="+mj-ea"/>
                  </a:rPr>
                  <a:t>라벨링 의무화를 통한 제품 품질의 신뢰도 형성이 필요</a:t>
                </a:r>
              </a:p>
              <a:p>
                <a:pPr lvl="0" latinLnBrk="1"/>
                <a:endParaRPr lang="en-US" altLang="ko-KR" sz="1400" dirty="0">
                  <a:latin typeface="+mj-ea"/>
                  <a:ea typeface="+mj-ea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7757333-61D4-D76D-E319-68D061B21119}"/>
                  </a:ext>
                </a:extLst>
              </p:cNvPr>
              <p:cNvSpPr/>
              <p:nvPr/>
            </p:nvSpPr>
            <p:spPr>
              <a:xfrm>
                <a:off x="4568620" y="956470"/>
                <a:ext cx="300484" cy="358048"/>
              </a:xfrm>
              <a:prstGeom prst="ellipse">
                <a:avLst/>
              </a:prstGeom>
              <a:solidFill>
                <a:srgbClr val="CECE3C"/>
              </a:solidFill>
              <a:ln>
                <a:solidFill>
                  <a:srgbClr val="B4B2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8D9CACC-31AA-E26C-60CC-A3C72F5EB42F}"/>
                </a:ext>
              </a:extLst>
            </p:cNvPr>
            <p:cNvGrpSpPr/>
            <p:nvPr/>
          </p:nvGrpSpPr>
          <p:grpSpPr>
            <a:xfrm>
              <a:off x="432000" y="956470"/>
              <a:ext cx="3813569" cy="2016000"/>
              <a:chOff x="706320" y="956470"/>
              <a:chExt cx="3813569" cy="201212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72C893-777D-65D1-A8F1-3537FAE690E1}"/>
                  </a:ext>
                </a:extLst>
              </p:cNvPr>
              <p:cNvSpPr/>
              <p:nvPr/>
            </p:nvSpPr>
            <p:spPr>
              <a:xfrm>
                <a:off x="822960" y="1088890"/>
                <a:ext cx="3696929" cy="18797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rgbClr val="CECE3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2314CE-7CD4-41F1-5AC5-99F500777D64}"/>
                  </a:ext>
                </a:extLst>
              </p:cNvPr>
              <p:cNvSpPr txBox="1"/>
              <p:nvPr/>
            </p:nvSpPr>
            <p:spPr>
              <a:xfrm>
                <a:off x="821852" y="1355896"/>
                <a:ext cx="3696929" cy="651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ko-KR" altLang="en-US" sz="1400">
                    <a:latin typeface="+mj-ea"/>
                    <a:ea typeface="+mj-ea"/>
                  </a:rPr>
                  <a:t>주세법 개정 및 한국 날씨에 </a:t>
                </a:r>
                <a:endParaRPr lang="en-US" altLang="ko-KR" sz="1400">
                  <a:latin typeface="+mj-ea"/>
                  <a:ea typeface="+mj-ea"/>
                </a:endParaRPr>
              </a:p>
              <a:p>
                <a:pPr lvl="0" latinLnBrk="1"/>
                <a:r>
                  <a:rPr lang="ko-KR" altLang="en-US" sz="1400">
                    <a:latin typeface="+mj-ea"/>
                    <a:ea typeface="+mj-ea"/>
                  </a:rPr>
                  <a:t>맞춤화된 위스키 생산</a:t>
                </a:r>
                <a:endParaRPr lang="en-US" altLang="ko-KR" sz="1400" dirty="0">
                  <a:latin typeface="+mj-ea"/>
                  <a:ea typeface="+mj-ea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19DF4788-BABC-7913-72CC-13A57A6A2B75}"/>
                  </a:ext>
                </a:extLst>
              </p:cNvPr>
              <p:cNvSpPr/>
              <p:nvPr/>
            </p:nvSpPr>
            <p:spPr>
              <a:xfrm>
                <a:off x="706320" y="956470"/>
                <a:ext cx="288000" cy="358047"/>
              </a:xfrm>
              <a:prstGeom prst="ellipse">
                <a:avLst/>
              </a:prstGeom>
              <a:solidFill>
                <a:srgbClr val="CECE3C"/>
              </a:solidFill>
              <a:ln>
                <a:solidFill>
                  <a:srgbClr val="B4B2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E88DD30-A240-570A-1BC8-03923F1C206F}"/>
                </a:ext>
              </a:extLst>
            </p:cNvPr>
            <p:cNvGrpSpPr/>
            <p:nvPr/>
          </p:nvGrpSpPr>
          <p:grpSpPr>
            <a:xfrm>
              <a:off x="432000" y="3005120"/>
              <a:ext cx="3813569" cy="2016000"/>
              <a:chOff x="706320" y="2921990"/>
              <a:chExt cx="3813569" cy="2051756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8E48003-969F-1446-4E0B-53EDB7C32431}"/>
                  </a:ext>
                </a:extLst>
              </p:cNvPr>
              <p:cNvSpPr/>
              <p:nvPr/>
            </p:nvSpPr>
            <p:spPr>
              <a:xfrm>
                <a:off x="822960" y="3094042"/>
                <a:ext cx="3696929" cy="18797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rgbClr val="CECE3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B3C317-08ED-E86A-8208-2BAD2DEE8CFB}"/>
                  </a:ext>
                </a:extLst>
              </p:cNvPr>
              <p:cNvSpPr txBox="1"/>
              <p:nvPr/>
            </p:nvSpPr>
            <p:spPr>
              <a:xfrm>
                <a:off x="822960" y="3632352"/>
                <a:ext cx="3696929" cy="663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ko-KR" altLang="en-US" sz="1400">
                    <a:latin typeface="+mj-ea"/>
                    <a:ea typeface="+mj-ea"/>
                  </a:rPr>
                  <a:t>전통주 등급제도를 통해 명주 </a:t>
                </a:r>
                <a:r>
                  <a:rPr lang="en-US" altLang="ko-KR" sz="1400">
                    <a:latin typeface="+mj-ea"/>
                    <a:ea typeface="+mj-ea"/>
                  </a:rPr>
                  <a:t>or </a:t>
                </a:r>
                <a:r>
                  <a:rPr lang="ko-KR" altLang="en-US" sz="1400">
                    <a:latin typeface="+mj-ea"/>
                    <a:ea typeface="+mj-ea"/>
                  </a:rPr>
                  <a:t>고급주 이미지화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F2AEB32-878C-57F0-8885-1C3F6294E6F0}"/>
                  </a:ext>
                </a:extLst>
              </p:cNvPr>
              <p:cNvSpPr/>
              <p:nvPr/>
            </p:nvSpPr>
            <p:spPr>
              <a:xfrm>
                <a:off x="706320" y="2921990"/>
                <a:ext cx="288000" cy="365451"/>
              </a:xfrm>
              <a:prstGeom prst="ellipse">
                <a:avLst/>
              </a:prstGeom>
              <a:solidFill>
                <a:srgbClr val="CECE3C"/>
              </a:solidFill>
              <a:ln>
                <a:solidFill>
                  <a:srgbClr val="B4B2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FEBCC96-65B8-E4B7-0EC8-B8E9EBAADD9F}"/>
                </a:ext>
              </a:extLst>
            </p:cNvPr>
            <p:cNvGrpSpPr/>
            <p:nvPr/>
          </p:nvGrpSpPr>
          <p:grpSpPr>
            <a:xfrm>
              <a:off x="4607999" y="3005999"/>
              <a:ext cx="3819607" cy="2016001"/>
              <a:chOff x="4568620" y="2926716"/>
              <a:chExt cx="3985173" cy="2050453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49D158E-9BE5-B201-EDE9-408C3AFFE16F}"/>
                  </a:ext>
                </a:extLst>
              </p:cNvPr>
              <p:cNvSpPr/>
              <p:nvPr/>
            </p:nvSpPr>
            <p:spPr>
              <a:xfrm>
                <a:off x="4690611" y="3097465"/>
                <a:ext cx="3857460" cy="18797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rgbClr val="CECE3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902B34-A50E-12C3-D556-74F6BB42D111}"/>
                  </a:ext>
                </a:extLst>
              </p:cNvPr>
              <p:cNvSpPr txBox="1"/>
              <p:nvPr/>
            </p:nvSpPr>
            <p:spPr>
              <a:xfrm>
                <a:off x="4690612" y="3654724"/>
                <a:ext cx="3863181" cy="390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ko-KR" altLang="en-US" sz="1400">
                    <a:latin typeface="+mj-ea"/>
                    <a:ea typeface="+mj-ea"/>
                  </a:rPr>
                  <a:t>주재료 품질 향상 및 지역 이미지 형성</a:t>
                </a:r>
                <a:endParaRPr lang="en-US" altLang="ko-KR" sz="1400" dirty="0">
                  <a:latin typeface="+mj-ea"/>
                  <a:ea typeface="+mj-ea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EF09218-130D-07CA-1918-19F4DF6DBB46}"/>
                  </a:ext>
                </a:extLst>
              </p:cNvPr>
              <p:cNvSpPr/>
              <p:nvPr/>
            </p:nvSpPr>
            <p:spPr>
              <a:xfrm>
                <a:off x="4568620" y="2926716"/>
                <a:ext cx="300484" cy="365219"/>
              </a:xfrm>
              <a:prstGeom prst="ellipse">
                <a:avLst/>
              </a:prstGeom>
              <a:solidFill>
                <a:srgbClr val="CECE3C"/>
              </a:solidFill>
              <a:ln>
                <a:solidFill>
                  <a:srgbClr val="B4B2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4</a:t>
                </a:r>
                <a:endParaRPr lang="ko-KR" altLang="en-US"/>
              </a:p>
            </p:txBody>
          </p:sp>
        </p:grpSp>
      </p:grpSp>
      <p:sp>
        <p:nvSpPr>
          <p:cNvPr id="4" name="Text 0">
            <a:extLst>
              <a:ext uri="{FF2B5EF4-FFF2-40B4-BE49-F238E27FC236}">
                <a16:creationId xmlns:a16="http://schemas.microsoft.com/office/drawing/2014/main" id="{8BD69830-B829-7E04-38B9-9A56C32C1333}"/>
              </a:ext>
            </a:extLst>
          </p:cNvPr>
          <p:cNvSpPr/>
          <p:nvPr/>
        </p:nvSpPr>
        <p:spPr>
          <a:xfrm>
            <a:off x="491250" y="4301813"/>
            <a:ext cx="8467344" cy="691619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pPr lvl="0" latinLnBrk="1"/>
            <a:r>
              <a:rPr lang="ko-KR" altLang="en-US" sz="1600">
                <a:latin typeface="+mj-ea"/>
                <a:ea typeface="+mj-ea"/>
              </a:rPr>
              <a:t>전통주의 </a:t>
            </a:r>
            <a:r>
              <a:rPr lang="ko-KR" altLang="en-US" sz="1600" dirty="0">
                <a:latin typeface="+mj-ea"/>
                <a:ea typeface="+mj-ea"/>
              </a:rPr>
              <a:t>전반적 가치를 올려 소비자가 품질에 신뢰를 </a:t>
            </a:r>
            <a:r>
              <a:rPr lang="ko-KR" altLang="en-US" sz="1600" dirty="0" err="1">
                <a:latin typeface="+mj-ea"/>
                <a:ea typeface="+mj-ea"/>
              </a:rPr>
              <a:t>가지게되고</a:t>
            </a:r>
            <a:endParaRPr lang="en-US" altLang="ko-KR" sz="1600" dirty="0">
              <a:latin typeface="+mj-ea"/>
              <a:ea typeface="+mj-ea"/>
            </a:endParaRPr>
          </a:p>
          <a:p>
            <a:pPr lvl="0" latinLnBrk="1"/>
            <a:r>
              <a:rPr lang="ko-KR" altLang="en-US" sz="1600" dirty="0">
                <a:latin typeface="+mj-ea"/>
                <a:ea typeface="+mj-ea"/>
              </a:rPr>
              <a:t>지역에 특화된 재료의 이미지를 이용해 제품의 스토리를 만들어 전통주의 고급화 </a:t>
            </a:r>
          </a:p>
        </p:txBody>
      </p:sp>
    </p:spTree>
    <p:extLst>
      <p:ext uri="{BB962C8B-B14F-4D97-AF65-F5344CB8AC3E}">
        <p14:creationId xmlns:p14="http://schemas.microsoft.com/office/powerpoint/2010/main" val="267821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837" y="204716"/>
            <a:ext cx="2052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60606"/>
                </a:solidFill>
                <a:latin typeface="+mj-ea"/>
              </a:rPr>
              <a:t>전통주</a:t>
            </a:r>
            <a:r>
              <a:rPr lang="ko-KR" altLang="en-US" sz="1400" dirty="0">
                <a:solidFill>
                  <a:srgbClr val="060606"/>
                </a:solidFill>
                <a:latin typeface="+mj-ea"/>
              </a:rPr>
              <a:t> 컨설팅 </a:t>
            </a:r>
            <a:r>
              <a:rPr lang="en-US" altLang="ko-KR" sz="1400" dirty="0">
                <a:solidFill>
                  <a:srgbClr val="060606"/>
                </a:solidFill>
                <a:latin typeface="+mj-ea"/>
              </a:rPr>
              <a:t>(1/7)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46" y="647801"/>
            <a:ext cx="820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가상 </a:t>
            </a:r>
            <a:r>
              <a:rPr lang="ko-KR" altLang="en-US" sz="2000" b="1" dirty="0" err="1"/>
              <a:t>전통주</a:t>
            </a:r>
            <a:r>
              <a:rPr lang="ko-KR" altLang="en-US" sz="2000" b="1" dirty="0"/>
              <a:t> 컨설팅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6" y="3078750"/>
            <a:ext cx="1245784" cy="1245784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1968680" y="1304544"/>
            <a:ext cx="6648148" cy="1435889"/>
          </a:xfrm>
          <a:prstGeom prst="wedgeRoundRectCallout">
            <a:avLst>
              <a:gd name="adj1" fmla="val -39171"/>
              <a:gd name="adj2" fmla="val 83087"/>
              <a:gd name="adj3" fmla="val 16667"/>
            </a:avLst>
          </a:prstGeom>
          <a:noFill/>
          <a:ln w="38100">
            <a:solidFill>
              <a:srgbClr val="CEC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우리는 밀을 직접 농사 지어 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전통주를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생산합니다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국제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주류 품평회에 소주 부분에서 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Best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받았습니다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국내와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해외에 판매 전략 조언이 필요합니다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028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7900" y="1274064"/>
            <a:ext cx="7182196" cy="3529584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소주 </a:t>
            </a:r>
            <a:r>
              <a:rPr lang="ko-KR" altLang="en-US" sz="1600" b="1">
                <a:latin typeface="+mj-ea"/>
                <a:ea typeface="+mj-ea"/>
              </a:rPr>
              <a:t>컨셉 </a:t>
            </a:r>
            <a:r>
              <a:rPr lang="en-US" altLang="ko-KR" sz="1600" b="1">
                <a:latin typeface="+mj-ea"/>
                <a:ea typeface="+mj-ea"/>
              </a:rPr>
              <a:t>(Value Based)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직접 재배한 밀을 술로 빚어 두번의 </a:t>
            </a:r>
            <a:r>
              <a:rPr lang="ko-KR" altLang="en-US" sz="1600" dirty="0" err="1">
                <a:latin typeface="+mj-ea"/>
                <a:ea typeface="+mj-ea"/>
              </a:rPr>
              <a:t>상압</a:t>
            </a:r>
            <a:r>
              <a:rPr lang="ko-KR" altLang="en-US" sz="1600" dirty="0">
                <a:latin typeface="+mj-ea"/>
                <a:ea typeface="+mj-ea"/>
              </a:rPr>
              <a:t> 증류를 거처 숙성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년 이상 숙성 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b="1" dirty="0">
                <a:latin typeface="+mj-ea"/>
                <a:ea typeface="+mj-ea"/>
              </a:rPr>
              <a:t>소주 생산 최소 </a:t>
            </a:r>
            <a:r>
              <a:rPr lang="en-US" altLang="ko-KR" sz="1600" b="1" dirty="0">
                <a:latin typeface="+mj-ea"/>
                <a:ea typeface="+mj-ea"/>
              </a:rPr>
              <a:t>2</a:t>
            </a:r>
            <a:r>
              <a:rPr lang="ko-KR" altLang="en-US" sz="1600" b="1" dirty="0">
                <a:latin typeface="+mj-ea"/>
                <a:ea typeface="+mj-ea"/>
              </a:rPr>
              <a:t>년 재료부터 정성으로 빚어지는 술</a:t>
            </a:r>
            <a:r>
              <a:rPr lang="en-US" altLang="ko-KR" sz="1600" b="1" dirty="0">
                <a:latin typeface="+mj-ea"/>
                <a:ea typeface="+mj-ea"/>
              </a:rPr>
              <a:t>!</a:t>
            </a:r>
          </a:p>
          <a:p>
            <a:endParaRPr lang="en-US" altLang="ko-KR" sz="1600" b="1" dirty="0">
              <a:latin typeface="+mj-ea"/>
              <a:ea typeface="+mj-ea"/>
            </a:endParaRPr>
          </a:p>
          <a:p>
            <a:r>
              <a:rPr lang="ko-KR" altLang="en-US" sz="1600" b="1" dirty="0">
                <a:latin typeface="+mj-ea"/>
                <a:ea typeface="+mj-ea"/>
              </a:rPr>
              <a:t>제품 </a:t>
            </a:r>
            <a:r>
              <a:rPr lang="en-US" altLang="ko-KR" sz="1600" b="1" dirty="0">
                <a:latin typeface="+mj-ea"/>
                <a:ea typeface="+mj-ea"/>
              </a:rPr>
              <a:t>3</a:t>
            </a:r>
            <a:r>
              <a:rPr lang="ko-KR" altLang="en-US" sz="1600" b="1">
                <a:latin typeface="+mj-ea"/>
                <a:ea typeface="+mj-ea"/>
              </a:rPr>
              <a:t>가지 구성 </a:t>
            </a:r>
            <a:r>
              <a:rPr lang="en-US" altLang="ko-KR" sz="1600" b="1">
                <a:latin typeface="+mj-ea"/>
                <a:ea typeface="+mj-ea"/>
              </a:rPr>
              <a:t>(Good – Better – Best)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밀소주 </a:t>
            </a:r>
            <a:r>
              <a:rPr lang="en-US" altLang="ko-KR" sz="1600" dirty="0">
                <a:latin typeface="+mj-ea"/>
                <a:ea typeface="+mj-ea"/>
              </a:rPr>
              <a:t>22		375ml 	</a:t>
            </a:r>
            <a:r>
              <a:rPr lang="ko-KR" altLang="en-US" sz="1600" dirty="0">
                <a:latin typeface="+mj-ea"/>
                <a:ea typeface="+mj-ea"/>
              </a:rPr>
              <a:t>가볍게 즐기 수 있음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밀소주</a:t>
            </a:r>
            <a:r>
              <a:rPr lang="en-US" altLang="ko-KR" sz="1600" dirty="0">
                <a:latin typeface="+mj-ea"/>
                <a:ea typeface="+mj-ea"/>
              </a:rPr>
              <a:t> 40 	200ml 	</a:t>
            </a:r>
            <a:r>
              <a:rPr lang="ko-KR" altLang="en-US" sz="1600" dirty="0">
                <a:latin typeface="+mj-ea"/>
                <a:ea typeface="+mj-ea"/>
              </a:rPr>
              <a:t>국제주류품평회 수상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밀소주 </a:t>
            </a:r>
            <a:r>
              <a:rPr lang="en-US" altLang="ko-KR" sz="1600" dirty="0">
                <a:latin typeface="+mj-ea"/>
                <a:ea typeface="+mj-ea"/>
              </a:rPr>
              <a:t>53		200ml 	</a:t>
            </a:r>
            <a:r>
              <a:rPr lang="ko-KR" altLang="en-US" sz="1600" dirty="0">
                <a:latin typeface="+mj-ea"/>
                <a:ea typeface="+mj-ea"/>
              </a:rPr>
              <a:t>토굴 </a:t>
            </a:r>
            <a:r>
              <a:rPr lang="ko-KR" altLang="en-US" sz="1600" dirty="0" err="1">
                <a:latin typeface="+mj-ea"/>
                <a:ea typeface="+mj-ea"/>
              </a:rPr>
              <a:t>저온숙성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/ </a:t>
            </a:r>
            <a:r>
              <a:rPr lang="ko-KR" altLang="en-US" sz="1600" dirty="0">
                <a:latin typeface="+mj-ea"/>
              </a:rPr>
              <a:t>국제주류품평회 수상</a:t>
            </a:r>
            <a:endParaRPr lang="en-US" altLang="ko-KR" sz="1600" dirty="0">
              <a:latin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838" y="204716"/>
            <a:ext cx="2451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60606"/>
                </a:solidFill>
                <a:latin typeface="+mj-ea"/>
              </a:rPr>
              <a:t>전통주</a:t>
            </a:r>
            <a:r>
              <a:rPr lang="ko-KR" altLang="en-US" sz="1400" dirty="0">
                <a:solidFill>
                  <a:srgbClr val="060606"/>
                </a:solidFill>
                <a:latin typeface="+mj-ea"/>
              </a:rPr>
              <a:t> 컨설팅 </a:t>
            </a:r>
            <a:r>
              <a:rPr lang="en-US" altLang="ko-KR" sz="1400" dirty="0">
                <a:solidFill>
                  <a:srgbClr val="060606"/>
                </a:solidFill>
                <a:latin typeface="+mj-ea"/>
              </a:rPr>
              <a:t>(2/7)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46" y="647801"/>
            <a:ext cx="820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가상 </a:t>
            </a:r>
            <a:r>
              <a:rPr lang="ko-KR" altLang="en-US" sz="2000" b="1" dirty="0" err="1"/>
              <a:t>전통주</a:t>
            </a:r>
            <a:r>
              <a:rPr lang="ko-KR" altLang="en-US" sz="2000" b="1" dirty="0"/>
              <a:t> 컨설팅</a:t>
            </a:r>
            <a:endParaRPr lang="en-US" altLang="ko-KR" sz="2000" b="1" dirty="0">
              <a:latin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59CF123-3883-295D-CDDC-A2DC402F684D}"/>
              </a:ext>
            </a:extLst>
          </p:cNvPr>
          <p:cNvSpPr/>
          <p:nvPr/>
        </p:nvSpPr>
        <p:spPr>
          <a:xfrm>
            <a:off x="408513" y="1274064"/>
            <a:ext cx="349135" cy="358738"/>
          </a:xfrm>
          <a:prstGeom prst="ellipse">
            <a:avLst/>
          </a:prstGeom>
          <a:solidFill>
            <a:srgbClr val="CECE3C"/>
          </a:solidFill>
          <a:ln>
            <a:solidFill>
              <a:srgbClr val="B4B2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66C710-DE70-9C32-6958-E26393A2A2BE}"/>
              </a:ext>
            </a:extLst>
          </p:cNvPr>
          <p:cNvSpPr/>
          <p:nvPr/>
        </p:nvSpPr>
        <p:spPr>
          <a:xfrm>
            <a:off x="410400" y="2470591"/>
            <a:ext cx="349135" cy="358738"/>
          </a:xfrm>
          <a:prstGeom prst="ellipse">
            <a:avLst/>
          </a:prstGeom>
          <a:solidFill>
            <a:srgbClr val="CECE3C"/>
          </a:solidFill>
          <a:ln>
            <a:solidFill>
              <a:srgbClr val="B4B2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5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1398" y="1132748"/>
            <a:ext cx="7838902" cy="3736848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타겟 고객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ko-KR" altLang="en-US" sz="1600" dirty="0" err="1">
                <a:latin typeface="+mj-ea"/>
                <a:ea typeface="+mj-ea"/>
              </a:rPr>
              <a:t>전통주를</a:t>
            </a:r>
            <a:r>
              <a:rPr lang="ko-KR" altLang="en-US" sz="1600" dirty="0">
                <a:latin typeface="+mj-ea"/>
                <a:ea typeface="+mj-ea"/>
              </a:rPr>
              <a:t> 즐기는 고객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한식을 먹으며 함께 즐길 수 있는 주류로 맛과 품질이 뛰어남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 err="1">
                <a:latin typeface="+mj-ea"/>
                <a:ea typeface="+mj-ea"/>
              </a:rPr>
              <a:t>국제품평회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위 밀로 만들어 빵과 같은 곡물의 느낌으로 음식에 </a:t>
            </a:r>
            <a:r>
              <a:rPr lang="ko-KR" altLang="en-US" sz="1600" dirty="0" err="1">
                <a:latin typeface="+mj-ea"/>
                <a:ea typeface="+mj-ea"/>
              </a:rPr>
              <a:t>페어링하기</a:t>
            </a:r>
            <a:r>
              <a:rPr lang="ko-KR" altLang="en-US" sz="1600" dirty="0">
                <a:latin typeface="+mj-ea"/>
                <a:ea typeface="+mj-ea"/>
              </a:rPr>
              <a:t> 쉬움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맛과 품질이 뛰어난 </a:t>
            </a:r>
            <a:r>
              <a:rPr lang="ko-KR" altLang="en-US" sz="1600" dirty="0" err="1">
                <a:latin typeface="+mj-ea"/>
                <a:ea typeface="+mj-ea"/>
              </a:rPr>
              <a:t>전통주</a:t>
            </a:r>
            <a:r>
              <a:rPr lang="ko-KR" altLang="en-US" sz="1600" dirty="0">
                <a:latin typeface="+mj-ea"/>
                <a:ea typeface="+mj-ea"/>
              </a:rPr>
              <a:t> 선물하기 적합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>
                <a:latin typeface="+mj-ea"/>
                <a:ea typeface="+mj-ea"/>
              </a:rPr>
              <a:t>단일 주재료</a:t>
            </a:r>
            <a:r>
              <a:rPr lang="en-US" altLang="ko-KR" sz="160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효모 로만 </a:t>
            </a:r>
            <a:r>
              <a:rPr lang="ko-KR" altLang="en-US" sz="1600" dirty="0" err="1">
                <a:latin typeface="+mj-ea"/>
                <a:ea typeface="+mj-ea"/>
              </a:rPr>
              <a:t>전통주</a:t>
            </a:r>
            <a:r>
              <a:rPr lang="ko-KR" altLang="en-US" sz="1600" dirty="0">
                <a:latin typeface="+mj-ea"/>
                <a:ea typeface="+mj-ea"/>
              </a:rPr>
              <a:t> 생산</a:t>
            </a:r>
            <a:r>
              <a:rPr lang="en-US" altLang="ko-KR" sz="1600" dirty="0">
                <a:latin typeface="+mj-ea"/>
                <a:ea typeface="+mj-ea"/>
              </a:rPr>
              <a:t>  ( </a:t>
            </a:r>
            <a:r>
              <a:rPr lang="ko-KR" altLang="en-US" sz="1600" dirty="0" err="1">
                <a:latin typeface="+mj-ea"/>
                <a:ea typeface="+mj-ea"/>
              </a:rPr>
              <a:t>고급주류</a:t>
            </a:r>
            <a:r>
              <a:rPr lang="ko-KR" altLang="en-US" sz="1600" dirty="0">
                <a:latin typeface="+mj-ea"/>
                <a:ea typeface="+mj-ea"/>
              </a:rPr>
              <a:t> 단순한 재료로 여러 향 과 맛 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pPr latinLnBrk="1"/>
            <a:r>
              <a:rPr lang="ko-KR" altLang="en-US" sz="1600" b="1" dirty="0">
                <a:latin typeface="+mj-ea"/>
                <a:ea typeface="+mj-ea"/>
              </a:rPr>
              <a:t>우리 브랜드가 줄 수 있는 가치 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 latinLnBrk="1"/>
            <a:r>
              <a:rPr lang="ko-KR" altLang="en-US" sz="1600" dirty="0">
                <a:latin typeface="+mj-ea"/>
                <a:ea typeface="+mj-ea"/>
              </a:rPr>
              <a:t>직접 재배한 </a:t>
            </a:r>
            <a:r>
              <a:rPr lang="ko-KR" altLang="en-US" sz="1600" dirty="0" err="1">
                <a:latin typeface="+mj-ea"/>
                <a:ea typeface="+mj-ea"/>
              </a:rPr>
              <a:t>유기농</a:t>
            </a:r>
            <a:r>
              <a:rPr lang="ko-KR" altLang="en-US" sz="1600" dirty="0">
                <a:latin typeface="+mj-ea"/>
                <a:ea typeface="+mj-ea"/>
              </a:rPr>
              <a:t> 밀로 만들어 맛과 품질이 좋아 </a:t>
            </a:r>
            <a:r>
              <a:rPr lang="ko-KR" altLang="en-US" sz="1600" dirty="0" err="1">
                <a:latin typeface="+mj-ea"/>
                <a:ea typeface="+mj-ea"/>
              </a:rPr>
              <a:t>페어링하기</a:t>
            </a:r>
            <a:r>
              <a:rPr lang="ko-KR" altLang="en-US" sz="1600" dirty="0">
                <a:latin typeface="+mj-ea"/>
                <a:ea typeface="+mj-ea"/>
              </a:rPr>
              <a:t> 좋은 주류</a:t>
            </a:r>
            <a:endParaRPr lang="en-US" altLang="ko-KR" sz="1600" dirty="0">
              <a:latin typeface="+mj-ea"/>
              <a:ea typeface="+mj-ea"/>
            </a:endParaRPr>
          </a:p>
          <a:p>
            <a:pPr latinLnBrk="1"/>
            <a:endParaRPr lang="en-US" altLang="ko-KR" sz="1600" dirty="0">
              <a:latin typeface="+mj-ea"/>
              <a:ea typeface="+mj-ea"/>
            </a:endParaRPr>
          </a:p>
          <a:p>
            <a:pPr latinLnBrk="1"/>
            <a:r>
              <a:rPr lang="ko-KR" altLang="en-US" sz="1600" b="1" dirty="0">
                <a:latin typeface="+mj-ea"/>
                <a:ea typeface="+mj-ea"/>
              </a:rPr>
              <a:t>브랜드의 컨셉에 맞는 디자인</a:t>
            </a:r>
            <a:endParaRPr lang="en-US" altLang="ko-KR" sz="1600" b="1" dirty="0">
              <a:latin typeface="+mj-ea"/>
              <a:ea typeface="+mj-ea"/>
            </a:endParaRPr>
          </a:p>
          <a:p>
            <a:pPr latinLnBrk="1"/>
            <a:r>
              <a:rPr lang="ko-KR" altLang="en-US" sz="1600" dirty="0" err="1">
                <a:latin typeface="+mj-ea"/>
                <a:ea typeface="+mj-ea"/>
              </a:rPr>
              <a:t>병의모양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라벨의 디자인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정보구체적표기</a:t>
            </a:r>
            <a:r>
              <a:rPr lang="en-US" altLang="ko-KR" sz="1600" dirty="0">
                <a:latin typeface="+mj-ea"/>
                <a:ea typeface="+mj-ea"/>
              </a:rPr>
              <a:t>,  </a:t>
            </a:r>
            <a:r>
              <a:rPr lang="ko-KR" altLang="en-US" sz="1600" dirty="0">
                <a:latin typeface="+mj-ea"/>
                <a:ea typeface="+mj-ea"/>
              </a:rPr>
              <a:t>선물용 디자인을 구별하여 제작</a:t>
            </a:r>
            <a:endParaRPr lang="en-US" altLang="ko-KR" sz="1600" dirty="0">
              <a:latin typeface="+mj-ea"/>
              <a:ea typeface="+mj-ea"/>
            </a:endParaRPr>
          </a:p>
          <a:p>
            <a:pPr latinLnBrk="1"/>
            <a:endParaRPr lang="en-US" altLang="ko-KR" sz="1600" dirty="0">
              <a:latin typeface="+mj-ea"/>
              <a:ea typeface="+mj-ea"/>
            </a:endParaRPr>
          </a:p>
          <a:p>
            <a:pPr latinLnBrk="1"/>
            <a:r>
              <a:rPr lang="en-US" altLang="ko-KR" sz="1600" b="1" dirty="0">
                <a:latin typeface="+mj-ea"/>
              </a:rPr>
              <a:t>Good Better Best Pricing</a:t>
            </a:r>
          </a:p>
          <a:p>
            <a:pPr latinLnBrk="1"/>
            <a:r>
              <a:rPr lang="ko-KR" altLang="en-US" sz="1600" dirty="0">
                <a:latin typeface="+mj-ea"/>
              </a:rPr>
              <a:t>브랜드내 </a:t>
            </a:r>
            <a:r>
              <a:rPr lang="ko-KR" altLang="en-US" sz="1600" dirty="0" err="1">
                <a:latin typeface="+mj-ea"/>
              </a:rPr>
              <a:t>주류도수</a:t>
            </a:r>
            <a:r>
              <a:rPr lang="ko-KR" altLang="en-US" sz="1600" dirty="0">
                <a:latin typeface="+mj-ea"/>
              </a:rPr>
              <a:t> 구분으로 </a:t>
            </a:r>
            <a:r>
              <a:rPr lang="ko-KR" altLang="en-US" sz="1600" dirty="0" err="1">
                <a:latin typeface="+mj-ea"/>
              </a:rPr>
              <a:t>가격별</a:t>
            </a:r>
            <a:r>
              <a:rPr lang="ko-KR" altLang="en-US" sz="1600" dirty="0">
                <a:latin typeface="+mj-ea"/>
              </a:rPr>
              <a:t> </a:t>
            </a:r>
            <a:r>
              <a:rPr lang="ko-KR" altLang="en-US" sz="1600" dirty="0" err="1">
                <a:latin typeface="+mj-ea"/>
              </a:rPr>
              <a:t>제품차이</a:t>
            </a: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( </a:t>
            </a:r>
            <a:r>
              <a:rPr lang="ko-KR" altLang="en-US" sz="1600" dirty="0">
                <a:latin typeface="+mj-ea"/>
              </a:rPr>
              <a:t>도수</a:t>
            </a:r>
            <a:r>
              <a:rPr lang="en-US" altLang="ko-KR" sz="1600" dirty="0">
                <a:latin typeface="+mj-ea"/>
              </a:rPr>
              <a:t>, </a:t>
            </a:r>
            <a:r>
              <a:rPr lang="ko-KR" altLang="en-US" sz="1600" dirty="0" err="1">
                <a:latin typeface="+mj-ea"/>
              </a:rPr>
              <a:t>숙성기간별</a:t>
            </a:r>
            <a:r>
              <a:rPr lang="ko-KR" altLang="en-US" sz="1600" dirty="0">
                <a:latin typeface="+mj-ea"/>
              </a:rPr>
              <a:t> </a:t>
            </a:r>
            <a:r>
              <a:rPr lang="ko-KR" altLang="en-US" sz="1600" dirty="0" err="1">
                <a:latin typeface="+mj-ea"/>
              </a:rPr>
              <a:t>맛변화</a:t>
            </a:r>
            <a:r>
              <a:rPr lang="ko-KR" altLang="en-US" sz="1600" dirty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)</a:t>
            </a:r>
          </a:p>
          <a:p>
            <a:pPr latinLnBrk="1"/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838" y="204716"/>
            <a:ext cx="2219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60606"/>
                </a:solidFill>
                <a:latin typeface="+mj-ea"/>
              </a:rPr>
              <a:t>전통주</a:t>
            </a:r>
            <a:r>
              <a:rPr lang="ko-KR" altLang="en-US" sz="1400" dirty="0">
                <a:solidFill>
                  <a:srgbClr val="060606"/>
                </a:solidFill>
                <a:latin typeface="+mj-ea"/>
              </a:rPr>
              <a:t> 컨설팅 </a:t>
            </a:r>
            <a:r>
              <a:rPr lang="en-US" altLang="ko-KR" sz="1400" dirty="0">
                <a:solidFill>
                  <a:srgbClr val="060606"/>
                </a:solidFill>
                <a:latin typeface="+mj-ea"/>
              </a:rPr>
              <a:t>(3/7)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46" y="647801"/>
            <a:ext cx="820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가상 </a:t>
            </a:r>
            <a:r>
              <a:rPr lang="ko-KR" altLang="en-US" sz="2000" b="1" dirty="0" err="1"/>
              <a:t>전통주</a:t>
            </a:r>
            <a:r>
              <a:rPr lang="ko-KR" altLang="en-US" sz="2000" b="1" dirty="0"/>
              <a:t> 컨설팅</a:t>
            </a:r>
            <a:endParaRPr lang="en-US" altLang="ko-KR" sz="20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326B57C-D33E-443F-0526-37D6B5105E20}"/>
              </a:ext>
            </a:extLst>
          </p:cNvPr>
          <p:cNvSpPr/>
          <p:nvPr/>
        </p:nvSpPr>
        <p:spPr>
          <a:xfrm>
            <a:off x="408513" y="1141060"/>
            <a:ext cx="349135" cy="358738"/>
          </a:xfrm>
          <a:prstGeom prst="ellipse">
            <a:avLst/>
          </a:prstGeom>
          <a:solidFill>
            <a:srgbClr val="CECE3C"/>
          </a:solidFill>
          <a:ln>
            <a:solidFill>
              <a:srgbClr val="B4B2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0D2AB8-9261-B1DA-5629-E1C2A09296CE}"/>
              </a:ext>
            </a:extLst>
          </p:cNvPr>
          <p:cNvSpPr/>
          <p:nvPr/>
        </p:nvSpPr>
        <p:spPr>
          <a:xfrm>
            <a:off x="410400" y="2828038"/>
            <a:ext cx="349135" cy="358738"/>
          </a:xfrm>
          <a:prstGeom prst="ellipse">
            <a:avLst/>
          </a:prstGeom>
          <a:solidFill>
            <a:srgbClr val="CECE3C"/>
          </a:solidFill>
          <a:ln>
            <a:solidFill>
              <a:srgbClr val="B4B2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98A816-781D-279F-1D9E-B00FCEDE7A6C}"/>
              </a:ext>
            </a:extLst>
          </p:cNvPr>
          <p:cNvSpPr/>
          <p:nvPr/>
        </p:nvSpPr>
        <p:spPr>
          <a:xfrm>
            <a:off x="415636" y="3570642"/>
            <a:ext cx="349135" cy="358738"/>
          </a:xfrm>
          <a:prstGeom prst="ellipse">
            <a:avLst/>
          </a:prstGeom>
          <a:solidFill>
            <a:srgbClr val="CECE3C"/>
          </a:solidFill>
          <a:ln>
            <a:solidFill>
              <a:srgbClr val="B4B2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C6F5F6-A279-BFA4-98A4-9D2EDC794C28}"/>
              </a:ext>
            </a:extLst>
          </p:cNvPr>
          <p:cNvSpPr/>
          <p:nvPr/>
        </p:nvSpPr>
        <p:spPr>
          <a:xfrm>
            <a:off x="410400" y="4313246"/>
            <a:ext cx="349135" cy="358738"/>
          </a:xfrm>
          <a:prstGeom prst="ellipse">
            <a:avLst/>
          </a:prstGeom>
          <a:solidFill>
            <a:srgbClr val="CECE3C"/>
          </a:solidFill>
          <a:ln>
            <a:solidFill>
              <a:srgbClr val="B4B2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1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165999"/>
            <a:ext cx="8467344" cy="400110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각 제품의 판매 채널 구분 </a:t>
            </a:r>
            <a:r>
              <a:rPr lang="ko-KR" altLang="en-US" sz="1600" b="1">
                <a:latin typeface="+mj-ea"/>
                <a:ea typeface="+mj-ea"/>
              </a:rPr>
              <a:t>및 예상가격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838" y="204716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60606"/>
                </a:solidFill>
                <a:latin typeface="+mj-ea"/>
              </a:rPr>
              <a:t>전통주</a:t>
            </a:r>
            <a:r>
              <a:rPr lang="ko-KR" altLang="en-US" sz="1400" dirty="0">
                <a:solidFill>
                  <a:srgbClr val="060606"/>
                </a:solidFill>
                <a:latin typeface="+mj-ea"/>
              </a:rPr>
              <a:t> 컨설팅 </a:t>
            </a:r>
            <a:r>
              <a:rPr lang="en-US" altLang="ko-KR" sz="1400" dirty="0">
                <a:solidFill>
                  <a:srgbClr val="060606"/>
                </a:solidFill>
                <a:latin typeface="+mj-ea"/>
              </a:rPr>
              <a:t>(4/7)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46" y="647801"/>
            <a:ext cx="820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가상 </a:t>
            </a:r>
            <a:r>
              <a:rPr lang="ko-KR" altLang="en-US" sz="2000" b="1" dirty="0" err="1"/>
              <a:t>전통주</a:t>
            </a:r>
            <a:r>
              <a:rPr lang="ko-KR" altLang="en-US" sz="2000" b="1" dirty="0"/>
              <a:t> 컨설팅</a:t>
            </a:r>
            <a:endParaRPr lang="en-US" altLang="ko-KR" sz="2000" b="1" dirty="0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29097"/>
              </p:ext>
            </p:extLst>
          </p:nvPr>
        </p:nvGraphicFramePr>
        <p:xfrm>
          <a:off x="300446" y="1582456"/>
          <a:ext cx="8467344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82173">
                  <a:extLst>
                    <a:ext uri="{9D8B030D-6E8A-4147-A177-3AD203B41FA5}">
                      <a16:colId xmlns:a16="http://schemas.microsoft.com/office/drawing/2014/main" val="880380619"/>
                    </a:ext>
                  </a:extLst>
                </a:gridCol>
                <a:gridCol w="2839928">
                  <a:extLst>
                    <a:ext uri="{9D8B030D-6E8A-4147-A177-3AD203B41FA5}">
                      <a16:colId xmlns:a16="http://schemas.microsoft.com/office/drawing/2014/main" val="1995860755"/>
                    </a:ext>
                  </a:extLst>
                </a:gridCol>
                <a:gridCol w="1731600">
                  <a:extLst>
                    <a:ext uri="{9D8B030D-6E8A-4147-A177-3AD203B41FA5}">
                      <a16:colId xmlns:a16="http://schemas.microsoft.com/office/drawing/2014/main" val="1434013942"/>
                    </a:ext>
                  </a:extLst>
                </a:gridCol>
                <a:gridCol w="2213643">
                  <a:extLst>
                    <a:ext uri="{9D8B030D-6E8A-4147-A177-3AD203B41FA5}">
                      <a16:colId xmlns:a16="http://schemas.microsoft.com/office/drawing/2014/main" val="1416980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제품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용량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j-ea"/>
                          <a:ea typeface="+mj-ea"/>
                        </a:rPr>
                        <a:t>주류설명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가격</a:t>
                      </a:r>
                      <a:r>
                        <a:rPr lang="ko-KR" altLang="en-US" sz="1600" baseline="0" dirty="0">
                          <a:latin typeface="+mj-ea"/>
                          <a:ea typeface="+mj-ea"/>
                        </a:rPr>
                        <a:t> 측정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판매 채널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07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밀소주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22   375ml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가볍게 즐기기 좋음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온오프라인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일반 식당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85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밀소주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40   200ml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국제 주류품평회수상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온오프라인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일반 식당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10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밀소주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53   200ml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토굴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저온숙성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국제주류품평회 수상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자사몰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지정온라인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고급식당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204175"/>
                  </a:ext>
                </a:extLst>
              </a:tr>
            </a:tbl>
          </a:graphicData>
        </a:graphic>
      </p:graphicFrame>
      <p:sp>
        <p:nvSpPr>
          <p:cNvPr id="5" name="Text 0">
            <a:extLst>
              <a:ext uri="{FF2B5EF4-FFF2-40B4-BE49-F238E27FC236}">
                <a16:creationId xmlns:a16="http://schemas.microsoft.com/office/drawing/2014/main" id="{F5254C2E-C8E8-8716-88BC-676F169ED939}"/>
              </a:ext>
            </a:extLst>
          </p:cNvPr>
          <p:cNvSpPr/>
          <p:nvPr/>
        </p:nvSpPr>
        <p:spPr>
          <a:xfrm>
            <a:off x="457200" y="3177282"/>
            <a:ext cx="8467344" cy="400110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Right Price Range?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F2D1AB64-B0B5-85C7-0972-F1E4F9D1C29F}"/>
              </a:ext>
            </a:extLst>
          </p:cNvPr>
          <p:cNvSpPr/>
          <p:nvPr/>
        </p:nvSpPr>
        <p:spPr>
          <a:xfrm>
            <a:off x="483056" y="3577390"/>
            <a:ext cx="8467344" cy="1426871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r>
              <a:rPr lang="en-US" altLang="ko-KR" sz="1600">
                <a:latin typeface="+mj-ea"/>
                <a:ea typeface="+mj-ea"/>
              </a:rPr>
              <a:t>1. </a:t>
            </a:r>
            <a:r>
              <a:rPr lang="ko-KR" altLang="en-US" sz="1600">
                <a:latin typeface="+mj-ea"/>
                <a:ea typeface="+mj-ea"/>
              </a:rPr>
              <a:t>일반식당</a:t>
            </a:r>
            <a:r>
              <a:rPr lang="en-US" altLang="ko-KR" sz="1600">
                <a:latin typeface="+mj-ea"/>
                <a:ea typeface="+mj-ea"/>
              </a:rPr>
              <a:t>(</a:t>
            </a:r>
            <a:r>
              <a:rPr lang="ko-KR" altLang="en-US" sz="1600">
                <a:latin typeface="+mj-ea"/>
                <a:ea typeface="+mj-ea"/>
              </a:rPr>
              <a:t>술 판매 가능 식당</a:t>
            </a:r>
            <a:r>
              <a:rPr lang="en-US" altLang="ko-KR" sz="1600">
                <a:latin typeface="+mj-ea"/>
                <a:ea typeface="+mj-ea"/>
              </a:rPr>
              <a:t>)</a:t>
            </a:r>
            <a:r>
              <a:rPr lang="ko-KR" altLang="en-US" sz="1600">
                <a:latin typeface="+mj-ea"/>
                <a:ea typeface="+mj-ea"/>
              </a:rPr>
              <a:t>의 준거 가치 </a:t>
            </a:r>
            <a:r>
              <a:rPr lang="en-US" altLang="ko-KR" sz="1600">
                <a:latin typeface="+mj-ea"/>
                <a:ea typeface="+mj-ea"/>
              </a:rPr>
              <a:t>+ </a:t>
            </a:r>
            <a:r>
              <a:rPr lang="ko-KR" altLang="en-US" sz="1600">
                <a:latin typeface="+mj-ea"/>
                <a:ea typeface="+mj-ea"/>
              </a:rPr>
              <a:t>긍정적인 차별 가치</a:t>
            </a:r>
            <a:endParaRPr lang="en-US" altLang="ko-KR" sz="1600">
              <a:latin typeface="+mj-ea"/>
              <a:ea typeface="+mj-ea"/>
            </a:endParaRPr>
          </a:p>
          <a:p>
            <a:endParaRPr lang="en-US" altLang="ko-KR" sz="1600">
              <a:latin typeface="+mj-ea"/>
              <a:ea typeface="+mj-ea"/>
            </a:endParaRPr>
          </a:p>
          <a:p>
            <a:r>
              <a:rPr lang="en-US" altLang="ko-KR" sz="1600">
                <a:latin typeface="+mj-ea"/>
                <a:ea typeface="+mj-ea"/>
              </a:rPr>
              <a:t>2. </a:t>
            </a:r>
            <a:r>
              <a:rPr lang="ko-KR" altLang="en-US" sz="1600">
                <a:latin typeface="+mj-ea"/>
                <a:ea typeface="+mj-ea"/>
              </a:rPr>
              <a:t>온라인 판매의 준거 가치 </a:t>
            </a:r>
            <a:r>
              <a:rPr lang="en-US" altLang="ko-KR" sz="1600">
                <a:latin typeface="+mj-ea"/>
                <a:ea typeface="+mj-ea"/>
              </a:rPr>
              <a:t>+ </a:t>
            </a:r>
            <a:r>
              <a:rPr lang="ko-KR" altLang="en-US" sz="1600">
                <a:latin typeface="+mj-ea"/>
                <a:ea typeface="+mj-ea"/>
              </a:rPr>
              <a:t>긍정적인 차별 가치</a:t>
            </a:r>
            <a:endParaRPr lang="en-US" altLang="ko-KR" sz="1600">
              <a:latin typeface="+mj-ea"/>
              <a:ea typeface="+mj-ea"/>
            </a:endParaRPr>
          </a:p>
          <a:p>
            <a:endParaRPr lang="en-US" altLang="ko-KR" sz="1600">
              <a:latin typeface="+mj-ea"/>
              <a:ea typeface="+mj-ea"/>
            </a:endParaRPr>
          </a:p>
          <a:p>
            <a:r>
              <a:rPr lang="en-US" altLang="ko-KR" sz="1600">
                <a:latin typeface="+mj-ea"/>
                <a:ea typeface="+mj-ea"/>
              </a:rPr>
              <a:t>3. </a:t>
            </a:r>
            <a:r>
              <a:rPr lang="ko-KR" altLang="en-US" sz="1600">
                <a:latin typeface="+mj-ea"/>
                <a:ea typeface="+mj-ea"/>
              </a:rPr>
              <a:t>고급식당</a:t>
            </a:r>
            <a:r>
              <a:rPr lang="en-US" altLang="ko-KR" sz="1600">
                <a:latin typeface="+mj-ea"/>
                <a:ea typeface="+mj-ea"/>
              </a:rPr>
              <a:t>(</a:t>
            </a:r>
            <a:r>
              <a:rPr lang="ko-KR" altLang="en-US" sz="1600">
                <a:latin typeface="+mj-ea"/>
                <a:ea typeface="+mj-ea"/>
              </a:rPr>
              <a:t>한정식</a:t>
            </a:r>
            <a:r>
              <a:rPr lang="en-US" altLang="ko-KR" sz="1600">
                <a:latin typeface="+mj-ea"/>
                <a:ea typeface="+mj-ea"/>
              </a:rPr>
              <a:t>, </a:t>
            </a:r>
            <a:r>
              <a:rPr lang="ko-KR" altLang="en-US" sz="1600">
                <a:latin typeface="+mj-ea"/>
                <a:ea typeface="+mj-ea"/>
              </a:rPr>
              <a:t>파인다이닝</a:t>
            </a:r>
            <a:r>
              <a:rPr lang="en-US" altLang="ko-KR" sz="1600">
                <a:latin typeface="+mj-ea"/>
                <a:ea typeface="+mj-ea"/>
              </a:rPr>
              <a:t>, </a:t>
            </a:r>
            <a:r>
              <a:rPr lang="ko-KR" altLang="en-US" sz="1600">
                <a:latin typeface="+mj-ea"/>
                <a:ea typeface="+mj-ea"/>
              </a:rPr>
              <a:t>해산물집</a:t>
            </a:r>
            <a:r>
              <a:rPr lang="en-US" altLang="ko-KR" sz="1600">
                <a:latin typeface="+mj-ea"/>
                <a:ea typeface="+mj-ea"/>
              </a:rPr>
              <a:t>(</a:t>
            </a:r>
            <a:r>
              <a:rPr lang="ko-KR" altLang="en-US" sz="1600">
                <a:latin typeface="+mj-ea"/>
                <a:ea typeface="+mj-ea"/>
              </a:rPr>
              <a:t>회</a:t>
            </a:r>
            <a:r>
              <a:rPr lang="en-US" altLang="ko-KR" sz="1600">
                <a:latin typeface="+mj-ea"/>
                <a:ea typeface="+mj-ea"/>
              </a:rPr>
              <a:t>))</a:t>
            </a:r>
            <a:r>
              <a:rPr lang="ko-KR" altLang="en-US" sz="1600">
                <a:latin typeface="+mj-ea"/>
                <a:ea typeface="+mj-ea"/>
              </a:rPr>
              <a:t>의 준거 가치 </a:t>
            </a:r>
            <a:r>
              <a:rPr lang="en-US" altLang="ko-KR" sz="1600">
                <a:latin typeface="+mj-ea"/>
                <a:ea typeface="+mj-ea"/>
              </a:rPr>
              <a:t>+ </a:t>
            </a:r>
            <a:r>
              <a:rPr lang="ko-KR" altLang="en-US" sz="1600">
                <a:latin typeface="+mj-ea"/>
                <a:ea typeface="+mj-ea"/>
              </a:rPr>
              <a:t>긍정적인 차별 가치</a:t>
            </a:r>
            <a:endParaRPr lang="en-US" altLang="ko-KR" sz="160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4E5216-B495-9B04-A3DF-1974A221DAFE}"/>
              </a:ext>
            </a:extLst>
          </p:cNvPr>
          <p:cNvSpPr/>
          <p:nvPr/>
        </p:nvSpPr>
        <p:spPr>
          <a:xfrm>
            <a:off x="4738255" y="1363287"/>
            <a:ext cx="1845425" cy="1911928"/>
          </a:xfrm>
          <a:prstGeom prst="rect">
            <a:avLst/>
          </a:prstGeom>
          <a:noFill/>
          <a:ln w="28575">
            <a:solidFill>
              <a:srgbClr val="CECE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물음표 단색으로 채워진">
            <a:extLst>
              <a:ext uri="{FF2B5EF4-FFF2-40B4-BE49-F238E27FC236}">
                <a16:creationId xmlns:a16="http://schemas.microsoft.com/office/drawing/2014/main" id="{44C8DF6E-05AE-77C2-9D2B-A8E478628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74221">
            <a:off x="6118181" y="857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4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88617" y="3031302"/>
            <a:ext cx="2698030" cy="1596554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r>
              <a:rPr lang="ko-KR" altLang="en-US" sz="1600">
                <a:latin typeface="+mj-ea"/>
                <a:ea typeface="+mj-ea"/>
              </a:rPr>
              <a:t>온라인 판매 주류 현황을 보았을 때</a:t>
            </a:r>
            <a:r>
              <a:rPr lang="en-US" altLang="ko-KR" sz="1600">
                <a:latin typeface="+mj-ea"/>
                <a:ea typeface="+mj-ea"/>
              </a:rPr>
              <a:t>,</a:t>
            </a:r>
          </a:p>
          <a:p>
            <a:endParaRPr lang="en-US" altLang="ko-KR" sz="1600">
              <a:latin typeface="+mj-ea"/>
              <a:ea typeface="+mj-ea"/>
            </a:endParaRPr>
          </a:p>
          <a:p>
            <a:r>
              <a:rPr lang="en-US" altLang="ko-KR" sz="1600">
                <a:latin typeface="+mj-ea"/>
                <a:ea typeface="+mj-ea"/>
              </a:rPr>
              <a:t>200ml </a:t>
            </a:r>
            <a:r>
              <a:rPr lang="ko-KR" altLang="en-US" sz="1600">
                <a:latin typeface="+mj-ea"/>
                <a:ea typeface="+mj-ea"/>
              </a:rPr>
              <a:t>기준 저가는 </a:t>
            </a:r>
            <a:endParaRPr lang="en-US" altLang="ko-KR" sz="1600">
              <a:latin typeface="+mj-ea"/>
              <a:ea typeface="+mj-ea"/>
            </a:endParaRPr>
          </a:p>
          <a:p>
            <a:r>
              <a:rPr lang="ko-KR" altLang="en-US" sz="1600">
                <a:latin typeface="+mj-ea"/>
                <a:ea typeface="+mj-ea"/>
              </a:rPr>
              <a:t>몇 천원 </a:t>
            </a:r>
            <a:r>
              <a:rPr lang="en-US" altLang="ko-KR" sz="1600">
                <a:latin typeface="+mj-ea"/>
                <a:ea typeface="+mj-ea"/>
              </a:rPr>
              <a:t>~ </a:t>
            </a:r>
            <a:r>
              <a:rPr lang="ko-KR" altLang="en-US" sz="1600">
                <a:latin typeface="+mj-ea"/>
                <a:ea typeface="+mj-ea"/>
              </a:rPr>
              <a:t>고가는 </a:t>
            </a:r>
            <a:r>
              <a:rPr lang="en-US" altLang="ko-KR" sz="1600">
                <a:latin typeface="+mj-ea"/>
                <a:ea typeface="+mj-ea"/>
              </a:rPr>
              <a:t>18</a:t>
            </a:r>
            <a:r>
              <a:rPr lang="ko-KR" altLang="en-US" sz="1600">
                <a:latin typeface="+mj-ea"/>
                <a:ea typeface="+mj-ea"/>
              </a:rPr>
              <a:t>만원 정도에 거래</a:t>
            </a:r>
            <a:endParaRPr lang="en-US" altLang="ko-KR" sz="160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838" y="204716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60606"/>
                </a:solidFill>
                <a:latin typeface="+mj-ea"/>
              </a:rPr>
              <a:t>전통주</a:t>
            </a:r>
            <a:r>
              <a:rPr lang="ko-KR" altLang="en-US" sz="1400" dirty="0">
                <a:solidFill>
                  <a:srgbClr val="060606"/>
                </a:solidFill>
                <a:latin typeface="+mj-ea"/>
              </a:rPr>
              <a:t> 컨설팅 </a:t>
            </a:r>
            <a:r>
              <a:rPr lang="en-US" altLang="ko-KR" sz="1400" dirty="0">
                <a:solidFill>
                  <a:srgbClr val="060606"/>
                </a:solidFill>
                <a:latin typeface="+mj-ea"/>
              </a:rPr>
              <a:t>(5/7)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46" y="647801"/>
            <a:ext cx="820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가상 </a:t>
            </a:r>
            <a:r>
              <a:rPr lang="ko-KR" altLang="en-US" sz="2000" b="1" dirty="0" err="1"/>
              <a:t>전통주</a:t>
            </a:r>
            <a:r>
              <a:rPr lang="ko-KR" altLang="en-US" sz="2000" b="1" dirty="0"/>
              <a:t> 컨설팅</a:t>
            </a:r>
            <a:endParaRPr lang="en-US" altLang="ko-KR" sz="2000" b="1" dirty="0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C66F8F-3CDA-3A09-352B-BA08C990B1F4}"/>
              </a:ext>
            </a:extLst>
          </p:cNvPr>
          <p:cNvSpPr/>
          <p:nvPr/>
        </p:nvSpPr>
        <p:spPr>
          <a:xfrm>
            <a:off x="463710" y="3114685"/>
            <a:ext cx="2061557" cy="1429789"/>
          </a:xfrm>
          <a:prstGeom prst="rect">
            <a:avLst/>
          </a:prstGeom>
          <a:solidFill>
            <a:schemeClr val="accent3"/>
          </a:solidFill>
          <a:ln>
            <a:solidFill>
              <a:srgbClr val="CECE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준거 가치</a:t>
            </a:r>
            <a:endParaRPr lang="en-US" altLang="ko-KR"/>
          </a:p>
          <a:p>
            <a:pPr algn="ctr"/>
            <a:r>
              <a:rPr lang="en-US" altLang="ko-KR"/>
              <a:t>(Reference)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3C159E-B138-2A59-A643-CBF0764EB493}"/>
              </a:ext>
            </a:extLst>
          </p:cNvPr>
          <p:cNvSpPr/>
          <p:nvPr/>
        </p:nvSpPr>
        <p:spPr>
          <a:xfrm>
            <a:off x="463710" y="1349984"/>
            <a:ext cx="2061557" cy="1429789"/>
          </a:xfrm>
          <a:prstGeom prst="rect">
            <a:avLst/>
          </a:prstGeom>
          <a:solidFill>
            <a:schemeClr val="accent3"/>
          </a:solidFill>
          <a:ln>
            <a:solidFill>
              <a:srgbClr val="CECE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긍정적인</a:t>
            </a:r>
            <a:endParaRPr lang="en-US" altLang="ko-KR"/>
          </a:p>
          <a:p>
            <a:pPr algn="ctr"/>
            <a:r>
              <a:rPr lang="ko-KR" altLang="en-US"/>
              <a:t>차별 가치</a:t>
            </a:r>
            <a:endParaRPr lang="en-US" altLang="ko-KR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A4EDBB45-753B-4F71-D910-44DF227DD44E}"/>
              </a:ext>
            </a:extLst>
          </p:cNvPr>
          <p:cNvSpPr/>
          <p:nvPr/>
        </p:nvSpPr>
        <p:spPr>
          <a:xfrm>
            <a:off x="2688617" y="1364454"/>
            <a:ext cx="2523463" cy="809452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r>
              <a:rPr lang="ko-KR" altLang="en-US" sz="1600">
                <a:latin typeface="+mj-ea"/>
                <a:ea typeface="+mj-ea"/>
              </a:rPr>
              <a:t>고객 지불 의사를 고려한 차별 가치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DA4D98F0-BFD4-0FC5-E030-EDBABEBF53CE}"/>
              </a:ext>
            </a:extLst>
          </p:cNvPr>
          <p:cNvSpPr/>
          <p:nvPr/>
        </p:nvSpPr>
        <p:spPr>
          <a:xfrm>
            <a:off x="5852160" y="2138549"/>
            <a:ext cx="3158837" cy="1673793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r>
              <a:rPr lang="ko-KR" altLang="en-US" sz="1600">
                <a:latin typeface="+mj-ea"/>
                <a:ea typeface="+mj-ea"/>
              </a:rPr>
              <a:t>경쟁 제안 가격  </a:t>
            </a:r>
            <a:r>
              <a:rPr lang="en-US" altLang="ko-KR" sz="1600">
                <a:latin typeface="+mj-ea"/>
                <a:ea typeface="+mj-ea"/>
              </a:rPr>
              <a:t>~ </a:t>
            </a:r>
            <a:r>
              <a:rPr lang="ko-KR" altLang="en-US" sz="1600">
                <a:latin typeface="+mj-ea"/>
                <a:ea typeface="+mj-ea"/>
              </a:rPr>
              <a:t>고객 지불의사에서 가장 높은 가격 中</a:t>
            </a:r>
            <a:endParaRPr lang="en-US" altLang="ko-KR" sz="1600">
              <a:latin typeface="+mj-ea"/>
              <a:ea typeface="+mj-ea"/>
            </a:endParaRPr>
          </a:p>
          <a:p>
            <a:endParaRPr lang="en-US" altLang="ko-KR" sz="1600">
              <a:latin typeface="+mj-ea"/>
              <a:ea typeface="+mj-ea"/>
            </a:endParaRPr>
          </a:p>
          <a:p>
            <a:r>
              <a:rPr lang="en-US" altLang="ko-KR" sz="1600">
                <a:latin typeface="+mj-ea"/>
                <a:ea typeface="+mj-ea"/>
              </a:rPr>
              <a:t>Place</a:t>
            </a:r>
            <a:r>
              <a:rPr lang="ko-KR" altLang="en-US" sz="1600">
                <a:latin typeface="+mj-ea"/>
                <a:ea typeface="+mj-ea"/>
              </a:rPr>
              <a:t>와 </a:t>
            </a:r>
            <a:r>
              <a:rPr lang="en-US" altLang="ko-KR" sz="1600">
                <a:latin typeface="+mj-ea"/>
                <a:ea typeface="+mj-ea"/>
              </a:rPr>
              <a:t>Product</a:t>
            </a:r>
            <a:r>
              <a:rPr lang="ko-KR" altLang="en-US" sz="1600">
                <a:latin typeface="+mj-ea"/>
                <a:ea typeface="+mj-ea"/>
              </a:rPr>
              <a:t>에 따라 준거가치 기반으로 가격 책정 필요</a:t>
            </a:r>
            <a:r>
              <a:rPr lang="en-US" altLang="ko-KR" sz="1600">
                <a:latin typeface="+mj-ea"/>
                <a:ea typeface="+mj-ea"/>
              </a:rPr>
              <a:t>!</a:t>
            </a:r>
          </a:p>
          <a:p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1356AA1-84E3-6612-E552-7D101329CE5F}"/>
              </a:ext>
            </a:extLst>
          </p:cNvPr>
          <p:cNvSpPr/>
          <p:nvPr/>
        </p:nvSpPr>
        <p:spPr>
          <a:xfrm>
            <a:off x="5212080" y="2447018"/>
            <a:ext cx="554737" cy="74502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CECE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3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rebuchet M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Trebuchet M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858</Words>
  <Application>Microsoft Office PowerPoint</Application>
  <PresentationFormat>화면 슬라이드 쇼(16:9)</PresentationFormat>
  <Paragraphs>197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윤 요섭</cp:lastModifiedBy>
  <cp:revision>96</cp:revision>
  <dcterms:created xsi:type="dcterms:W3CDTF">2024-06-11T13:04:05Z</dcterms:created>
  <dcterms:modified xsi:type="dcterms:W3CDTF">2024-06-13T15:03:28Z</dcterms:modified>
</cp:coreProperties>
</file>