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8"/>
  </p:notesMasterIdLst>
  <p:handoutMasterIdLst>
    <p:handoutMasterId r:id="rId19"/>
  </p:handoutMasterIdLst>
  <p:sldIdLst>
    <p:sldId id="2549" r:id="rId2"/>
    <p:sldId id="2554" r:id="rId3"/>
    <p:sldId id="2579" r:id="rId4"/>
    <p:sldId id="2567" r:id="rId5"/>
    <p:sldId id="2580" r:id="rId6"/>
    <p:sldId id="2582" r:id="rId7"/>
    <p:sldId id="2583" r:id="rId8"/>
    <p:sldId id="2561" r:id="rId9"/>
    <p:sldId id="2575" r:id="rId10"/>
    <p:sldId id="2562" r:id="rId11"/>
    <p:sldId id="2584" r:id="rId12"/>
    <p:sldId id="2573" r:id="rId13"/>
    <p:sldId id="2587" r:id="rId14"/>
    <p:sldId id="2574" r:id="rId15"/>
    <p:sldId id="2588" r:id="rId16"/>
    <p:sldId id="2578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4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801FC8B-EC93-C64D-BBD2-37E30DAF45BC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9921BEA-FF44-4BE1-8C0D-62CD9DDC7116}" type="datetime1">
              <a:rPr lang="ko-KR" altLang="en-US" smtClean="0">
                <a:latin typeface="+mj-ea"/>
                <a:ea typeface="+mj-ea"/>
              </a:rPr>
              <a:t>2024-10-26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231B46DC-C519-4790-801D-23AFF873AE4E}" type="datetime1">
              <a:rPr lang="ko-KR" altLang="en-US" smtClean="0"/>
              <a:pPr/>
              <a:t>2024-10-26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7D111EE-B1CE-3F40-8B0E-AB6A92B85452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7D111EE-B1CE-3F40-8B0E-AB6A92B85452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648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ECE8-3CE4-6F6B-14FF-537056D7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57A3DF-DE55-5906-8E2D-7EA6258A5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26C0FE-6D84-C1C5-B36E-C6AB629B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CF5C8-6E20-FB1F-F007-7B4B4394F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775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D2BFE-D70C-806B-0230-AAB54049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3ED765-5A50-063D-CDE6-8650AEC2C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146F64-E2EA-37B8-9E22-F2C79990D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1A7915-1458-A3FD-9235-193E4EC95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1904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ADD3-236D-D06D-9C1D-50273418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6E5BFD-C3B7-F9C8-9524-5FE9EAE9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A8E714-64E6-B395-E308-EAB2FA54F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CDD6BD-1C4B-B0CE-54DA-CED528223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670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97322-64B8-113F-C183-719995851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B20C3E-A9DE-F5AA-F6F5-CE5AB7E5E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A08A90-EE08-413D-FA26-271D7B51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322F31-C4D9-218E-841D-3BFA8AFE0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2645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8BF72-C124-851C-D570-47754FAB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3110F5-550C-F6ED-D95E-CF9E8F978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770A65-5767-7A80-756D-CA13616A1D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655F1E-C516-B565-3F70-8587EA3CF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7781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EC2F-1842-DD8D-A163-C05106704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D1645D-3C8E-F809-02FC-6B712B58B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B80C5D-2872-0B02-5F4F-EE25F59D3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276DC-CE6F-3A6D-E9EB-008071CA0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516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BBA5-BE10-26DE-DB67-D7885393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A1BBEE-77FD-750E-63B1-B5B78BFE0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B3A68F-0531-AAFD-2622-25A4F498F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A3A06-39DD-C397-C4DA-100123233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9CAC06A-4905-4B1A-83C1-3B011A8CF04B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4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4763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E4BEF-4225-3CAB-6DD5-3D51CAB5F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1761E6-4911-9CD5-ADC3-371E80493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B9B82-1E7B-FA02-EC39-21B96A9BB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0CFF2-F277-3096-3DF5-64A86CBED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4046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3672-B31C-6447-FC1D-3EE7DCD7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ED768-CC2E-6029-4E34-B0CA727EA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F0ECB3-4D9C-6EDF-A95A-BCEFD1E82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D5ADD8-82AF-9436-303A-68EBC75F6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4758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3896-EC82-7134-679D-4C2611509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459ED1-72F4-A132-6D13-61104E6A6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16F6FA-F412-A80F-6AF0-851180CAA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49FE-A73D-A757-148D-451A021A8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47781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D96E3-8CB9-E164-1703-0780C35A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344768-0BD4-ABF4-B46F-2FF73E9F0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7F8E5-76BC-6550-5236-26E96B927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A84D9-AB28-B9BC-2563-B442BBE9B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1746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93F7A-9584-5522-F663-FCF53B886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8DBB50-5730-14FD-C310-451FC747B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2ECD2C-9CA7-7B5B-B293-351C8591E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CB22C-62D5-ABAC-F0BC-67A146DF6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288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7735-75DC-8211-0576-6DF17C924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AE82B0-99E7-D8C8-AECB-0867F79B3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D2EC59-08AB-5A6A-7250-9BC84321A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311F9-95A4-3985-8029-D9C6DCC31C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09457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357E8-DB3E-14AC-1506-47E282EE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3FC697-E3CB-52B4-9F8E-113ADDE2F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18BD9A-5B57-43EE-9665-54D890ED8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3F2817-0255-E7AC-652E-6161CDAAA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111EE-B1CE-3F40-8B0E-AB6A92B85452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805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93DA9CB-9579-41F8-B254-DED1682D8E43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부제를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자유형(F)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삼각형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삼각형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7C3598D-21BE-47F7-96FC-FC6E57B7C435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자유형(F)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제목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rtlCol="0"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29" name="내용 개체 틀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76996" y="3401899"/>
            <a:ext cx="4845066" cy="2107095"/>
          </a:xfrm>
        </p:spPr>
        <p:txBody>
          <a:bodyPr rtlCol="0"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DF3BAEF-E61C-42A3-AA2A-96B196E39B16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자유형(F)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rtlCol="0"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958110" y="3824390"/>
            <a:ext cx="3815482" cy="2107095"/>
          </a:xfrm>
        </p:spPr>
        <p:txBody>
          <a:bodyPr rtlCol="0"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좁은 내용과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8668FB2-774D-418D-B7C8-95452E47EA42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삼각형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제목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rtlCol="0" anchor="t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rtlCol="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그림 개체 틀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삼각형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C43BC0-77E8-4208-80BC-64FFD9E27E73}"/>
              </a:ext>
            </a:extLst>
          </p:cNvPr>
          <p:cNvSpPr/>
          <p:nvPr userDrawn="1"/>
        </p:nvSpPr>
        <p:spPr>
          <a:xfrm>
            <a:off x="-16625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이미지가 있는 인용 및 작성자 이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(F)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0B4300F-69DB-4827-9DD6-474A30AFC9A0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rtlCol="0"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여기에 인용문을 입력하세요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왼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자유형(F)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삼각형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만 오른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자유형(F)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삼각형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삼각형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rtlCol="0" anchor="ctr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9" name="삼각형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3540" y="1339709"/>
            <a:ext cx="10452848" cy="4759165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0C219EB-83F5-42EF-91A0-B6B2338D2E4A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540" y="169115"/>
            <a:ext cx="10452849" cy="910492"/>
          </a:xfrm>
        </p:spPr>
        <p:txBody>
          <a:bodyPr rtlCol="0" anchor="ctr">
            <a:normAutofit/>
          </a:bodyPr>
          <a:lstStyle>
            <a:lvl1pPr algn="l"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35189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21A95DC-74C8-C647-9297-58DAF4BD9960}"/>
              </a:ext>
            </a:extLst>
          </p:cNvPr>
          <p:cNvCxnSpPr/>
          <p:nvPr userDrawn="1"/>
        </p:nvCxnSpPr>
        <p:spPr>
          <a:xfrm>
            <a:off x="673540" y="1079607"/>
            <a:ext cx="10452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가로 내용 2개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4280546"/>
            <a:ext cx="10452848" cy="1791071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A802BA-ECDC-4C14-AC0D-1271A8C60941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9" name="제목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0" name="삼각형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삼각형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4534616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D153952-6726-4A82-A484-3A35E7303C2C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자유형(F)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 검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03E1554-4375-466C-92AE-303271D4AD12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495A351-A765-4897-B353-367369F9D6A9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2329" y="2031121"/>
            <a:ext cx="10452848" cy="3933150"/>
          </a:xfrm>
        </p:spPr>
        <p:txBody>
          <a:bodyPr rtlCol="0"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_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FC812A6-900D-4D10-995E-611AC91AC1F4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삼각형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삼각형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645125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45125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47D487-03EB-4D7F-BF47-4AF80B426695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2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sz="1400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907391" y="1984781"/>
            <a:ext cx="4639736" cy="703135"/>
          </a:xfrm>
        </p:spPr>
        <p:txBody>
          <a:bodyPr lIns="91440" rIns="91440" rtlCol="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907391" y="3154858"/>
            <a:ext cx="4639736" cy="287000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제목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rtlCol="0" anchor="ctr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40900B7-F7A4-4119-8A58-3C30C783A38E}" type="datetime1">
              <a:rPr lang="ko-KR" altLang="en-US" smtClean="0"/>
              <a:t>2024-10-26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삼각형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자유형(F)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rtlCol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rtlCol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제목을 입력하세요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rtlCol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입력하세요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7E9CB63-11DC-4B6A-B6DB-AD825D53B74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2024-10-26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85" r:id="rId3"/>
    <p:sldLayoutId id="2147483783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ko-KR" altLang="en-US"/>
              <a:t>중간고사 </a:t>
            </a:r>
            <a:br>
              <a:rPr lang="en-US" altLang="ko-KR"/>
            </a:br>
            <a:r>
              <a:rPr lang="ko-KR" altLang="en-US"/>
              <a:t>대체 과제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/>
              <a:t>비즈니스</a:t>
            </a:r>
            <a:r>
              <a:rPr lang="en-US" altLang="ko-KR"/>
              <a:t>IT</a:t>
            </a:r>
            <a:r>
              <a:rPr lang="ko-KR" altLang="en-US"/>
              <a:t>전문대학원 비즈니스</a:t>
            </a:r>
            <a:r>
              <a:rPr lang="en-US" altLang="ko-KR"/>
              <a:t>IT</a:t>
            </a:r>
            <a:r>
              <a:rPr lang="ko-KR" altLang="en-US"/>
              <a:t>전공</a:t>
            </a:r>
            <a:endParaRPr lang="en-US" altLang="ko-KR"/>
          </a:p>
          <a:p>
            <a:pPr rtl="0"/>
            <a:r>
              <a:rPr lang="en-US" altLang="ko-KR"/>
              <a:t>Y2023011 </a:t>
            </a:r>
            <a:r>
              <a:rPr lang="ko-KR" altLang="en-US"/>
              <a:t>윤요섭 석사과정</a:t>
            </a:r>
          </a:p>
          <a:p>
            <a:pPr rtl="0"/>
            <a:endParaRPr lang="ko-KR" altLang="en-US"/>
          </a:p>
        </p:txBody>
      </p:sp>
      <p:pic>
        <p:nvPicPr>
          <p:cNvPr id="16" name="그림 개체 틀 15" descr="평면도를 보고 있는 사람들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BBB40-FDA2-822C-4B6B-4854A7A4F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AA138C82-7D08-C024-1F6B-E144B1F0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7" y="2085580"/>
            <a:ext cx="5227376" cy="304351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2400"/>
              <a:t>참여형 학습에서 생성형 </a:t>
            </a:r>
            <a:r>
              <a:rPr lang="en-US" altLang="ko-KR" sz="2400"/>
              <a:t>AI </a:t>
            </a:r>
            <a:r>
              <a:rPr lang="ko-KR" altLang="en-US" sz="2400"/>
              <a:t>지속 사용 의도에 대한 실증적 연구</a:t>
            </a:r>
            <a:r>
              <a:rPr lang="en-US" altLang="ko-KR" sz="2400"/>
              <a:t>: ChatGPT </a:t>
            </a:r>
            <a:r>
              <a:rPr lang="ko-KR" altLang="en-US" sz="2400"/>
              <a:t>사례 중심으로</a:t>
            </a:r>
          </a:p>
        </p:txBody>
      </p:sp>
      <p:pic>
        <p:nvPicPr>
          <p:cNvPr id="32" name="그림 개체 틀 31" descr="이야기하고 있는 책상에 있는 사람.">
            <a:extLst>
              <a:ext uri="{FF2B5EF4-FFF2-40B4-BE49-F238E27FC236}">
                <a16:creationId xmlns:a16="http://schemas.microsoft.com/office/drawing/2014/main" id="{48ABC991-F3CA-4B0D-BB4D-012EAF88E1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93262" y="0"/>
            <a:ext cx="7598736" cy="6858000"/>
          </a:xfrm>
        </p:spPr>
      </p:pic>
      <p:sp>
        <p:nvSpPr>
          <p:cNvPr id="2" name="내용 개체 틀 9">
            <a:extLst>
              <a:ext uri="{FF2B5EF4-FFF2-40B4-BE49-F238E27FC236}">
                <a16:creationId xmlns:a16="http://schemas.microsoft.com/office/drawing/2014/main" id="{EEE73367-CBF0-913A-7F32-5E4F286ED014}"/>
              </a:ext>
            </a:extLst>
          </p:cNvPr>
          <p:cNvSpPr txBox="1">
            <a:spLocks/>
          </p:cNvSpPr>
          <p:nvPr/>
        </p:nvSpPr>
        <p:spPr>
          <a:xfrm>
            <a:off x="0" y="1316192"/>
            <a:ext cx="4845066" cy="412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none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C5AE76"/>
                </a:solidFill>
              </a:rPr>
              <a:t>TAM: </a:t>
            </a:r>
            <a:r>
              <a:rPr lang="ko-KR" altLang="en-US">
                <a:solidFill>
                  <a:srgbClr val="C5AE76"/>
                </a:solidFill>
              </a:rPr>
              <a:t>두 번째 논문 소개</a:t>
            </a:r>
            <a:endParaRPr lang="ko-KR" altLang="en-US" dirty="0">
              <a:solidFill>
                <a:srgbClr val="C5A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4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09F0-7FB8-DBD9-B913-BEE89ADE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8D1A-1281-2ABF-8C99-9D3A07CB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ko-KR" altLang="en-US" sz="3200" dirty="0">
                <a:solidFill>
                  <a:srgbClr val="FFFEFF"/>
                </a:solidFill>
              </a:rPr>
              <a:t>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E531D-4F9C-35FC-26E1-6873D133D150}"/>
              </a:ext>
            </a:extLst>
          </p:cNvPr>
          <p:cNvSpPr txBox="1"/>
          <p:nvPr/>
        </p:nvSpPr>
        <p:spPr>
          <a:xfrm>
            <a:off x="673540" y="439695"/>
            <a:ext cx="1045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참여형 학습에서 생성형 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지속 사용의도에 대한 실증적 연구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: ChatGPT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사례 중심으로</a:t>
            </a:r>
            <a:endParaRPr lang="ko-KR" altLang="en-US" sz="18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670901-C02F-387A-CDC8-56868F136BE9}"/>
              </a:ext>
            </a:extLst>
          </p:cNvPr>
          <p:cNvSpPr/>
          <p:nvPr/>
        </p:nvSpPr>
        <p:spPr>
          <a:xfrm>
            <a:off x="303228" y="1628457"/>
            <a:ext cx="5992797" cy="4467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0867F-135A-1AF6-CFCD-C42ECB62E77D}"/>
              </a:ext>
            </a:extLst>
          </p:cNvPr>
          <p:cNvSpPr txBox="1">
            <a:spLocks/>
          </p:cNvSpPr>
          <p:nvPr/>
        </p:nvSpPr>
        <p:spPr>
          <a:xfrm>
            <a:off x="303228" y="1655797"/>
            <a:ext cx="599279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 latinLnBrk="1"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모형</a:t>
            </a:r>
            <a:endParaRPr lang="ko-KR" altLang="en-US" sz="12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5" descr="도표, 라인, 그림, 스케치이(가) 표시된 사진&#10;&#10;자동 생성된 설명">
            <a:extLst>
              <a:ext uri="{FF2B5EF4-FFF2-40B4-BE49-F238E27FC236}">
                <a16:creationId xmlns:a16="http://schemas.microsoft.com/office/drawing/2014/main" id="{7A556A59-D099-3A3B-2FE7-A72BC8F19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1" y="2066448"/>
            <a:ext cx="5731510" cy="359156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E0AE87-7421-CC7D-30EB-3B61E3CBC83D}"/>
              </a:ext>
            </a:extLst>
          </p:cNvPr>
          <p:cNvSpPr/>
          <p:nvPr/>
        </p:nvSpPr>
        <p:spPr>
          <a:xfrm>
            <a:off x="6570679" y="1628457"/>
            <a:ext cx="5318094" cy="4467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44F5B5-3107-C410-87C4-59285EC7BD3D}"/>
              </a:ext>
            </a:extLst>
          </p:cNvPr>
          <p:cNvSpPr txBox="1">
            <a:spLocks/>
          </p:cNvSpPr>
          <p:nvPr/>
        </p:nvSpPr>
        <p:spPr>
          <a:xfrm>
            <a:off x="6570678" y="1721115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 latinLnBrk="1"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요약 및 결론</a:t>
            </a:r>
            <a:endParaRPr lang="ko-KR" altLang="en-US" sz="12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E5E67-D7C6-7B06-13E5-FDA3FCD2FD9D}"/>
              </a:ext>
            </a:extLst>
          </p:cNvPr>
          <p:cNvSpPr txBox="1">
            <a:spLocks/>
          </p:cNvSpPr>
          <p:nvPr/>
        </p:nvSpPr>
        <p:spPr>
          <a:xfrm>
            <a:off x="6570678" y="2097742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요약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877AE0-7BE5-5F43-332E-479110CA26E5}"/>
              </a:ext>
            </a:extLst>
          </p:cNvPr>
          <p:cNvSpPr txBox="1">
            <a:spLocks/>
          </p:cNvSpPr>
          <p:nvPr/>
        </p:nvSpPr>
        <p:spPr>
          <a:xfrm>
            <a:off x="6570678" y="4324252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결론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4EFF71-E404-EA78-805E-74B8EE9E3503}"/>
              </a:ext>
            </a:extLst>
          </p:cNvPr>
          <p:cNvSpPr txBox="1">
            <a:spLocks/>
          </p:cNvSpPr>
          <p:nvPr/>
        </p:nvSpPr>
        <p:spPr>
          <a:xfrm>
            <a:off x="6570678" y="2275181"/>
            <a:ext cx="5318093" cy="1912383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기존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에 대한 연구는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가 지닌 특성에 대한 분석을 중심으로 대학의 다양한 교과목에 활용할 때 나타날 수 있는 가능성들을 시사하는 수준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를 이용하는 학습자가 얼마나 실질적인 도움을 받고 있으며 스스로 문제를 해결하는데 얼마나 도움을 받고 있는지에 대한 연구 미흡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본 연구는 참여 수업에서 주어진 문제를 해결하기 위해 기술 수용 모델과 정보시스템 성공 모형을 기반으로 선행 논문들을 살펴보고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, 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를 지속 사용 의도에 영향을 미치는 요인들을 추출하고 연구 모형 및 가설 제시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E18B69-44E9-4240-9ED6-1CCCD02CCDF0}"/>
              </a:ext>
            </a:extLst>
          </p:cNvPr>
          <p:cNvSpPr txBox="1">
            <a:spLocks/>
          </p:cNvSpPr>
          <p:nvPr/>
        </p:nvSpPr>
        <p:spPr>
          <a:xfrm>
            <a:off x="6570678" y="4578927"/>
            <a:ext cx="5318093" cy="135838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확인적 요인분석 결과 모든 측정 항목의 변수 간의 관계는 문제가 없었음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판별 타당성 분석 결과 모든 측정 하목의 판별 타당성이 확보되었음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구조방정식 모형 적합도는 모든 지푯값이 임계치 권고 기준을 충족하여 적합하였음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경로분석의 경우 연구 모형에서 설정된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14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개의 연구가설 중 검증 결과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12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 가설이 채택되었음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431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8B3A5-52CC-FC6E-7524-E2144E141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268B9BC-3D79-BA99-C6CC-CCB4DF0B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연구 주제 소개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47B2DF5-FDD7-7AE8-4388-06DBFCB44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인공지능 기반 온라인 교육 플랫폼 수용 영향요인 연구</a:t>
            </a:r>
            <a:r>
              <a:rPr lang="en-US" altLang="ko-KR"/>
              <a:t>: AI</a:t>
            </a:r>
            <a:r>
              <a:rPr lang="ko-KR" altLang="en-US"/>
              <a:t>챗봇 중심으로</a:t>
            </a:r>
            <a:endParaRPr lang="ko-KR" altLang="en-US" dirty="0"/>
          </a:p>
        </p:txBody>
      </p:sp>
      <p:pic>
        <p:nvPicPr>
          <p:cNvPr id="28" name="그림 개체 틀 27" descr="아래로 내려다보고 있는 여성">
            <a:extLst>
              <a:ext uri="{FF2B5EF4-FFF2-40B4-BE49-F238E27FC236}">
                <a16:creationId xmlns:a16="http://schemas.microsoft.com/office/drawing/2014/main" id="{EE068223-3D4D-FE14-5FCC-AD9C5C34C3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44819" y="597553"/>
            <a:ext cx="6063915" cy="6063915"/>
          </a:xfrm>
        </p:spPr>
      </p:pic>
    </p:spTree>
    <p:extLst>
      <p:ext uri="{BB962C8B-B14F-4D97-AF65-F5344CB8AC3E}">
        <p14:creationId xmlns:p14="http://schemas.microsoft.com/office/powerpoint/2010/main" val="315280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9AAA8-1566-77D4-85CA-6BC862AB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788FE-A9E9-0B8C-E15A-A61B777A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ko-KR" altLang="en-US" sz="3200" dirty="0">
                <a:solidFill>
                  <a:srgbClr val="FFFEFF"/>
                </a:solidFill>
              </a:rPr>
              <a:t>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3BF03D-D8A1-99F2-6A70-F0EE2197C172}"/>
              </a:ext>
            </a:extLst>
          </p:cNvPr>
          <p:cNvSpPr txBox="1"/>
          <p:nvPr/>
        </p:nvSpPr>
        <p:spPr>
          <a:xfrm>
            <a:off x="673540" y="439695"/>
            <a:ext cx="1045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참여형 학습에서 생성형 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지속 사용의도에 대한 실증적 연구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: ChatGPT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사례 중심으로</a:t>
            </a:r>
            <a:endParaRPr lang="ko-KR" altLang="en-US" sz="18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667396-5D65-CBAE-81F0-9DB0535FEFB2}"/>
              </a:ext>
            </a:extLst>
          </p:cNvPr>
          <p:cNvGrpSpPr/>
          <p:nvPr/>
        </p:nvGrpSpPr>
        <p:grpSpPr>
          <a:xfrm>
            <a:off x="711969" y="2025466"/>
            <a:ext cx="10537922" cy="4663419"/>
            <a:chOff x="711969" y="2025466"/>
            <a:chExt cx="11099030" cy="494666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5D43F7-306F-9DB9-B896-365D1E833321}"/>
                </a:ext>
              </a:extLst>
            </p:cNvPr>
            <p:cNvSpPr/>
            <p:nvPr/>
          </p:nvSpPr>
          <p:spPr>
            <a:xfrm>
              <a:off x="5676548" y="2025466"/>
              <a:ext cx="6134451" cy="4946660"/>
            </a:xfrm>
            <a:prstGeom prst="rect">
              <a:avLst/>
            </a:prstGeom>
            <a:solidFill>
              <a:srgbClr val="7C8BB6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700" b="1" spc="-15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9F8E548-F270-1E96-D7BF-8972EDE56194}"/>
                </a:ext>
              </a:extLst>
            </p:cNvPr>
            <p:cNvSpPr/>
            <p:nvPr/>
          </p:nvSpPr>
          <p:spPr>
            <a:xfrm>
              <a:off x="711969" y="2033727"/>
              <a:ext cx="4709154" cy="4938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45992AA-AD53-2448-1AC3-084A35868D3C}"/>
                </a:ext>
              </a:extLst>
            </p:cNvPr>
            <p:cNvGrpSpPr/>
            <p:nvPr/>
          </p:nvGrpSpPr>
          <p:grpSpPr>
            <a:xfrm>
              <a:off x="5970028" y="2194534"/>
              <a:ext cx="5649131" cy="4199213"/>
              <a:chOff x="6111069" y="1514547"/>
              <a:chExt cx="5649131" cy="419921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3226DE-6D34-2B19-B454-2D37943FA318}"/>
                  </a:ext>
                </a:extLst>
              </p:cNvPr>
              <p:cNvSpPr txBox="1"/>
              <p:nvPr/>
            </p:nvSpPr>
            <p:spPr>
              <a:xfrm>
                <a:off x="6111070" y="3171285"/>
                <a:ext cx="56491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2.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성공적인 생성형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AI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도입을 위해 온라인 강의 수강생에게 새로운 교육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환경을 제공하기 위해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,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 </a:t>
                </a:r>
                <a:b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</a:br>
                <a:r>
                  <a:rPr lang="en-US" altLang="ko-KR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“</a:t>
                </a:r>
                <a:r>
                  <a:rPr lang="ko-KR" altLang="en-US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인공지능 기반 온라인 교육 플랫폼 수용 영향요인</a:t>
                </a:r>
                <a:r>
                  <a:rPr lang="en-US" altLang="ko-KR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”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을 분석한다면 사용자에게 최적화된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경험을 제공 할 수 있을 것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FFE8EE-D480-020B-7647-52E7AA384BCC}"/>
                  </a:ext>
                </a:extLst>
              </p:cNvPr>
              <p:cNvSpPr txBox="1"/>
              <p:nvPr/>
            </p:nvSpPr>
            <p:spPr>
              <a:xfrm>
                <a:off x="6111069" y="4544209"/>
                <a:ext cx="514487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3.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이에 본 연구는 </a:t>
                </a:r>
                <a:r>
                  <a:rPr lang="ko-KR" altLang="en-US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성공적인 생성형</a:t>
                </a:r>
                <a:r>
                  <a:rPr lang="en-US" altLang="ko-KR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AI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도입을 위해 온라인 교육 플랫폼과 서비스에 대해 </a:t>
                </a:r>
                <a:b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</a:br>
                <a:r>
                  <a:rPr lang="ko-KR" altLang="en-US">
                    <a:solidFill>
                      <a:srgbClr val="4472C4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  <a:cs typeface="맑은 고딕 Semilight" panose="020B0502040204020203" pitchFamily="50" charset="-127"/>
                  </a:rPr>
                  <a:t>학습자의 기술 수용 및 사용의도에 미치는 영향요인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을 도출하려함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.</a:t>
                </a:r>
                <a:endParaRPr lang="ko-KR" altLang="en-US" sz="160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나눔스퀘어" panose="020B0600000101010101" pitchFamily="50" charset="-127"/>
                  <a:ea typeface="나눔스퀘어" panose="020B0600000101010101" pitchFamily="50" charset="-127"/>
                  <a:cs typeface="맑은 고딕 Semilight" panose="020B0502040204020203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8F203A-8ADE-EDD1-5F1A-D2DC854463BB}"/>
                  </a:ext>
                </a:extLst>
              </p:cNvPr>
              <p:cNvSpPr txBox="1"/>
              <p:nvPr/>
            </p:nvSpPr>
            <p:spPr>
              <a:xfrm>
                <a:off x="6111069" y="2321582"/>
                <a:ext cx="51448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1.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성공적인 생성형</a:t>
                </a:r>
                <a:r>
                  <a:rPr lang="en-US" altLang="ko-KR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AI </a:t>
                </a:r>
                <a:r>
                  <a:rPr lang="ko-KR" altLang="en-US" sz="1600">
                    <a:gradFill>
                      <a:gsLst>
                        <a:gs pos="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rPr>
                  <a:t>서비스 도입을 위해 사용자 및 교육 환경에 대한 이해 필수적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473705-4D5A-0563-1265-A1D3D93B9600}"/>
                  </a:ext>
                </a:extLst>
              </p:cNvPr>
              <p:cNvSpPr txBox="1"/>
              <p:nvPr/>
            </p:nvSpPr>
            <p:spPr>
              <a:xfrm>
                <a:off x="6248400" y="1514547"/>
                <a:ext cx="52197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1">
                    <a:solidFill>
                      <a:srgbClr val="4472C4"/>
                    </a:solidFill>
                  </a:rPr>
                  <a:t>Hypothesis</a:t>
                </a:r>
                <a:endParaRPr lang="ko-KR" altLang="en-US" b="1">
                  <a:solidFill>
                    <a:srgbClr val="4472C4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44F4DEC0-D3EB-FEED-BE55-F529652E4A12}"/>
                </a:ext>
              </a:extLst>
            </p:cNvPr>
            <p:cNvGrpSpPr/>
            <p:nvPr/>
          </p:nvGrpSpPr>
          <p:grpSpPr>
            <a:xfrm>
              <a:off x="827702" y="2121679"/>
              <a:ext cx="4496155" cy="4754234"/>
              <a:chOff x="935421" y="1268195"/>
              <a:chExt cx="4496155" cy="4754234"/>
            </a:xfrm>
          </p:grpSpPr>
          <p:sp>
            <p:nvSpPr>
              <p:cNvPr id="15" name="사각형: 둥근 모서리 127">
                <a:extLst>
                  <a:ext uri="{FF2B5EF4-FFF2-40B4-BE49-F238E27FC236}">
                    <a16:creationId xmlns:a16="http://schemas.microsoft.com/office/drawing/2014/main" id="{82304ECA-676F-55E2-F444-2A72E6A20071}"/>
                  </a:ext>
                </a:extLst>
              </p:cNvPr>
              <p:cNvSpPr/>
              <p:nvPr/>
            </p:nvSpPr>
            <p:spPr>
              <a:xfrm>
                <a:off x="935421" y="1268195"/>
                <a:ext cx="4496155" cy="475423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3200" b="0" i="0" u="none" strike="noStrike" kern="1200" cap="none" spc="0" normalizeH="0" baseline="0" noProof="0">
                  <a:ln>
                    <a:solidFill>
                      <a:prstClr val="white">
                        <a:alpha val="0"/>
                      </a:prst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나눔스퀘어" panose="020B0600000101010101" pitchFamily="50" charset="-127"/>
                  <a:cs typeface="+mn-cs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1BAF15C5-E97B-42D1-7617-44C56F9531D3}"/>
                  </a:ext>
                </a:extLst>
              </p:cNvPr>
              <p:cNvGrpSpPr/>
              <p:nvPr/>
            </p:nvGrpSpPr>
            <p:grpSpPr>
              <a:xfrm>
                <a:off x="1021248" y="1443396"/>
                <a:ext cx="4261975" cy="4434501"/>
                <a:chOff x="7427530" y="1806818"/>
                <a:chExt cx="4261975" cy="4434501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2372026-D578-55AE-FAF0-186B1111C760}"/>
                    </a:ext>
                  </a:extLst>
                </p:cNvPr>
                <p:cNvSpPr txBox="1"/>
                <p:nvPr/>
              </p:nvSpPr>
              <p:spPr>
                <a:xfrm>
                  <a:off x="7565015" y="2806425"/>
                  <a:ext cx="4124490" cy="5170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latinLnBrk="0">
                    <a:lnSpc>
                      <a:spcPct val="120000"/>
                    </a:lnSpc>
                    <a:defRPr/>
                  </a:pPr>
                  <a:r>
                    <a:rPr lang="ko-KR" altLang="en-US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강의 내용 기반 질의응답</a:t>
                  </a:r>
                  <a:r>
                    <a:rPr lang="en-US" altLang="ko-KR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, </a:t>
                  </a:r>
                  <a:r>
                    <a:rPr lang="ko-KR" altLang="en-US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요약본</a:t>
                  </a:r>
                  <a:r>
                    <a:rPr lang="en-US" altLang="ko-KR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/</a:t>
                  </a:r>
                  <a:r>
                    <a:rPr lang="ko-KR" altLang="en-US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퀴즈 제공 등 </a:t>
                  </a:r>
                </a:p>
                <a:p>
                  <a:pPr lvl="0" latinLnBrk="0">
                    <a:lnSpc>
                      <a:spcPct val="120000"/>
                    </a:lnSpc>
                    <a:defRPr/>
                  </a:pPr>
                  <a:r>
                    <a:rPr lang="ko-KR" altLang="en-US" sz="14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보조강사 역할 수행으로 학습 몰입도 향상</a:t>
                  </a:r>
                </a:p>
              </p:txBody>
            </p:sp>
            <p:sp>
              <p:nvSpPr>
                <p:cNvPr id="25" name="Freeform 42">
                  <a:extLst>
                    <a:ext uri="{FF2B5EF4-FFF2-40B4-BE49-F238E27FC236}">
                      <a16:creationId xmlns:a16="http://schemas.microsoft.com/office/drawing/2014/main" id="{D20C61F5-60F2-7A0A-2B87-298379561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782653" y="5245704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SDS 산스  Medium" panose="020B0600000101010101" pitchFamily="50" charset="-127"/>
                    <a:ea typeface="SDS 산스  Medium" panose="020B0600000101010101" pitchFamily="50" charset="-127"/>
                  </a:endParaRPr>
                </a:p>
              </p:txBody>
            </p:sp>
            <p:sp>
              <p:nvSpPr>
                <p:cNvPr id="26" name="Freeform 42">
                  <a:extLst>
                    <a:ext uri="{FF2B5EF4-FFF2-40B4-BE49-F238E27FC236}">
                      <a16:creationId xmlns:a16="http://schemas.microsoft.com/office/drawing/2014/main" id="{B1134C12-9D83-E280-13E3-155F86391C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7782653" y="4455251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1200" cap="none" normalizeH="0" noProof="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DS 산스  Medium" panose="020B0600000101010101" pitchFamily="50" charset="-127"/>
                    <a:ea typeface="SDS 산스  Medium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27" name="모서리가 둥근 직사각형 118">
                  <a:extLst>
                    <a:ext uri="{FF2B5EF4-FFF2-40B4-BE49-F238E27FC236}">
                      <a16:creationId xmlns:a16="http://schemas.microsoft.com/office/drawing/2014/main" id="{A9588FCC-2870-D77E-4B05-D6269060F81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27530" y="4932852"/>
                  <a:ext cx="1377225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학습 질문 답변</a:t>
                  </a:r>
                </a:p>
              </p:txBody>
            </p:sp>
            <p:sp>
              <p:nvSpPr>
                <p:cNvPr id="28" name="모서리가 둥근 직사각형 118">
                  <a:extLst>
                    <a:ext uri="{FF2B5EF4-FFF2-40B4-BE49-F238E27FC236}">
                      <a16:creationId xmlns:a16="http://schemas.microsoft.com/office/drawing/2014/main" id="{33EC40D6-B26D-154A-17EA-497E23BFFE6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465470" y="5723304"/>
                  <a:ext cx="1301346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오류 첨삭</a:t>
                  </a:r>
                </a:p>
              </p:txBody>
            </p:sp>
            <p:sp>
              <p:nvSpPr>
                <p:cNvPr id="29" name="Freeform 42">
                  <a:extLst>
                    <a:ext uri="{FF2B5EF4-FFF2-40B4-BE49-F238E27FC236}">
                      <a16:creationId xmlns:a16="http://schemas.microsoft.com/office/drawing/2014/main" id="{DE4596D8-8E74-BED9-0C24-37DE4BF78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189182" y="4455251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SDS 산스  Medium" panose="020B0600000101010101" pitchFamily="50" charset="-127"/>
                    <a:ea typeface="SDS 산스  Medium" panose="020B0600000101010101" pitchFamily="50" charset="-127"/>
                  </a:endParaRPr>
                </a:p>
              </p:txBody>
            </p:sp>
            <p:sp>
              <p:nvSpPr>
                <p:cNvPr id="30" name="Freeform 42">
                  <a:extLst>
                    <a:ext uri="{FF2B5EF4-FFF2-40B4-BE49-F238E27FC236}">
                      <a16:creationId xmlns:a16="http://schemas.microsoft.com/office/drawing/2014/main" id="{D87EB3A9-D632-CCA9-C13A-0CEC9152E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9189182" y="5245704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SDS 산스  Medium" panose="020B0600000101010101" pitchFamily="50" charset="-127"/>
                    <a:ea typeface="SDS 산스  Medium" panose="020B0600000101010101" pitchFamily="50" charset="-127"/>
                  </a:endParaRPr>
                </a:p>
              </p:txBody>
            </p:sp>
            <p:sp>
              <p:nvSpPr>
                <p:cNvPr id="31" name="모서리가 둥근 직사각형 118">
                  <a:extLst>
                    <a:ext uri="{FF2B5EF4-FFF2-40B4-BE49-F238E27FC236}">
                      <a16:creationId xmlns:a16="http://schemas.microsoft.com/office/drawing/2014/main" id="{3DE688EC-89EB-0F0E-E214-C648C0178E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871999" y="4932852"/>
                  <a:ext cx="1301346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실습 코치</a:t>
                  </a:r>
                </a:p>
              </p:txBody>
            </p:sp>
            <p:sp>
              <p:nvSpPr>
                <p:cNvPr id="32" name="모서리가 둥근 직사각형 118">
                  <a:extLst>
                    <a:ext uri="{FF2B5EF4-FFF2-40B4-BE49-F238E27FC236}">
                      <a16:creationId xmlns:a16="http://schemas.microsoft.com/office/drawing/2014/main" id="{4CC316F1-9B1F-F6F6-3510-FF5918F587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871999" y="5723304"/>
                  <a:ext cx="1301346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문제 해결</a:t>
                  </a:r>
                </a:p>
              </p:txBody>
            </p:sp>
            <p:sp>
              <p:nvSpPr>
                <p:cNvPr id="33" name="Freeform 42">
                  <a:extLst>
                    <a:ext uri="{FF2B5EF4-FFF2-40B4-BE49-F238E27FC236}">
                      <a16:creationId xmlns:a16="http://schemas.microsoft.com/office/drawing/2014/main" id="{BF7092D1-5061-40A7-2A82-21D19DD84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0595110" y="5245704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SDS 산스  Medium" panose="020B0600000101010101" pitchFamily="50" charset="-127"/>
                    <a:ea typeface="SDS 산스  Medium" panose="020B0600000101010101" pitchFamily="50" charset="-127"/>
                  </a:endParaRPr>
                </a:p>
              </p:txBody>
            </p:sp>
            <p:sp>
              <p:nvSpPr>
                <p:cNvPr id="34" name="Freeform 42">
                  <a:extLst>
                    <a:ext uri="{FF2B5EF4-FFF2-40B4-BE49-F238E27FC236}">
                      <a16:creationId xmlns:a16="http://schemas.microsoft.com/office/drawing/2014/main" id="{1DFCB3AD-561F-3844-7610-3A2041282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0595110" y="4455251"/>
                  <a:ext cx="666979" cy="1324251"/>
                </a:xfrm>
                <a:custGeom>
                  <a:avLst/>
                  <a:gdLst>
                    <a:gd name="T0" fmla="*/ 120 w 240"/>
                    <a:gd name="T1" fmla="*/ 0 h 495"/>
                    <a:gd name="T2" fmla="*/ 25 w 240"/>
                    <a:gd name="T3" fmla="*/ 32 h 495"/>
                    <a:gd name="T4" fmla="*/ 0 w 240"/>
                    <a:gd name="T5" fmla="*/ 247 h 495"/>
                    <a:gd name="T6" fmla="*/ 19 w 240"/>
                    <a:gd name="T7" fmla="*/ 452 h 495"/>
                    <a:gd name="T8" fmla="*/ 120 w 240"/>
                    <a:gd name="T9" fmla="*/ 495 h 495"/>
                    <a:gd name="T10" fmla="*/ 227 w 240"/>
                    <a:gd name="T11" fmla="*/ 439 h 495"/>
                    <a:gd name="T12" fmla="*/ 240 w 240"/>
                    <a:gd name="T13" fmla="*/ 247 h 495"/>
                    <a:gd name="T14" fmla="*/ 210 w 240"/>
                    <a:gd name="T15" fmla="*/ 27 h 495"/>
                    <a:gd name="T16" fmla="*/ 120 w 240"/>
                    <a:gd name="T17" fmla="*/ 0 h 4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0" h="495">
                      <a:moveTo>
                        <a:pt x="120" y="0"/>
                      </a:moveTo>
                      <a:cubicBezTo>
                        <a:pt x="71" y="0"/>
                        <a:pt x="43" y="9"/>
                        <a:pt x="25" y="32"/>
                      </a:cubicBezTo>
                      <a:cubicBezTo>
                        <a:pt x="0" y="67"/>
                        <a:pt x="0" y="133"/>
                        <a:pt x="0" y="247"/>
                      </a:cubicBezTo>
                      <a:cubicBezTo>
                        <a:pt x="0" y="351"/>
                        <a:pt x="0" y="415"/>
                        <a:pt x="19" y="452"/>
                      </a:cubicBezTo>
                      <a:cubicBezTo>
                        <a:pt x="35" y="483"/>
                        <a:pt x="65" y="495"/>
                        <a:pt x="120" y="495"/>
                      </a:cubicBezTo>
                      <a:cubicBezTo>
                        <a:pt x="182" y="495"/>
                        <a:pt x="212" y="480"/>
                        <a:pt x="227" y="439"/>
                      </a:cubicBezTo>
                      <a:cubicBezTo>
                        <a:pt x="240" y="401"/>
                        <a:pt x="240" y="340"/>
                        <a:pt x="240" y="247"/>
                      </a:cubicBezTo>
                      <a:cubicBezTo>
                        <a:pt x="240" y="127"/>
                        <a:pt x="240" y="60"/>
                        <a:pt x="210" y="27"/>
                      </a:cubicBezTo>
                      <a:cubicBezTo>
                        <a:pt x="192" y="7"/>
                        <a:pt x="164" y="0"/>
                        <a:pt x="120" y="0"/>
                      </a:cubicBezTo>
                    </a:path>
                  </a:pathLst>
                </a:custGeom>
                <a:solidFill>
                  <a:srgbClr val="232E81"/>
                </a:solidFill>
                <a:ln>
                  <a:noFill/>
                </a:ln>
              </p:spPr>
              <p:txBody>
                <a:bodyPr vert="horz" wrap="square" lIns="0" tIns="0" rIns="0" bIns="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endParaRPr lang="ko-KR" altLang="en-US" sz="1400" dirty="0">
                    <a:ln>
                      <a:solidFill>
                        <a:prstClr val="white">
                          <a:alpha val="0"/>
                        </a:prstClr>
                      </a:solidFill>
                    </a:ln>
                    <a:solidFill>
                      <a:prstClr val="white"/>
                    </a:solidFill>
                    <a:latin typeface="SDS 산스  Medium" panose="020B0600000101010101" pitchFamily="50" charset="-127"/>
                    <a:ea typeface="SDS 산스  Medium" panose="020B0600000101010101" pitchFamily="50" charset="-127"/>
                  </a:endParaRPr>
                </a:p>
              </p:txBody>
            </p:sp>
            <p:sp>
              <p:nvSpPr>
                <p:cNvPr id="35" name="모서리가 둥근 직사각형 118">
                  <a:extLst>
                    <a:ext uri="{FF2B5EF4-FFF2-40B4-BE49-F238E27FC236}">
                      <a16:creationId xmlns:a16="http://schemas.microsoft.com/office/drawing/2014/main" id="{BD6C5391-7A33-77EF-C351-DCDA0E90D41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277927" y="4932852"/>
                  <a:ext cx="1301346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과정 요약</a:t>
                  </a:r>
                </a:p>
              </p:txBody>
            </p:sp>
            <p:sp>
              <p:nvSpPr>
                <p:cNvPr id="36" name="모서리가 둥근 직사각형 118">
                  <a:extLst>
                    <a:ext uri="{FF2B5EF4-FFF2-40B4-BE49-F238E27FC236}">
                      <a16:creationId xmlns:a16="http://schemas.microsoft.com/office/drawing/2014/main" id="{D1BAD3CA-4F40-B451-0BB2-4BE57959CC7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277927" y="5723304"/>
                  <a:ext cx="1301346" cy="369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 defTabSz="691394" eaLnBrk="0" fontAlgn="base" hangingPunct="0">
                    <a:lnSpc>
                      <a:spcPct val="114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F2F2F2"/>
                    </a:buClr>
                    <a:buSzPct val="75000"/>
                  </a:pPr>
                  <a:r>
                    <a:rPr lang="ko-KR" altLang="en-US" sz="1400" spc="-50" dirty="0">
                      <a:solidFill>
                        <a:schemeClr val="bg1"/>
                      </a:soli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후속 과정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C8753EB-FC87-FB43-B9B0-A93F768F17D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375" y="1806818"/>
                  <a:ext cx="240856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fontAlgn="base" latinLnBrk="0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2C95DD"/>
                    </a:buClr>
                    <a:buSzPct val="120000"/>
                    <a:tabLst>
                      <a:tab pos="60861" algn="l"/>
                      <a:tab pos="97377" algn="l"/>
                    </a:tabLst>
                    <a:defRPr/>
                  </a:pPr>
                  <a:r>
                    <a:rPr kumimoji="1" lang="en-US" altLang="ko-KR" sz="2000" b="1" dirty="0">
                      <a:ln w="11430">
                        <a:solidFill>
                          <a:schemeClr val="bg1">
                            <a:alpha val="0"/>
                          </a:schemeClr>
                        </a:solidFill>
                      </a:ln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  <a:cs typeface="맑은 고딕 Semilight" panose="020B0502040204020203" pitchFamily="50" charset="-127"/>
                    </a:rPr>
                    <a:t>AI Tutor</a:t>
                  </a:r>
                </a:p>
              </p:txBody>
            </p:sp>
            <p:sp>
              <p:nvSpPr>
                <p:cNvPr id="38" name="내용 개체 틀 2">
                  <a:extLst>
                    <a:ext uri="{FF2B5EF4-FFF2-40B4-BE49-F238E27FC236}">
                      <a16:creationId xmlns:a16="http://schemas.microsoft.com/office/drawing/2014/main" id="{4AB83F2C-0515-6B99-850D-6E7AAD63EE3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416375" y="2222259"/>
                  <a:ext cx="3000740" cy="215444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ko-KR"/>
                  </a:defPPr>
                  <a:lvl1pPr indent="0" algn="ctr" latinLnBrk="0">
                    <a:lnSpc>
                      <a:spcPct val="100000"/>
                    </a:lnSpc>
                    <a:spcBef>
                      <a:spcPts val="500"/>
                    </a:spcBef>
                    <a:spcAft>
                      <a:spcPts val="500"/>
                    </a:spcAft>
                    <a:buClr>
                      <a:srgbClr val="8892AA"/>
                    </a:buClr>
                    <a:buFont typeface="Arial" panose="020B0604020202020204" pitchFamily="34" charset="0"/>
                    <a:buNone/>
                    <a:defRPr sz="1200" spc="-5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1pPr>
                  <a:lvl2pPr marL="0" lvl="1" indent="0" algn="ctr" latinLnBrk="0">
                    <a:lnSpc>
                      <a:spcPct val="110000"/>
                    </a:lnSpc>
                    <a:spcBef>
                      <a:spcPts val="300"/>
                    </a:spcBef>
                    <a:spcAft>
                      <a:spcPts val="400"/>
                    </a:spcAft>
                    <a:buClr>
                      <a:schemeClr val="bg1"/>
                    </a:buClr>
                    <a:buFont typeface="Arial" panose="020B0604020202020204" pitchFamily="34" charset="0"/>
                    <a:buNone/>
                    <a:defRPr sz="1000" spc="-5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2pPr>
                  <a:lvl3pPr marL="180000" lvl="2" indent="-72000" algn="ctr" latinLnBrk="0">
                    <a:lnSpc>
                      <a:spcPct val="110000"/>
                    </a:lnSpc>
                    <a:spcBef>
                      <a:spcPts val="400"/>
                    </a:spcBef>
                    <a:buClr>
                      <a:schemeClr val="bg1"/>
                    </a:buClr>
                    <a:buFont typeface="Arial" panose="020B0604020202020204" pitchFamily="34" charset="0"/>
                    <a:buChar char="•"/>
                    <a:defRPr sz="950" spc="-5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3pPr>
                  <a:lvl4pPr marL="270000" lvl="3" indent="-90000" algn="ctr" latinLnBrk="0">
                    <a:lnSpc>
                      <a:spcPct val="100000"/>
                    </a:lnSpc>
                    <a:spcBef>
                      <a:spcPts val="300"/>
                    </a:spcBef>
                    <a:buClr>
                      <a:srgbClr val="C3C8D4"/>
                    </a:buClr>
                    <a:buFont typeface="나눔스퀘어 Bold" panose="020B0600000101010101" pitchFamily="50" charset="-127"/>
                    <a:buChar char="-"/>
                    <a:defRPr sz="900" spc="-5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4pPr>
                  <a:lvl5pPr marL="108000" lvl="4" indent="0" algn="ctr" latinLnBrk="0">
                    <a:lnSpc>
                      <a:spcPct val="100000"/>
                    </a:lnSpc>
                    <a:spcBef>
                      <a:spcPts val="0"/>
                    </a:spcBef>
                    <a:buFont typeface="나눔스퀘어" panose="020B0600000101010101" pitchFamily="50" charset="-127"/>
                    <a:buNone/>
                    <a:defRPr sz="800" spc="-50" baseline="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5pPr>
                  <a:lvl6pPr marL="108000" lvl="5" indent="0" algn="ctr" latinLnBrk="0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800" spc="-5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6pPr>
                  <a:lvl7pPr marL="108000" lvl="6" indent="0" algn="ctr" latinLnBrk="0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800" spc="-5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7pPr>
                  <a:lvl8pPr marL="108000" lvl="7" indent="0" algn="ctr" latinLnBrk="0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800" spc="-5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8pPr>
                  <a:lvl9pPr marL="108000" lvl="8" indent="0" algn="ctr" latinLnBrk="0">
                    <a:lnSpc>
                      <a:spcPct val="100000"/>
                    </a:lnSpc>
                    <a:spcBef>
                      <a:spcPts val="0"/>
                    </a:spcBef>
                    <a:buFont typeface="Arial" panose="020B0604020202020204" pitchFamily="34" charset="0"/>
                    <a:buNone/>
                    <a:defRPr sz="800" spc="-5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0" scaled="1"/>
                      </a:gra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defRPr>
                  </a:lvl9pPr>
                </a:lstStyle>
                <a:p>
                  <a:pPr algn="l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ko-KR" altLang="en-US" sz="140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학습 내용 기반의 과정 보조강사</a:t>
                  </a: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66553444-93F1-6947-1143-68ABD7AFA3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6876" y="2685004"/>
                  <a:ext cx="4232629" cy="0"/>
                </a:xfrm>
                <a:prstGeom prst="line">
                  <a:avLst/>
                </a:prstGeom>
                <a:ln/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F4CE1C-BC38-7081-3B63-5F1EA743EEF7}"/>
                    </a:ext>
                  </a:extLst>
                </p:cNvPr>
                <p:cNvSpPr txBox="1"/>
                <p:nvPr/>
              </p:nvSpPr>
              <p:spPr>
                <a:xfrm>
                  <a:off x="7565014" y="3572833"/>
                  <a:ext cx="4123061" cy="6093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latinLnBrk="0">
                    <a:lnSpc>
                      <a:spcPct val="120000"/>
                    </a:lnSpc>
                    <a:defRPr/>
                  </a:pPr>
                  <a:r>
                    <a:rPr lang="en-US" altLang="ko-KR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“ 1</a:t>
                  </a:r>
                  <a:r>
                    <a:rPr lang="ko-KR" altLang="en-US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차시 학습 내용 요약해줘</a:t>
                  </a:r>
                  <a:r>
                    <a:rPr lang="en-US" altLang="ko-KR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“</a:t>
                  </a:r>
                </a:p>
                <a:p>
                  <a:pPr lvl="0" latinLnBrk="0">
                    <a:lnSpc>
                      <a:spcPct val="120000"/>
                    </a:lnSpc>
                    <a:defRPr/>
                  </a:pPr>
                  <a:r>
                    <a:rPr lang="en-US" altLang="ko-KR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“LLM</a:t>
                  </a:r>
                  <a:r>
                    <a:rPr lang="ko-KR" altLang="en-US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의 작동 원리가 잘 이해가 안되는데 좀더 구체적으로 사례와 함께 설명해줘</a:t>
                  </a:r>
                  <a:r>
                    <a:rPr lang="en-US" altLang="ko-KR" sz="1100" spc="-50" dirty="0">
                      <a:gradFill>
                        <a:gsLst>
                          <a:gs pos="0">
                            <a:prstClr val="black"/>
                          </a:gs>
                          <a:gs pos="100000">
                            <a:prstClr val="black"/>
                          </a:gs>
                        </a:gsLst>
                        <a:lin ang="0" scaled="1"/>
                      </a:gradFill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맑은 고딕 Semilight" panose="020B0502040204020203" pitchFamily="50" charset="-127"/>
                    </a:rPr>
                    <a:t>“…….</a:t>
                  </a:r>
                  <a:endParaRPr lang="ko-KR" altLang="en-US" sz="1100" spc="-50" dirty="0">
                    <a:gradFill>
                      <a:gsLst>
                        <a:gs pos="0">
                          <a:prstClr val="black"/>
                        </a:gs>
                        <a:gs pos="100000">
                          <a:prstClr val="black"/>
                        </a:gs>
                      </a:gsLst>
                      <a:lin ang="0" scaled="1"/>
                    </a:gradFill>
                    <a:latin typeface="나눔스퀘어" panose="020B0600000101010101" pitchFamily="50" charset="-127"/>
                    <a:ea typeface="나눔스퀘어" panose="020B0600000101010101" pitchFamily="50" charset="-127"/>
                    <a:cs typeface="맑은 고딕 Semilight" panose="020B0502040204020203" pitchFamily="50" charset="-127"/>
                  </a:endParaRPr>
                </a:p>
              </p:txBody>
            </p:sp>
          </p:grpSp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21B6A834-B01D-BB15-18A5-0CD5185F7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9188" y="1448305"/>
                <a:ext cx="719472" cy="719472"/>
              </a:xfrm>
              <a:prstGeom prst="rect">
                <a:avLst/>
              </a:prstGeom>
            </p:spPr>
          </p:pic>
        </p:grpSp>
      </p:grpSp>
      <p:sp>
        <p:nvSpPr>
          <p:cNvPr id="41" name="내용 개체 틀 1">
            <a:extLst>
              <a:ext uri="{FF2B5EF4-FFF2-40B4-BE49-F238E27FC236}">
                <a16:creationId xmlns:a16="http://schemas.microsoft.com/office/drawing/2014/main" id="{DAAC6682-36A7-1920-EBDF-49B723D8B6F0}"/>
              </a:ext>
            </a:extLst>
          </p:cNvPr>
          <p:cNvSpPr txBox="1">
            <a:spLocks/>
          </p:cNvSpPr>
          <p:nvPr/>
        </p:nvSpPr>
        <p:spPr>
          <a:xfrm>
            <a:off x="711198" y="1284377"/>
            <a:ext cx="11099801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108000" lvl="1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4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08000" lvl="2" indent="-180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5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08000" lvl="3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08000" lvl="4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108000" lvl="5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108000" lvl="6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108000" lvl="7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10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108000" lvl="8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10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r>
              <a:rPr lang="ko-KR" altLang="en-US" sz="1800"/>
              <a:t>학습내용 기반의 과정학습을 도와주는 과정보조 강사 </a:t>
            </a:r>
            <a:r>
              <a:rPr lang="en-US" altLang="ko-KR" sz="1800"/>
              <a:t>AI Tuter </a:t>
            </a:r>
            <a:r>
              <a:rPr lang="ko-KR" altLang="en-US" sz="1800"/>
              <a:t>서비스를 시작하며</a:t>
            </a:r>
            <a:r>
              <a:rPr lang="en-US" altLang="ko-KR" sz="1800"/>
              <a:t>, </a:t>
            </a:r>
            <a:r>
              <a:rPr lang="ko-KR" altLang="en-US" sz="1800"/>
              <a:t>본 연구에서는 </a:t>
            </a:r>
            <a:r>
              <a:rPr lang="en-US" altLang="ko-KR" sz="1800"/>
              <a:t>AI Tuter</a:t>
            </a:r>
            <a:r>
              <a:rPr lang="ko-KR" altLang="en-US" sz="1800"/>
              <a:t>를 중심으로 연구를 진행하려 함</a:t>
            </a:r>
            <a:r>
              <a:rPr lang="en-US" altLang="ko-KR" sz="1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68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FA6B1-6E15-172E-4EC0-44DA832B6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759E8F8-F752-D1A5-1B93-550FD567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sz="2400"/>
              <a:t>연구 주제와의 연결 방향성</a:t>
            </a:r>
            <a:endParaRPr lang="ko-KR" altLang="en-US" sz="2400" dirty="0"/>
          </a:p>
        </p:txBody>
      </p:sp>
      <p:pic>
        <p:nvPicPr>
          <p:cNvPr id="12" name="그림 개체 틀 11" descr="포즈를 취하고 있는 여성">
            <a:extLst>
              <a:ext uri="{FF2B5EF4-FFF2-40B4-BE49-F238E27FC236}">
                <a16:creationId xmlns:a16="http://schemas.microsoft.com/office/drawing/2014/main" id="{D49CC7C3-950B-AF6E-B8E6-597607C3EB4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9281" y="330912"/>
            <a:ext cx="6217440" cy="621744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ABBBB5-0C9D-F933-92B9-825D1EF2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TAM </a:t>
            </a:r>
            <a:r>
              <a:rPr lang="ko-KR" altLang="en-US"/>
              <a:t>모델과 인공지능 기반 온라인 교육 플랫폼 수용 영향 요인 연구의 연결 방향성</a:t>
            </a:r>
          </a:p>
        </p:txBody>
      </p:sp>
    </p:spTree>
    <p:extLst>
      <p:ext uri="{BB962C8B-B14F-4D97-AF65-F5344CB8AC3E}">
        <p14:creationId xmlns:p14="http://schemas.microsoft.com/office/powerpoint/2010/main" val="110925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BA6C-FDEA-EB99-AFC9-7FE0956BF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FF7B-5347-15E3-5232-CA478995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ko-KR" altLang="en-US" sz="3200" dirty="0">
                <a:solidFill>
                  <a:srgbClr val="FFFEFF"/>
                </a:solidFill>
              </a:rPr>
              <a:t>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2A4D8-F415-9E48-8EE6-B2672DF53770}"/>
              </a:ext>
            </a:extLst>
          </p:cNvPr>
          <p:cNvSpPr txBox="1"/>
          <p:nvPr/>
        </p:nvSpPr>
        <p:spPr>
          <a:xfrm>
            <a:off x="673540" y="439695"/>
            <a:ext cx="1045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참여형 학습에서 생성형 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지속 사용의도에 대한 실증적 연구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: ChatGPT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사례 중심으로</a:t>
            </a:r>
            <a:endParaRPr lang="ko-KR" altLang="en-US" sz="18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58BCBE23-0035-314C-EA63-D80C2CB6E165}"/>
              </a:ext>
            </a:extLst>
          </p:cNvPr>
          <p:cNvSpPr txBox="1">
            <a:spLocks/>
          </p:cNvSpPr>
          <p:nvPr/>
        </p:nvSpPr>
        <p:spPr>
          <a:xfrm>
            <a:off x="350261" y="1230927"/>
            <a:ext cx="11292081" cy="9233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108000" lvl="1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3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08000" lvl="2" indent="-180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4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08000" lvl="3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08000" lvl="4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108000" lvl="5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108000" lvl="6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108000" lvl="7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108000" lvl="8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 lvl="7">
              <a:lnSpc>
                <a:spcPct val="130000"/>
              </a:lnSpc>
              <a:defRPr/>
            </a:pPr>
            <a:r>
              <a:rPr lang="ko-KR" altLang="en-US" sz="1600" b="1" dirty="0"/>
              <a:t>연구목적 개요</a:t>
            </a:r>
            <a:br>
              <a:rPr lang="en-US" altLang="ko-KR" sz="1600" dirty="0"/>
            </a:br>
            <a:r>
              <a:rPr lang="en-US" altLang="ko-KR" sz="1600" dirty="0"/>
              <a:t>  </a:t>
            </a:r>
            <a:r>
              <a:rPr lang="ko-KR" altLang="en-US" dirty="0"/>
              <a:t>본 연구의 목적은 </a:t>
            </a:r>
            <a:r>
              <a:rPr lang="en-US" altLang="ko-KR" dirty="0"/>
              <a:t>AI </a:t>
            </a:r>
            <a:r>
              <a:rPr lang="ko-KR" altLang="en-US" dirty="0" err="1"/>
              <a:t>튜터가</a:t>
            </a:r>
            <a:r>
              <a:rPr lang="ko-KR" altLang="en-US" dirty="0"/>
              <a:t> 적용된 온라인 교육 플랫폼에 대한 사용자들의 기술수용의도와 주요 영향요인을 분석하는 것이며</a:t>
            </a:r>
            <a:r>
              <a:rPr lang="en-US" altLang="ko-KR" dirty="0"/>
              <a:t>, </a:t>
            </a:r>
            <a:r>
              <a:rPr lang="ko-KR" altLang="en-US" dirty="0"/>
              <a:t>나아가 사용자들이 해당 플랫폼을 채택하는 과정에서의 주요 영향요인을 탐구하고</a:t>
            </a:r>
            <a:r>
              <a:rPr lang="en-US" altLang="ko-KR" dirty="0"/>
              <a:t>, </a:t>
            </a:r>
            <a:r>
              <a:rPr lang="ko-KR" altLang="en-US" dirty="0"/>
              <a:t>향후 서비스 확산을 위한 전략적 방향성을 제시하는 것을 목적으로 함</a:t>
            </a:r>
          </a:p>
          <a:p>
            <a:pPr marL="0" lvl="7" indent="0">
              <a:buNone/>
              <a:defRPr/>
            </a:pPr>
            <a:endParaRPr lang="ko-KR" altLang="en-US" dirty="0"/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5126957F-30D4-41C6-12E4-1F9879827B32}"/>
              </a:ext>
            </a:extLst>
          </p:cNvPr>
          <p:cNvSpPr txBox="1">
            <a:spLocks/>
          </p:cNvSpPr>
          <p:nvPr/>
        </p:nvSpPr>
        <p:spPr>
          <a:xfrm>
            <a:off x="340736" y="2345351"/>
            <a:ext cx="11292081" cy="2638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ko-KR"/>
            </a:defPPr>
            <a:lvl1pPr lvl="0" indent="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108000" lvl="1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3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 marL="108000" lvl="2" indent="-180000">
              <a:lnSpc>
                <a:spcPct val="110000"/>
              </a:lnSpc>
              <a:spcBef>
                <a:spcPts val="600"/>
              </a:spcBef>
              <a:buSzPct val="110000"/>
              <a:buFontTx/>
              <a:buBlip>
                <a:blip r:embed="rId4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 marL="108000" lvl="3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5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 marL="108000" lvl="4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6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  <a:lvl6pPr marL="108000" lvl="5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7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6pPr>
            <a:lvl7pPr marL="108000" lvl="6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8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7pPr>
            <a:lvl8pPr marL="108000" lvl="7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z="1400" spc="-5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8pPr>
            <a:lvl9pPr marL="108000" lvl="8" indent="-180000">
              <a:lnSpc>
                <a:spcPct val="110000"/>
              </a:lnSpc>
              <a:spcBef>
                <a:spcPts val="600"/>
              </a:spcBef>
              <a:buClr>
                <a:srgbClr val="8892AA"/>
              </a:buClr>
              <a:buSzPct val="110000"/>
              <a:buFontTx/>
              <a:buBlip>
                <a:blip r:embed="rId9"/>
              </a:buBlip>
              <a:defRPr sz="1400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9pPr>
          </a:lstStyle>
          <a:p>
            <a:pPr lvl="7">
              <a:lnSpc>
                <a:spcPct val="130000"/>
              </a:lnSpc>
              <a:defRPr/>
            </a:pPr>
            <a:r>
              <a:rPr lang="ko-KR" altLang="en-US" sz="1600" b="1" dirty="0"/>
              <a:t>연구방법 </a:t>
            </a:r>
            <a:br>
              <a:rPr lang="en-US" altLang="ko-KR" sz="1600" dirty="0"/>
            </a:br>
            <a:r>
              <a:rPr lang="en-US" altLang="ko-KR" sz="1600"/>
              <a:t>  </a:t>
            </a:r>
            <a:r>
              <a:rPr lang="ko-KR" altLang="en-US"/>
              <a:t>생성형</a:t>
            </a:r>
            <a:r>
              <a:rPr lang="en-US" altLang="ko-KR"/>
              <a:t>AI</a:t>
            </a:r>
            <a:r>
              <a:rPr lang="ko-KR" altLang="en-US" dirty="0"/>
              <a:t>에 대한 사용증가로 인하여</a:t>
            </a:r>
            <a:r>
              <a:rPr lang="en-US" altLang="ko-KR" dirty="0"/>
              <a:t>, </a:t>
            </a:r>
            <a:r>
              <a:rPr lang="ko-KR" altLang="en-US" dirty="0"/>
              <a:t>해당 기술에 대한 학습자들의 인식 및 수용의도와 이에 영향을 미치는 요인에 대한 연구가 증가하고 있기에</a:t>
            </a:r>
            <a:r>
              <a:rPr lang="en-US" altLang="ko-KR" dirty="0"/>
              <a:t>(</a:t>
            </a:r>
            <a:r>
              <a:rPr lang="ko-KR" altLang="en-US" dirty="0"/>
              <a:t>민윤정 외</a:t>
            </a:r>
            <a:r>
              <a:rPr lang="en-US" altLang="ko-KR" dirty="0"/>
              <a:t>, 2020), </a:t>
            </a:r>
            <a:r>
              <a:rPr lang="ko-KR" altLang="en-US" dirty="0"/>
              <a:t>이러한 배경에서 본 </a:t>
            </a:r>
            <a:r>
              <a:rPr lang="ko-KR" altLang="en-US"/>
              <a:t>연구는 생성형</a:t>
            </a:r>
            <a:r>
              <a:rPr lang="en-US" altLang="ko-KR"/>
              <a:t>AI</a:t>
            </a:r>
            <a:r>
              <a:rPr lang="ko-KR" altLang="en-US" dirty="0"/>
              <a:t>가 적용된 온라인 교육 플랫폼에 대해 기술수용의도를 분석하고자 함</a:t>
            </a:r>
            <a:endParaRPr lang="en-US" altLang="ko-KR" dirty="0"/>
          </a:p>
          <a:p>
            <a:pPr marL="396000" lvl="6" indent="-468000">
              <a:buNone/>
              <a:defRPr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적용이론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기술수용모형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(technology acceptance model,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이하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TAM)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은 새로운 기술이나 시스템을 수용자가 어떤 이유로 수용하고 사용하는 지를 설명해 주는 유익한 접근 방안이며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TAM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은 정보기술을 활용한 새로운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교수ㆍ학습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수용의도에 미치는 영향을 설명하는 데 도움이 됨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강혜영 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2013)</a:t>
            </a:r>
          </a:p>
          <a:p>
            <a:pPr marL="396000" lvl="6" indent="-468000">
              <a:buNone/>
              <a:defRPr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  *  새로운 매체의 수용을 설명하기 위해 제시된 확산이론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(Rogers 1983)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발전시킨 모형이 기술수용모형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(Davies 1989)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임</a:t>
            </a:r>
            <a:endParaRPr lang="en-US" altLang="ko-KR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396000" lvl="6" indent="-468000">
              <a:buNone/>
              <a:defRPr/>
            </a:pP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    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- 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연구트렌드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최근 급격한 기술개발 및 적용으로 인하여 활용도가 높아지면서 사회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심리 및 기술적 요소를 다양한 </a:t>
            </a:r>
            <a:r>
              <a:rPr lang="ko-KR" altLang="en-US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외재변인들로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 결합하여 사용범위도 더욱 확장되고 있음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민윤정 외</a:t>
            </a:r>
            <a:r>
              <a:rPr lang="en-US" altLang="ko-KR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, 2020)</a:t>
            </a:r>
          </a:p>
          <a:p>
            <a:pPr lvl="7">
              <a:defRPr/>
            </a:pP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B773DE-7ADB-859A-3681-00325A59FC3C}"/>
              </a:ext>
            </a:extLst>
          </p:cNvPr>
          <p:cNvGrpSpPr/>
          <p:nvPr/>
        </p:nvGrpSpPr>
        <p:grpSpPr>
          <a:xfrm>
            <a:off x="528061" y="5102031"/>
            <a:ext cx="10856911" cy="1475840"/>
            <a:chOff x="601663" y="4880358"/>
            <a:chExt cx="10856911" cy="147584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229788-FBC2-2440-99BC-DA29EF7F091D}"/>
                </a:ext>
              </a:extLst>
            </p:cNvPr>
            <p:cNvSpPr/>
            <p:nvPr/>
          </p:nvSpPr>
          <p:spPr>
            <a:xfrm>
              <a:off x="632007" y="5230320"/>
              <a:ext cx="2050633" cy="11258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ADDB24-24F2-6EA0-FDEF-850CFEA75B7C}"/>
                </a:ext>
              </a:extLst>
            </p:cNvPr>
            <p:cNvSpPr txBox="1">
              <a:spLocks/>
            </p:cNvSpPr>
            <p:nvPr/>
          </p:nvSpPr>
          <p:spPr>
            <a:xfrm>
              <a:off x="904345" y="5609887"/>
              <a:ext cx="148561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영향요인</a:t>
              </a:r>
              <a:endParaRPr lang="en-US" altLang="ko-KR" sz="1200" spc="-5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endParaRPr>
            </a:p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도출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7C1D57-5DB4-E84D-3DD7-5FBCFFB0578A}"/>
                </a:ext>
              </a:extLst>
            </p:cNvPr>
            <p:cNvSpPr txBox="1">
              <a:spLocks/>
            </p:cNvSpPr>
            <p:nvPr/>
          </p:nvSpPr>
          <p:spPr>
            <a:xfrm>
              <a:off x="632007" y="4880358"/>
              <a:ext cx="4994618" cy="2462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6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학습자 특성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7B634A1-8766-3B48-89FF-EB016B0366C0}"/>
                </a:ext>
              </a:extLst>
            </p:cNvPr>
            <p:cNvSpPr/>
            <p:nvPr/>
          </p:nvSpPr>
          <p:spPr>
            <a:xfrm>
              <a:off x="6482629" y="5231222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C59ADD-2429-9507-0F4A-B710F2C2D7A8}"/>
                </a:ext>
              </a:extLst>
            </p:cNvPr>
            <p:cNvSpPr/>
            <p:nvPr/>
          </p:nvSpPr>
          <p:spPr>
            <a:xfrm>
              <a:off x="6482629" y="5625681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AB5BFE7-8868-84E6-108B-B704AF2F61E7}"/>
                </a:ext>
              </a:extLst>
            </p:cNvPr>
            <p:cNvSpPr/>
            <p:nvPr/>
          </p:nvSpPr>
          <p:spPr>
            <a:xfrm>
              <a:off x="6482629" y="6020140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4DD200-DE02-0FA4-9531-3AF0B5EE04BA}"/>
                </a:ext>
              </a:extLst>
            </p:cNvPr>
            <p:cNvSpPr txBox="1">
              <a:spLocks/>
            </p:cNvSpPr>
            <p:nvPr/>
          </p:nvSpPr>
          <p:spPr>
            <a:xfrm>
              <a:off x="6754967" y="5313101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맞춤형 교육요소 제공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75BE8C-AAA0-1365-2AB8-A85FAFC715C9}"/>
                </a:ext>
              </a:extLst>
            </p:cNvPr>
            <p:cNvSpPr txBox="1">
              <a:spLocks/>
            </p:cNvSpPr>
            <p:nvPr/>
          </p:nvSpPr>
          <p:spPr>
            <a:xfrm>
              <a:off x="6754967" y="5703121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플랫폼 개선방안 도출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D49B1E-3585-E519-D777-18703CF7B1FD}"/>
                </a:ext>
              </a:extLst>
            </p:cNvPr>
            <p:cNvSpPr txBox="1">
              <a:spLocks/>
            </p:cNvSpPr>
            <p:nvPr/>
          </p:nvSpPr>
          <p:spPr>
            <a:xfrm>
              <a:off x="6754967" y="6090281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비즈니스 전략수립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5D804F-605B-C09E-34B5-58ED0C05CB44}"/>
                </a:ext>
              </a:extLst>
            </p:cNvPr>
            <p:cNvSpPr txBox="1">
              <a:spLocks/>
            </p:cNvSpPr>
            <p:nvPr/>
          </p:nvSpPr>
          <p:spPr>
            <a:xfrm>
              <a:off x="6754967" y="4880358"/>
              <a:ext cx="1485614" cy="2462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6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서비스 개선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6C4A952-4377-BB21-647E-822579127F66}"/>
                </a:ext>
              </a:extLst>
            </p:cNvPr>
            <p:cNvSpPr/>
            <p:nvPr/>
          </p:nvSpPr>
          <p:spPr>
            <a:xfrm>
              <a:off x="9407941" y="5222300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CD0217D-FA05-0445-A0E4-5FDB2BEA7039}"/>
                </a:ext>
              </a:extLst>
            </p:cNvPr>
            <p:cNvSpPr/>
            <p:nvPr/>
          </p:nvSpPr>
          <p:spPr>
            <a:xfrm>
              <a:off x="9407941" y="5616759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986B64C1-78B9-3E11-A4E7-BB3D2CC181D9}"/>
                </a:ext>
              </a:extLst>
            </p:cNvPr>
            <p:cNvSpPr/>
            <p:nvPr/>
          </p:nvSpPr>
          <p:spPr>
            <a:xfrm>
              <a:off x="9407941" y="6011218"/>
              <a:ext cx="2050633" cy="33605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E5A1C-4A68-397E-3E1D-E7848316EAB9}"/>
                </a:ext>
              </a:extLst>
            </p:cNvPr>
            <p:cNvSpPr txBox="1">
              <a:spLocks/>
            </p:cNvSpPr>
            <p:nvPr/>
          </p:nvSpPr>
          <p:spPr>
            <a:xfrm>
              <a:off x="9680279" y="5304179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교육성과 발생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DFB9340-E5F3-016F-1A96-1A2520D386F2}"/>
                </a:ext>
              </a:extLst>
            </p:cNvPr>
            <p:cNvSpPr txBox="1">
              <a:spLocks/>
            </p:cNvSpPr>
            <p:nvPr/>
          </p:nvSpPr>
          <p:spPr>
            <a:xfrm>
              <a:off x="9680279" y="5694199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고객유지 및 매출향상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8C6383-C19A-4C4B-0949-D64D5285EA10}"/>
                </a:ext>
              </a:extLst>
            </p:cNvPr>
            <p:cNvSpPr txBox="1">
              <a:spLocks/>
            </p:cNvSpPr>
            <p:nvPr/>
          </p:nvSpPr>
          <p:spPr>
            <a:xfrm>
              <a:off x="9680279" y="6081359"/>
              <a:ext cx="1485614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중장기 전략수립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DDF6D1-688E-2435-F0E7-3E0EA19B6366}"/>
                </a:ext>
              </a:extLst>
            </p:cNvPr>
            <p:cNvSpPr txBox="1">
              <a:spLocks/>
            </p:cNvSpPr>
            <p:nvPr/>
          </p:nvSpPr>
          <p:spPr>
            <a:xfrm>
              <a:off x="9680279" y="4880358"/>
              <a:ext cx="1485614" cy="246221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6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성과발생</a:t>
              </a: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DD8AF72A-7B02-033C-191E-3459298D7C80}"/>
                </a:ext>
              </a:extLst>
            </p:cNvPr>
            <p:cNvCxnSpPr/>
            <p:nvPr/>
          </p:nvCxnSpPr>
          <p:spPr>
            <a:xfrm>
              <a:off x="601663" y="5155154"/>
              <a:ext cx="502496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78F10C3-36D1-FECE-D246-248981C4CA37}"/>
                </a:ext>
              </a:extLst>
            </p:cNvPr>
            <p:cNvCxnSpPr/>
            <p:nvPr/>
          </p:nvCxnSpPr>
          <p:spPr>
            <a:xfrm>
              <a:off x="6482629" y="5174204"/>
              <a:ext cx="20506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BD317A3-1664-B6B7-40FA-BA305E9596E2}"/>
                </a:ext>
              </a:extLst>
            </p:cNvPr>
            <p:cNvCxnSpPr/>
            <p:nvPr/>
          </p:nvCxnSpPr>
          <p:spPr>
            <a:xfrm>
              <a:off x="9398416" y="5174204"/>
              <a:ext cx="20506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57D8A9-8D3C-FB7E-C94B-812B3FC062CD}"/>
                </a:ext>
              </a:extLst>
            </p:cNvPr>
            <p:cNvSpPr/>
            <p:nvPr/>
          </p:nvSpPr>
          <p:spPr>
            <a:xfrm>
              <a:off x="3575992" y="5216957"/>
              <a:ext cx="2050633" cy="112587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95C2A0-E1D7-EB08-4BCB-D7FF0B4AD854}"/>
                </a:ext>
              </a:extLst>
            </p:cNvPr>
            <p:cNvSpPr txBox="1">
              <a:spLocks/>
            </p:cNvSpPr>
            <p:nvPr/>
          </p:nvSpPr>
          <p:spPr>
            <a:xfrm>
              <a:off x="3848330" y="5596524"/>
              <a:ext cx="1485614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기술수용의도</a:t>
              </a:r>
              <a:r>
                <a:rPr lang="en-US" altLang="ko-KR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(</a:t>
              </a: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요인</a:t>
              </a:r>
              <a:r>
                <a:rPr lang="en-US" altLang="ko-KR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)</a:t>
              </a:r>
            </a:p>
            <a:p>
              <a:pPr algn="ctr" defTabSz="914400" latinLnBrk="1">
                <a:defRPr/>
              </a:pPr>
              <a:r>
                <a:rPr lang="ko-KR" altLang="en-US" sz="1200" spc="-50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  <a:latin typeface="나눔스퀘어 Bold" panose="020B0600000101010101" pitchFamily="50" charset="-127"/>
                  <a:ea typeface="나눔스퀘어 Bold" panose="020B0600000101010101" pitchFamily="50" charset="-127"/>
                  <a:cs typeface="맑은 고딕 Semilight" panose="020B0502040204020203" pitchFamily="50" charset="-127"/>
                </a:rPr>
                <a:t>파악</a:t>
              </a:r>
            </a:p>
          </p:txBody>
        </p:sp>
        <p:sp>
          <p:nvSpPr>
            <p:cNvPr id="59" name="화살표: 오른쪽 58">
              <a:extLst>
                <a:ext uri="{FF2B5EF4-FFF2-40B4-BE49-F238E27FC236}">
                  <a16:creationId xmlns:a16="http://schemas.microsoft.com/office/drawing/2014/main" id="{10D5E571-2216-F811-A4A9-D402D9032C39}"/>
                </a:ext>
              </a:extLst>
            </p:cNvPr>
            <p:cNvSpPr/>
            <p:nvPr/>
          </p:nvSpPr>
          <p:spPr>
            <a:xfrm>
              <a:off x="3004476" y="5609887"/>
              <a:ext cx="231007" cy="365760"/>
            </a:xfrm>
            <a:prstGeom prst="righ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화살표: 오른쪽 59">
              <a:extLst>
                <a:ext uri="{FF2B5EF4-FFF2-40B4-BE49-F238E27FC236}">
                  <a16:creationId xmlns:a16="http://schemas.microsoft.com/office/drawing/2014/main" id="{2366A9CE-9B82-EF83-1A97-AA98FB000243}"/>
                </a:ext>
              </a:extLst>
            </p:cNvPr>
            <p:cNvSpPr/>
            <p:nvPr/>
          </p:nvSpPr>
          <p:spPr>
            <a:xfrm>
              <a:off x="5898963" y="5567280"/>
              <a:ext cx="231007" cy="365760"/>
            </a:xfrm>
            <a:prstGeom prst="righ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화살표: 오른쪽 60">
              <a:extLst>
                <a:ext uri="{FF2B5EF4-FFF2-40B4-BE49-F238E27FC236}">
                  <a16:creationId xmlns:a16="http://schemas.microsoft.com/office/drawing/2014/main" id="{330940A9-C51A-7493-5C8F-9DD928D192B1}"/>
                </a:ext>
              </a:extLst>
            </p:cNvPr>
            <p:cNvSpPr/>
            <p:nvPr/>
          </p:nvSpPr>
          <p:spPr>
            <a:xfrm>
              <a:off x="8850968" y="5549567"/>
              <a:ext cx="231007" cy="365760"/>
            </a:xfrm>
            <a:prstGeom prst="right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907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8ACB9-3BEC-565C-5438-0A88803E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E73E56-0926-C74E-920A-6D484878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개체 틀 10" descr="거실에 앉아 있는 사람">
            <a:extLst>
              <a:ext uri="{FF2B5EF4-FFF2-40B4-BE49-F238E27FC236}">
                <a16:creationId xmlns:a16="http://schemas.microsoft.com/office/drawing/2014/main" id="{87521127-B571-BA9D-D3AE-44102F5AA7E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E7F8E6-36F0-4FE7-C709-0A915A48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ko-KR" altLang="en-US"/>
              <a:t>비즈니스</a:t>
            </a:r>
            <a:r>
              <a:rPr lang="en-US" altLang="ko-KR"/>
              <a:t>IT</a:t>
            </a:r>
            <a:r>
              <a:rPr lang="ko-KR" altLang="en-US"/>
              <a:t>전문대학원 비즈니스</a:t>
            </a:r>
            <a:r>
              <a:rPr lang="en-US" altLang="ko-KR"/>
              <a:t>IT</a:t>
            </a:r>
            <a:r>
              <a:rPr lang="ko-KR" altLang="en-US"/>
              <a:t>전공</a:t>
            </a:r>
            <a:endParaRPr lang="en-US" altLang="ko-KR"/>
          </a:p>
          <a:p>
            <a:pPr marL="0" indent="0" rtl="0">
              <a:buNone/>
            </a:pPr>
            <a:r>
              <a:rPr lang="en-US" altLang="ko-KR"/>
              <a:t>Y2023011 </a:t>
            </a:r>
            <a:r>
              <a:rPr lang="ko-KR" altLang="en-US"/>
              <a:t>윤요섭 석사과정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1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/>
              <a:t>TAM</a:t>
            </a:r>
            <a:r>
              <a:rPr lang="ko-KR" altLang="en-US"/>
              <a:t>과 생성형 인공지능</a:t>
            </a:r>
            <a:endParaRPr lang="ko-KR" altLang="en-US" dirty="0"/>
          </a:p>
          <a:p>
            <a:pPr rtl="0"/>
            <a:r>
              <a:rPr lang="en-US" altLang="ko-KR"/>
              <a:t>TAM: </a:t>
            </a:r>
            <a:r>
              <a:rPr lang="ko-KR" altLang="en-US"/>
              <a:t>첫 번째 논문 소개</a:t>
            </a:r>
            <a:endParaRPr lang="ko-KR" altLang="en-US" dirty="0"/>
          </a:p>
          <a:p>
            <a:pPr rtl="0"/>
            <a:r>
              <a:rPr lang="en-US" altLang="ko-KR"/>
              <a:t>TAM: </a:t>
            </a:r>
            <a:r>
              <a:rPr lang="ko-KR" altLang="en-US"/>
              <a:t>두 번째 논문 소개</a:t>
            </a:r>
            <a:endParaRPr lang="ko-KR" altLang="en-US" dirty="0"/>
          </a:p>
          <a:p>
            <a:pPr rtl="0"/>
            <a:r>
              <a:rPr lang="ko-KR" altLang="en-US"/>
              <a:t>연구 주제 소개</a:t>
            </a:r>
            <a:endParaRPr lang="ko-KR" altLang="en-US" dirty="0"/>
          </a:p>
          <a:p>
            <a:pPr rtl="0"/>
            <a:r>
              <a:rPr lang="ko-KR" altLang="en-US"/>
              <a:t>연구 주제와의 연결 방향성</a:t>
            </a:r>
            <a:endParaRPr lang="ko-KR" altLang="en-US" dirty="0"/>
          </a:p>
        </p:txBody>
      </p:sp>
      <p:pic>
        <p:nvPicPr>
          <p:cNvPr id="26" name="그림 개체 틀 25" descr="태블릿 장치를 보고 있는 여성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0A5A8-3BFD-716F-4224-8F11032E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Technology acceptance model - Wikipedia">
            <a:extLst>
              <a:ext uri="{FF2B5EF4-FFF2-40B4-BE49-F238E27FC236}">
                <a16:creationId xmlns:a16="http://schemas.microsoft.com/office/drawing/2014/main" id="{91C8FCCC-74D3-4711-3AB9-DBF9ECBE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12" y="2696916"/>
            <a:ext cx="9954489" cy="374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3A65A-3852-210B-044E-5DC50A05F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40" y="1339710"/>
            <a:ext cx="10452848" cy="1218764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sz="2000">
                <a:solidFill>
                  <a:schemeClr val="tx1"/>
                </a:solidFill>
              </a:rPr>
              <a:t>TAM</a:t>
            </a:r>
            <a:r>
              <a:rPr lang="ko-KR" altLang="en-US" sz="2000">
                <a:solidFill>
                  <a:schemeClr val="tx1"/>
                </a:solidFill>
              </a:rPr>
              <a:t>은 사람들이 신기술에 기반을 혁신제품을 수용하는 과정</a:t>
            </a:r>
            <a:endParaRPr lang="en-US" altLang="ko-KR" sz="2000">
              <a:solidFill>
                <a:schemeClr val="tx1"/>
              </a:solidFill>
            </a:endParaRPr>
          </a:p>
          <a:p>
            <a:pPr rtl="0"/>
            <a:r>
              <a:rPr lang="en-US" altLang="ko-KR" sz="2000">
                <a:solidFill>
                  <a:schemeClr val="tx1"/>
                </a:solidFill>
              </a:rPr>
              <a:t>TAM </a:t>
            </a:r>
            <a:r>
              <a:rPr lang="ko-KR" altLang="en-US" sz="2000">
                <a:solidFill>
                  <a:schemeClr val="tx1"/>
                </a:solidFill>
              </a:rPr>
              <a:t>이론이 중요한 이유는 사람들이 신기술을 수용하거나 거부하는 이유를 잘 설명하기 때문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BF5A0-DE07-D571-B094-004C8E01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ko-KR" altLang="en-US" sz="3200"/>
              <a:t>기술 수용 모델 </a:t>
            </a:r>
            <a:r>
              <a:rPr lang="en-US" altLang="ko-KR" sz="3200"/>
              <a:t>(TAM, Technology</a:t>
            </a:r>
            <a:r>
              <a:rPr lang="ko-KR" altLang="en-US" sz="3200"/>
              <a:t> </a:t>
            </a:r>
            <a:r>
              <a:rPr lang="en-US" altLang="ko-KR" sz="3200"/>
              <a:t>Acceptance</a:t>
            </a:r>
            <a:r>
              <a:rPr lang="ko-KR" altLang="en-US" sz="3200"/>
              <a:t> </a:t>
            </a:r>
            <a:r>
              <a:rPr lang="en-US" altLang="ko-KR" sz="3200"/>
              <a:t>Model)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011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DC7F-D785-4069-DE60-BC9433E4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D6E37BB-D3B1-E65B-EFD1-3A065B5F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2400"/>
              <a:t>TAM</a:t>
            </a:r>
            <a:r>
              <a:rPr lang="ko-KR" altLang="en-US" sz="2400"/>
              <a:t>과 생성형 인공지능</a:t>
            </a:r>
            <a:endParaRPr lang="ko-KR" altLang="en-US" sz="2400" dirty="0"/>
          </a:p>
        </p:txBody>
      </p:sp>
      <p:pic>
        <p:nvPicPr>
          <p:cNvPr id="12" name="그림 개체 틀 11" descr="포즈를 취하고 있는 여성">
            <a:extLst>
              <a:ext uri="{FF2B5EF4-FFF2-40B4-BE49-F238E27FC236}">
                <a16:creationId xmlns:a16="http://schemas.microsoft.com/office/drawing/2014/main" id="{F670C3B6-1E79-4C1C-54D1-8E97CAFF8C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9281" y="330912"/>
            <a:ext cx="6217440" cy="6217440"/>
          </a:xfr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CC79F-4A82-ED04-3435-8FB7D5DC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US" altLang="ko-KR"/>
          </a:p>
          <a:p>
            <a:pPr algn="l"/>
            <a:r>
              <a:rPr lang="en-US" altLang="ko-KR"/>
              <a:t>TAM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  <a:p>
            <a:pPr algn="l"/>
            <a:r>
              <a:rPr lang="ko-KR" altLang="en-US"/>
              <a:t>생성형 인공지능이란</a:t>
            </a:r>
            <a:endParaRPr lang="en-US" altLang="ko-KR"/>
          </a:p>
          <a:p>
            <a:pPr algn="l"/>
            <a:r>
              <a:rPr lang="en-US" altLang="ko-KR"/>
              <a:t>TAM</a:t>
            </a:r>
            <a:r>
              <a:rPr lang="ko-KR" altLang="en-US"/>
              <a:t>을 생성형 인공지능에 접목시켜볼 수 있지 않을까</a:t>
            </a:r>
            <a:r>
              <a:rPr lang="en-US" altLang="ko-KR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658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440A-9578-E164-2F95-9972A615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B2641-EAB3-2684-AD6D-45CA5936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40" y="1339710"/>
            <a:ext cx="10452848" cy="1218764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>
                <a:solidFill>
                  <a:schemeClr val="tx1"/>
                </a:solidFill>
              </a:rPr>
              <a:t>전 세계</a:t>
            </a:r>
            <a:r>
              <a:rPr lang="en-US" altLang="ko-KR">
                <a:solidFill>
                  <a:schemeClr val="tx1"/>
                </a:solidFill>
              </a:rPr>
              <a:t> AI </a:t>
            </a:r>
            <a:r>
              <a:rPr lang="ko-KR" altLang="en-US">
                <a:solidFill>
                  <a:schemeClr val="tx1"/>
                </a:solidFill>
              </a:rPr>
              <a:t>시장 규모는 </a:t>
            </a:r>
            <a:r>
              <a:rPr lang="en-US" altLang="ko-KR">
                <a:solidFill>
                  <a:schemeClr val="tx1"/>
                </a:solidFill>
              </a:rPr>
              <a:t>2030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>
                <a:solidFill>
                  <a:schemeClr val="tx1"/>
                </a:solidFill>
              </a:rPr>
              <a:t>조 </a:t>
            </a:r>
            <a:r>
              <a:rPr lang="en-US" altLang="ko-KR">
                <a:solidFill>
                  <a:schemeClr val="tx1"/>
                </a:solidFill>
              </a:rPr>
              <a:t>3,452</a:t>
            </a:r>
            <a:r>
              <a:rPr lang="ko-KR" altLang="en-US">
                <a:solidFill>
                  <a:schemeClr val="tx1"/>
                </a:solidFill>
              </a:rPr>
              <a:t>억 달러로 전망됨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연간 </a:t>
            </a:r>
            <a:r>
              <a:rPr lang="en-US" altLang="ko-KR">
                <a:solidFill>
                  <a:schemeClr val="tx1"/>
                </a:solidFill>
              </a:rPr>
              <a:t>36.8% </a:t>
            </a:r>
            <a:r>
              <a:rPr lang="ko-KR" altLang="en-US">
                <a:solidFill>
                  <a:schemeClr val="tx1"/>
                </a:solidFill>
              </a:rPr>
              <a:t>고속 성장 전망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 sz="2000">
              <a:solidFill>
                <a:schemeClr val="tx1"/>
              </a:solidFill>
            </a:endParaRPr>
          </a:p>
          <a:p>
            <a:pPr rtl="0"/>
            <a:r>
              <a:rPr lang="ko-KR" altLang="en-US" sz="2000">
                <a:solidFill>
                  <a:schemeClr val="tx1"/>
                </a:solidFill>
              </a:rPr>
              <a:t>특히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생성형</a:t>
            </a:r>
            <a:r>
              <a:rPr lang="en-US" altLang="ko-KR" sz="2000">
                <a:solidFill>
                  <a:schemeClr val="tx1"/>
                </a:solidFill>
              </a:rPr>
              <a:t>AI </a:t>
            </a:r>
            <a:r>
              <a:rPr lang="ko-KR" altLang="en-US" sz="2000">
                <a:solidFill>
                  <a:schemeClr val="tx1"/>
                </a:solidFill>
              </a:rPr>
              <a:t>분야가 향후 빠르게 성장할 것으로 전망됨 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연평균 예상 성장율 </a:t>
            </a:r>
            <a:r>
              <a:rPr lang="en-US" altLang="ko-KR" sz="2000">
                <a:solidFill>
                  <a:schemeClr val="tx1"/>
                </a:solidFill>
              </a:rPr>
              <a:t>86%)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502F8D-E1A5-706E-6F34-06D8FF068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ko-KR" sz="3200"/>
              <a:t>TAM</a:t>
            </a:r>
            <a:r>
              <a:rPr lang="ko-KR" altLang="en-US" sz="3200"/>
              <a:t>과 생성형 인공지능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5" name="Picture 2" descr="https://www.ciokorea.com/files/ciokr/2023/09/AIM.jpg">
            <a:extLst>
              <a:ext uri="{FF2B5EF4-FFF2-40B4-BE49-F238E27FC236}">
                <a16:creationId xmlns:a16="http://schemas.microsoft.com/office/drawing/2014/main" id="{78B699C8-D7FC-807E-57F4-FEBBE13F9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005" y="2818577"/>
            <a:ext cx="5233699" cy="287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D009A38-0FF2-AE04-627A-B2AF8EEE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404" y="2813959"/>
            <a:ext cx="3228760" cy="338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24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186A-0926-D566-60D7-206EE3EF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DCE25F-3F60-CA2A-E050-0AA956C1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40" y="1339709"/>
            <a:ext cx="10452848" cy="1172582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ko-KR" altLang="en-US" sz="2000">
                <a:solidFill>
                  <a:schemeClr val="tx1"/>
                </a:solidFill>
              </a:rPr>
              <a:t>교육분야에서도 생성형</a:t>
            </a:r>
            <a:r>
              <a:rPr lang="en-US" altLang="ko-KR" sz="2000">
                <a:solidFill>
                  <a:schemeClr val="tx1"/>
                </a:solidFill>
              </a:rPr>
              <a:t>AI</a:t>
            </a:r>
            <a:r>
              <a:rPr lang="ko-KR" altLang="en-US" sz="2000">
                <a:solidFill>
                  <a:schemeClr val="tx1"/>
                </a:solidFill>
              </a:rPr>
              <a:t>와 같은 기술을 적극적으로 도입하고 있음</a:t>
            </a:r>
            <a:endParaRPr lang="en-US" altLang="ko-KR" sz="2000">
              <a:solidFill>
                <a:schemeClr val="tx1"/>
              </a:solidFill>
            </a:endParaRPr>
          </a:p>
          <a:p>
            <a:pPr rtl="0"/>
            <a:r>
              <a:rPr lang="ko-KR" altLang="en-US" sz="2000">
                <a:solidFill>
                  <a:schemeClr val="tx1"/>
                </a:solidFill>
              </a:rPr>
              <a:t>생성형 </a:t>
            </a:r>
            <a:r>
              <a:rPr lang="en-US" altLang="ko-KR" sz="2000">
                <a:solidFill>
                  <a:schemeClr val="tx1"/>
                </a:solidFill>
              </a:rPr>
              <a:t>AI</a:t>
            </a:r>
            <a:r>
              <a:rPr lang="ko-KR" altLang="en-US" sz="2000">
                <a:solidFill>
                  <a:schemeClr val="tx1"/>
                </a:solidFill>
              </a:rPr>
              <a:t>는 다양한 교육 요구를 충족시킬 수 있으며</a:t>
            </a:r>
            <a:r>
              <a:rPr lang="en-US" altLang="ko-KR" sz="2000">
                <a:solidFill>
                  <a:schemeClr val="tx1"/>
                </a:solidFill>
              </a:rPr>
              <a:t>, ChatGPT</a:t>
            </a:r>
            <a:r>
              <a:rPr lang="ko-KR" altLang="en-US" sz="2000">
                <a:solidFill>
                  <a:schemeClr val="tx1"/>
                </a:solidFill>
              </a:rPr>
              <a:t>와 같은 기술 도입으로 교육과 기술 융합 가속화를 통해 혁신적인 변화를 촉진할 수 있음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060BA3-2154-7FE2-CFE1-B57B4D6C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ko-KR" sz="3200"/>
              <a:t>TAM</a:t>
            </a:r>
            <a:r>
              <a:rPr lang="ko-KR" altLang="en-US" sz="3200"/>
              <a:t>과 생성형 인공지능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29C5FE-B234-01F7-CD26-713C28E8D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41" y="2579597"/>
            <a:ext cx="10571604" cy="389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54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24025-4E17-4745-063E-68FEDA2F1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3FA88A-F1D5-8CE1-41A9-23B9D4E9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540" y="1339709"/>
            <a:ext cx="10452848" cy="830836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>
                <a:solidFill>
                  <a:schemeClr val="tx1"/>
                </a:solidFill>
              </a:rPr>
              <a:t>본 연구는 교육플랫폼에 생성형</a:t>
            </a:r>
            <a:r>
              <a:rPr lang="en-US" altLang="ko-KR" sz="2000">
                <a:solidFill>
                  <a:schemeClr val="tx1"/>
                </a:solidFill>
              </a:rPr>
              <a:t>AI</a:t>
            </a:r>
            <a:r>
              <a:rPr lang="ko-KR" altLang="en-US">
                <a:solidFill>
                  <a:schemeClr val="tx1"/>
                </a:solidFill>
              </a:rPr>
              <a:t> 도입시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도입에 앞서 </a:t>
            </a:r>
            <a:r>
              <a:rPr lang="en-US" altLang="ko-KR">
                <a:solidFill>
                  <a:schemeClr val="tx1"/>
                </a:solidFill>
              </a:rPr>
              <a:t>“</a:t>
            </a:r>
            <a:r>
              <a:rPr lang="ko-KR" altLang="en-US">
                <a:solidFill>
                  <a:schemeClr val="tx1"/>
                </a:solidFill>
              </a:rPr>
              <a:t>기술수용모델</a:t>
            </a:r>
            <a:r>
              <a:rPr lang="en-US" altLang="ko-KR">
                <a:solidFill>
                  <a:schemeClr val="tx1"/>
                </a:solidFill>
              </a:rPr>
              <a:t>“ </a:t>
            </a:r>
            <a:r>
              <a:rPr lang="ko-KR" altLang="en-US">
                <a:solidFill>
                  <a:schemeClr val="tx1"/>
                </a:solidFill>
              </a:rPr>
              <a:t>이론을 적용하여 생성형 인공지능 기술 수용에 미치는 요인들을 분석하고자 함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8D9296-CCB6-B7B0-652A-676F0B07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en-US" altLang="ko-KR" sz="3200"/>
              <a:t>TAM</a:t>
            </a:r>
            <a:r>
              <a:rPr lang="ko-KR" altLang="en-US" sz="3200"/>
              <a:t>과 생성형 인공지능</a:t>
            </a:r>
            <a:endParaRPr lang="ko-KR" altLang="en-US" sz="3200" dirty="0">
              <a:solidFill>
                <a:srgbClr val="FFFE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762CA0-2722-4AF7-3377-1A77F4D019B9}"/>
              </a:ext>
            </a:extLst>
          </p:cNvPr>
          <p:cNvSpPr/>
          <p:nvPr/>
        </p:nvSpPr>
        <p:spPr>
          <a:xfrm>
            <a:off x="738910" y="2179782"/>
            <a:ext cx="10335490" cy="43041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B8798B-8747-C33B-A199-376E56919362}"/>
              </a:ext>
            </a:extLst>
          </p:cNvPr>
          <p:cNvSpPr/>
          <p:nvPr/>
        </p:nvSpPr>
        <p:spPr>
          <a:xfrm>
            <a:off x="905164" y="2623126"/>
            <a:ext cx="4858327" cy="375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B026F6-134B-DA7F-C678-44ED0D3BB04D}"/>
              </a:ext>
            </a:extLst>
          </p:cNvPr>
          <p:cNvSpPr/>
          <p:nvPr/>
        </p:nvSpPr>
        <p:spPr>
          <a:xfrm>
            <a:off x="5989782" y="2623126"/>
            <a:ext cx="4858327" cy="3759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85DFE-4B4A-33FC-7CAA-7C45930B9D29}"/>
              </a:ext>
            </a:extLst>
          </p:cNvPr>
          <p:cNvSpPr txBox="1"/>
          <p:nvPr/>
        </p:nvSpPr>
        <p:spPr>
          <a:xfrm>
            <a:off x="905164" y="2179782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TAM(Technology Acceptance Model)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7A8CF-6697-B5F7-D345-96399692AAEC}"/>
              </a:ext>
            </a:extLst>
          </p:cNvPr>
          <p:cNvSpPr txBox="1"/>
          <p:nvPr/>
        </p:nvSpPr>
        <p:spPr>
          <a:xfrm>
            <a:off x="5989782" y="2189136"/>
            <a:ext cx="4858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확장된 기술수용모델 </a:t>
            </a:r>
            <a:r>
              <a:rPr lang="en-US" altLang="ko-KR"/>
              <a:t>(TAM2)</a:t>
            </a:r>
            <a:endParaRPr lang="ko-KR" altLang="en-US"/>
          </a:p>
        </p:txBody>
      </p:sp>
      <p:pic>
        <p:nvPicPr>
          <p:cNvPr id="7" name="Picture 6" descr="Technology acceptance model - Wikipedia">
            <a:extLst>
              <a:ext uri="{FF2B5EF4-FFF2-40B4-BE49-F238E27FC236}">
                <a16:creationId xmlns:a16="http://schemas.microsoft.com/office/drawing/2014/main" id="{D36F583A-84AE-F319-860A-6B32F6C4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200" y="2677108"/>
            <a:ext cx="4738254" cy="359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546D209-D0CF-9136-3D29-E1F49A5F4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508" y="2648207"/>
            <a:ext cx="4428837" cy="370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81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65CD8-19B6-A4C5-5342-2C0C851A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8508DA2A-2A93-38AF-B009-5073B992F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7" y="2085580"/>
            <a:ext cx="5227376" cy="304351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ko-KR" altLang="en-US" sz="2400"/>
              <a:t>확장된 기술수용모델을 적용한 대학 학습자의 </a:t>
            </a:r>
            <a:r>
              <a:rPr lang="en-US" altLang="ko-KR" sz="2400"/>
              <a:t>ChatGPT </a:t>
            </a:r>
            <a:r>
              <a:rPr lang="ko-KR" altLang="en-US" sz="2400"/>
              <a:t>사용의도</a:t>
            </a:r>
            <a:r>
              <a:rPr lang="en-US" altLang="ko-KR" sz="2400"/>
              <a:t>: </a:t>
            </a:r>
            <a:r>
              <a:rPr lang="ko-KR" altLang="en-US" sz="2400"/>
              <a:t>개인 혁신성과 지각된 신뢰</a:t>
            </a:r>
            <a:r>
              <a:rPr lang="en-US" altLang="ko-KR" sz="2400"/>
              <a:t>, </a:t>
            </a:r>
            <a:r>
              <a:rPr lang="ko-KR" altLang="en-US" sz="2400"/>
              <a:t>지각된 위험을 중심으로</a:t>
            </a:r>
          </a:p>
        </p:txBody>
      </p:sp>
      <p:pic>
        <p:nvPicPr>
          <p:cNvPr id="32" name="그림 개체 틀 31" descr="이야기하고 있는 책상에 있는 사람.">
            <a:extLst>
              <a:ext uri="{FF2B5EF4-FFF2-40B4-BE49-F238E27FC236}">
                <a16:creationId xmlns:a16="http://schemas.microsoft.com/office/drawing/2014/main" id="{EDE55145-7A53-7324-895C-14FAD52BB8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4593262" y="0"/>
            <a:ext cx="7598736" cy="6858000"/>
          </a:xfrm>
        </p:spPr>
      </p:pic>
      <p:sp>
        <p:nvSpPr>
          <p:cNvPr id="2" name="내용 개체 틀 9">
            <a:extLst>
              <a:ext uri="{FF2B5EF4-FFF2-40B4-BE49-F238E27FC236}">
                <a16:creationId xmlns:a16="http://schemas.microsoft.com/office/drawing/2014/main" id="{6A21677A-926C-E9E9-7577-D25E61A95327}"/>
              </a:ext>
            </a:extLst>
          </p:cNvPr>
          <p:cNvSpPr txBox="1">
            <a:spLocks/>
          </p:cNvSpPr>
          <p:nvPr/>
        </p:nvSpPr>
        <p:spPr>
          <a:xfrm>
            <a:off x="0" y="1316192"/>
            <a:ext cx="4845066" cy="4127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none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solidFill>
                  <a:srgbClr val="C5AE76"/>
                </a:solidFill>
              </a:rPr>
              <a:t>TAM: </a:t>
            </a:r>
            <a:r>
              <a:rPr lang="ko-KR" altLang="en-US">
                <a:solidFill>
                  <a:srgbClr val="C5AE76"/>
                </a:solidFill>
              </a:rPr>
              <a:t>첫 번째 논문 소개</a:t>
            </a:r>
            <a:endParaRPr lang="ko-KR" altLang="en-US" dirty="0">
              <a:solidFill>
                <a:srgbClr val="C5AE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826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9BFDE-62D3-6AC1-56BA-854920D4C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32BDF-1E9A-AE4C-1351-6D0B5DEB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rtl="0"/>
            <a:r>
              <a:rPr lang="ko-KR" altLang="en-US" sz="3200" dirty="0">
                <a:solidFill>
                  <a:srgbClr val="FFFEFF"/>
                </a:solidFill>
              </a:rPr>
              <a:t>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23D5C-2FDE-F707-80D3-4946B9A46C98}"/>
              </a:ext>
            </a:extLst>
          </p:cNvPr>
          <p:cNvSpPr txBox="1"/>
          <p:nvPr/>
        </p:nvSpPr>
        <p:spPr>
          <a:xfrm>
            <a:off x="757382" y="295564"/>
            <a:ext cx="1045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latinLnBrk="1">
              <a:defRPr/>
            </a:pP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확장된 기술수용모델을 적용한 대학 학습자의 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사용의도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: </a:t>
            </a:r>
          </a:p>
          <a:p>
            <a:pPr defTabSz="914400" latinLnBrk="1">
              <a:defRPr/>
            </a:pP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개인 혁신성과 지각된 신뢰</a:t>
            </a:r>
            <a:r>
              <a:rPr lang="en-US" altLang="ko-KR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8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지각된 위험을 중심으로</a:t>
            </a:r>
            <a:endParaRPr lang="ko-KR" altLang="en-US" sz="18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FF5E49-979E-E2AF-FB91-2CF5EDED74BA}"/>
              </a:ext>
            </a:extLst>
          </p:cNvPr>
          <p:cNvSpPr/>
          <p:nvPr/>
        </p:nvSpPr>
        <p:spPr>
          <a:xfrm>
            <a:off x="303228" y="1631331"/>
            <a:ext cx="5992797" cy="4467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도표, 라인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E91D9C49-4DC4-C219-42E4-8C7E4E80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71" y="2285222"/>
            <a:ext cx="5731510" cy="31597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A46B4-BEDF-C8A6-F724-10F8C433E69C}"/>
              </a:ext>
            </a:extLst>
          </p:cNvPr>
          <p:cNvSpPr txBox="1">
            <a:spLocks/>
          </p:cNvSpPr>
          <p:nvPr/>
        </p:nvSpPr>
        <p:spPr>
          <a:xfrm>
            <a:off x="303228" y="1876386"/>
            <a:ext cx="5992797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 latinLnBrk="1"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모형</a:t>
            </a:r>
            <a:endParaRPr lang="ko-KR" altLang="en-US" sz="12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3E8A55-C70B-3767-68D1-0E3E9B07E69C}"/>
              </a:ext>
            </a:extLst>
          </p:cNvPr>
          <p:cNvSpPr/>
          <p:nvPr/>
        </p:nvSpPr>
        <p:spPr>
          <a:xfrm>
            <a:off x="6570679" y="1631331"/>
            <a:ext cx="5318094" cy="4467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3A351-8132-6026-9480-AA6B4C8DD0F0}"/>
              </a:ext>
            </a:extLst>
          </p:cNvPr>
          <p:cNvSpPr txBox="1">
            <a:spLocks/>
          </p:cNvSpPr>
          <p:nvPr/>
        </p:nvSpPr>
        <p:spPr>
          <a:xfrm>
            <a:off x="6570678" y="1723989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 defTabSz="914400" latinLnBrk="1"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요약 및 결론</a:t>
            </a:r>
            <a:endParaRPr lang="ko-KR" altLang="en-US" sz="1200" b="1" spc="-5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99E9E-A66A-FF8A-C648-1D2FCB42BFC2}"/>
              </a:ext>
            </a:extLst>
          </p:cNvPr>
          <p:cNvSpPr txBox="1">
            <a:spLocks/>
          </p:cNvSpPr>
          <p:nvPr/>
        </p:nvSpPr>
        <p:spPr>
          <a:xfrm>
            <a:off x="6570678" y="2100616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연구 요약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440FC2-4236-073D-4FD1-EA1902ADE221}"/>
              </a:ext>
            </a:extLst>
          </p:cNvPr>
          <p:cNvSpPr txBox="1">
            <a:spLocks/>
          </p:cNvSpPr>
          <p:nvPr/>
        </p:nvSpPr>
        <p:spPr>
          <a:xfrm>
            <a:off x="6570678" y="4279501"/>
            <a:ext cx="5318093" cy="184666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결론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4DD07F-01E6-C76F-B348-CE2422AE7927}"/>
              </a:ext>
            </a:extLst>
          </p:cNvPr>
          <p:cNvSpPr txBox="1">
            <a:spLocks/>
          </p:cNvSpPr>
          <p:nvPr/>
        </p:nvSpPr>
        <p:spPr>
          <a:xfrm>
            <a:off x="6570678" y="2416552"/>
            <a:ext cx="5318093" cy="1635384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의 교육적 활용과 관련된 연구들은 언어 중심의 교과목 학습도구로서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활용에 초점을 둔 연구들이 대부분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본 논문에서는 대학생들의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의 교육적 활용과 관련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기술수용모델에 외부변수를 탐색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적용하여 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수용과정을 이해할 수 있는 확장된 기술 수용모델 제시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  <a:p>
            <a:pPr marL="171450" indent="-171450" defTabSz="914400" latinLnBrk="1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 사용자의 개인적 성향으로 개인의 혁신성 상정</a:t>
            </a: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, ChatGPT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의 교육적 활용에 대한 사용자의 심리적 측면과 관련성 있는 지각된 신뢰와 지각된 위험을 상정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8CD64B-DA44-B0D0-1F97-238EDB3B29A6}"/>
              </a:ext>
            </a:extLst>
          </p:cNvPr>
          <p:cNvSpPr txBox="1">
            <a:spLocks/>
          </p:cNvSpPr>
          <p:nvPr/>
        </p:nvSpPr>
        <p:spPr>
          <a:xfrm>
            <a:off x="6570678" y="4553225"/>
            <a:ext cx="5318093" cy="1358385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defTabSz="914400" latinLnBrk="1">
              <a:lnSpc>
                <a:spcPct val="150000"/>
              </a:lnSpc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개인 혁신성은 지각된 유용성과 지각된 용이성과 정적 상관관계를 형성</a:t>
            </a:r>
          </a:p>
          <a:p>
            <a:pPr defTabSz="914400" latinLnBrk="1">
              <a:lnSpc>
                <a:spcPct val="150000"/>
              </a:lnSpc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지각된 신뢰는 지각된 유용성과 지각된 용이성과 정적 상관관계를 나타냈음</a:t>
            </a:r>
          </a:p>
          <a:p>
            <a:pPr defTabSz="914400" latinLnBrk="1">
              <a:lnSpc>
                <a:spcPct val="150000"/>
              </a:lnSpc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지각된 위험은 지각된 유용성과 지각된 용이성과 부적 상관관계를 형성</a:t>
            </a:r>
          </a:p>
          <a:p>
            <a:pPr defTabSz="914400" latinLnBrk="1">
              <a:lnSpc>
                <a:spcPct val="150000"/>
              </a:lnSpc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지각된 용이성은 지각된 유용성과 정적 상관관계를 나타냈음</a:t>
            </a:r>
          </a:p>
          <a:p>
            <a:pPr defTabSz="914400" latinLnBrk="1">
              <a:lnSpc>
                <a:spcPct val="150000"/>
              </a:lnSpc>
              <a:defRPr/>
            </a:pPr>
            <a:r>
              <a:rPr lang="en-US" altLang="ko-KR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- </a:t>
            </a:r>
            <a:r>
              <a:rPr lang="ko-KR" altLang="en-US" sz="1200" b="1" spc="-5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0" scaled="1"/>
                </a:gradFill>
                <a:latin typeface="나눔스퀘어 Bold" panose="020B0600000101010101" pitchFamily="50" charset="-127"/>
                <a:ea typeface="나눔스퀘어 Bold" panose="020B0600000101010101" pitchFamily="50" charset="-127"/>
                <a:cs typeface="맑은 고딕 Semilight" panose="020B0502040204020203" pitchFamily="50" charset="-127"/>
              </a:rPr>
              <a:t>지각된 유용성과 지각된 용이성은 사용의도와 정적 상관관계를 형성</a:t>
            </a:r>
            <a:endParaRPr lang="en-US" altLang="ko-KR" sz="1200" b="1" spc="-5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0" scaled="1"/>
              </a:gradFill>
              <a:latin typeface="나눔스퀘어 Bold" panose="020B0600000101010101" pitchFamily="50" charset="-127"/>
              <a:ea typeface="나눔스퀘어 Bold" panose="020B0600000101010101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5006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246_TF11344857_Win32" id="{4316284E-4469-467B-8752-25887FD59F58}" vid="{9D02460C-FEF3-4D0B-ADC2-BC3B6A1B93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기하학적 스타일 회의 프레젠테이션</Template>
  <TotalTime>72</TotalTime>
  <Words>989</Words>
  <Application>Microsoft Office PowerPoint</Application>
  <PresentationFormat>와이드스크린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SDS 산스  Medium</vt:lpstr>
      <vt:lpstr>Arial</vt:lpstr>
      <vt:lpstr>Calibri</vt:lpstr>
      <vt:lpstr>나눔스퀘어</vt:lpstr>
      <vt:lpstr>나눔스퀘어 Bold</vt:lpstr>
      <vt:lpstr>나눔스퀘어 ExtraBold</vt:lpstr>
      <vt:lpstr>맑은 고딕</vt:lpstr>
      <vt:lpstr>함초롬바탕</vt:lpstr>
      <vt:lpstr>RetrospectVTI</vt:lpstr>
      <vt:lpstr>중간고사  대체 과제</vt:lpstr>
      <vt:lpstr>개요</vt:lpstr>
      <vt:lpstr>기술 수용 모델 (TAM, Technology Acceptance Model)</vt:lpstr>
      <vt:lpstr>TAM과 생성형 인공지능</vt:lpstr>
      <vt:lpstr>TAM과 생성형 인공지능</vt:lpstr>
      <vt:lpstr>TAM과 생성형 인공지능</vt:lpstr>
      <vt:lpstr>TAM과 생성형 인공지능</vt:lpstr>
      <vt:lpstr>확장된 기술수용모델을 적용한 대학 학습자의 ChatGPT 사용의도: 개인 혁신성과 지각된 신뢰, 지각된 위험을 중심으로</vt:lpstr>
      <vt:lpstr>정의</vt:lpstr>
      <vt:lpstr>참여형 학습에서 생성형 AI 지속 사용 의도에 대한 실증적 연구: ChatGPT 사례 중심으로</vt:lpstr>
      <vt:lpstr>정의</vt:lpstr>
      <vt:lpstr>연구 주제 소개</vt:lpstr>
      <vt:lpstr>정의</vt:lpstr>
      <vt:lpstr>연구 주제와의 연결 방향성</vt:lpstr>
      <vt:lpstr>정의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 요섭</dc:creator>
  <cp:lastModifiedBy>윤 요섭</cp:lastModifiedBy>
  <cp:revision>27</cp:revision>
  <dcterms:created xsi:type="dcterms:W3CDTF">2024-10-22T15:29:57Z</dcterms:created>
  <dcterms:modified xsi:type="dcterms:W3CDTF">2024-10-25T17:03:55Z</dcterms:modified>
</cp:coreProperties>
</file>