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7" r:id="rId7"/>
    <p:sldId id="261" r:id="rId8"/>
    <p:sldId id="262" r:id="rId9"/>
    <p:sldId id="263" r:id="rId10"/>
    <p:sldId id="269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D468C-5E90-550F-B672-40545E107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23A3C1-E44F-D0A9-09A4-8A58E5D37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770A9-4072-B3FA-40CF-7356B7F44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768A-6457-431E-9D5F-657BA161AE66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5B0CD4-E404-A876-E878-1EF56573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41BD8-8D18-A412-E954-D982FED0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D7A8-2A7D-4258-B10C-545BD06E6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74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FA850-24A8-4358-E46B-DDC24156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170382-FFF4-6490-E30F-76BCFC5E1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EEC6CD-6689-8F1C-BB4A-8C2191D72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768A-6457-431E-9D5F-657BA161AE66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73317-80CD-02E0-0F39-9B438265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300499-B185-6CCD-F0AF-3A818981F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D7A8-2A7D-4258-B10C-545BD06E6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64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333275-F4E9-43B2-CBC9-A9C6662F5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67C3AC-B4AF-AEAD-B22C-33F4437CD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BE006-6D16-D420-75B2-96480032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768A-6457-431E-9D5F-657BA161AE66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15E5B-DCAA-3708-4981-428033AE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FB415-23AA-EA77-F751-D9F35E2B2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D7A8-2A7D-4258-B10C-545BD06E6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7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AD8B1-199D-9105-EC46-FB140D84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EC785F-B1A4-35BA-4079-74386C412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B4999-D030-8810-C6D4-186B22C35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768A-6457-431E-9D5F-657BA161AE66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CC507D-1F54-5755-7C08-05E1E972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1ADA90-4D62-1E98-ABC5-23E29506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D7A8-2A7D-4258-B10C-545BD06E6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25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B011B-1B7C-EF99-9D84-22933B65A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3AA3A0-E233-DEC9-8B29-E169EEFE7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3CB917-724F-79D0-BDD8-802C0FCF0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768A-6457-431E-9D5F-657BA161AE66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C573DA-0839-4186-C979-2F1968CC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232839-9440-4F78-5852-C96E2822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D7A8-2A7D-4258-B10C-545BD06E6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3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350DA-1375-9573-EF97-CBFFCC84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5BA24E-6048-A1E3-AD17-1C313487E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DEC288-0EBD-2412-17BB-6ADA7138B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C08986-B2C8-00AA-4667-D142D0F1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768A-6457-431E-9D5F-657BA161AE66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0FC6CD-27F1-2A0C-FDB6-554B7D97C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1886BC-FB96-D114-2A4D-33CD45273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D7A8-2A7D-4258-B10C-545BD06E6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37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3B08F-3A9C-E031-631D-56EE5A733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C3F9AD-8CF9-06A2-C1B2-D8973CBB6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186587-3439-B5C4-D505-16429FD0B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4D3691-830C-CCFC-19FE-48637E8AE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87D38B-5497-244E-30F4-C3349FEA3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6490F3-61BF-FAE6-9FB4-B930A797D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768A-6457-431E-9D5F-657BA161AE66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BDAB15-8A84-85E2-C1BB-00E20EDDA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09BE94-28FA-17DE-A5BD-D03F0484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D7A8-2A7D-4258-B10C-545BD06E6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72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78FB2-68A6-FCC2-A733-BF4AF4D2F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4B7054-13B3-A9B6-8D18-71313FA65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768A-6457-431E-9D5F-657BA161AE66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EF081D-A536-D528-C15A-781409CE6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BA914C-2395-02FD-D576-D35DDCAFD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D7A8-2A7D-4258-B10C-545BD06E6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5F0627-FFE9-DBB1-E4CE-B7BAC648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768A-6457-431E-9D5F-657BA161AE66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FB6D58-7A2C-130A-5EFE-0F7400C7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B0FDB5-FCDD-1E8A-177E-9534EC2B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D7A8-2A7D-4258-B10C-545BD06E6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4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05DFA-AE9B-7E4F-FE8E-474D323B8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010034-6254-2E78-D2BC-9D249C195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DDEC35-4886-CD39-5D49-B8003FE4B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FC3A7F-8A6C-1B5F-D60A-028066A5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768A-6457-431E-9D5F-657BA161AE66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A46644-C950-4E27-1911-183322A6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BF09B9-81FC-5896-2C35-43674148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D7A8-2A7D-4258-B10C-545BD06E6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20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A961D-BBE4-EC96-51E5-A27CC590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74D7E3-3207-3FEB-139F-8104D4C4A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25A5F1-C753-E60A-9AE5-208993683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E56C62-A600-573F-1078-F18B7D12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768A-6457-431E-9D5F-657BA161AE66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1B2112-0261-15B1-21A7-C1D51C02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7E83A5-FC1B-2BAC-AAA6-9EBAD2A3D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7D7A8-2A7D-4258-B10C-545BD06E6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73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BAA960-F654-3264-F037-65A9D5160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33273E-12D4-5DDC-AF14-40BA3D174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20174-8408-AF1D-1DA4-D0FAFE22C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B5768A-6457-431E-9D5F-657BA161AE66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244C7-1AAE-27B0-67C4-52F03C389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EF3676-D00F-6045-FCDC-1F3A2D2EA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67D7A8-2A7D-4258-B10C-545BD06E6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63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ongang.co.kr/article/25232658#home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joongang.co.kr/article/25223420#home" TargetMode="Externa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joongang.co.kr/article/25062713#home" TargetMode="External"/><Relationship Id="rId4" Type="http://schemas.openxmlformats.org/officeDocument/2006/relationships/hyperlink" Target="https://www.mk.co.kr/news/culture/10516037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383843-8AF0-2D62-E9B8-47FEC16FBA50}"/>
              </a:ext>
            </a:extLst>
          </p:cNvPr>
          <p:cNvSpPr/>
          <p:nvPr/>
        </p:nvSpPr>
        <p:spPr>
          <a:xfrm>
            <a:off x="342900" y="846548"/>
            <a:ext cx="11553824" cy="5661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4CC381-BC26-EE10-607C-00D0A3B6D573}"/>
              </a:ext>
            </a:extLst>
          </p:cNvPr>
          <p:cNvSpPr txBox="1"/>
          <p:nvPr/>
        </p:nvSpPr>
        <p:spPr>
          <a:xfrm>
            <a:off x="498762" y="1004450"/>
            <a:ext cx="1782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Situation</a:t>
            </a:r>
            <a:endParaRPr lang="ko-KR" altLang="en-US" sz="16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93458B-CCD5-894B-42DD-0DD083BC9C34}"/>
              </a:ext>
            </a:extLst>
          </p:cNvPr>
          <p:cNvSpPr txBox="1"/>
          <p:nvPr/>
        </p:nvSpPr>
        <p:spPr>
          <a:xfrm>
            <a:off x="498762" y="3338940"/>
            <a:ext cx="1782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Complications</a:t>
            </a:r>
            <a:endParaRPr lang="ko-KR" altLang="en-US" sz="16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2CA84B-C5CC-A6F0-2CDB-426F518FA392}"/>
              </a:ext>
            </a:extLst>
          </p:cNvPr>
          <p:cNvSpPr txBox="1"/>
          <p:nvPr/>
        </p:nvSpPr>
        <p:spPr>
          <a:xfrm>
            <a:off x="5246912" y="1042028"/>
            <a:ext cx="6345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Problem definition framework </a:t>
            </a:r>
            <a:endParaRPr lang="ko-KR" altLang="en-US" sz="16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33CCB-DCC3-57DA-0539-5FFF12D140FF}"/>
              </a:ext>
            </a:extLst>
          </p:cNvPr>
          <p:cNvSpPr txBox="1"/>
          <p:nvPr/>
        </p:nvSpPr>
        <p:spPr>
          <a:xfrm>
            <a:off x="5246911" y="1450726"/>
            <a:ext cx="3067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Undesired results</a:t>
            </a:r>
          </a:p>
          <a:p>
            <a:pPr algn="ctr"/>
            <a:r>
              <a:rPr lang="en-US" altLang="ko-KR" sz="1600" b="1"/>
              <a:t>(R1)</a:t>
            </a:r>
            <a:endParaRPr lang="ko-KR" altLang="en-US" sz="16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CB14DC-9B2C-EB6B-23E6-0808069500F7}"/>
              </a:ext>
            </a:extLst>
          </p:cNvPr>
          <p:cNvSpPr txBox="1"/>
          <p:nvPr/>
        </p:nvSpPr>
        <p:spPr>
          <a:xfrm>
            <a:off x="8811492" y="1411606"/>
            <a:ext cx="2781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Desired results</a:t>
            </a:r>
          </a:p>
          <a:p>
            <a:pPr algn="ctr"/>
            <a:r>
              <a:rPr lang="en-US" altLang="ko-KR" sz="1600" b="1"/>
              <a:t>(R2)</a:t>
            </a:r>
            <a:endParaRPr lang="ko-KR" altLang="en-US" sz="16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21152-D77C-B4E0-A04C-B125E4EB0B77}"/>
              </a:ext>
            </a:extLst>
          </p:cNvPr>
          <p:cNvSpPr txBox="1"/>
          <p:nvPr/>
        </p:nvSpPr>
        <p:spPr>
          <a:xfrm>
            <a:off x="5301218" y="3338939"/>
            <a:ext cx="1112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Question</a:t>
            </a:r>
            <a:endParaRPr lang="ko-KR" altLang="en-US" sz="16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504970-0D80-722D-3977-61E6F3C8D172}"/>
              </a:ext>
            </a:extLst>
          </p:cNvPr>
          <p:cNvSpPr txBox="1"/>
          <p:nvPr/>
        </p:nvSpPr>
        <p:spPr>
          <a:xfrm>
            <a:off x="498762" y="1459507"/>
            <a:ext cx="41563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K-POP</a:t>
            </a:r>
            <a:r>
              <a:rPr lang="ko-KR" altLang="en-US" sz="1400"/>
              <a:t>의 성장세가 예전만큼 가파르지 않다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en-US" altLang="ko-KR" sz="1400">
                <a:solidFill>
                  <a:srgbClr val="002060"/>
                </a:solidFill>
              </a:rPr>
              <a:t>2023</a:t>
            </a:r>
            <a:r>
              <a:rPr lang="ko-KR" altLang="en-US" sz="1400">
                <a:solidFill>
                  <a:srgbClr val="002060"/>
                </a:solidFill>
              </a:rPr>
              <a:t>년 인도네시아 스포티파이의 경우</a:t>
            </a:r>
            <a:r>
              <a:rPr lang="en-US" altLang="ko-KR" sz="1400">
                <a:solidFill>
                  <a:srgbClr val="002060"/>
                </a:solidFill>
              </a:rPr>
              <a:t>, </a:t>
            </a:r>
            <a:r>
              <a:rPr lang="ko-KR" altLang="en-US" sz="1400">
                <a:solidFill>
                  <a:srgbClr val="002060"/>
                </a:solidFill>
              </a:rPr>
              <a:t>연평균 케이팝 점유율이 작년대비 </a:t>
            </a:r>
            <a:r>
              <a:rPr lang="en-US" altLang="ko-KR" sz="1400">
                <a:solidFill>
                  <a:srgbClr val="002060"/>
                </a:solidFill>
              </a:rPr>
              <a:t>28%</a:t>
            </a:r>
            <a:r>
              <a:rPr lang="ko-KR" altLang="en-US" sz="1400">
                <a:solidFill>
                  <a:srgbClr val="002060"/>
                </a:solidFill>
              </a:rPr>
              <a:t>나 감소</a:t>
            </a:r>
            <a:endParaRPr lang="en-US" altLang="ko-KR" sz="1400">
              <a:solidFill>
                <a:srgbClr val="002060"/>
              </a:solidFill>
            </a:endParaRPr>
          </a:p>
          <a:p>
            <a:endParaRPr lang="en-US" altLang="ko-KR" sz="1400"/>
          </a:p>
          <a:p>
            <a:endParaRPr lang="ko-KR" alt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E5DE2D-447C-5044-2A3A-3D1E6AE634BA}"/>
              </a:ext>
            </a:extLst>
          </p:cNvPr>
          <p:cNvSpPr txBox="1"/>
          <p:nvPr/>
        </p:nvSpPr>
        <p:spPr>
          <a:xfrm>
            <a:off x="498761" y="3890735"/>
            <a:ext cx="4156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매출 자체를 특정 아티스트에만 의존하고 </a:t>
            </a:r>
            <a:r>
              <a:rPr lang="en-US" altLang="ko-KR" sz="1400"/>
              <a:t>K-POP </a:t>
            </a:r>
            <a:r>
              <a:rPr lang="ko-KR" altLang="en-US" sz="1400"/>
              <a:t>산업이 지나치게 코어팬 중심으로 형성되어 있다보니</a:t>
            </a:r>
            <a:r>
              <a:rPr lang="en-US" altLang="ko-KR" sz="1400"/>
              <a:t>, BTS</a:t>
            </a:r>
            <a:r>
              <a:rPr lang="ko-KR" altLang="en-US" sz="1400"/>
              <a:t>같은 아티스트의 부재나 코어팬 의존성으로 인해 </a:t>
            </a:r>
            <a:r>
              <a:rPr lang="en-US" altLang="ko-KR" sz="1400"/>
              <a:t>K-POP</a:t>
            </a:r>
            <a:r>
              <a:rPr lang="ko-KR" altLang="en-US" sz="1400"/>
              <a:t>의 성장이 한계에 다다랐다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E005C0DB-44A8-CF51-9EB8-C65D6B672258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4655126" y="1743114"/>
            <a:ext cx="591785" cy="262467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ED75FFB-AE0E-0C07-1259-31864EB1500B}"/>
              </a:ext>
            </a:extLst>
          </p:cNvPr>
          <p:cNvSpPr txBox="1"/>
          <p:nvPr/>
        </p:nvSpPr>
        <p:spPr>
          <a:xfrm>
            <a:off x="5257484" y="2054903"/>
            <a:ext cx="3067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K-POP</a:t>
            </a:r>
            <a:r>
              <a:rPr lang="ko-KR" altLang="en-US" sz="1400"/>
              <a:t>의 성장세가 예전만큼 가파르지 않으며</a:t>
            </a:r>
            <a:r>
              <a:rPr lang="en-US" altLang="ko-KR" sz="1400"/>
              <a:t>, </a:t>
            </a:r>
            <a:r>
              <a:rPr lang="ko-KR" altLang="en-US" sz="1400"/>
              <a:t>매출 자체를 특정 아티스트와 코어팬에 의존하다보니</a:t>
            </a:r>
            <a:r>
              <a:rPr lang="en-US" altLang="ko-KR" sz="1400"/>
              <a:t>, K-POP</a:t>
            </a:r>
            <a:r>
              <a:rPr lang="ko-KR" altLang="en-US" sz="1400"/>
              <a:t> 성장이</a:t>
            </a:r>
            <a:r>
              <a:rPr lang="en-US" altLang="ko-KR" sz="1400"/>
              <a:t> </a:t>
            </a:r>
            <a:r>
              <a:rPr lang="ko-KR" altLang="en-US" sz="1400"/>
              <a:t>한계에 다다랐다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5D3B95-BA2C-BBE2-5B17-BFF984E08F8E}"/>
              </a:ext>
            </a:extLst>
          </p:cNvPr>
          <p:cNvSpPr txBox="1"/>
          <p:nvPr/>
        </p:nvSpPr>
        <p:spPr>
          <a:xfrm>
            <a:off x="8670899" y="2054903"/>
            <a:ext cx="30673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K-POP</a:t>
            </a:r>
            <a:r>
              <a:rPr lang="ko-KR" altLang="en-US" sz="1400"/>
              <a:t>의 매출 구조를 개선하여 지속적인 성장을 위한 발판을 마련한다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99814D-44EA-E4AA-7D4E-82AC0E9592BB}"/>
              </a:ext>
            </a:extLst>
          </p:cNvPr>
          <p:cNvSpPr txBox="1"/>
          <p:nvPr/>
        </p:nvSpPr>
        <p:spPr>
          <a:xfrm>
            <a:off x="342900" y="324847"/>
            <a:ext cx="11553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/>
              <a:t>K-POP</a:t>
            </a:r>
            <a:r>
              <a:rPr lang="ko-KR" altLang="en-US" sz="1600" b="1"/>
              <a:t>의 지속적인 성장을 위한 매출 구조 개선 방안 수립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F97A22-93C6-418C-64D0-B5C8ADDE6B1B}"/>
              </a:ext>
            </a:extLst>
          </p:cNvPr>
          <p:cNvSpPr txBox="1"/>
          <p:nvPr/>
        </p:nvSpPr>
        <p:spPr>
          <a:xfrm>
            <a:off x="5352525" y="3697825"/>
            <a:ext cx="6340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어떻게 하면 </a:t>
            </a:r>
            <a:r>
              <a:rPr lang="en-US" altLang="ko-KR" sz="1400"/>
              <a:t>K-POP</a:t>
            </a:r>
            <a:r>
              <a:rPr lang="ko-KR" altLang="en-US" sz="1400"/>
              <a:t>의 지속적인 성장이 가능한 매출 구조를 만들어 낼 수 있을까</a:t>
            </a:r>
            <a:r>
              <a:rPr lang="en-US" altLang="ko-KR" sz="1400"/>
              <a:t>?</a:t>
            </a:r>
            <a:endParaRPr lang="ko-KR" alt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1B70E5-A55F-E766-E276-2362501D6795}"/>
              </a:ext>
            </a:extLst>
          </p:cNvPr>
          <p:cNvSpPr txBox="1"/>
          <p:nvPr/>
        </p:nvSpPr>
        <p:spPr>
          <a:xfrm>
            <a:off x="5352525" y="4754412"/>
            <a:ext cx="1112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Answer</a:t>
            </a:r>
            <a:endParaRPr lang="ko-KR" altLang="en-US" sz="16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246E14-6C4E-2154-5A23-CC4CC9F7D595}"/>
              </a:ext>
            </a:extLst>
          </p:cNvPr>
          <p:cNvSpPr txBox="1"/>
          <p:nvPr/>
        </p:nvSpPr>
        <p:spPr>
          <a:xfrm>
            <a:off x="5354689" y="5102932"/>
            <a:ext cx="6340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멀티 레이블 운영과 </a:t>
            </a:r>
            <a:r>
              <a:rPr lang="en-US" altLang="ko-KR" sz="1400"/>
              <a:t>K-POP </a:t>
            </a:r>
            <a:r>
              <a:rPr lang="ko-KR" altLang="en-US" sz="1400"/>
              <a:t>현지화로 특정 아티스트 매출 의존성 제거 및 라이트팬 유입을 통해 </a:t>
            </a:r>
            <a:r>
              <a:rPr lang="en-US" altLang="ko-KR" sz="1400"/>
              <a:t>K-POP</a:t>
            </a:r>
            <a:r>
              <a:rPr lang="ko-KR" altLang="en-US" sz="1400"/>
              <a:t>의 인식을 개선하고 </a:t>
            </a:r>
            <a:r>
              <a:rPr lang="en-US" altLang="ko-KR" sz="1400"/>
              <a:t>K-POP </a:t>
            </a:r>
            <a:r>
              <a:rPr lang="ko-KR" altLang="en-US" sz="1400"/>
              <a:t>시장 점유율 확대를 통해 </a:t>
            </a:r>
            <a:r>
              <a:rPr lang="en-US" altLang="ko-KR" sz="1400"/>
              <a:t>K-POP</a:t>
            </a:r>
            <a:r>
              <a:rPr lang="ko-KR" altLang="en-US" sz="1400"/>
              <a:t>의 지속적인 성장을 위한 발판을 마련한다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F9A33BA-EFB9-38EA-218F-DAE86820BB4F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6791167" y="3009010"/>
            <a:ext cx="1731715" cy="553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887F305-F2EE-3ED0-0E38-64493D246F7D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flipH="1">
            <a:off x="8522882" y="2793567"/>
            <a:ext cx="1681700" cy="7687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0B1F18E-0AFD-8489-CDD1-B0C58E1635CD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8522882" y="4221045"/>
            <a:ext cx="2164" cy="881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414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68B92B-2FD0-7CA0-6A71-3D57F3F5AF42}"/>
              </a:ext>
            </a:extLst>
          </p:cNvPr>
          <p:cNvSpPr/>
          <p:nvPr/>
        </p:nvSpPr>
        <p:spPr>
          <a:xfrm>
            <a:off x="260637" y="150807"/>
            <a:ext cx="6511638" cy="6285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A3C8C9-6F97-8405-BEB4-83E7D455E873}"/>
              </a:ext>
            </a:extLst>
          </p:cNvPr>
          <p:cNvSpPr txBox="1"/>
          <p:nvPr/>
        </p:nvSpPr>
        <p:spPr>
          <a:xfrm>
            <a:off x="260637" y="299600"/>
            <a:ext cx="6906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tx2"/>
                </a:solidFill>
                <a:latin typeface="+mj-lt"/>
              </a:rPr>
              <a:t>2. </a:t>
            </a:r>
            <a:r>
              <a:rPr lang="ko-KR" altLang="en-US" sz="1600" b="1">
                <a:solidFill>
                  <a:schemeClr val="tx2"/>
                </a:solidFill>
                <a:latin typeface="+mj-lt"/>
              </a:rPr>
              <a:t>글로벌 인지도의 한계 </a:t>
            </a:r>
            <a:r>
              <a:rPr lang="en-US" altLang="ko-KR" sz="1600" b="1">
                <a:solidFill>
                  <a:schemeClr val="tx2"/>
                </a:solidFill>
                <a:latin typeface="+mj-lt"/>
              </a:rPr>
              <a:t>&gt; </a:t>
            </a:r>
            <a:r>
              <a:rPr lang="ko-KR" altLang="en-US" sz="1600" b="1">
                <a:solidFill>
                  <a:schemeClr val="tx2"/>
                </a:solidFill>
                <a:latin typeface="+mj-lt"/>
              </a:rPr>
              <a:t>문제 해결 사례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A66097-2F13-853C-F051-7CC6C7347CC1}"/>
              </a:ext>
            </a:extLst>
          </p:cNvPr>
          <p:cNvSpPr txBox="1"/>
          <p:nvPr/>
        </p:nvSpPr>
        <p:spPr>
          <a:xfrm>
            <a:off x="424874" y="1703839"/>
            <a:ext cx="4676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tx2"/>
                </a:solidFill>
              </a:rPr>
              <a:t>기존의 </a:t>
            </a:r>
            <a:r>
              <a:rPr lang="en-US" altLang="ko-KR" sz="1400" b="1">
                <a:solidFill>
                  <a:schemeClr val="tx2"/>
                </a:solidFill>
              </a:rPr>
              <a:t>K-POP </a:t>
            </a:r>
            <a:r>
              <a:rPr lang="ko-KR" altLang="en-US" sz="1400" b="1">
                <a:solidFill>
                  <a:schemeClr val="tx2"/>
                </a:solidFill>
              </a:rPr>
              <a:t>그룹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9531EB33-6E29-64C6-587D-23A109022184}"/>
              </a:ext>
            </a:extLst>
          </p:cNvPr>
          <p:cNvSpPr/>
          <p:nvPr/>
        </p:nvSpPr>
        <p:spPr>
          <a:xfrm>
            <a:off x="5322998" y="2936062"/>
            <a:ext cx="1449277" cy="1320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A453CE-6127-5B62-AD06-D4649E269A8A}"/>
              </a:ext>
            </a:extLst>
          </p:cNvPr>
          <p:cNvSpPr txBox="1"/>
          <p:nvPr/>
        </p:nvSpPr>
        <p:spPr>
          <a:xfrm>
            <a:off x="7167418" y="1749360"/>
            <a:ext cx="446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tx2"/>
                </a:solidFill>
              </a:rPr>
              <a:t>현지화 사례</a:t>
            </a:r>
            <a:r>
              <a:rPr lang="en-US" altLang="ko-KR" sz="1400" b="1">
                <a:solidFill>
                  <a:schemeClr val="tx2"/>
                </a:solidFill>
              </a:rPr>
              <a:t>: </a:t>
            </a:r>
            <a:r>
              <a:rPr lang="ko-KR" altLang="en-US" sz="1400" b="1">
                <a:solidFill>
                  <a:schemeClr val="tx2"/>
                </a:solidFill>
              </a:rPr>
              <a:t>한국인 </a:t>
            </a:r>
            <a:r>
              <a:rPr lang="en-US" altLang="ko-KR" sz="1400" b="1">
                <a:solidFill>
                  <a:schemeClr val="tx2"/>
                </a:solidFill>
              </a:rPr>
              <a:t>1</a:t>
            </a:r>
            <a:r>
              <a:rPr lang="ko-KR" altLang="en-US" sz="1400" b="1">
                <a:solidFill>
                  <a:schemeClr val="tx2"/>
                </a:solidFill>
              </a:rPr>
              <a:t>명도 없는 </a:t>
            </a:r>
            <a:r>
              <a:rPr lang="en-US" altLang="ko-KR" sz="1400" b="1">
                <a:solidFill>
                  <a:schemeClr val="tx2"/>
                </a:solidFill>
              </a:rPr>
              <a:t>K</a:t>
            </a:r>
            <a:r>
              <a:rPr lang="ko-KR" altLang="en-US" sz="1400" b="1">
                <a:solidFill>
                  <a:schemeClr val="tx2"/>
                </a:solidFill>
              </a:rPr>
              <a:t>팝 걸그룹 등장</a:t>
            </a:r>
          </a:p>
        </p:txBody>
      </p:sp>
      <p:pic>
        <p:nvPicPr>
          <p:cNvPr id="3078" name="Picture 6" descr="걸그룹 트와이스. 사진 JYP엔터테인먼트 ">
            <a:extLst>
              <a:ext uri="{FF2B5EF4-FFF2-40B4-BE49-F238E27FC236}">
                <a16:creationId xmlns:a16="http://schemas.microsoft.com/office/drawing/2014/main" id="{288961F9-3F3A-C05B-4685-82CA71845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30" y="2228807"/>
            <a:ext cx="3598863" cy="257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C95B14-CA9C-079A-B932-348B6664C088}"/>
              </a:ext>
            </a:extLst>
          </p:cNvPr>
          <p:cNvSpPr txBox="1"/>
          <p:nvPr/>
        </p:nvSpPr>
        <p:spPr>
          <a:xfrm>
            <a:off x="963830" y="4938717"/>
            <a:ext cx="2469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hlinkClick r:id="rId3"/>
              </a:rPr>
              <a:t>사진 출처</a:t>
            </a:r>
            <a:r>
              <a:rPr lang="en-US" altLang="ko-KR" sz="800">
                <a:hlinkClick r:id="rId3"/>
              </a:rPr>
              <a:t>: The JoonAng</a:t>
            </a:r>
            <a:endParaRPr lang="ko-KR" altLang="en-US" sz="800"/>
          </a:p>
        </p:txBody>
      </p:sp>
      <p:pic>
        <p:nvPicPr>
          <p:cNvPr id="3080" name="Picture 8" descr=" 그룹 VCHA는 북미 최초 K팝 트레이닝 시스템을 기반으로 만들어졌다. 사진 JYP엔터테인먼트">
            <a:extLst>
              <a:ext uri="{FF2B5EF4-FFF2-40B4-BE49-F238E27FC236}">
                <a16:creationId xmlns:a16="http://schemas.microsoft.com/office/drawing/2014/main" id="{41C829DB-A505-521B-F58A-D0501BEE3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699" y="2152607"/>
            <a:ext cx="4715296" cy="265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02316A-3128-584D-7B48-A324D8B9EA07}"/>
              </a:ext>
            </a:extLst>
          </p:cNvPr>
          <p:cNvSpPr txBox="1"/>
          <p:nvPr/>
        </p:nvSpPr>
        <p:spPr>
          <a:xfrm>
            <a:off x="6932598" y="4938717"/>
            <a:ext cx="2469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hlinkClick r:id="rId5"/>
              </a:rPr>
              <a:t>사진 출처</a:t>
            </a:r>
            <a:r>
              <a:rPr lang="en-US" altLang="ko-KR" sz="800">
                <a:hlinkClick r:id="rId5"/>
              </a:rPr>
              <a:t>: The JoonAng</a:t>
            </a:r>
            <a:endParaRPr lang="ko-KR" altLang="en-US" sz="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8CB707-5A81-21F4-694E-08C637673550}"/>
              </a:ext>
            </a:extLst>
          </p:cNvPr>
          <p:cNvSpPr txBox="1"/>
          <p:nvPr/>
        </p:nvSpPr>
        <p:spPr>
          <a:xfrm>
            <a:off x="7403006" y="5287917"/>
            <a:ext cx="38506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tx2"/>
                </a:solidFill>
              </a:rPr>
              <a:t>“</a:t>
            </a:r>
            <a:r>
              <a:rPr lang="ko-KR" altLang="en-US" sz="1400" b="1">
                <a:solidFill>
                  <a:schemeClr val="tx2"/>
                </a:solidFill>
              </a:rPr>
              <a:t>외국 국적의 멤버들이 외국에서 바로 데뷔해 활동하는 </a:t>
            </a:r>
            <a:r>
              <a:rPr lang="en-US" altLang="ko-KR" sz="1400" b="1">
                <a:solidFill>
                  <a:schemeClr val="tx2"/>
                </a:solidFill>
              </a:rPr>
              <a:t>K</a:t>
            </a:r>
            <a:r>
              <a:rPr lang="ko-KR" altLang="en-US" sz="1400" b="1">
                <a:solidFill>
                  <a:schemeClr val="tx2"/>
                </a:solidFill>
              </a:rPr>
              <a:t>팝 현지화 그룹 등을 통해 언어 및 문화적 장벽을 극복</a:t>
            </a:r>
            <a:r>
              <a:rPr lang="en-US" altLang="ko-KR" sz="1400" b="1">
                <a:solidFill>
                  <a:schemeClr val="tx2"/>
                </a:solidFill>
              </a:rPr>
              <a:t>”</a:t>
            </a:r>
            <a:endParaRPr lang="ko-KR" altLang="en-US" sz="1400" b="1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C7F1DE-D481-19B5-6498-15570E1D3D75}"/>
              </a:ext>
            </a:extLst>
          </p:cNvPr>
          <p:cNvSpPr txBox="1"/>
          <p:nvPr/>
        </p:nvSpPr>
        <p:spPr>
          <a:xfrm>
            <a:off x="837920" y="5287917"/>
            <a:ext cx="3850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tx2"/>
                </a:solidFill>
              </a:rPr>
              <a:t>“</a:t>
            </a:r>
            <a:r>
              <a:rPr lang="ko-KR" altLang="en-US" sz="1400" b="1">
                <a:solidFill>
                  <a:schemeClr val="tx2"/>
                </a:solidFill>
              </a:rPr>
              <a:t>한국인을 중심으로 한국에서 먼저 데뷔 후</a:t>
            </a:r>
            <a:r>
              <a:rPr lang="en-US" altLang="ko-KR" sz="1400" b="1">
                <a:solidFill>
                  <a:schemeClr val="tx2"/>
                </a:solidFill>
              </a:rPr>
              <a:t>, </a:t>
            </a:r>
            <a:r>
              <a:rPr lang="ko-KR" altLang="en-US" sz="1400" b="1">
                <a:solidFill>
                  <a:schemeClr val="tx2"/>
                </a:solidFill>
              </a:rPr>
              <a:t>세계로 나아가는 전략</a:t>
            </a:r>
            <a:r>
              <a:rPr lang="en-US" altLang="ko-KR" sz="1400" b="1">
                <a:solidFill>
                  <a:schemeClr val="tx2"/>
                </a:solidFill>
              </a:rPr>
              <a:t>”</a:t>
            </a:r>
            <a:endParaRPr lang="ko-KR" altLang="en-US" sz="1400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795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33EB4DA3-9768-4611-E643-C181E7E4504D}"/>
              </a:ext>
            </a:extLst>
          </p:cNvPr>
          <p:cNvSpPr/>
          <p:nvPr/>
        </p:nvSpPr>
        <p:spPr>
          <a:xfrm>
            <a:off x="260637" y="150807"/>
            <a:ext cx="6511638" cy="6285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A3C8C9-6F97-8405-BEB4-83E7D455E873}"/>
              </a:ext>
            </a:extLst>
          </p:cNvPr>
          <p:cNvSpPr txBox="1"/>
          <p:nvPr/>
        </p:nvSpPr>
        <p:spPr>
          <a:xfrm>
            <a:off x="260637" y="299600"/>
            <a:ext cx="6906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tx2"/>
                </a:solidFill>
                <a:latin typeface="+mj-lt"/>
              </a:rPr>
              <a:t>3. </a:t>
            </a:r>
            <a:r>
              <a:rPr lang="ko-KR" altLang="en-US" sz="1600" b="1">
                <a:solidFill>
                  <a:schemeClr val="tx2"/>
                </a:solidFill>
                <a:latin typeface="+mj-lt"/>
              </a:rPr>
              <a:t>아티스트의 한계 </a:t>
            </a:r>
            <a:r>
              <a:rPr lang="en-US" altLang="ko-KR" sz="1600" b="1">
                <a:solidFill>
                  <a:schemeClr val="tx2"/>
                </a:solidFill>
                <a:latin typeface="+mj-lt"/>
              </a:rPr>
              <a:t>&gt; 3.1 </a:t>
            </a:r>
            <a:r>
              <a:rPr lang="ko-KR" altLang="en-US" sz="1600" b="1">
                <a:solidFill>
                  <a:schemeClr val="tx2"/>
                </a:solidFill>
                <a:latin typeface="+mj-lt"/>
              </a:rPr>
              <a:t>창작 및 예술적 자유 한계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7E6194-FE31-3643-CCDC-329AFD327A97}"/>
              </a:ext>
            </a:extLst>
          </p:cNvPr>
          <p:cNvSpPr txBox="1"/>
          <p:nvPr/>
        </p:nvSpPr>
        <p:spPr>
          <a:xfrm>
            <a:off x="424874" y="969818"/>
            <a:ext cx="170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tx2"/>
                </a:solidFill>
              </a:rPr>
              <a:t>가설</a:t>
            </a:r>
            <a:r>
              <a:rPr lang="en-US" altLang="ko-KR" sz="1400" b="1">
                <a:solidFill>
                  <a:schemeClr val="tx2"/>
                </a:solidFill>
              </a:rPr>
              <a:t>(Hypothesis)</a:t>
            </a:r>
            <a:endParaRPr lang="ko-KR" altLang="en-US" sz="1400" b="1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C1DEDD-1048-4510-3BE3-56199F9C5963}"/>
              </a:ext>
            </a:extLst>
          </p:cNvPr>
          <p:cNvSpPr txBox="1"/>
          <p:nvPr/>
        </p:nvSpPr>
        <p:spPr>
          <a:xfrm>
            <a:off x="424873" y="2766289"/>
            <a:ext cx="2115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tx2"/>
                </a:solidFill>
              </a:rPr>
              <a:t>수집할 데이터 항목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CBF3B7-21F5-2C3D-6D17-81D68513F2E5}"/>
              </a:ext>
            </a:extLst>
          </p:cNvPr>
          <p:cNvSpPr txBox="1"/>
          <p:nvPr/>
        </p:nvSpPr>
        <p:spPr>
          <a:xfrm>
            <a:off x="415347" y="4484563"/>
            <a:ext cx="2918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tx2"/>
                </a:solidFill>
              </a:rPr>
              <a:t>수집 대상 데이터 수집 방법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B65003-E1D2-0D71-8F72-4A934DD8AD0F}"/>
              </a:ext>
            </a:extLst>
          </p:cNvPr>
          <p:cNvSpPr txBox="1"/>
          <p:nvPr/>
        </p:nvSpPr>
        <p:spPr>
          <a:xfrm>
            <a:off x="6109854" y="969818"/>
            <a:ext cx="3837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tx2"/>
                </a:solidFill>
              </a:rPr>
              <a:t>수집된 데이터에 대한 분석방법</a:t>
            </a:r>
            <a:r>
              <a:rPr lang="en-US" altLang="ko-KR" sz="1400" b="1">
                <a:solidFill>
                  <a:schemeClr val="tx2"/>
                </a:solidFill>
              </a:rPr>
              <a:t>/</a:t>
            </a:r>
            <a:r>
              <a:rPr lang="ko-KR" altLang="en-US" sz="1400" b="1">
                <a:solidFill>
                  <a:schemeClr val="tx2"/>
                </a:solidFill>
              </a:rPr>
              <a:t>분석결과물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759CA5-61D7-2A31-8E96-2EB5FB9F6F5E}"/>
              </a:ext>
            </a:extLst>
          </p:cNvPr>
          <p:cNvSpPr txBox="1"/>
          <p:nvPr/>
        </p:nvSpPr>
        <p:spPr>
          <a:xfrm>
            <a:off x="6188363" y="2781132"/>
            <a:ext cx="3837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tx2"/>
                </a:solidFill>
              </a:rPr>
              <a:t>도출할 최종 결과물의 리스트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CCEDD0-8CEF-AE60-D64A-7AEE76C7A470}"/>
              </a:ext>
            </a:extLst>
          </p:cNvPr>
          <p:cNvSpPr txBox="1"/>
          <p:nvPr/>
        </p:nvSpPr>
        <p:spPr>
          <a:xfrm>
            <a:off x="424872" y="1326459"/>
            <a:ext cx="53755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K-POP </a:t>
            </a:r>
            <a:r>
              <a:rPr lang="ko-KR" altLang="en-US" sz="1400"/>
              <a:t>아티스트가  </a:t>
            </a:r>
            <a:r>
              <a:rPr lang="en-US" altLang="ko-KR" sz="1400"/>
              <a:t>“</a:t>
            </a:r>
            <a:r>
              <a:rPr lang="ko-KR" altLang="en-US" sz="1400"/>
              <a:t>양산형 아이돌</a:t>
            </a:r>
            <a:r>
              <a:rPr lang="en-US" altLang="ko-KR" sz="1400"/>
              <a:t>“, “</a:t>
            </a:r>
            <a:r>
              <a:rPr lang="ko-KR" altLang="en-US" sz="1400"/>
              <a:t>공장형 아이돌</a:t>
            </a:r>
            <a:r>
              <a:rPr lang="en-US" altLang="ko-KR" sz="1400"/>
              <a:t>＂</a:t>
            </a:r>
            <a:r>
              <a:rPr lang="ko-KR" altLang="en-US" sz="1400"/>
              <a:t>이라는 평가를 받는 이유는 이러한 창작 및 예술적 자유의 한계 때문이다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en-US" altLang="ko-KR" sz="1400"/>
              <a:t>K-POP </a:t>
            </a:r>
            <a:r>
              <a:rPr lang="ko-KR" altLang="en-US" sz="1400"/>
              <a:t>아티스트들은 기획사의 상업적 요구와 이미지 관리 정책을 개선해야 창작 및 예술적 자유에 한계를 극복 할 수 있을 것이다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EF4804-E970-08EF-B6EC-80B60F0DA877}"/>
              </a:ext>
            </a:extLst>
          </p:cNvPr>
          <p:cNvSpPr txBox="1"/>
          <p:nvPr/>
        </p:nvSpPr>
        <p:spPr>
          <a:xfrm>
            <a:off x="424872" y="3075812"/>
            <a:ext cx="5375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/>
              <a:t>주요 </a:t>
            </a:r>
            <a:r>
              <a:rPr lang="en-US" altLang="ko-KR" sz="1400"/>
              <a:t>K-POP </a:t>
            </a:r>
            <a:r>
              <a:rPr lang="ko-KR" altLang="en-US" sz="1400"/>
              <a:t>기획사와 아티스트 간의 계약 조건 및 창작 관련 조항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en-US" altLang="ko-KR" sz="1400"/>
              <a:t>K-POP </a:t>
            </a:r>
            <a:r>
              <a:rPr lang="ko-KR" altLang="en-US" sz="1400"/>
              <a:t>아티스트들의 창작 활동에 대한 인터뷰 및 설문조사 결과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글로벌 및 로컬 음악 시장에서 </a:t>
            </a:r>
            <a:r>
              <a:rPr lang="en-US" altLang="ko-KR" sz="1400"/>
              <a:t>K-POP </a:t>
            </a:r>
            <a:r>
              <a:rPr lang="ko-KR" altLang="en-US" sz="1400"/>
              <a:t>아티스트들의 창작물에 대한 평가 및 피드백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AF18CF-B753-CB3B-A795-849750200B73}"/>
              </a:ext>
            </a:extLst>
          </p:cNvPr>
          <p:cNvSpPr txBox="1"/>
          <p:nvPr/>
        </p:nvSpPr>
        <p:spPr>
          <a:xfrm>
            <a:off x="424872" y="4792877"/>
            <a:ext cx="104093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/>
              <a:t>주요 </a:t>
            </a:r>
            <a:r>
              <a:rPr lang="en-US" altLang="ko-KR" sz="1400"/>
              <a:t>K-POP </a:t>
            </a:r>
            <a:r>
              <a:rPr lang="ko-KR" altLang="en-US" sz="1400"/>
              <a:t>기획사와 아티스트 간의 계약 조건 및 창작 관련 조항 </a:t>
            </a:r>
            <a:r>
              <a:rPr lang="en-US" altLang="ko-KR" sz="1400"/>
              <a:t>-&gt; </a:t>
            </a:r>
            <a:r>
              <a:rPr lang="ko-KR" altLang="en-US" sz="1400"/>
              <a:t>계약서를 통해 데이터 수집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en-US" altLang="ko-KR" sz="1400"/>
              <a:t>K-POP </a:t>
            </a:r>
            <a:r>
              <a:rPr lang="ko-KR" altLang="en-US" sz="1400"/>
              <a:t>아티스트들의 창작 활동에 대한 인터뷰 및 설문조사 결과 </a:t>
            </a:r>
            <a:r>
              <a:rPr lang="en-US" altLang="ko-KR" sz="1400"/>
              <a:t>-&gt; </a:t>
            </a:r>
            <a:r>
              <a:rPr lang="ko-KR" altLang="en-US" sz="1400"/>
              <a:t>설문조사 및 인터뷰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글로벌 및 로컬 음악 시장에서 </a:t>
            </a:r>
            <a:r>
              <a:rPr lang="en-US" altLang="ko-KR" sz="1400"/>
              <a:t>K-POP </a:t>
            </a:r>
            <a:r>
              <a:rPr lang="ko-KR" altLang="en-US" sz="1400"/>
              <a:t>아티스트들의 창작물에 대한 평가 및 피드백 </a:t>
            </a:r>
            <a:r>
              <a:rPr lang="en-US" altLang="ko-KR" sz="1400"/>
              <a:t>-&gt; </a:t>
            </a:r>
            <a:r>
              <a:rPr lang="ko-KR" altLang="en-US" sz="1400"/>
              <a:t>음악 평론가</a:t>
            </a:r>
            <a:r>
              <a:rPr lang="en-US" altLang="ko-KR" sz="1400"/>
              <a:t>, </a:t>
            </a:r>
            <a:r>
              <a:rPr lang="ko-KR" altLang="en-US" sz="1400"/>
              <a:t>팬 커뮤니티</a:t>
            </a:r>
            <a:r>
              <a:rPr lang="en-US" altLang="ko-KR" sz="1400"/>
              <a:t>, </a:t>
            </a:r>
            <a:r>
              <a:rPr lang="ko-KR" altLang="en-US" sz="1400"/>
              <a:t>소셜 미디어에서 </a:t>
            </a:r>
            <a:r>
              <a:rPr lang="en-US" altLang="ko-KR" sz="1400"/>
              <a:t>K-POP </a:t>
            </a:r>
            <a:r>
              <a:rPr lang="ko-KR" altLang="en-US" sz="1400"/>
              <a:t>아티스트들의 창작물에 대한 평가와 피드백 수집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6080C0-21E8-196B-296E-7150619B3342}"/>
              </a:ext>
            </a:extLst>
          </p:cNvPr>
          <p:cNvSpPr txBox="1"/>
          <p:nvPr/>
        </p:nvSpPr>
        <p:spPr>
          <a:xfrm>
            <a:off x="6188362" y="1365920"/>
            <a:ext cx="60036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/>
              <a:t>정량 분석</a:t>
            </a:r>
            <a:r>
              <a:rPr lang="en-US" altLang="ko-KR" sz="1400"/>
              <a:t>: </a:t>
            </a:r>
            <a:r>
              <a:rPr lang="ko-KR" altLang="en-US" sz="1400"/>
              <a:t>설문조사 결과 및 앨범 크레딧 정보 분석을 통해 아티스트들의 창작 참여 비율과 창작 자유에 대한 인식 수치화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정성 분석</a:t>
            </a:r>
            <a:r>
              <a:rPr lang="en-US" altLang="ko-KR" sz="1400"/>
              <a:t>: </a:t>
            </a:r>
            <a:r>
              <a:rPr lang="ko-KR" altLang="en-US" sz="1400"/>
              <a:t>인터뷰 내용과 음악 평론</a:t>
            </a:r>
            <a:r>
              <a:rPr lang="en-US" altLang="ko-KR" sz="1400"/>
              <a:t>, </a:t>
            </a:r>
            <a:r>
              <a:rPr lang="ko-KR" altLang="en-US" sz="1400"/>
              <a:t>팬 피드백을 바탕으로 창작 자유의 한계가 아티스트들의 예술적 표현에 미치는 영향 분석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비교 분석</a:t>
            </a:r>
            <a:r>
              <a:rPr lang="en-US" altLang="ko-KR" sz="1400"/>
              <a:t>: </a:t>
            </a:r>
            <a:r>
              <a:rPr lang="ko-KR" altLang="en-US" sz="1400"/>
              <a:t>창작 자유가 보장된 아티스트들과 그렇지 않은 아티스트들간의 작품 평가 및 시장 반응 비교 분석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652623-98D4-0187-66E1-2ED358C58BE8}"/>
              </a:ext>
            </a:extLst>
          </p:cNvPr>
          <p:cNvSpPr txBox="1"/>
          <p:nvPr/>
        </p:nvSpPr>
        <p:spPr>
          <a:xfrm>
            <a:off x="6096000" y="3152979"/>
            <a:ext cx="5375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/>
              <a:t>K-POP </a:t>
            </a:r>
            <a:r>
              <a:rPr lang="ko-KR" altLang="en-US" sz="1400"/>
              <a:t>아티스트들의 창작 자유 제한에 분석 보고서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주요 기획사의 계약서 창작 조항 분석</a:t>
            </a:r>
            <a:r>
              <a:rPr lang="en-US" altLang="ko-KR" sz="1400"/>
              <a:t> </a:t>
            </a:r>
            <a:r>
              <a:rPr lang="ko-KR" altLang="en-US" sz="1400"/>
              <a:t>보고서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창작 참여 비율과 작품 평가 간의 상관관계 분석 결과 보고서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215888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EEE88A-2597-336B-2A21-C014DB0A7055}"/>
              </a:ext>
            </a:extLst>
          </p:cNvPr>
          <p:cNvSpPr/>
          <p:nvPr/>
        </p:nvSpPr>
        <p:spPr>
          <a:xfrm>
            <a:off x="260637" y="150807"/>
            <a:ext cx="6511638" cy="6285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A3C8C9-6F97-8405-BEB4-83E7D455E873}"/>
              </a:ext>
            </a:extLst>
          </p:cNvPr>
          <p:cNvSpPr txBox="1"/>
          <p:nvPr/>
        </p:nvSpPr>
        <p:spPr>
          <a:xfrm>
            <a:off x="260637" y="299600"/>
            <a:ext cx="6906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tx2"/>
                </a:solidFill>
                <a:latin typeface="+mj-lt"/>
              </a:rPr>
              <a:t>3. </a:t>
            </a:r>
            <a:r>
              <a:rPr lang="ko-KR" altLang="en-US" sz="1600" b="1">
                <a:solidFill>
                  <a:schemeClr val="tx2"/>
                </a:solidFill>
                <a:latin typeface="+mj-lt"/>
              </a:rPr>
              <a:t>아티스트의 한계 </a:t>
            </a:r>
            <a:r>
              <a:rPr lang="en-US" altLang="ko-KR" sz="1600" b="1">
                <a:solidFill>
                  <a:schemeClr val="tx2"/>
                </a:solidFill>
                <a:latin typeface="+mj-lt"/>
              </a:rPr>
              <a:t>&gt; 3.2 </a:t>
            </a:r>
            <a:r>
              <a:rPr lang="ko-KR" altLang="en-US" sz="1600" b="1">
                <a:solidFill>
                  <a:schemeClr val="tx2"/>
                </a:solidFill>
                <a:latin typeface="+mj-lt"/>
              </a:rPr>
              <a:t>실력의 부재와 음악성의 한계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789E82-0C60-801D-3099-06037979897A}"/>
              </a:ext>
            </a:extLst>
          </p:cNvPr>
          <p:cNvSpPr txBox="1"/>
          <p:nvPr/>
        </p:nvSpPr>
        <p:spPr>
          <a:xfrm>
            <a:off x="424874" y="969818"/>
            <a:ext cx="170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tx2"/>
                </a:solidFill>
              </a:rPr>
              <a:t>가설</a:t>
            </a:r>
            <a:r>
              <a:rPr lang="en-US" altLang="ko-KR" sz="1400" b="1">
                <a:solidFill>
                  <a:schemeClr val="tx2"/>
                </a:solidFill>
              </a:rPr>
              <a:t>(Hypothesis)</a:t>
            </a:r>
            <a:endParaRPr lang="ko-KR" altLang="en-US" sz="1400" b="1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C70444-4551-BD10-10FB-FC66EEECDCAF}"/>
              </a:ext>
            </a:extLst>
          </p:cNvPr>
          <p:cNvSpPr txBox="1"/>
          <p:nvPr/>
        </p:nvSpPr>
        <p:spPr>
          <a:xfrm>
            <a:off x="424873" y="2766289"/>
            <a:ext cx="2115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tx2"/>
                </a:solidFill>
              </a:rPr>
              <a:t>수집할 데이터 항목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F2078F-D10C-7050-252F-2272413AF9A2}"/>
              </a:ext>
            </a:extLst>
          </p:cNvPr>
          <p:cNvSpPr txBox="1"/>
          <p:nvPr/>
        </p:nvSpPr>
        <p:spPr>
          <a:xfrm>
            <a:off x="424872" y="4294063"/>
            <a:ext cx="2918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tx2"/>
                </a:solidFill>
              </a:rPr>
              <a:t>수집 대상 데이터 수집 방법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ABD2CE-5CEC-443C-66C9-0F1087CEEB87}"/>
              </a:ext>
            </a:extLst>
          </p:cNvPr>
          <p:cNvSpPr txBox="1"/>
          <p:nvPr/>
        </p:nvSpPr>
        <p:spPr>
          <a:xfrm>
            <a:off x="6109854" y="969818"/>
            <a:ext cx="3837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tx2"/>
                </a:solidFill>
              </a:rPr>
              <a:t>수집된 데이터에 대한 분석방법</a:t>
            </a:r>
            <a:r>
              <a:rPr lang="en-US" altLang="ko-KR" sz="1400" b="1">
                <a:solidFill>
                  <a:schemeClr val="tx2"/>
                </a:solidFill>
              </a:rPr>
              <a:t>/</a:t>
            </a:r>
            <a:r>
              <a:rPr lang="ko-KR" altLang="en-US" sz="1400" b="1">
                <a:solidFill>
                  <a:schemeClr val="tx2"/>
                </a:solidFill>
              </a:rPr>
              <a:t>분석결과물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D37CE1-1387-1ADC-7893-56526F35C0FD}"/>
              </a:ext>
            </a:extLst>
          </p:cNvPr>
          <p:cNvSpPr txBox="1"/>
          <p:nvPr/>
        </p:nvSpPr>
        <p:spPr>
          <a:xfrm>
            <a:off x="6188363" y="2781132"/>
            <a:ext cx="3837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tx2"/>
                </a:solidFill>
              </a:rPr>
              <a:t>도출할 최종 결과물의 리스트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744B9E-EFFF-4491-C94F-509570E6B82C}"/>
              </a:ext>
            </a:extLst>
          </p:cNvPr>
          <p:cNvSpPr txBox="1"/>
          <p:nvPr/>
        </p:nvSpPr>
        <p:spPr>
          <a:xfrm>
            <a:off x="424872" y="1326459"/>
            <a:ext cx="53755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일부 </a:t>
            </a:r>
            <a:r>
              <a:rPr lang="en-US" altLang="ko-KR" sz="1400"/>
              <a:t>K-POP </a:t>
            </a:r>
            <a:r>
              <a:rPr lang="ko-KR" altLang="en-US" sz="1400"/>
              <a:t>아티스트들은 충분한 보컬 훈련과 준비 없이 데뷔하여 실력과 음악성에 한계를 보인다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ko-KR" altLang="en-US" sz="1400"/>
              <a:t>실력을 기반으로 한 </a:t>
            </a:r>
            <a:r>
              <a:rPr lang="en-US" altLang="ko-KR" sz="1400"/>
              <a:t>K-POP </a:t>
            </a:r>
            <a:r>
              <a:rPr lang="ko-KR" altLang="en-US" sz="1400"/>
              <a:t>아티스트들만이 논란 없이 꾸준히 오래 활동 할 수 있을 것이다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DDA4F2-4986-41BA-5BE1-282F6D4B055E}"/>
              </a:ext>
            </a:extLst>
          </p:cNvPr>
          <p:cNvSpPr txBox="1"/>
          <p:nvPr/>
        </p:nvSpPr>
        <p:spPr>
          <a:xfrm>
            <a:off x="424871" y="3075812"/>
            <a:ext cx="5833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/>
              <a:t>K-POP </a:t>
            </a:r>
            <a:r>
              <a:rPr lang="ko-KR" altLang="en-US" sz="1400"/>
              <a:t>아티스트들의 데뷔 전 훈련 기간 및 과정에 대한 정보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아티스트들의 음악성에 대한 팬들과 평론가들의 평가 및 피드백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D963D5-0FCB-C2D8-CDBF-D27133E2D146}"/>
              </a:ext>
            </a:extLst>
          </p:cNvPr>
          <p:cNvSpPr txBox="1"/>
          <p:nvPr/>
        </p:nvSpPr>
        <p:spPr>
          <a:xfrm>
            <a:off x="424872" y="4792877"/>
            <a:ext cx="10409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/>
              <a:t>K-POP </a:t>
            </a:r>
            <a:r>
              <a:rPr lang="ko-KR" altLang="en-US" sz="1400"/>
              <a:t>아티스트들의 데뷔 전 훈련 기간 및 과정에 대한 정보 </a:t>
            </a:r>
            <a:r>
              <a:rPr lang="en-US" altLang="ko-KR" sz="1400"/>
              <a:t>-&gt; </a:t>
            </a:r>
            <a:r>
              <a:rPr lang="ko-KR" altLang="en-US" sz="1400"/>
              <a:t>트레이닝 시스템 분석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아티스트들의 음악성에 대한 팬들과 평론가들의 평가 및 피드백 </a:t>
            </a:r>
            <a:r>
              <a:rPr lang="en-US" altLang="ko-KR" sz="1400"/>
              <a:t>-&gt; </a:t>
            </a:r>
            <a:r>
              <a:rPr lang="ko-KR" altLang="en-US" sz="1400"/>
              <a:t>설문조사 및 인터뷰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A7A6C8-8ED3-863C-C615-D921FB73ADA1}"/>
              </a:ext>
            </a:extLst>
          </p:cNvPr>
          <p:cNvSpPr txBox="1"/>
          <p:nvPr/>
        </p:nvSpPr>
        <p:spPr>
          <a:xfrm>
            <a:off x="6188363" y="1365920"/>
            <a:ext cx="5375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/>
              <a:t>정량 분석</a:t>
            </a:r>
            <a:r>
              <a:rPr lang="en-US" altLang="ko-KR" sz="1400"/>
              <a:t>: </a:t>
            </a:r>
            <a:r>
              <a:rPr lang="ko-KR" altLang="en-US" sz="1400"/>
              <a:t>설문조사 결과를 분석하여 아티스트들의 실력 수준과 음악성 평가를 수치화 한다</a:t>
            </a:r>
            <a:r>
              <a:rPr lang="en-US" altLang="ko-KR" sz="140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정성 분석</a:t>
            </a:r>
            <a:r>
              <a:rPr lang="en-US" altLang="ko-KR" sz="1400"/>
              <a:t>: </a:t>
            </a:r>
            <a:r>
              <a:rPr lang="ko-KR" altLang="en-US" sz="1400"/>
              <a:t>인터뷰 내용과 음악 평론가 및 팬들의 피드백을 바탕으로 아티스트들의 실력과 음악성의 한계를 질적으로 분석한다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5174EC-ECEF-C079-4CC8-D58490DA9060}"/>
              </a:ext>
            </a:extLst>
          </p:cNvPr>
          <p:cNvSpPr txBox="1"/>
          <p:nvPr/>
        </p:nvSpPr>
        <p:spPr>
          <a:xfrm>
            <a:off x="6096000" y="3152979"/>
            <a:ext cx="5375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/>
              <a:t>K-POP </a:t>
            </a:r>
            <a:r>
              <a:rPr lang="ko-KR" altLang="en-US" sz="1400"/>
              <a:t>아티스트들의 실력 및 음악성에 대한 종합 평가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주요 기획사의 트레이닝 시스템 분석 결과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아티스트에 대한 인터뷰 및 설문조사 결과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34668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C16A8D-39E2-99ED-24B6-8A54DFE28A86}"/>
              </a:ext>
            </a:extLst>
          </p:cNvPr>
          <p:cNvSpPr/>
          <p:nvPr/>
        </p:nvSpPr>
        <p:spPr>
          <a:xfrm>
            <a:off x="260636" y="150807"/>
            <a:ext cx="6692613" cy="6285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A3C8C9-6F97-8405-BEB4-83E7D455E873}"/>
              </a:ext>
            </a:extLst>
          </p:cNvPr>
          <p:cNvSpPr txBox="1"/>
          <p:nvPr/>
        </p:nvSpPr>
        <p:spPr>
          <a:xfrm>
            <a:off x="260637" y="299600"/>
            <a:ext cx="6906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tx2"/>
                </a:solidFill>
                <a:latin typeface="+mj-lt"/>
              </a:rPr>
              <a:t>3. </a:t>
            </a:r>
            <a:r>
              <a:rPr lang="ko-KR" altLang="en-US" sz="1600" b="1">
                <a:solidFill>
                  <a:schemeClr val="tx2"/>
                </a:solidFill>
                <a:latin typeface="+mj-lt"/>
              </a:rPr>
              <a:t>아티스트의 한계 </a:t>
            </a:r>
            <a:r>
              <a:rPr lang="en-US" altLang="ko-KR" sz="1600" b="1">
                <a:solidFill>
                  <a:schemeClr val="tx2"/>
                </a:solidFill>
                <a:latin typeface="+mj-lt"/>
              </a:rPr>
              <a:t>&gt; 3.3 </a:t>
            </a:r>
            <a:r>
              <a:rPr lang="ko-KR" altLang="en-US" sz="1600" b="1">
                <a:solidFill>
                  <a:schemeClr val="tx2"/>
                </a:solidFill>
                <a:latin typeface="+mj-lt"/>
              </a:rPr>
              <a:t>스캔들 및 부정적인 이미지의 영향과 취약도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4BF78C-0843-EC64-FA73-BD9D85D6C4F4}"/>
              </a:ext>
            </a:extLst>
          </p:cNvPr>
          <p:cNvSpPr txBox="1"/>
          <p:nvPr/>
        </p:nvSpPr>
        <p:spPr>
          <a:xfrm>
            <a:off x="424874" y="969818"/>
            <a:ext cx="170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tx2"/>
                </a:solidFill>
              </a:rPr>
              <a:t>가설</a:t>
            </a:r>
            <a:r>
              <a:rPr lang="en-US" altLang="ko-KR" sz="1400" b="1">
                <a:solidFill>
                  <a:schemeClr val="tx2"/>
                </a:solidFill>
              </a:rPr>
              <a:t>(Hypothesis)</a:t>
            </a:r>
            <a:endParaRPr lang="ko-KR" altLang="en-US" sz="1400" b="1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5B3282-F227-E999-FE6F-A297A3C8E7C7}"/>
              </a:ext>
            </a:extLst>
          </p:cNvPr>
          <p:cNvSpPr txBox="1"/>
          <p:nvPr/>
        </p:nvSpPr>
        <p:spPr>
          <a:xfrm>
            <a:off x="424873" y="2766289"/>
            <a:ext cx="2115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tx2"/>
                </a:solidFill>
              </a:rPr>
              <a:t>수집할 데이터 항목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7BE778-E08A-14E2-D753-7DD09277F1DE}"/>
              </a:ext>
            </a:extLst>
          </p:cNvPr>
          <p:cNvSpPr txBox="1"/>
          <p:nvPr/>
        </p:nvSpPr>
        <p:spPr>
          <a:xfrm>
            <a:off x="424872" y="4522663"/>
            <a:ext cx="2918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tx2"/>
                </a:solidFill>
              </a:rPr>
              <a:t>수집 대상 데이터 수집 방법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140D0D-1EAF-7121-EFF5-D0351E6774EF}"/>
              </a:ext>
            </a:extLst>
          </p:cNvPr>
          <p:cNvSpPr txBox="1"/>
          <p:nvPr/>
        </p:nvSpPr>
        <p:spPr>
          <a:xfrm>
            <a:off x="6109854" y="969818"/>
            <a:ext cx="3837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tx2"/>
                </a:solidFill>
              </a:rPr>
              <a:t>수집된 데이터에 대한 분석방법</a:t>
            </a:r>
            <a:r>
              <a:rPr lang="en-US" altLang="ko-KR" sz="1400" b="1">
                <a:solidFill>
                  <a:schemeClr val="tx2"/>
                </a:solidFill>
              </a:rPr>
              <a:t>/</a:t>
            </a:r>
            <a:r>
              <a:rPr lang="ko-KR" altLang="en-US" sz="1400" b="1">
                <a:solidFill>
                  <a:schemeClr val="tx2"/>
                </a:solidFill>
              </a:rPr>
              <a:t>분석결과물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3B050E-D4A5-A29C-C61B-BC45966BBF02}"/>
              </a:ext>
            </a:extLst>
          </p:cNvPr>
          <p:cNvSpPr txBox="1"/>
          <p:nvPr/>
        </p:nvSpPr>
        <p:spPr>
          <a:xfrm>
            <a:off x="6188363" y="2781132"/>
            <a:ext cx="3837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tx2"/>
                </a:solidFill>
              </a:rPr>
              <a:t>도출할 최종 결과물의 리스트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3B0896-1538-CA08-E5CC-97FA309DA7EA}"/>
              </a:ext>
            </a:extLst>
          </p:cNvPr>
          <p:cNvSpPr txBox="1"/>
          <p:nvPr/>
        </p:nvSpPr>
        <p:spPr>
          <a:xfrm>
            <a:off x="424872" y="1326459"/>
            <a:ext cx="5375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K-POP</a:t>
            </a:r>
            <a:r>
              <a:rPr lang="ko-KR" altLang="en-US" sz="1400"/>
              <a:t> 아티스트들은 스캔들과 부정적인 이미지로 인해 대중의 신뢰를 잃고 있으며</a:t>
            </a:r>
            <a:r>
              <a:rPr lang="en-US" altLang="ko-KR" sz="1400"/>
              <a:t>, </a:t>
            </a:r>
            <a:r>
              <a:rPr lang="ko-KR" altLang="en-US" sz="1400"/>
              <a:t>이는 그들의 커리어와 </a:t>
            </a:r>
            <a:r>
              <a:rPr lang="en-US" altLang="ko-KR" sz="1400"/>
              <a:t>K-POP </a:t>
            </a:r>
            <a:r>
              <a:rPr lang="ko-KR" altLang="en-US" sz="1400"/>
              <a:t>산업 전체에 부정적인 영향을 미친다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K-POP</a:t>
            </a:r>
            <a:r>
              <a:rPr lang="ko-KR" altLang="en-US" sz="1400"/>
              <a:t> 아티스트가 받는 업계에서의 심한 압박과 사생활 존중의 문화가 개선되어야 </a:t>
            </a:r>
            <a:r>
              <a:rPr lang="en-US" altLang="ko-KR" sz="1400"/>
              <a:t>K-POP </a:t>
            </a:r>
            <a:r>
              <a:rPr lang="ko-KR" altLang="en-US" sz="1400"/>
              <a:t>아티스트들도 오랫동안 지속적인 활동을 할 수 있을 것이다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6FBAA2-D58A-6B45-3910-A999853C9BDA}"/>
              </a:ext>
            </a:extLst>
          </p:cNvPr>
          <p:cNvSpPr txBox="1"/>
          <p:nvPr/>
        </p:nvSpPr>
        <p:spPr>
          <a:xfrm>
            <a:off x="424872" y="3075812"/>
            <a:ext cx="5375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/>
              <a:t>최근 </a:t>
            </a:r>
            <a:r>
              <a:rPr lang="en-US" altLang="ko-KR" sz="1400"/>
              <a:t>5</a:t>
            </a:r>
            <a:r>
              <a:rPr lang="ko-KR" altLang="en-US" sz="1400"/>
              <a:t>년간 </a:t>
            </a:r>
            <a:r>
              <a:rPr lang="en-US" altLang="ko-KR" sz="1400"/>
              <a:t>K-POP </a:t>
            </a:r>
            <a:r>
              <a:rPr lang="ko-KR" altLang="en-US" sz="1400"/>
              <a:t>아티스트들의 주요 스캔들 사례 및 그로 인한 미디어 보도 내용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스캔들 발생 전후의 아티스트 인기 및 활동 지표 </a:t>
            </a:r>
            <a:r>
              <a:rPr lang="en-US" altLang="ko-KR" sz="1400"/>
              <a:t>(</a:t>
            </a:r>
            <a:r>
              <a:rPr lang="ko-KR" altLang="en-US" sz="1400"/>
              <a:t>앨범 판매량</a:t>
            </a:r>
            <a:r>
              <a:rPr lang="en-US" altLang="ko-KR" sz="1400"/>
              <a:t>, </a:t>
            </a:r>
            <a:r>
              <a:rPr lang="ko-KR" altLang="en-US" sz="1400"/>
              <a:t>스트리밍 수</a:t>
            </a:r>
            <a:r>
              <a:rPr lang="en-US" altLang="ko-KR" sz="1400"/>
              <a:t>, SNS </a:t>
            </a:r>
            <a:r>
              <a:rPr lang="ko-KR" altLang="en-US" sz="1400"/>
              <a:t>팔로워 수등</a:t>
            </a:r>
            <a:r>
              <a:rPr lang="en-US" altLang="ko-KR" sz="140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/>
              <a:t>스캔들이 아티스트들의 심리적 상태 및 창작 활동에 미치는 영향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0E3F2C-F34B-5AF7-6B47-30044C67CB36}"/>
              </a:ext>
            </a:extLst>
          </p:cNvPr>
          <p:cNvSpPr txBox="1"/>
          <p:nvPr/>
        </p:nvSpPr>
        <p:spPr>
          <a:xfrm>
            <a:off x="424872" y="5021477"/>
            <a:ext cx="104093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/>
              <a:t>최근 </a:t>
            </a:r>
            <a:r>
              <a:rPr lang="en-US" altLang="ko-KR" sz="1400"/>
              <a:t>5</a:t>
            </a:r>
            <a:r>
              <a:rPr lang="ko-KR" altLang="en-US" sz="1400"/>
              <a:t>년간 </a:t>
            </a:r>
            <a:r>
              <a:rPr lang="en-US" altLang="ko-KR" sz="1400"/>
              <a:t>K-POP </a:t>
            </a:r>
            <a:r>
              <a:rPr lang="ko-KR" altLang="en-US" sz="1400"/>
              <a:t>아티스트들의 주요 스캔들 사례 및 그로 인한 미디어 보도 내용 </a:t>
            </a:r>
            <a:r>
              <a:rPr lang="en-US" altLang="ko-KR" sz="1400"/>
              <a:t>-&gt; </a:t>
            </a:r>
            <a:r>
              <a:rPr lang="ko-KR" altLang="en-US" sz="1400"/>
              <a:t>최근 </a:t>
            </a:r>
            <a:r>
              <a:rPr lang="en-US" altLang="ko-KR" sz="1400"/>
              <a:t>5</a:t>
            </a:r>
            <a:r>
              <a:rPr lang="ko-KR" altLang="en-US" sz="1400"/>
              <a:t>년간 주요 </a:t>
            </a:r>
            <a:r>
              <a:rPr lang="en-US" altLang="ko-KR" sz="1400"/>
              <a:t>K-POP </a:t>
            </a:r>
            <a:r>
              <a:rPr lang="ko-KR" altLang="en-US" sz="1400"/>
              <a:t>아티스트들의 스캔들 관련 뉴스 기사</a:t>
            </a:r>
            <a:r>
              <a:rPr lang="en-US" altLang="ko-KR" sz="1400"/>
              <a:t>, </a:t>
            </a:r>
            <a:r>
              <a:rPr lang="ko-KR" altLang="en-US" sz="1400"/>
              <a:t>소셜 미디어 게시물 등 분석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스캔들 발생 전후의 아티스트 인기 및 활동 지표 </a:t>
            </a:r>
            <a:r>
              <a:rPr lang="en-US" altLang="ko-KR" sz="1400"/>
              <a:t>(</a:t>
            </a:r>
            <a:r>
              <a:rPr lang="ko-KR" altLang="en-US" sz="1400"/>
              <a:t>앨범 판매량</a:t>
            </a:r>
            <a:r>
              <a:rPr lang="en-US" altLang="ko-KR" sz="1400"/>
              <a:t>, </a:t>
            </a:r>
            <a:r>
              <a:rPr lang="ko-KR" altLang="en-US" sz="1400"/>
              <a:t>스트리밍 수</a:t>
            </a:r>
            <a:r>
              <a:rPr lang="en-US" altLang="ko-KR" sz="1400"/>
              <a:t>, SNS </a:t>
            </a:r>
            <a:r>
              <a:rPr lang="ko-KR" altLang="en-US" sz="1400"/>
              <a:t>팔로워 수등</a:t>
            </a:r>
            <a:r>
              <a:rPr lang="en-US" altLang="ko-KR" sz="1400"/>
              <a:t>) -&gt; </a:t>
            </a:r>
            <a:r>
              <a:rPr lang="ko-KR" altLang="en-US" sz="1400"/>
              <a:t>스캔들 발생 전후의 앨범 판매량</a:t>
            </a:r>
            <a:r>
              <a:rPr lang="en-US" altLang="ko-KR" sz="1400"/>
              <a:t>, </a:t>
            </a:r>
            <a:r>
              <a:rPr lang="ko-KR" altLang="en-US" sz="1400"/>
              <a:t>스트리밍 수</a:t>
            </a:r>
            <a:r>
              <a:rPr lang="en-US" altLang="ko-KR" sz="1400"/>
              <a:t>, SNS </a:t>
            </a:r>
            <a:r>
              <a:rPr lang="ko-KR" altLang="en-US" sz="1400"/>
              <a:t>팔로워 수 등 데이터 수집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스캔들이 아티스트들의 심리적 상태 및 창작 활동에 미치는 영향 </a:t>
            </a:r>
            <a:r>
              <a:rPr lang="en-US" altLang="ko-KR" sz="1400"/>
              <a:t>-&gt; </a:t>
            </a:r>
            <a:r>
              <a:rPr lang="ko-KR" altLang="en-US" sz="1400"/>
              <a:t>팬들과 일반 대중을 대상으로 설문조사를 실시하여 스캔들에 대한 인식과 아티스트에 대한 신뢰도 변화를 조사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69B774-7EB2-27DF-D17B-E649B25528A9}"/>
              </a:ext>
            </a:extLst>
          </p:cNvPr>
          <p:cNvSpPr txBox="1"/>
          <p:nvPr/>
        </p:nvSpPr>
        <p:spPr>
          <a:xfrm>
            <a:off x="6188363" y="1365920"/>
            <a:ext cx="53755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/>
              <a:t>정량 분석</a:t>
            </a:r>
            <a:r>
              <a:rPr lang="en-US" altLang="ko-KR" sz="1400"/>
              <a:t>: </a:t>
            </a:r>
            <a:r>
              <a:rPr lang="ko-KR" altLang="en-US" sz="1400"/>
              <a:t>미디어 분석 및 인기 지표 변화를 통계적으로 분석하여 스캔들이 아티스트의 활동과 인기 지표에 미치는 영향 수치화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비교 분석</a:t>
            </a:r>
            <a:r>
              <a:rPr lang="en-US" altLang="ko-KR" sz="1400"/>
              <a:t>: </a:t>
            </a:r>
            <a:r>
              <a:rPr lang="ko-KR" altLang="en-US" sz="1400"/>
              <a:t>스캔들 발생 전후의 데이터를 비교하여 스캔들이 아티스트의 커리어와 심리적 상태에 미친 영향 평가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35A4A5-570D-C9D4-5D4F-BD0BE592A0C2}"/>
              </a:ext>
            </a:extLst>
          </p:cNvPr>
          <p:cNvSpPr txBox="1"/>
          <p:nvPr/>
        </p:nvSpPr>
        <p:spPr>
          <a:xfrm>
            <a:off x="6096000" y="3152979"/>
            <a:ext cx="5375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/>
              <a:t>K-POP </a:t>
            </a:r>
            <a:r>
              <a:rPr lang="ko-KR" altLang="en-US" sz="1400"/>
              <a:t>아티스트들의 스캔들 및 부정적 이미지 영향 분석 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스캔들 발생 전후의 인기 및 활동 지표 변화 보고서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en-US" altLang="ko-KR" sz="1400"/>
              <a:t>K-POP </a:t>
            </a:r>
            <a:r>
              <a:rPr lang="ko-KR" altLang="en-US" sz="1400"/>
              <a:t>아티스트들의 이미지 회복을 위한 제안서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05667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3C8C9-6F97-8405-BEB4-83E7D455E873}"/>
              </a:ext>
            </a:extLst>
          </p:cNvPr>
          <p:cNvSpPr txBox="1"/>
          <p:nvPr/>
        </p:nvSpPr>
        <p:spPr>
          <a:xfrm>
            <a:off x="260637" y="299600"/>
            <a:ext cx="1827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Issue Structure</a:t>
            </a:r>
          </a:p>
          <a:p>
            <a:r>
              <a:rPr lang="en-US" altLang="ko-KR" sz="1600" b="1"/>
              <a:t>(3 X 3) </a:t>
            </a:r>
            <a:endParaRPr lang="ko-KR" altLang="en-US" sz="1600" b="1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D35871A2-7537-185D-7FD3-D1730BDD7FEB}"/>
              </a:ext>
            </a:extLst>
          </p:cNvPr>
          <p:cNvGrpSpPr/>
          <p:nvPr/>
        </p:nvGrpSpPr>
        <p:grpSpPr>
          <a:xfrm>
            <a:off x="414337" y="133328"/>
            <a:ext cx="11101388" cy="6581796"/>
            <a:chOff x="414337" y="133328"/>
            <a:chExt cx="11101388" cy="658179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BEC398B-5E28-D16C-49AC-A8E23B0F58FD}"/>
                </a:ext>
              </a:extLst>
            </p:cNvPr>
            <p:cNvSpPr/>
            <p:nvPr/>
          </p:nvSpPr>
          <p:spPr>
            <a:xfrm>
              <a:off x="414337" y="2965612"/>
              <a:ext cx="2143125" cy="74294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</a:rPr>
                <a:t>K-POP </a:t>
              </a:r>
              <a:r>
                <a:rPr lang="ko-KR" altLang="en-US" sz="1400">
                  <a:solidFill>
                    <a:schemeClr val="tx1"/>
                  </a:solidFill>
                </a:rPr>
                <a:t>성장의 한계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7F3DA41-B80A-3676-8F0D-FCC5EE2FABB7}"/>
                </a:ext>
              </a:extLst>
            </p:cNvPr>
            <p:cNvSpPr/>
            <p:nvPr/>
          </p:nvSpPr>
          <p:spPr>
            <a:xfrm>
              <a:off x="3891913" y="775070"/>
              <a:ext cx="2505076" cy="7429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수익 다양화의 부족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A3E7221-5700-8506-F611-5FBE21FB10C0}"/>
                </a:ext>
              </a:extLst>
            </p:cNvPr>
            <p:cNvSpPr/>
            <p:nvPr/>
          </p:nvSpPr>
          <p:spPr>
            <a:xfrm>
              <a:off x="3952873" y="2965611"/>
              <a:ext cx="2505076" cy="7429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글로벌 인지도의 한계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2A3DC9C-FAD2-2B00-BB3B-564771536A25}"/>
                </a:ext>
              </a:extLst>
            </p:cNvPr>
            <p:cNvSpPr/>
            <p:nvPr/>
          </p:nvSpPr>
          <p:spPr>
            <a:xfrm>
              <a:off x="3952875" y="5245100"/>
              <a:ext cx="2505074" cy="7429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아티스트의 한계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9C3207E-C979-B227-1B05-A5334282F15F}"/>
                </a:ext>
              </a:extLst>
            </p:cNvPr>
            <p:cNvSpPr/>
            <p:nvPr/>
          </p:nvSpPr>
          <p:spPr>
            <a:xfrm>
              <a:off x="7534260" y="842366"/>
              <a:ext cx="3981458" cy="6285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코어팬에 지나치게 의존하는 수익 구조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20F63E9-0B13-FACD-9041-C9B446CA1B26}"/>
                </a:ext>
              </a:extLst>
            </p:cNvPr>
            <p:cNvSpPr/>
            <p:nvPr/>
          </p:nvSpPr>
          <p:spPr>
            <a:xfrm>
              <a:off x="7534260" y="1518020"/>
              <a:ext cx="3981458" cy="6285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특정 디지털 플랫폼에 대한 의존도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54E0A93-A6C8-006F-A889-D91D74F45ECB}"/>
                </a:ext>
              </a:extLst>
            </p:cNvPr>
            <p:cNvSpPr/>
            <p:nvPr/>
          </p:nvSpPr>
          <p:spPr>
            <a:xfrm>
              <a:off x="7534267" y="133328"/>
              <a:ext cx="3981458" cy="6285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특정 아티스트에 의존하는 수익 구조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0D6A888-9769-665C-548A-E70ECED038D6}"/>
                </a:ext>
              </a:extLst>
            </p:cNvPr>
            <p:cNvSpPr/>
            <p:nvPr/>
          </p:nvSpPr>
          <p:spPr>
            <a:xfrm>
              <a:off x="7534260" y="3730249"/>
              <a:ext cx="3981458" cy="6285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글로벌 컨텐츠 제공의 한계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5BE2834-7AE3-DD92-F3B1-4A259732A9A5}"/>
                </a:ext>
              </a:extLst>
            </p:cNvPr>
            <p:cNvSpPr/>
            <p:nvPr/>
          </p:nvSpPr>
          <p:spPr>
            <a:xfrm>
              <a:off x="7534260" y="4472027"/>
              <a:ext cx="3981458" cy="6285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창작 및 예술적 자유 한계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4385465-38F0-206B-9BB8-7E78B8972FF3}"/>
                </a:ext>
              </a:extLst>
            </p:cNvPr>
            <p:cNvSpPr/>
            <p:nvPr/>
          </p:nvSpPr>
          <p:spPr>
            <a:xfrm>
              <a:off x="7534260" y="5294507"/>
              <a:ext cx="3981458" cy="6285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실력의 부재와 음악성의 한계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F5A951B-310D-5C7F-2ADB-A1928BDC9CFC}"/>
                </a:ext>
              </a:extLst>
            </p:cNvPr>
            <p:cNvSpPr/>
            <p:nvPr/>
          </p:nvSpPr>
          <p:spPr>
            <a:xfrm>
              <a:off x="7534260" y="6086537"/>
              <a:ext cx="3981458" cy="6285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스캔들 및 부정적인 이미지의 영향과 취약도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ADE2F72-7B65-3F42-EB62-E14F1EFB2A36}"/>
                </a:ext>
              </a:extLst>
            </p:cNvPr>
            <p:cNvSpPr/>
            <p:nvPr/>
          </p:nvSpPr>
          <p:spPr>
            <a:xfrm>
              <a:off x="7534260" y="2303850"/>
              <a:ext cx="3981458" cy="6285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언어 및 문화적 장벽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D9DFF49-40D5-C4D8-BD89-40102670AC78}"/>
                </a:ext>
              </a:extLst>
            </p:cNvPr>
            <p:cNvSpPr/>
            <p:nvPr/>
          </p:nvSpPr>
          <p:spPr>
            <a:xfrm>
              <a:off x="7534260" y="3026571"/>
              <a:ext cx="3981458" cy="6285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지역별 홍보 및 마케팅 부족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A391419-2CED-EC2F-FF43-6E2CB5C3D0A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205160" y="5616575"/>
              <a:ext cx="74771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05D46D4-6111-F4D8-FD3A-3350B8897025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3244215" y="1146545"/>
              <a:ext cx="64769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33523F1-C709-6E60-1A30-1289973ACC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5160" y="1146545"/>
              <a:ext cx="39055" cy="44700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577F436-D5E6-CDF5-18AA-37E645A984AB}"/>
                </a:ext>
              </a:extLst>
            </p:cNvPr>
            <p:cNvCxnSpPr>
              <a:cxnSpLocks/>
              <a:stCxn id="3" idx="3"/>
              <a:endCxn id="11" idx="1"/>
            </p:cNvCxnSpPr>
            <p:nvPr/>
          </p:nvCxnSpPr>
          <p:spPr>
            <a:xfrm flipV="1">
              <a:off x="2557462" y="3337086"/>
              <a:ext cx="1395411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18EB849A-8BB8-5CBE-0F57-381D9C642685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6396989" y="1146545"/>
              <a:ext cx="1137271" cy="101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9EC88946-E25A-72AB-8E7F-40FEF5A3F843}"/>
                </a:ext>
              </a:extLst>
            </p:cNvPr>
            <p:cNvCxnSpPr>
              <a:cxnSpLocks/>
              <a:stCxn id="11" idx="3"/>
              <a:endCxn id="21" idx="1"/>
            </p:cNvCxnSpPr>
            <p:nvPr/>
          </p:nvCxnSpPr>
          <p:spPr>
            <a:xfrm>
              <a:off x="6457949" y="3337086"/>
              <a:ext cx="1076311" cy="37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BC4EB39C-3403-D52D-9A38-162455DB5DC9}"/>
                </a:ext>
              </a:extLst>
            </p:cNvPr>
            <p:cNvCxnSpPr>
              <a:cxnSpLocks/>
              <a:stCxn id="12" idx="3"/>
              <a:endCxn id="18" idx="1"/>
            </p:cNvCxnSpPr>
            <p:nvPr/>
          </p:nvCxnSpPr>
          <p:spPr>
            <a:xfrm flipV="1">
              <a:off x="6457949" y="5608801"/>
              <a:ext cx="1076311" cy="77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70F385C4-EB50-2AD2-2F50-385043E35DFC}"/>
                </a:ext>
              </a:extLst>
            </p:cNvPr>
            <p:cNvCxnSpPr>
              <a:cxnSpLocks/>
            </p:cNvCxnSpPr>
            <p:nvPr/>
          </p:nvCxnSpPr>
          <p:spPr>
            <a:xfrm>
              <a:off x="6806236" y="447621"/>
              <a:ext cx="10482" cy="13846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398F7C60-E45B-5D31-1DF6-479D53239A4C}"/>
                </a:ext>
              </a:extLst>
            </p:cNvPr>
            <p:cNvCxnSpPr>
              <a:cxnSpLocks/>
            </p:cNvCxnSpPr>
            <p:nvPr/>
          </p:nvCxnSpPr>
          <p:spPr>
            <a:xfrm>
              <a:off x="6816718" y="2618143"/>
              <a:ext cx="0" cy="142639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DD08AB2F-3CAB-87FE-A4DD-14CB30CA74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6236" y="4769644"/>
              <a:ext cx="10482" cy="164073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C48874A7-E0ED-64D4-B8AA-E32B59162ED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6806236" y="1832314"/>
              <a:ext cx="7280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88A80234-9EFB-4B5B-FE54-CB9CCD22413F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6806236" y="447622"/>
              <a:ext cx="72803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B808904-4A76-6168-F3C5-E95E1E1D77C8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6806236" y="2618144"/>
              <a:ext cx="7280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7C9DFC6F-4375-1C6C-3DCB-418DBA5AF1D6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6806236" y="4044543"/>
              <a:ext cx="7280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078A6778-5553-0513-B828-23EF48EA768A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827200" y="4786320"/>
              <a:ext cx="707060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1092063D-3F61-9548-4715-DC558B64083B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6806236" y="6396160"/>
              <a:ext cx="728024" cy="467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02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68B92B-2FD0-7CA0-6A71-3D57F3F5AF42}"/>
              </a:ext>
            </a:extLst>
          </p:cNvPr>
          <p:cNvSpPr/>
          <p:nvPr/>
        </p:nvSpPr>
        <p:spPr>
          <a:xfrm>
            <a:off x="260637" y="150807"/>
            <a:ext cx="6511638" cy="6285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A3C8C9-6F97-8405-BEB4-83E7D455E873}"/>
              </a:ext>
            </a:extLst>
          </p:cNvPr>
          <p:cNvSpPr txBox="1"/>
          <p:nvPr/>
        </p:nvSpPr>
        <p:spPr>
          <a:xfrm>
            <a:off x="260637" y="299600"/>
            <a:ext cx="6906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tx2"/>
                </a:solidFill>
                <a:latin typeface="+mj-lt"/>
              </a:rPr>
              <a:t>1. </a:t>
            </a:r>
            <a:r>
              <a:rPr lang="ko-KR" altLang="en-US" sz="1600" b="1">
                <a:solidFill>
                  <a:schemeClr val="tx2"/>
                </a:solidFill>
                <a:latin typeface="+mj-lt"/>
              </a:rPr>
              <a:t>수익 다양화의 부족 </a:t>
            </a:r>
            <a:r>
              <a:rPr lang="en-US" altLang="ko-KR" sz="1600" b="1">
                <a:solidFill>
                  <a:schemeClr val="tx2"/>
                </a:solidFill>
                <a:latin typeface="+mj-lt"/>
              </a:rPr>
              <a:t>&gt; 1.1 </a:t>
            </a:r>
            <a:r>
              <a:rPr lang="ko-KR" altLang="en-US" sz="1600" b="1">
                <a:solidFill>
                  <a:schemeClr val="tx2"/>
                </a:solidFill>
                <a:latin typeface="+mj-lt"/>
              </a:rPr>
              <a:t>특정 아티스트에 의존하는 수익 구조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64AA9-4066-7CDB-0DE0-941E3FA7C6D1}"/>
              </a:ext>
            </a:extLst>
          </p:cNvPr>
          <p:cNvSpPr txBox="1"/>
          <p:nvPr/>
        </p:nvSpPr>
        <p:spPr>
          <a:xfrm>
            <a:off x="424874" y="969818"/>
            <a:ext cx="170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tx2"/>
                </a:solidFill>
              </a:rPr>
              <a:t>가설</a:t>
            </a:r>
            <a:r>
              <a:rPr lang="en-US" altLang="ko-KR" sz="1400" b="1">
                <a:solidFill>
                  <a:schemeClr val="tx2"/>
                </a:solidFill>
              </a:rPr>
              <a:t>(Hypothesis)</a:t>
            </a:r>
            <a:endParaRPr lang="ko-KR" altLang="en-US" sz="1400" b="1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B60432-9103-2F24-F3CE-1F5174228D37}"/>
              </a:ext>
            </a:extLst>
          </p:cNvPr>
          <p:cNvSpPr txBox="1"/>
          <p:nvPr/>
        </p:nvSpPr>
        <p:spPr>
          <a:xfrm>
            <a:off x="424873" y="2766289"/>
            <a:ext cx="2115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tx2"/>
                </a:solidFill>
              </a:rPr>
              <a:t>수집할 데이터 항목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36824-A150-D6C7-93CC-08DB8FC999FB}"/>
              </a:ext>
            </a:extLst>
          </p:cNvPr>
          <p:cNvSpPr txBox="1"/>
          <p:nvPr/>
        </p:nvSpPr>
        <p:spPr>
          <a:xfrm>
            <a:off x="424872" y="4294063"/>
            <a:ext cx="2918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tx2"/>
                </a:solidFill>
              </a:rPr>
              <a:t>수집 대상 데이터 수집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68645-E3BA-B8FD-8ABB-1BCF23FFFF61}"/>
              </a:ext>
            </a:extLst>
          </p:cNvPr>
          <p:cNvSpPr txBox="1"/>
          <p:nvPr/>
        </p:nvSpPr>
        <p:spPr>
          <a:xfrm>
            <a:off x="6109854" y="969818"/>
            <a:ext cx="3837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tx2"/>
                </a:solidFill>
              </a:rPr>
              <a:t>수집된 데이터에 대한 분석방법</a:t>
            </a:r>
            <a:r>
              <a:rPr lang="en-US" altLang="ko-KR" sz="1400" b="1">
                <a:solidFill>
                  <a:schemeClr val="tx2"/>
                </a:solidFill>
              </a:rPr>
              <a:t>/</a:t>
            </a:r>
            <a:r>
              <a:rPr lang="ko-KR" altLang="en-US" sz="1400" b="1">
                <a:solidFill>
                  <a:schemeClr val="tx2"/>
                </a:solidFill>
              </a:rPr>
              <a:t>분석결과물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21308-BF18-B15C-92D0-A64198E73A7E}"/>
              </a:ext>
            </a:extLst>
          </p:cNvPr>
          <p:cNvSpPr txBox="1"/>
          <p:nvPr/>
        </p:nvSpPr>
        <p:spPr>
          <a:xfrm>
            <a:off x="6188363" y="2781132"/>
            <a:ext cx="3837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tx2"/>
                </a:solidFill>
              </a:rPr>
              <a:t>도출할 최종 결과물의 리스트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F1FD29-A396-4552-59B7-55453328A387}"/>
              </a:ext>
            </a:extLst>
          </p:cNvPr>
          <p:cNvSpPr txBox="1"/>
          <p:nvPr/>
        </p:nvSpPr>
        <p:spPr>
          <a:xfrm>
            <a:off x="424872" y="1326459"/>
            <a:ext cx="53755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K-POP </a:t>
            </a:r>
            <a:r>
              <a:rPr lang="ko-KR" altLang="en-US" sz="1400"/>
              <a:t>산업의 수익 구조는 특정 아티스트에만 과도하게 의존적이다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ko-KR" altLang="en-US" sz="1400"/>
              <a:t>다양한 아티스트와 수익 창출 방법을 도입하면 특정 아티스트 외에도 다양한 수입원을 마련할 수 있을 것이다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3ED766-8873-A5D3-22A8-9AA043AB41FA}"/>
              </a:ext>
            </a:extLst>
          </p:cNvPr>
          <p:cNvSpPr txBox="1"/>
          <p:nvPr/>
        </p:nvSpPr>
        <p:spPr>
          <a:xfrm>
            <a:off x="424872" y="3075812"/>
            <a:ext cx="5375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/>
              <a:t>아티스트별 수익 비중 데이터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아티스트별 앨범 판매량 및 스트리밍 수익 데이터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아티스트별 소셜 미디어 팔로워 및 언급 횟수 데이터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98D32C-A906-EC13-948A-EFC536255647}"/>
              </a:ext>
            </a:extLst>
          </p:cNvPr>
          <p:cNvSpPr txBox="1"/>
          <p:nvPr/>
        </p:nvSpPr>
        <p:spPr>
          <a:xfrm>
            <a:off x="424872" y="4792877"/>
            <a:ext cx="104093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/>
              <a:t>아티스트별 수익 비중 데이터</a:t>
            </a:r>
            <a:r>
              <a:rPr lang="en-US" altLang="ko-KR" sz="1400"/>
              <a:t> -&gt; </a:t>
            </a:r>
            <a:r>
              <a:rPr lang="ko-KR" altLang="en-US" sz="1400"/>
              <a:t>음반사 및 매니지먼트 회사의 내부 보고서 및 재무 자료 수집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아티스트별 앨범 판매량 및 스트리밍 수익 데이터 </a:t>
            </a:r>
            <a:r>
              <a:rPr lang="en-US" altLang="ko-KR" sz="1400"/>
              <a:t>-&gt; </a:t>
            </a:r>
            <a:r>
              <a:rPr lang="ko-KR" altLang="en-US" sz="1400"/>
              <a:t>음악 플랫폼 및 음반 판매 사이트에서 수집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아티스트별 소셜 미디어 팔로워 및 언급 횟수 데이터 </a:t>
            </a:r>
            <a:r>
              <a:rPr lang="en-US" altLang="ko-KR" sz="1400"/>
              <a:t>-&gt; </a:t>
            </a:r>
            <a:r>
              <a:rPr lang="ko-KR" altLang="en-US" sz="1400"/>
              <a:t>소셜 미디어 분석 도구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AD019A-7096-B75E-184B-6F5C65F2DE7A}"/>
              </a:ext>
            </a:extLst>
          </p:cNvPr>
          <p:cNvSpPr txBox="1"/>
          <p:nvPr/>
        </p:nvSpPr>
        <p:spPr>
          <a:xfrm>
            <a:off x="6188362" y="1365920"/>
            <a:ext cx="60036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/>
              <a:t>통계 분석</a:t>
            </a:r>
            <a:r>
              <a:rPr lang="en-US" altLang="ko-KR" sz="1400"/>
              <a:t>:</a:t>
            </a:r>
            <a:r>
              <a:rPr lang="ko-KR" altLang="en-US" sz="1400"/>
              <a:t> 특정 아티스트에 대한 의존도 분석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분산 분석</a:t>
            </a:r>
            <a:r>
              <a:rPr lang="en-US" altLang="ko-KR" sz="1400"/>
              <a:t>:</a:t>
            </a:r>
            <a:r>
              <a:rPr lang="ko-KR" altLang="en-US" sz="1400"/>
              <a:t> 다양한 수익 창출 방법이 전체 수익에 미치는 영향 비교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시계열 분석</a:t>
            </a:r>
            <a:r>
              <a:rPr lang="en-US" altLang="ko-KR" sz="1400"/>
              <a:t>: </a:t>
            </a:r>
            <a:r>
              <a:rPr lang="ko-KR" altLang="en-US" sz="1400"/>
              <a:t>시간에 따른 수익 변화 추이 분석</a:t>
            </a:r>
            <a:r>
              <a:rPr lang="en-US" altLang="ko-KR" sz="1400"/>
              <a:t>,</a:t>
            </a:r>
            <a:r>
              <a:rPr lang="ko-KR" altLang="en-US" sz="1400"/>
              <a:t> 특정 이벤트 전후 수익 변화 분석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C11AF3-9615-CC12-218D-78094C75EA56}"/>
              </a:ext>
            </a:extLst>
          </p:cNvPr>
          <p:cNvSpPr txBox="1"/>
          <p:nvPr/>
        </p:nvSpPr>
        <p:spPr>
          <a:xfrm>
            <a:off x="6096000" y="3152979"/>
            <a:ext cx="5375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/>
              <a:t>특정 아티스트 의존도 분석 보고서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다양한 아티스트 및 수익 창출 방법 도입 시나리오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수익 구조 개선을 위한 전략 제안서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81355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CF88F67E-07E8-D40B-0943-3C3F6919284F}"/>
              </a:ext>
            </a:extLst>
          </p:cNvPr>
          <p:cNvSpPr/>
          <p:nvPr/>
        </p:nvSpPr>
        <p:spPr>
          <a:xfrm>
            <a:off x="260637" y="150807"/>
            <a:ext cx="6511638" cy="6285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A3C8C9-6F97-8405-BEB4-83E7D455E873}"/>
              </a:ext>
            </a:extLst>
          </p:cNvPr>
          <p:cNvSpPr txBox="1"/>
          <p:nvPr/>
        </p:nvSpPr>
        <p:spPr>
          <a:xfrm>
            <a:off x="260637" y="299600"/>
            <a:ext cx="6906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tx2"/>
                </a:solidFill>
                <a:latin typeface="+mj-lt"/>
              </a:rPr>
              <a:t>1. </a:t>
            </a:r>
            <a:r>
              <a:rPr lang="ko-KR" altLang="en-US" sz="1600" b="1">
                <a:solidFill>
                  <a:schemeClr val="tx2"/>
                </a:solidFill>
                <a:latin typeface="+mj-lt"/>
              </a:rPr>
              <a:t>수익 다양화의 부족 </a:t>
            </a:r>
            <a:r>
              <a:rPr lang="en-US" altLang="ko-KR" sz="1600" b="1">
                <a:solidFill>
                  <a:schemeClr val="tx2"/>
                </a:solidFill>
                <a:latin typeface="+mj-lt"/>
              </a:rPr>
              <a:t>&gt; 1.2 </a:t>
            </a:r>
            <a:r>
              <a:rPr lang="ko-KR" altLang="en-US" sz="1600" b="1">
                <a:solidFill>
                  <a:schemeClr val="tx2"/>
                </a:solidFill>
                <a:latin typeface="+mj-lt"/>
              </a:rPr>
              <a:t>코어팬에 지나치게 의존하는 수익 구조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F38DCD-B490-2B43-AFC5-295906D47AF5}"/>
              </a:ext>
            </a:extLst>
          </p:cNvPr>
          <p:cNvSpPr txBox="1"/>
          <p:nvPr/>
        </p:nvSpPr>
        <p:spPr>
          <a:xfrm>
            <a:off x="424874" y="969818"/>
            <a:ext cx="170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tx2"/>
                </a:solidFill>
              </a:rPr>
              <a:t>가설</a:t>
            </a:r>
            <a:r>
              <a:rPr lang="en-US" altLang="ko-KR" sz="1400" b="1">
                <a:solidFill>
                  <a:schemeClr val="tx2"/>
                </a:solidFill>
              </a:rPr>
              <a:t>(Hypothesis)</a:t>
            </a:r>
            <a:endParaRPr lang="ko-KR" altLang="en-US" sz="1400" b="1">
              <a:solidFill>
                <a:schemeClr val="tx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1D5E07-8441-D740-C66A-69C4D5BF8F50}"/>
              </a:ext>
            </a:extLst>
          </p:cNvPr>
          <p:cNvSpPr txBox="1"/>
          <p:nvPr/>
        </p:nvSpPr>
        <p:spPr>
          <a:xfrm>
            <a:off x="424873" y="2766289"/>
            <a:ext cx="2115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tx2"/>
                </a:solidFill>
              </a:rPr>
              <a:t>수집할 데이터 항목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5ECC4C-E5BE-DB54-8340-DACC67C38405}"/>
              </a:ext>
            </a:extLst>
          </p:cNvPr>
          <p:cNvSpPr txBox="1"/>
          <p:nvPr/>
        </p:nvSpPr>
        <p:spPr>
          <a:xfrm>
            <a:off x="424872" y="4294063"/>
            <a:ext cx="2918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tx2"/>
                </a:solidFill>
              </a:rPr>
              <a:t>수집 대상 데이터 수집 방법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D0A47A-7BF6-4233-C2E8-F3EFBDC69015}"/>
              </a:ext>
            </a:extLst>
          </p:cNvPr>
          <p:cNvSpPr txBox="1"/>
          <p:nvPr/>
        </p:nvSpPr>
        <p:spPr>
          <a:xfrm>
            <a:off x="6109854" y="969818"/>
            <a:ext cx="3837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tx2"/>
                </a:solidFill>
              </a:rPr>
              <a:t>수집된 데이터에 대한 분석방법</a:t>
            </a:r>
            <a:r>
              <a:rPr lang="en-US" altLang="ko-KR" sz="1400" b="1">
                <a:solidFill>
                  <a:schemeClr val="tx2"/>
                </a:solidFill>
              </a:rPr>
              <a:t>/</a:t>
            </a:r>
            <a:r>
              <a:rPr lang="ko-KR" altLang="en-US" sz="1400" b="1">
                <a:solidFill>
                  <a:schemeClr val="tx2"/>
                </a:solidFill>
              </a:rPr>
              <a:t>분석결과물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A572B2-57E5-0470-D01B-39F9FE7E2C99}"/>
              </a:ext>
            </a:extLst>
          </p:cNvPr>
          <p:cNvSpPr txBox="1"/>
          <p:nvPr/>
        </p:nvSpPr>
        <p:spPr>
          <a:xfrm>
            <a:off x="6188363" y="2781132"/>
            <a:ext cx="3837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tx2"/>
                </a:solidFill>
              </a:rPr>
              <a:t>도출할 최종 결과물의 리스트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3FDE23-A4BC-6ACC-EDE3-69161287FAC8}"/>
              </a:ext>
            </a:extLst>
          </p:cNvPr>
          <p:cNvSpPr txBox="1"/>
          <p:nvPr/>
        </p:nvSpPr>
        <p:spPr>
          <a:xfrm>
            <a:off x="424872" y="1326459"/>
            <a:ext cx="53755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K-POP </a:t>
            </a:r>
            <a:r>
              <a:rPr lang="ko-KR" altLang="en-US" sz="1400"/>
              <a:t>산업의 수익 구조는 코어팬에 지나치게</a:t>
            </a:r>
            <a:r>
              <a:rPr lang="en-US" altLang="ko-KR" sz="1400"/>
              <a:t> </a:t>
            </a:r>
            <a:r>
              <a:rPr lang="ko-KR" altLang="en-US" sz="1400"/>
              <a:t>의존하고 있다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ko-KR" altLang="en-US" sz="1400"/>
              <a:t>코어팬 외의 다양한 팬층을 확보하면</a:t>
            </a:r>
            <a:r>
              <a:rPr lang="en-US" altLang="ko-KR" sz="1400"/>
              <a:t>, </a:t>
            </a:r>
            <a:r>
              <a:rPr lang="ko-KR" altLang="en-US" sz="1400"/>
              <a:t>모두가 즐길 수 있는 </a:t>
            </a:r>
            <a:endParaRPr lang="en-US" altLang="ko-KR" sz="1400"/>
          </a:p>
          <a:p>
            <a:r>
              <a:rPr lang="en-US" altLang="ko-KR" sz="1400"/>
              <a:t>K-POP </a:t>
            </a:r>
            <a:r>
              <a:rPr lang="ko-KR" altLang="en-US" sz="1400"/>
              <a:t>문화가 형성 될 수 있을 것이다</a:t>
            </a:r>
            <a:r>
              <a:rPr lang="en-US" altLang="ko-KR" sz="1400"/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F5542F-8D96-E124-B13C-07AAF629FC57}"/>
              </a:ext>
            </a:extLst>
          </p:cNvPr>
          <p:cNvSpPr txBox="1"/>
          <p:nvPr/>
        </p:nvSpPr>
        <p:spPr>
          <a:xfrm>
            <a:off x="424872" y="3075812"/>
            <a:ext cx="53755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/>
              <a:t>K-POP </a:t>
            </a:r>
            <a:r>
              <a:rPr lang="ko-KR" altLang="en-US" sz="1400"/>
              <a:t>아티스트의 코어팬과 일반팬의 비율 데이터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en-US" altLang="ko-KR" sz="1400"/>
              <a:t>K-POP </a:t>
            </a:r>
            <a:r>
              <a:rPr lang="ko-KR" altLang="en-US" sz="1400"/>
              <a:t>아티스트의 코어팬과 일반팬의 소비 패턴 및 수여 기여도 데이터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en-US" altLang="ko-KR" sz="1400"/>
              <a:t>K-POP</a:t>
            </a:r>
            <a:r>
              <a:rPr lang="ko-KR" altLang="en-US" sz="1400"/>
              <a:t> 아티스트의 코어팬과 일반팬의 구매력 및 소비 빈도 데이터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C5170A-2C76-E934-97F1-0A41D5B57BBE}"/>
              </a:ext>
            </a:extLst>
          </p:cNvPr>
          <p:cNvSpPr txBox="1"/>
          <p:nvPr/>
        </p:nvSpPr>
        <p:spPr>
          <a:xfrm>
            <a:off x="424872" y="4792877"/>
            <a:ext cx="104093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/>
              <a:t>K-POP </a:t>
            </a:r>
            <a:r>
              <a:rPr lang="ko-KR" altLang="en-US" sz="1400"/>
              <a:t>아티스트의 코어팬과 일반팬의 비율 데이터 </a:t>
            </a:r>
            <a:r>
              <a:rPr lang="en-US" altLang="ko-KR" sz="1400"/>
              <a:t>-&gt; </a:t>
            </a:r>
            <a:r>
              <a:rPr lang="ko-KR" altLang="en-US" sz="1400"/>
              <a:t>팬클럽 회원 가입 데이터 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en-US" altLang="ko-KR" sz="1400"/>
              <a:t>K-POP </a:t>
            </a:r>
            <a:r>
              <a:rPr lang="ko-KR" altLang="en-US" sz="1400"/>
              <a:t>아티스트의 코어팬과 일반팬의 소비 패턴 및 수여 기여도 데이터 </a:t>
            </a:r>
            <a:r>
              <a:rPr lang="en-US" altLang="ko-KR" sz="1400"/>
              <a:t>-&gt; </a:t>
            </a:r>
            <a:r>
              <a:rPr lang="ko-KR" altLang="en-US" sz="1400"/>
              <a:t>코어팬과 일반팬의 </a:t>
            </a:r>
            <a:r>
              <a:rPr lang="en-US" altLang="ko-KR" sz="1400"/>
              <a:t>K-POP </a:t>
            </a:r>
            <a:r>
              <a:rPr lang="ko-KR" altLang="en-US" sz="1400"/>
              <a:t>아티스트의 굿즈</a:t>
            </a:r>
            <a:r>
              <a:rPr lang="en-US" altLang="ko-KR" sz="1400"/>
              <a:t>, </a:t>
            </a:r>
            <a:r>
              <a:rPr lang="ko-KR" altLang="en-US" sz="1400"/>
              <a:t>앨범 등 구매 데이터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en-US" altLang="ko-KR" sz="1400"/>
              <a:t>K-POP</a:t>
            </a:r>
            <a:r>
              <a:rPr lang="ko-KR" altLang="en-US" sz="1400"/>
              <a:t> 아티스트의 코어팬과 일반팬의 구매력 및 소비 빈도 데이터</a:t>
            </a:r>
            <a:r>
              <a:rPr lang="en-US" altLang="ko-KR" sz="1400"/>
              <a:t> -&gt; K-POP </a:t>
            </a:r>
            <a:r>
              <a:rPr lang="ko-KR" altLang="en-US" sz="1400"/>
              <a:t>아티스트의 굿즈</a:t>
            </a:r>
            <a:r>
              <a:rPr lang="en-US" altLang="ko-KR" sz="1400"/>
              <a:t>, </a:t>
            </a:r>
            <a:r>
              <a:rPr lang="ko-KR" altLang="en-US" sz="1400"/>
              <a:t>앨범</a:t>
            </a:r>
            <a:r>
              <a:rPr lang="en-US" altLang="ko-KR" sz="1400"/>
              <a:t> </a:t>
            </a:r>
            <a:r>
              <a:rPr lang="ko-KR" altLang="en-US" sz="1400"/>
              <a:t>등의 판매 보고서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D8CDBD-4B01-0D69-0781-A0043B4976C5}"/>
              </a:ext>
            </a:extLst>
          </p:cNvPr>
          <p:cNvSpPr txBox="1"/>
          <p:nvPr/>
        </p:nvSpPr>
        <p:spPr>
          <a:xfrm>
            <a:off x="6188362" y="1365920"/>
            <a:ext cx="60036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/>
              <a:t>군집 분석</a:t>
            </a:r>
            <a:r>
              <a:rPr lang="en-US" altLang="ko-KR" sz="1400"/>
              <a:t>: </a:t>
            </a:r>
            <a:r>
              <a:rPr lang="ko-KR" altLang="en-US" sz="1400"/>
              <a:t>팬들을 코어팬과 일반팬으로 분류 후</a:t>
            </a:r>
            <a:r>
              <a:rPr lang="en-US" altLang="ko-KR" sz="1400"/>
              <a:t>, </a:t>
            </a:r>
            <a:r>
              <a:rPr lang="ko-KR" altLang="en-US" sz="1400"/>
              <a:t>각 군집의 소비 특성 분석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회귀 분석</a:t>
            </a:r>
            <a:r>
              <a:rPr lang="en-US" altLang="ko-KR" sz="1400"/>
              <a:t>: </a:t>
            </a:r>
            <a:r>
              <a:rPr lang="ko-KR" altLang="en-US" sz="1400"/>
              <a:t>코어팬 및 일반팬의 소비 패턴이 수익에 미치는 영향 분석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시계열 분석</a:t>
            </a:r>
            <a:r>
              <a:rPr lang="en-US" altLang="ko-KR" sz="1400"/>
              <a:t>: </a:t>
            </a:r>
            <a:r>
              <a:rPr lang="ko-KR" altLang="en-US" sz="1400"/>
              <a:t>시간에 따른 코어팬과 일반팬의 소비 변화 추이 분석 및 다양한 수익 경로의 비율 변화 분석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74E094-2269-54AB-93D7-637F03103A0A}"/>
              </a:ext>
            </a:extLst>
          </p:cNvPr>
          <p:cNvSpPr txBox="1"/>
          <p:nvPr/>
        </p:nvSpPr>
        <p:spPr>
          <a:xfrm>
            <a:off x="6096000" y="3152979"/>
            <a:ext cx="5375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/>
              <a:t>코어팬 의존도 분석 결과 보고서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수익 다변화 전략 분석 보고서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코어팬과 일반팬의 소비 패턴 비교 분석 보고서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781334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B47A95-BEE0-F9F1-9602-BB68D0771E97}"/>
              </a:ext>
            </a:extLst>
          </p:cNvPr>
          <p:cNvSpPr/>
          <p:nvPr/>
        </p:nvSpPr>
        <p:spPr>
          <a:xfrm>
            <a:off x="260637" y="150807"/>
            <a:ext cx="6511638" cy="6285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A3C8C9-6F97-8405-BEB4-83E7D455E873}"/>
              </a:ext>
            </a:extLst>
          </p:cNvPr>
          <p:cNvSpPr txBox="1"/>
          <p:nvPr/>
        </p:nvSpPr>
        <p:spPr>
          <a:xfrm>
            <a:off x="260637" y="299600"/>
            <a:ext cx="6906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tx2"/>
                </a:solidFill>
                <a:latin typeface="+mj-lt"/>
              </a:rPr>
              <a:t>1. </a:t>
            </a:r>
            <a:r>
              <a:rPr lang="ko-KR" altLang="en-US" sz="1600" b="1">
                <a:solidFill>
                  <a:schemeClr val="tx2"/>
                </a:solidFill>
                <a:latin typeface="+mj-lt"/>
              </a:rPr>
              <a:t>수익 다양화의 부족 </a:t>
            </a:r>
            <a:r>
              <a:rPr lang="en-US" altLang="ko-KR" sz="1600" b="1">
                <a:solidFill>
                  <a:schemeClr val="tx2"/>
                </a:solidFill>
                <a:latin typeface="+mj-lt"/>
              </a:rPr>
              <a:t>&gt; 1.3 </a:t>
            </a:r>
            <a:r>
              <a:rPr lang="ko-KR" altLang="en-US" sz="1600" b="1">
                <a:solidFill>
                  <a:schemeClr val="tx2"/>
                </a:solidFill>
                <a:latin typeface="+mj-lt"/>
              </a:rPr>
              <a:t>특정 디지털 플랫폼에 대한 의존도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E975BD-076E-7A17-9C65-EA96770589EE}"/>
              </a:ext>
            </a:extLst>
          </p:cNvPr>
          <p:cNvSpPr txBox="1"/>
          <p:nvPr/>
        </p:nvSpPr>
        <p:spPr>
          <a:xfrm>
            <a:off x="424874" y="969818"/>
            <a:ext cx="170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tx2"/>
                </a:solidFill>
              </a:rPr>
              <a:t>가설</a:t>
            </a:r>
            <a:r>
              <a:rPr lang="en-US" altLang="ko-KR" sz="1400" b="1">
                <a:solidFill>
                  <a:schemeClr val="tx2"/>
                </a:solidFill>
              </a:rPr>
              <a:t>(Hypothesis)</a:t>
            </a:r>
            <a:endParaRPr lang="ko-KR" altLang="en-US" sz="1400" b="1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A1B7C8-2F08-D1BD-2F01-CD0243E30349}"/>
              </a:ext>
            </a:extLst>
          </p:cNvPr>
          <p:cNvSpPr txBox="1"/>
          <p:nvPr/>
        </p:nvSpPr>
        <p:spPr>
          <a:xfrm>
            <a:off x="424873" y="2766289"/>
            <a:ext cx="2115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tx2"/>
                </a:solidFill>
              </a:rPr>
              <a:t>수집할 데이터 항목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44B379-E368-0E60-2B24-D870704F9B5D}"/>
              </a:ext>
            </a:extLst>
          </p:cNvPr>
          <p:cNvSpPr txBox="1"/>
          <p:nvPr/>
        </p:nvSpPr>
        <p:spPr>
          <a:xfrm>
            <a:off x="424872" y="4294063"/>
            <a:ext cx="2918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tx2"/>
                </a:solidFill>
              </a:rPr>
              <a:t>수집 대상 데이터 수집 방법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918A0E-8C00-94E7-ED11-4EA26AB0DE71}"/>
              </a:ext>
            </a:extLst>
          </p:cNvPr>
          <p:cNvSpPr txBox="1"/>
          <p:nvPr/>
        </p:nvSpPr>
        <p:spPr>
          <a:xfrm>
            <a:off x="6109854" y="969818"/>
            <a:ext cx="3837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tx2"/>
                </a:solidFill>
              </a:rPr>
              <a:t>수집된 데이터에 대한 분석방법</a:t>
            </a:r>
            <a:r>
              <a:rPr lang="en-US" altLang="ko-KR" sz="1400" b="1">
                <a:solidFill>
                  <a:schemeClr val="tx2"/>
                </a:solidFill>
              </a:rPr>
              <a:t>/</a:t>
            </a:r>
            <a:r>
              <a:rPr lang="ko-KR" altLang="en-US" sz="1400" b="1">
                <a:solidFill>
                  <a:schemeClr val="tx2"/>
                </a:solidFill>
              </a:rPr>
              <a:t>분석결과물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128F4D-03BF-99CF-F0C3-AADC75265AF4}"/>
              </a:ext>
            </a:extLst>
          </p:cNvPr>
          <p:cNvSpPr txBox="1"/>
          <p:nvPr/>
        </p:nvSpPr>
        <p:spPr>
          <a:xfrm>
            <a:off x="6188363" y="2781132"/>
            <a:ext cx="3837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tx2"/>
                </a:solidFill>
              </a:rPr>
              <a:t>도출할 최종 결과물의 리스트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5A0249-AAB5-CB10-65E3-D5C1C018EF4E}"/>
              </a:ext>
            </a:extLst>
          </p:cNvPr>
          <p:cNvSpPr txBox="1"/>
          <p:nvPr/>
        </p:nvSpPr>
        <p:spPr>
          <a:xfrm>
            <a:off x="424872" y="1326459"/>
            <a:ext cx="5375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K-POP </a:t>
            </a:r>
            <a:r>
              <a:rPr lang="ko-KR" altLang="en-US" sz="1400"/>
              <a:t>아티스트들의 컨텐츠가 특정 디지털 플랫폼에만 의존하고 있다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ko-KR" altLang="en-US" sz="1400"/>
              <a:t>특정 디지털 플랫폼 외에도 다양한</a:t>
            </a:r>
            <a:r>
              <a:rPr lang="en-US" altLang="ko-KR" sz="1400"/>
              <a:t> </a:t>
            </a:r>
            <a:r>
              <a:rPr lang="ko-KR" altLang="en-US" sz="1400"/>
              <a:t>디지털 플랫폼을 통해 컨텐츠를 제공해야 디지털 플랫폼의 정책 변화에 따른 리스크에서 벗어나고</a:t>
            </a:r>
            <a:r>
              <a:rPr lang="en-US" altLang="ko-KR" sz="1400"/>
              <a:t>, </a:t>
            </a:r>
            <a:r>
              <a:rPr lang="ko-KR" altLang="en-US" sz="1400"/>
              <a:t>변화하는 플랫폼 트렌드도 따라갈 수 있을 것이다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D8B41B-4062-DDCB-23AB-D6BE8E1F4F71}"/>
              </a:ext>
            </a:extLst>
          </p:cNvPr>
          <p:cNvSpPr txBox="1"/>
          <p:nvPr/>
        </p:nvSpPr>
        <p:spPr>
          <a:xfrm>
            <a:off x="424872" y="3075812"/>
            <a:ext cx="53755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/>
              <a:t>디지털 플랫폼별 수익 비율 데이터 </a:t>
            </a:r>
            <a:r>
              <a:rPr lang="en-US" altLang="ko-KR" sz="1400"/>
              <a:t>(</a:t>
            </a:r>
            <a:r>
              <a:rPr lang="ko-KR" altLang="en-US" sz="1400"/>
              <a:t>음원 스트리밍</a:t>
            </a:r>
            <a:r>
              <a:rPr lang="en-US" altLang="ko-KR" sz="1400"/>
              <a:t>, </a:t>
            </a:r>
            <a:r>
              <a:rPr lang="ko-KR" altLang="en-US" sz="1400"/>
              <a:t>유튜브 수익 등</a:t>
            </a:r>
            <a:r>
              <a:rPr lang="en-US" altLang="ko-KR" sz="140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/>
              <a:t>디지털 플랫폼 이용자 통계 및 사용자 행동 데이터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디지털 플랫폼에서의 콘텐츠 소비 패턴 데이터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디지털 플랫폼의 정책 변화 사례에 따른 변화 전후 데이터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FF13B6-9CC6-AFFD-B724-B675173F2460}"/>
              </a:ext>
            </a:extLst>
          </p:cNvPr>
          <p:cNvSpPr txBox="1"/>
          <p:nvPr/>
        </p:nvSpPr>
        <p:spPr>
          <a:xfrm>
            <a:off x="424872" y="4792877"/>
            <a:ext cx="104093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/>
              <a:t>디지털 플랫폼별 수익 비율 데이터 </a:t>
            </a:r>
            <a:r>
              <a:rPr lang="en-US" altLang="ko-KR" sz="1400"/>
              <a:t>(</a:t>
            </a:r>
            <a:r>
              <a:rPr lang="ko-KR" altLang="en-US" sz="1400"/>
              <a:t>음원 스트리밍</a:t>
            </a:r>
            <a:r>
              <a:rPr lang="en-US" altLang="ko-KR" sz="1400"/>
              <a:t>, </a:t>
            </a:r>
            <a:r>
              <a:rPr lang="ko-KR" altLang="en-US" sz="1400"/>
              <a:t>유튜브 수익 등</a:t>
            </a:r>
            <a:r>
              <a:rPr lang="en-US" altLang="ko-KR" sz="1400"/>
              <a:t>) -&gt; </a:t>
            </a:r>
            <a:r>
              <a:rPr lang="ko-KR" altLang="en-US" sz="1400"/>
              <a:t>음반사 및 매니지먼트 회사 재무 보고서</a:t>
            </a:r>
            <a:r>
              <a:rPr lang="en-US" altLang="ko-KR" sz="1400"/>
              <a:t>(</a:t>
            </a:r>
            <a:r>
              <a:rPr lang="ko-KR" altLang="en-US" sz="1400"/>
              <a:t>플랫폼별 수익 데이터 수집</a:t>
            </a:r>
            <a:r>
              <a:rPr lang="en-US" altLang="ko-KR" sz="140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/>
              <a:t>디지털 플랫폼 이용자 통계 및 사용자 행동 데이터 </a:t>
            </a:r>
            <a:r>
              <a:rPr lang="en-US" altLang="ko-KR" sz="1400"/>
              <a:t>-&gt; </a:t>
            </a:r>
            <a:r>
              <a:rPr lang="ko-KR" altLang="en-US" sz="1400"/>
              <a:t>디지털 플랫폼 제공 데이터 및 분석 도구 활용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디지털 플랫폼에서의 콘텐츠 소비 패턴 데이터  </a:t>
            </a:r>
            <a:r>
              <a:rPr lang="en-US" altLang="ko-KR" sz="1400"/>
              <a:t>-&gt; </a:t>
            </a:r>
            <a:r>
              <a:rPr lang="ko-KR" altLang="en-US" sz="1400"/>
              <a:t>플랫폼 내의 조회수</a:t>
            </a:r>
            <a:r>
              <a:rPr lang="en-US" altLang="ko-KR" sz="1400"/>
              <a:t>, </a:t>
            </a:r>
            <a:r>
              <a:rPr lang="ko-KR" altLang="en-US" sz="1400"/>
              <a:t>시청 시간 등 사용자의 데이터 수집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디지털 플랫폼의 정책 변화 사례에 따른 변화 전후 데이터 </a:t>
            </a:r>
            <a:r>
              <a:rPr lang="en-US" altLang="ko-KR" sz="1400"/>
              <a:t>-&gt; </a:t>
            </a:r>
            <a:r>
              <a:rPr lang="ko-KR" altLang="en-US" sz="1400"/>
              <a:t>과거 정책 변화 사례 분석 및 수익 변화 데이터 수집</a:t>
            </a:r>
            <a:endParaRPr lang="en-US" altLang="ko-KR" sz="1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2F27CF-D1EE-0F5C-F2CC-E605DE215FA5}"/>
              </a:ext>
            </a:extLst>
          </p:cNvPr>
          <p:cNvSpPr txBox="1"/>
          <p:nvPr/>
        </p:nvSpPr>
        <p:spPr>
          <a:xfrm>
            <a:off x="6188363" y="1365920"/>
            <a:ext cx="59369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/>
              <a:t>통계 분석</a:t>
            </a:r>
            <a:r>
              <a:rPr lang="en-US" altLang="ko-KR" sz="1400"/>
              <a:t>: </a:t>
            </a:r>
            <a:r>
              <a:rPr lang="ko-KR" altLang="en-US" sz="1400"/>
              <a:t>디지털 플랫폼별 수익 비율 및 소비 패턴 분석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회귀 분석</a:t>
            </a:r>
            <a:r>
              <a:rPr lang="en-US" altLang="ko-KR" sz="1400"/>
              <a:t>: </a:t>
            </a:r>
            <a:r>
              <a:rPr lang="ko-KR" altLang="en-US" sz="1400"/>
              <a:t>디지털 플랫폼 이용자 통계 및 사용자 행동이 수익에 미치는 영향 분석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분류 분석</a:t>
            </a:r>
            <a:r>
              <a:rPr lang="en-US" altLang="ko-KR" sz="1400"/>
              <a:t>: </a:t>
            </a:r>
            <a:r>
              <a:rPr lang="ko-KR" altLang="en-US" sz="1400"/>
              <a:t>플랫폼 내 사용자의 데이터를 활용한 콘텐츠 소비 패턴 분류 분석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변화 분석</a:t>
            </a:r>
            <a:r>
              <a:rPr lang="en-US" altLang="ko-KR" sz="1400"/>
              <a:t>: </a:t>
            </a:r>
            <a:r>
              <a:rPr lang="ko-KR" altLang="en-US" sz="1400"/>
              <a:t>디지털 플랫폼 정책 변화가 수익에 미치는 영향 분석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0AE618-DC98-8D4B-69C7-4545CE1706F5}"/>
              </a:ext>
            </a:extLst>
          </p:cNvPr>
          <p:cNvSpPr txBox="1"/>
          <p:nvPr/>
        </p:nvSpPr>
        <p:spPr>
          <a:xfrm>
            <a:off x="6096000" y="3152979"/>
            <a:ext cx="5375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/>
              <a:t>디지털 플랫폼 의존도 분석 보고서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디지털 플랫폼 정책 변화 영향 분석 결과 보고서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37706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68B92B-2FD0-7CA0-6A71-3D57F3F5AF42}"/>
              </a:ext>
            </a:extLst>
          </p:cNvPr>
          <p:cNvSpPr/>
          <p:nvPr/>
        </p:nvSpPr>
        <p:spPr>
          <a:xfrm>
            <a:off x="260637" y="150807"/>
            <a:ext cx="6511638" cy="6285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A3C8C9-6F97-8405-BEB4-83E7D455E873}"/>
              </a:ext>
            </a:extLst>
          </p:cNvPr>
          <p:cNvSpPr txBox="1"/>
          <p:nvPr/>
        </p:nvSpPr>
        <p:spPr>
          <a:xfrm>
            <a:off x="260637" y="299600"/>
            <a:ext cx="6906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tx2"/>
                </a:solidFill>
                <a:latin typeface="+mj-lt"/>
              </a:rPr>
              <a:t>1. </a:t>
            </a:r>
            <a:r>
              <a:rPr lang="ko-KR" altLang="en-US" sz="1600" b="1">
                <a:solidFill>
                  <a:schemeClr val="tx2"/>
                </a:solidFill>
                <a:latin typeface="+mj-lt"/>
              </a:rPr>
              <a:t>수익 다양화의 부족 </a:t>
            </a:r>
            <a:r>
              <a:rPr lang="en-US" altLang="ko-KR" sz="1600" b="1">
                <a:solidFill>
                  <a:schemeClr val="tx2"/>
                </a:solidFill>
                <a:latin typeface="+mj-lt"/>
              </a:rPr>
              <a:t>&gt; </a:t>
            </a:r>
            <a:r>
              <a:rPr lang="ko-KR" altLang="en-US" sz="1600" b="1">
                <a:solidFill>
                  <a:schemeClr val="tx2"/>
                </a:solidFill>
                <a:latin typeface="+mj-lt"/>
              </a:rPr>
              <a:t>문제 해결 사례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B56D4C5-7FA6-0921-4747-73F9F5B14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74" y="1304742"/>
            <a:ext cx="4898124" cy="45834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AA66097-2F13-853C-F051-7CC6C7347CC1}"/>
              </a:ext>
            </a:extLst>
          </p:cNvPr>
          <p:cNvSpPr txBox="1"/>
          <p:nvPr/>
        </p:nvSpPr>
        <p:spPr>
          <a:xfrm>
            <a:off x="424875" y="969818"/>
            <a:ext cx="489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tx2"/>
                </a:solidFill>
              </a:rPr>
              <a:t>특정 아티스트에 의존하는 </a:t>
            </a:r>
            <a:r>
              <a:rPr lang="en-US" altLang="ko-KR" sz="1400" b="1">
                <a:solidFill>
                  <a:schemeClr val="tx2"/>
                </a:solidFill>
              </a:rPr>
              <a:t>K-POP </a:t>
            </a:r>
            <a:r>
              <a:rPr lang="ko-KR" altLang="en-US" sz="1400" b="1">
                <a:solidFill>
                  <a:schemeClr val="tx2"/>
                </a:solidFill>
              </a:rPr>
              <a:t>산업의 수익 구조 예시</a:t>
            </a:r>
            <a:r>
              <a:rPr lang="en-US" altLang="ko-KR" sz="1400" b="1">
                <a:solidFill>
                  <a:schemeClr val="tx2"/>
                </a:solidFill>
              </a:rPr>
              <a:t> </a:t>
            </a:r>
            <a:r>
              <a:rPr lang="ko-KR" altLang="en-US" sz="1400" b="1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1026" name="Picture 2" descr="하이브 계열사 현황. 그래픽=김영옥 기자 yesok@joongang.co.kr">
            <a:extLst>
              <a:ext uri="{FF2B5EF4-FFF2-40B4-BE49-F238E27FC236}">
                <a16:creationId xmlns:a16="http://schemas.microsoft.com/office/drawing/2014/main" id="{8AB73E31-23A2-81C2-C56E-C0FBFB13D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837" y="1443851"/>
            <a:ext cx="3895998" cy="444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11CBB8-7542-F9A8-21BF-F37E4346664A}"/>
              </a:ext>
            </a:extLst>
          </p:cNvPr>
          <p:cNvSpPr txBox="1"/>
          <p:nvPr/>
        </p:nvSpPr>
        <p:spPr>
          <a:xfrm>
            <a:off x="756772" y="5915329"/>
            <a:ext cx="12307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hlinkClick r:id="rId4"/>
              </a:rPr>
              <a:t>사진 출처</a:t>
            </a:r>
            <a:r>
              <a:rPr lang="en-US" altLang="ko-KR" sz="800">
                <a:hlinkClick r:id="rId4"/>
              </a:rPr>
              <a:t>: </a:t>
            </a:r>
            <a:r>
              <a:rPr lang="ko-KR" altLang="en-US" sz="800">
                <a:hlinkClick r:id="rId4"/>
              </a:rPr>
              <a:t>매일경제</a:t>
            </a:r>
            <a:endParaRPr lang="ko-KR" altLang="en-US" sz="8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8E2466-21D0-B290-FB40-E72A3D1F8376}"/>
              </a:ext>
            </a:extLst>
          </p:cNvPr>
          <p:cNvSpPr txBox="1"/>
          <p:nvPr/>
        </p:nvSpPr>
        <p:spPr>
          <a:xfrm>
            <a:off x="7300734" y="6038411"/>
            <a:ext cx="2469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hlinkClick r:id="rId5"/>
              </a:rPr>
              <a:t>사진 출처</a:t>
            </a:r>
            <a:r>
              <a:rPr lang="en-US" altLang="ko-KR" sz="800">
                <a:hlinkClick r:id="rId5"/>
              </a:rPr>
              <a:t>: The JoonAng</a:t>
            </a:r>
            <a:endParaRPr lang="ko-KR" altLang="en-US" sz="80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9531EB33-6E29-64C6-587D-23A109022184}"/>
              </a:ext>
            </a:extLst>
          </p:cNvPr>
          <p:cNvSpPr/>
          <p:nvPr/>
        </p:nvSpPr>
        <p:spPr>
          <a:xfrm>
            <a:off x="5322998" y="2936062"/>
            <a:ext cx="1449277" cy="13208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A453CE-6127-5B62-AD06-D4649E269A8A}"/>
              </a:ext>
            </a:extLst>
          </p:cNvPr>
          <p:cNvSpPr txBox="1"/>
          <p:nvPr/>
        </p:nvSpPr>
        <p:spPr>
          <a:xfrm>
            <a:off x="6767403" y="969818"/>
            <a:ext cx="4898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tx2"/>
                </a:solidFill>
              </a:rPr>
              <a:t>멀티 레이블 운영을 통한 특정 아티스트 의존하는</a:t>
            </a:r>
            <a:endParaRPr lang="en-US" altLang="ko-KR" sz="1400" b="1">
              <a:solidFill>
                <a:schemeClr val="tx2"/>
              </a:solidFill>
            </a:endParaRPr>
          </a:p>
          <a:p>
            <a:pPr algn="ctr"/>
            <a:r>
              <a:rPr lang="ko-KR" altLang="en-US" sz="1400" b="1">
                <a:solidFill>
                  <a:schemeClr val="tx2"/>
                </a:solidFill>
              </a:rPr>
              <a:t>수익 구조 개선 예시 </a:t>
            </a:r>
            <a:r>
              <a:rPr lang="en-US" altLang="ko-KR" sz="1400" b="1">
                <a:solidFill>
                  <a:schemeClr val="tx2"/>
                </a:solidFill>
              </a:rPr>
              <a:t>(</a:t>
            </a:r>
            <a:r>
              <a:rPr lang="ko-KR" altLang="en-US" sz="1400" b="1">
                <a:solidFill>
                  <a:schemeClr val="tx2"/>
                </a:solidFill>
              </a:rPr>
              <a:t>매출의 출처 다양화</a:t>
            </a:r>
            <a:r>
              <a:rPr lang="en-US" altLang="ko-KR" sz="1400" b="1">
                <a:solidFill>
                  <a:schemeClr val="tx2"/>
                </a:solidFill>
              </a:rPr>
              <a:t>)</a:t>
            </a:r>
            <a:endParaRPr lang="ko-KR" altLang="en-US" sz="1400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274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05D74C72-011E-63CD-88FA-1A9906BF3E70}"/>
              </a:ext>
            </a:extLst>
          </p:cNvPr>
          <p:cNvSpPr/>
          <p:nvPr/>
        </p:nvSpPr>
        <p:spPr>
          <a:xfrm>
            <a:off x="260637" y="150807"/>
            <a:ext cx="6511638" cy="6285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A3C8C9-6F97-8405-BEB4-83E7D455E873}"/>
              </a:ext>
            </a:extLst>
          </p:cNvPr>
          <p:cNvSpPr txBox="1"/>
          <p:nvPr/>
        </p:nvSpPr>
        <p:spPr>
          <a:xfrm>
            <a:off x="260637" y="299600"/>
            <a:ext cx="6906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tx2"/>
                </a:solidFill>
                <a:latin typeface="+mj-lt"/>
              </a:rPr>
              <a:t>2. </a:t>
            </a:r>
            <a:r>
              <a:rPr lang="ko-KR" altLang="en-US" sz="1600" b="1">
                <a:solidFill>
                  <a:schemeClr val="tx2"/>
                </a:solidFill>
                <a:latin typeface="+mj-lt"/>
              </a:rPr>
              <a:t>글로벌 인지도의 한계 </a:t>
            </a:r>
            <a:r>
              <a:rPr lang="en-US" altLang="ko-KR" sz="1600" b="1">
                <a:solidFill>
                  <a:schemeClr val="tx2"/>
                </a:solidFill>
                <a:latin typeface="+mj-lt"/>
              </a:rPr>
              <a:t>&gt; 2.1 </a:t>
            </a:r>
            <a:r>
              <a:rPr lang="ko-KR" altLang="en-US" sz="1600" b="1">
                <a:solidFill>
                  <a:schemeClr val="tx2"/>
                </a:solidFill>
                <a:latin typeface="+mj-lt"/>
              </a:rPr>
              <a:t>언어 및 문화적 장벽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899CC4-8CF0-6E76-048B-35FEBEEA9DE0}"/>
              </a:ext>
            </a:extLst>
          </p:cNvPr>
          <p:cNvSpPr txBox="1"/>
          <p:nvPr/>
        </p:nvSpPr>
        <p:spPr>
          <a:xfrm>
            <a:off x="424874" y="969818"/>
            <a:ext cx="170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tx2"/>
                </a:solidFill>
              </a:rPr>
              <a:t>가설</a:t>
            </a:r>
            <a:r>
              <a:rPr lang="en-US" altLang="ko-KR" sz="1400" b="1">
                <a:solidFill>
                  <a:schemeClr val="tx2"/>
                </a:solidFill>
              </a:rPr>
              <a:t>(Hypothesis)</a:t>
            </a:r>
            <a:endParaRPr lang="ko-KR" altLang="en-US" sz="1400" b="1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F4CE94-7F58-6EB8-3980-D8FBA2C6BD17}"/>
              </a:ext>
            </a:extLst>
          </p:cNvPr>
          <p:cNvSpPr txBox="1"/>
          <p:nvPr/>
        </p:nvSpPr>
        <p:spPr>
          <a:xfrm>
            <a:off x="424873" y="2766289"/>
            <a:ext cx="2115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tx2"/>
                </a:solidFill>
              </a:rPr>
              <a:t>수집할 데이터 항목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A316A8-3C1C-E5E2-E53A-EC03BFCCEA3B}"/>
              </a:ext>
            </a:extLst>
          </p:cNvPr>
          <p:cNvSpPr txBox="1"/>
          <p:nvPr/>
        </p:nvSpPr>
        <p:spPr>
          <a:xfrm>
            <a:off x="424872" y="4455988"/>
            <a:ext cx="2918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tx2"/>
                </a:solidFill>
              </a:rPr>
              <a:t>수집 대상 데이터 수집 방법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204251-2745-D998-7E58-91AE1AD011F5}"/>
              </a:ext>
            </a:extLst>
          </p:cNvPr>
          <p:cNvSpPr txBox="1"/>
          <p:nvPr/>
        </p:nvSpPr>
        <p:spPr>
          <a:xfrm>
            <a:off x="6109854" y="969818"/>
            <a:ext cx="3837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tx2"/>
                </a:solidFill>
              </a:rPr>
              <a:t>수집된 데이터에 대한 분석방법</a:t>
            </a:r>
            <a:r>
              <a:rPr lang="en-US" altLang="ko-KR" sz="1400" b="1">
                <a:solidFill>
                  <a:schemeClr val="tx2"/>
                </a:solidFill>
              </a:rPr>
              <a:t>/</a:t>
            </a:r>
            <a:r>
              <a:rPr lang="ko-KR" altLang="en-US" sz="1400" b="1">
                <a:solidFill>
                  <a:schemeClr val="tx2"/>
                </a:solidFill>
              </a:rPr>
              <a:t>분석결과물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E64219-D4A7-CDFD-59AD-2971902799E4}"/>
              </a:ext>
            </a:extLst>
          </p:cNvPr>
          <p:cNvSpPr txBox="1"/>
          <p:nvPr/>
        </p:nvSpPr>
        <p:spPr>
          <a:xfrm>
            <a:off x="6188363" y="2781132"/>
            <a:ext cx="3837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tx2"/>
                </a:solidFill>
              </a:rPr>
              <a:t>도출할 최종 결과물의 리스트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38F856-B20A-27DA-476F-3A742B93F695}"/>
              </a:ext>
            </a:extLst>
          </p:cNvPr>
          <p:cNvSpPr txBox="1"/>
          <p:nvPr/>
        </p:nvSpPr>
        <p:spPr>
          <a:xfrm>
            <a:off x="424872" y="1326459"/>
            <a:ext cx="53755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K-POP</a:t>
            </a:r>
            <a:r>
              <a:rPr lang="ko-KR" altLang="en-US" sz="1400"/>
              <a:t>의 글로벌 인지도가 언어 및 문화적 장벽 때문에 한계에 도달했다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ko-KR" altLang="en-US" sz="1400"/>
              <a:t>언어 및 문화적 장벽을 극복하고 현지 문화에 맞는 </a:t>
            </a:r>
            <a:r>
              <a:rPr lang="en-US" altLang="ko-KR" sz="1400"/>
              <a:t>K-POP</a:t>
            </a:r>
            <a:r>
              <a:rPr lang="ko-KR" altLang="en-US" sz="1400"/>
              <a:t>으로 접근해야 다양한 국가의 팬층을 지속적으로 확보할 수 있을 것이다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7A45ED-95F7-6C44-9DBF-8BA81487F658}"/>
              </a:ext>
            </a:extLst>
          </p:cNvPr>
          <p:cNvSpPr txBox="1"/>
          <p:nvPr/>
        </p:nvSpPr>
        <p:spPr>
          <a:xfrm>
            <a:off x="424872" y="3075812"/>
            <a:ext cx="53755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/>
              <a:t>국가별 </a:t>
            </a:r>
            <a:r>
              <a:rPr lang="en-US" altLang="ko-KR" sz="1400"/>
              <a:t>K-POP </a:t>
            </a:r>
            <a:r>
              <a:rPr lang="ko-KR" altLang="en-US" sz="1400"/>
              <a:t>인기 순위 및 소비 데이터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국가별 </a:t>
            </a:r>
            <a:r>
              <a:rPr lang="en-US" altLang="ko-KR" sz="1400"/>
              <a:t>K-POP </a:t>
            </a:r>
            <a:r>
              <a:rPr lang="ko-KR" altLang="en-US" sz="1400"/>
              <a:t>콘텐츠 소비자의 언어 사용패턴 데이터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다른 언어로 제공되는 </a:t>
            </a:r>
            <a:r>
              <a:rPr lang="en-US" altLang="ko-KR" sz="1400"/>
              <a:t>K-POP </a:t>
            </a:r>
            <a:r>
              <a:rPr lang="ko-KR" altLang="en-US" sz="1400"/>
              <a:t>콘텐츠의 조회수 및 상호작용 데이터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en-US" altLang="ko-KR" sz="1400"/>
              <a:t>K-POP </a:t>
            </a:r>
            <a:r>
              <a:rPr lang="ko-KR" altLang="en-US" sz="1400"/>
              <a:t>콘텐츠 번역 및 현지화 사례 및 그 효과 데이터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DF155C-430C-F89C-8E9C-FC91978C2FF5}"/>
              </a:ext>
            </a:extLst>
          </p:cNvPr>
          <p:cNvSpPr txBox="1"/>
          <p:nvPr/>
        </p:nvSpPr>
        <p:spPr>
          <a:xfrm>
            <a:off x="424872" y="4792877"/>
            <a:ext cx="1040938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/>
              <a:t>국가별 </a:t>
            </a:r>
            <a:r>
              <a:rPr lang="en-US" altLang="ko-KR" sz="1400"/>
              <a:t>K-POP </a:t>
            </a:r>
            <a:r>
              <a:rPr lang="ko-KR" altLang="en-US" sz="1400"/>
              <a:t>인기 순위 및 소비 데이터 </a:t>
            </a:r>
            <a:r>
              <a:rPr lang="en-US" altLang="ko-KR" sz="1400"/>
              <a:t>-&gt; </a:t>
            </a:r>
            <a:r>
              <a:rPr lang="ko-KR" altLang="en-US" sz="1400"/>
              <a:t>음반사 및 스트리밍 서비스 제공자의 국가별 판매 및 스트리밍 데이터 수집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국가별 </a:t>
            </a:r>
            <a:r>
              <a:rPr lang="en-US" altLang="ko-KR" sz="1400"/>
              <a:t>K-POP </a:t>
            </a:r>
            <a:r>
              <a:rPr lang="ko-KR" altLang="en-US" sz="1400"/>
              <a:t>콘텐츠 소비자의 언어 사용패턴 데이터 </a:t>
            </a:r>
            <a:r>
              <a:rPr lang="en-US" altLang="ko-KR" sz="1400"/>
              <a:t>-&gt; </a:t>
            </a:r>
            <a:r>
              <a:rPr lang="ko-KR" altLang="en-US" sz="1400"/>
              <a:t>소셜 미디어 분석 도구 및 스트리밍 서비스의 사용자 데이터 수집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다른 언어로 제공되는 </a:t>
            </a:r>
            <a:r>
              <a:rPr lang="en-US" altLang="ko-KR" sz="1400"/>
              <a:t>K-POP </a:t>
            </a:r>
            <a:r>
              <a:rPr lang="ko-KR" altLang="en-US" sz="1400"/>
              <a:t>콘텐츠의 조회수 및 상호작용 데이터 </a:t>
            </a:r>
            <a:r>
              <a:rPr lang="en-US" altLang="ko-KR" sz="1400"/>
              <a:t>-&gt; </a:t>
            </a:r>
            <a:r>
              <a:rPr lang="ko-KR" altLang="en-US" sz="1400"/>
              <a:t>유튜브 및 스트리밍 서비스의 언어별 조회수 및 상호작용 데이터 수집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en-US" altLang="ko-KR" sz="1400"/>
              <a:t>K-POP </a:t>
            </a:r>
            <a:r>
              <a:rPr lang="ko-KR" altLang="en-US" sz="1400"/>
              <a:t>콘텐츠 번역 및 현지화 사례 및 그 효과 데이터 </a:t>
            </a:r>
            <a:r>
              <a:rPr lang="en-US" altLang="ko-KR" sz="1400"/>
              <a:t>-&gt; </a:t>
            </a:r>
            <a:r>
              <a:rPr lang="ko-KR" altLang="en-US" sz="1400"/>
              <a:t>번역 및 현지화 서비스 제공자의 데이터 및 그에 따른 조회수 및 상호작용 변화 분석</a:t>
            </a:r>
            <a:endParaRPr lang="en-US" altLang="ko-KR" sz="1400"/>
          </a:p>
          <a:p>
            <a:pPr marL="285750" indent="-285750">
              <a:buFontTx/>
              <a:buChar char="-"/>
            </a:pPr>
            <a:endParaRPr lang="en-US" altLang="ko-KR" sz="1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1DB466-A48D-306B-4300-00275978619F}"/>
              </a:ext>
            </a:extLst>
          </p:cNvPr>
          <p:cNvSpPr txBox="1"/>
          <p:nvPr/>
        </p:nvSpPr>
        <p:spPr>
          <a:xfrm>
            <a:off x="6188362" y="1365920"/>
            <a:ext cx="60036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/>
              <a:t>통계 분석</a:t>
            </a:r>
            <a:r>
              <a:rPr lang="en-US" altLang="ko-KR" sz="1400"/>
              <a:t>: </a:t>
            </a:r>
            <a:r>
              <a:rPr lang="ko-KR" altLang="en-US" sz="1400"/>
              <a:t>국가별 </a:t>
            </a:r>
            <a:r>
              <a:rPr lang="en-US" altLang="ko-KR" sz="1400"/>
              <a:t>K-POP </a:t>
            </a:r>
            <a:r>
              <a:rPr lang="ko-KR" altLang="en-US" sz="1400"/>
              <a:t>소비 데이터 및 언어 사용 패턴 분석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감정 분석</a:t>
            </a:r>
            <a:r>
              <a:rPr lang="en-US" altLang="ko-KR" sz="1400"/>
              <a:t>: </a:t>
            </a:r>
            <a:r>
              <a:rPr lang="ko-KR" altLang="en-US" sz="1400"/>
              <a:t>댓글 및 반응 데이터의 긍정적</a:t>
            </a:r>
            <a:r>
              <a:rPr lang="en-US" altLang="ko-KR" sz="1400"/>
              <a:t>, </a:t>
            </a:r>
            <a:r>
              <a:rPr lang="ko-KR" altLang="en-US" sz="1400"/>
              <a:t>부정적 감정 분석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변화 분석</a:t>
            </a:r>
            <a:r>
              <a:rPr lang="en-US" altLang="ko-KR" sz="1400"/>
              <a:t>: </a:t>
            </a:r>
            <a:r>
              <a:rPr lang="ko-KR" altLang="en-US" sz="1400"/>
              <a:t>번역 및 현지화된 </a:t>
            </a:r>
            <a:r>
              <a:rPr lang="en-US" altLang="ko-KR" sz="1400"/>
              <a:t>K-POP </a:t>
            </a:r>
            <a:r>
              <a:rPr lang="ko-KR" altLang="en-US" sz="1400"/>
              <a:t>콘텐츠의 소비 패턴 변화 분석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A91775-10B6-0397-8C2D-F456FA5DF590}"/>
              </a:ext>
            </a:extLst>
          </p:cNvPr>
          <p:cNvSpPr txBox="1"/>
          <p:nvPr/>
        </p:nvSpPr>
        <p:spPr>
          <a:xfrm>
            <a:off x="6096000" y="3152979"/>
            <a:ext cx="53755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/>
              <a:t>K-POP</a:t>
            </a:r>
            <a:r>
              <a:rPr lang="ko-KR" altLang="en-US" sz="1400"/>
              <a:t>의 글로벌 인지도를 저해하는 언어 및 문화적 장벽 요인 분석 보고서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국가별 </a:t>
            </a:r>
            <a:r>
              <a:rPr lang="en-US" altLang="ko-KR" sz="1400"/>
              <a:t>K-POP </a:t>
            </a:r>
            <a:r>
              <a:rPr lang="ko-KR" altLang="en-US" sz="1400"/>
              <a:t>소비 패턴 비교 분석 보고서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언어 및 문화적 장벽을 극복하기 위한 </a:t>
            </a:r>
            <a:r>
              <a:rPr lang="en-US" altLang="ko-KR" sz="1400"/>
              <a:t>K-POP </a:t>
            </a:r>
            <a:r>
              <a:rPr lang="ko-KR" altLang="en-US" sz="1400"/>
              <a:t>글로벌 인지도 향상 전략 제안서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77797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38690D6D-C4A5-B12A-A152-ABA4DEFC9AD4}"/>
              </a:ext>
            </a:extLst>
          </p:cNvPr>
          <p:cNvSpPr/>
          <p:nvPr/>
        </p:nvSpPr>
        <p:spPr>
          <a:xfrm>
            <a:off x="260637" y="150807"/>
            <a:ext cx="6511638" cy="6285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A3C8C9-6F97-8405-BEB4-83E7D455E873}"/>
              </a:ext>
            </a:extLst>
          </p:cNvPr>
          <p:cNvSpPr txBox="1"/>
          <p:nvPr/>
        </p:nvSpPr>
        <p:spPr>
          <a:xfrm>
            <a:off x="260637" y="299600"/>
            <a:ext cx="6906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tx2"/>
                </a:solidFill>
                <a:latin typeface="+mj-lt"/>
              </a:rPr>
              <a:t>2. </a:t>
            </a:r>
            <a:r>
              <a:rPr lang="ko-KR" altLang="en-US" sz="1600" b="1">
                <a:solidFill>
                  <a:schemeClr val="tx2"/>
                </a:solidFill>
                <a:latin typeface="+mj-lt"/>
              </a:rPr>
              <a:t>글로벌 인지도의 한계 </a:t>
            </a:r>
            <a:r>
              <a:rPr lang="en-US" altLang="ko-KR" sz="1600" b="1">
                <a:solidFill>
                  <a:schemeClr val="tx2"/>
                </a:solidFill>
                <a:latin typeface="+mj-lt"/>
              </a:rPr>
              <a:t>&gt; 2.2 </a:t>
            </a:r>
            <a:r>
              <a:rPr lang="ko-KR" altLang="en-US" sz="1600" b="1">
                <a:solidFill>
                  <a:schemeClr val="tx2"/>
                </a:solidFill>
                <a:latin typeface="+mj-lt"/>
              </a:rPr>
              <a:t>지역별 홍보 및 마케팅 부족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0BD9E2-2C98-B49B-1914-3D4AFC47EA7D}"/>
              </a:ext>
            </a:extLst>
          </p:cNvPr>
          <p:cNvSpPr txBox="1"/>
          <p:nvPr/>
        </p:nvSpPr>
        <p:spPr>
          <a:xfrm>
            <a:off x="424874" y="969818"/>
            <a:ext cx="170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tx2"/>
                </a:solidFill>
              </a:rPr>
              <a:t>가설</a:t>
            </a:r>
            <a:r>
              <a:rPr lang="en-US" altLang="ko-KR" sz="1400" b="1">
                <a:solidFill>
                  <a:schemeClr val="tx2"/>
                </a:solidFill>
              </a:rPr>
              <a:t>(Hypothesis)</a:t>
            </a:r>
            <a:endParaRPr lang="ko-KR" altLang="en-US" sz="1400" b="1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0752DA-D2F3-8928-34F6-1AE5E8AA19DA}"/>
              </a:ext>
            </a:extLst>
          </p:cNvPr>
          <p:cNvSpPr txBox="1"/>
          <p:nvPr/>
        </p:nvSpPr>
        <p:spPr>
          <a:xfrm>
            <a:off x="424873" y="2766289"/>
            <a:ext cx="2115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tx2"/>
                </a:solidFill>
              </a:rPr>
              <a:t>수집할 데이터 항목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8CB51D-E9CD-08CC-1450-38378766D784}"/>
              </a:ext>
            </a:extLst>
          </p:cNvPr>
          <p:cNvSpPr txBox="1"/>
          <p:nvPr/>
        </p:nvSpPr>
        <p:spPr>
          <a:xfrm>
            <a:off x="424872" y="4294063"/>
            <a:ext cx="2918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tx2"/>
                </a:solidFill>
              </a:rPr>
              <a:t>수집 대상 데이터 수집 방법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FF2E27-2B0E-D048-37BE-EFEFBBE28E4A}"/>
              </a:ext>
            </a:extLst>
          </p:cNvPr>
          <p:cNvSpPr txBox="1"/>
          <p:nvPr/>
        </p:nvSpPr>
        <p:spPr>
          <a:xfrm>
            <a:off x="6109854" y="969818"/>
            <a:ext cx="3837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tx2"/>
                </a:solidFill>
              </a:rPr>
              <a:t>수집된 데이터에 대한 분석방법</a:t>
            </a:r>
            <a:r>
              <a:rPr lang="en-US" altLang="ko-KR" sz="1400" b="1">
                <a:solidFill>
                  <a:schemeClr val="tx2"/>
                </a:solidFill>
              </a:rPr>
              <a:t>/</a:t>
            </a:r>
            <a:r>
              <a:rPr lang="ko-KR" altLang="en-US" sz="1400" b="1">
                <a:solidFill>
                  <a:schemeClr val="tx2"/>
                </a:solidFill>
              </a:rPr>
              <a:t>분석결과물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F5A547-6B72-4A01-47B4-C43F32F10E8F}"/>
              </a:ext>
            </a:extLst>
          </p:cNvPr>
          <p:cNvSpPr txBox="1"/>
          <p:nvPr/>
        </p:nvSpPr>
        <p:spPr>
          <a:xfrm>
            <a:off x="6188363" y="2781132"/>
            <a:ext cx="3837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tx2"/>
                </a:solidFill>
              </a:rPr>
              <a:t>도출할 최종 결과물의 리스트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A36F61-C024-2C44-D24D-443CB05956EE}"/>
              </a:ext>
            </a:extLst>
          </p:cNvPr>
          <p:cNvSpPr txBox="1"/>
          <p:nvPr/>
        </p:nvSpPr>
        <p:spPr>
          <a:xfrm>
            <a:off x="424872" y="1326459"/>
            <a:ext cx="53755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K-POP</a:t>
            </a:r>
            <a:r>
              <a:rPr lang="ko-KR" altLang="en-US" sz="1400"/>
              <a:t>의 글로벌 인지도가 특정 지역에 한정되어 있으며</a:t>
            </a:r>
            <a:r>
              <a:rPr lang="en-US" altLang="ko-KR" sz="1400"/>
              <a:t>, </a:t>
            </a:r>
            <a:r>
              <a:rPr lang="ko-KR" altLang="en-US" sz="1400"/>
              <a:t>이는 지역별 맞춤형 홍보 및 마케팅의 부족 때문이다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ko-KR" altLang="en-US" sz="1400"/>
              <a:t>지역별로 차별화된 마케팅 전략을 수립하고 실행하면 </a:t>
            </a:r>
            <a:r>
              <a:rPr lang="en-US" altLang="ko-KR" sz="1400"/>
              <a:t>K-POP</a:t>
            </a:r>
            <a:r>
              <a:rPr lang="ko-KR" altLang="en-US" sz="1400"/>
              <a:t>의 글로벌 인지도를 더욱 확장할 수 있을 것이다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C2E5B0-F3A8-0FBE-9209-8B9EF0DA6B46}"/>
              </a:ext>
            </a:extLst>
          </p:cNvPr>
          <p:cNvSpPr txBox="1"/>
          <p:nvPr/>
        </p:nvSpPr>
        <p:spPr>
          <a:xfrm>
            <a:off x="424872" y="3075812"/>
            <a:ext cx="53755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/>
              <a:t>국가 및 지역별 </a:t>
            </a:r>
            <a:r>
              <a:rPr lang="en-US" altLang="ko-KR" sz="1400"/>
              <a:t>K-POP </a:t>
            </a:r>
            <a:r>
              <a:rPr lang="ko-KR" altLang="en-US" sz="1400"/>
              <a:t>인지도 및 인기 순위 데이터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각 지역에서의 </a:t>
            </a:r>
            <a:r>
              <a:rPr lang="en-US" altLang="ko-KR" sz="1400"/>
              <a:t>K-POP </a:t>
            </a:r>
            <a:r>
              <a:rPr lang="ko-KR" altLang="en-US" sz="1400"/>
              <a:t>관련 행사</a:t>
            </a:r>
            <a:r>
              <a:rPr lang="en-US" altLang="ko-KR" sz="1400"/>
              <a:t>(</a:t>
            </a:r>
            <a:r>
              <a:rPr lang="ko-KR" altLang="en-US" sz="1400"/>
              <a:t>콘서트</a:t>
            </a:r>
            <a:r>
              <a:rPr lang="en-US" altLang="ko-KR" sz="1400"/>
              <a:t>, </a:t>
            </a:r>
            <a:r>
              <a:rPr lang="ko-KR" altLang="en-US" sz="1400"/>
              <a:t>팬미팅</a:t>
            </a:r>
            <a:r>
              <a:rPr lang="en-US" altLang="ko-KR" sz="1400"/>
              <a:t>, </a:t>
            </a:r>
            <a:r>
              <a:rPr lang="ko-KR" altLang="en-US" sz="1400"/>
              <a:t>프로모션 이벤트 등</a:t>
            </a:r>
            <a:r>
              <a:rPr lang="en-US" altLang="ko-KR" sz="1400"/>
              <a:t>) </a:t>
            </a:r>
            <a:r>
              <a:rPr lang="ko-KR" altLang="en-US" sz="1400"/>
              <a:t>데이터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각 지역에서의 </a:t>
            </a:r>
            <a:r>
              <a:rPr lang="en-US" altLang="ko-KR" sz="1400"/>
              <a:t>K-POP </a:t>
            </a:r>
            <a:r>
              <a:rPr lang="ko-KR" altLang="en-US" sz="1400"/>
              <a:t>팬덤 규모 및 성장률 데이터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0B6289-B743-D88E-93FF-65D7355156B2}"/>
              </a:ext>
            </a:extLst>
          </p:cNvPr>
          <p:cNvSpPr txBox="1"/>
          <p:nvPr/>
        </p:nvSpPr>
        <p:spPr>
          <a:xfrm>
            <a:off x="424872" y="4792877"/>
            <a:ext cx="104093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/>
              <a:t>국가 및 지역별 </a:t>
            </a:r>
            <a:r>
              <a:rPr lang="en-US" altLang="ko-KR" sz="1400"/>
              <a:t>K-POP </a:t>
            </a:r>
            <a:r>
              <a:rPr lang="ko-KR" altLang="en-US" sz="1400"/>
              <a:t>인지도 및 인기 순위 데이터 </a:t>
            </a:r>
            <a:r>
              <a:rPr lang="en-US" altLang="ko-KR" sz="1400"/>
              <a:t>-&gt; </a:t>
            </a:r>
            <a:r>
              <a:rPr lang="ko-KR" altLang="en-US" sz="1400"/>
              <a:t>음악 차트</a:t>
            </a:r>
            <a:r>
              <a:rPr lang="en-US" altLang="ko-KR" sz="1400"/>
              <a:t>, </a:t>
            </a:r>
            <a:r>
              <a:rPr lang="ko-KR" altLang="en-US" sz="1400"/>
              <a:t>스트리밍 서비스</a:t>
            </a:r>
            <a:r>
              <a:rPr lang="en-US" altLang="ko-KR" sz="1400"/>
              <a:t>, </a:t>
            </a:r>
            <a:r>
              <a:rPr lang="ko-KR" altLang="en-US" sz="1400"/>
              <a:t>소셜 미디어 데이터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각 지역에서의 </a:t>
            </a:r>
            <a:r>
              <a:rPr lang="en-US" altLang="ko-KR" sz="1400"/>
              <a:t>K-POP </a:t>
            </a:r>
            <a:r>
              <a:rPr lang="ko-KR" altLang="en-US" sz="1400"/>
              <a:t>관련 행사</a:t>
            </a:r>
            <a:r>
              <a:rPr lang="en-US" altLang="ko-KR" sz="1400"/>
              <a:t>(</a:t>
            </a:r>
            <a:r>
              <a:rPr lang="ko-KR" altLang="en-US" sz="1400"/>
              <a:t>콘서트</a:t>
            </a:r>
            <a:r>
              <a:rPr lang="en-US" altLang="ko-KR" sz="1400"/>
              <a:t>, </a:t>
            </a:r>
            <a:r>
              <a:rPr lang="ko-KR" altLang="en-US" sz="1400"/>
              <a:t>팬미팅</a:t>
            </a:r>
            <a:r>
              <a:rPr lang="en-US" altLang="ko-KR" sz="1400"/>
              <a:t>, </a:t>
            </a:r>
            <a:r>
              <a:rPr lang="ko-KR" altLang="en-US" sz="1400"/>
              <a:t>프로모션 이벤트 등</a:t>
            </a:r>
            <a:r>
              <a:rPr lang="en-US" altLang="ko-KR" sz="1400"/>
              <a:t>) </a:t>
            </a:r>
            <a:r>
              <a:rPr lang="ko-KR" altLang="en-US" sz="1400"/>
              <a:t>데이터 </a:t>
            </a:r>
            <a:r>
              <a:rPr lang="en-US" altLang="ko-KR" sz="1400"/>
              <a:t>-&gt; </a:t>
            </a:r>
            <a:r>
              <a:rPr lang="ko-KR" altLang="en-US" sz="1400"/>
              <a:t>공연 주최사 및 매니지먼트 회사의 행사 기록 데이터 수집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각 지역에서의 </a:t>
            </a:r>
            <a:r>
              <a:rPr lang="en-US" altLang="ko-KR" sz="1400"/>
              <a:t>K-POP </a:t>
            </a:r>
            <a:r>
              <a:rPr lang="ko-KR" altLang="en-US" sz="1400"/>
              <a:t>팬덤 규모 및 성장률 데이터 </a:t>
            </a:r>
            <a:r>
              <a:rPr lang="en-US" altLang="ko-KR" sz="1400"/>
              <a:t>-&gt; </a:t>
            </a:r>
            <a:r>
              <a:rPr lang="ko-KR" altLang="en-US" sz="1400"/>
              <a:t>팬클럽</a:t>
            </a:r>
            <a:r>
              <a:rPr lang="en-US" altLang="ko-KR" sz="1400"/>
              <a:t>, </a:t>
            </a:r>
            <a:r>
              <a:rPr lang="ko-KR" altLang="en-US" sz="1400"/>
              <a:t>소셜 미디어 팔로워 수</a:t>
            </a:r>
            <a:r>
              <a:rPr lang="en-US" altLang="ko-KR" sz="1400"/>
              <a:t>, </a:t>
            </a:r>
            <a:r>
              <a:rPr lang="ko-KR" altLang="en-US" sz="1400"/>
              <a:t>팬미팅 참석 인원 데이터 수집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DBF88B-58FF-E5A4-C9CB-FAA53B5E8921}"/>
              </a:ext>
            </a:extLst>
          </p:cNvPr>
          <p:cNvSpPr txBox="1"/>
          <p:nvPr/>
        </p:nvSpPr>
        <p:spPr>
          <a:xfrm>
            <a:off x="6188363" y="1365920"/>
            <a:ext cx="53755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/>
              <a:t>통계 분석</a:t>
            </a:r>
            <a:r>
              <a:rPr lang="en-US" altLang="ko-KR" sz="1400"/>
              <a:t>: </a:t>
            </a:r>
            <a:r>
              <a:rPr lang="ko-KR" altLang="en-US" sz="1400"/>
              <a:t>지역별 인지도 및 인기 순위 데이터 분석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변화 분석</a:t>
            </a:r>
            <a:r>
              <a:rPr lang="en-US" altLang="ko-KR" sz="1400"/>
              <a:t>: </a:t>
            </a:r>
            <a:r>
              <a:rPr lang="ko-KR" altLang="en-US" sz="1400"/>
              <a:t>지역별 홍보 및 마케팅 캠페인이 </a:t>
            </a:r>
            <a:r>
              <a:rPr lang="en-US" altLang="ko-KR" sz="1400"/>
              <a:t>K-POP</a:t>
            </a:r>
            <a:r>
              <a:rPr lang="ko-KR" altLang="en-US" sz="1400"/>
              <a:t> 인지도 및 인기 순위에 미친 영향 분석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사례 연구 분석</a:t>
            </a:r>
            <a:r>
              <a:rPr lang="en-US" altLang="ko-KR" sz="1400"/>
              <a:t>: </a:t>
            </a:r>
            <a:r>
              <a:rPr lang="ko-KR" altLang="en-US" sz="1400"/>
              <a:t>성공적인 마케팅 캠페인 사례의 성공 요인 분석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A71B5B-E879-282A-B8CF-61CFF5224793}"/>
              </a:ext>
            </a:extLst>
          </p:cNvPr>
          <p:cNvSpPr txBox="1"/>
          <p:nvPr/>
        </p:nvSpPr>
        <p:spPr>
          <a:xfrm>
            <a:off x="6096000" y="3152979"/>
            <a:ext cx="5375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/>
              <a:t>지역별 </a:t>
            </a:r>
            <a:r>
              <a:rPr lang="en-US" altLang="ko-KR" sz="1400"/>
              <a:t>K-POP </a:t>
            </a:r>
            <a:r>
              <a:rPr lang="ko-KR" altLang="en-US" sz="1400"/>
              <a:t>인지도 및 인기 순위 분석</a:t>
            </a:r>
            <a:r>
              <a:rPr lang="en-US" altLang="ko-KR" sz="1400"/>
              <a:t> </a:t>
            </a:r>
            <a:r>
              <a:rPr lang="ko-KR" altLang="en-US" sz="1400"/>
              <a:t>보고서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지역별 홍보 및 마케팅 전략 보고서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팬덤 규모 및 성장률 분석 결과 보고서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743837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1A1D3021-B7AC-46B6-4980-F8E6A2BF6526}"/>
              </a:ext>
            </a:extLst>
          </p:cNvPr>
          <p:cNvSpPr/>
          <p:nvPr/>
        </p:nvSpPr>
        <p:spPr>
          <a:xfrm>
            <a:off x="260637" y="150807"/>
            <a:ext cx="6511638" cy="6285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A3C8C9-6F97-8405-BEB4-83E7D455E873}"/>
              </a:ext>
            </a:extLst>
          </p:cNvPr>
          <p:cNvSpPr txBox="1"/>
          <p:nvPr/>
        </p:nvSpPr>
        <p:spPr>
          <a:xfrm>
            <a:off x="260637" y="299600"/>
            <a:ext cx="6906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tx2"/>
                </a:solidFill>
                <a:latin typeface="+mj-lt"/>
              </a:rPr>
              <a:t>2. </a:t>
            </a:r>
            <a:r>
              <a:rPr lang="ko-KR" altLang="en-US" sz="1600" b="1">
                <a:solidFill>
                  <a:schemeClr val="tx2"/>
                </a:solidFill>
                <a:latin typeface="+mj-lt"/>
              </a:rPr>
              <a:t>글로벌 인지도의 한계 </a:t>
            </a:r>
            <a:r>
              <a:rPr lang="en-US" altLang="ko-KR" sz="1600" b="1">
                <a:solidFill>
                  <a:schemeClr val="tx2"/>
                </a:solidFill>
                <a:latin typeface="+mj-lt"/>
              </a:rPr>
              <a:t>&gt; 2.3 </a:t>
            </a:r>
            <a:r>
              <a:rPr lang="ko-KR" altLang="en-US" sz="1600" b="1">
                <a:solidFill>
                  <a:schemeClr val="tx2"/>
                </a:solidFill>
                <a:latin typeface="+mj-lt"/>
              </a:rPr>
              <a:t>글로벌 컨텐츠 제공의 한계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6F13B8-EC3C-7231-86A6-0BF33DE4342E}"/>
              </a:ext>
            </a:extLst>
          </p:cNvPr>
          <p:cNvSpPr txBox="1"/>
          <p:nvPr/>
        </p:nvSpPr>
        <p:spPr>
          <a:xfrm>
            <a:off x="424874" y="969818"/>
            <a:ext cx="170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tx2"/>
                </a:solidFill>
              </a:rPr>
              <a:t>가설</a:t>
            </a:r>
            <a:r>
              <a:rPr lang="en-US" altLang="ko-KR" sz="1400" b="1">
                <a:solidFill>
                  <a:schemeClr val="tx2"/>
                </a:solidFill>
              </a:rPr>
              <a:t>(Hypothesis)</a:t>
            </a:r>
            <a:endParaRPr lang="ko-KR" altLang="en-US" sz="1400" b="1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DDD583-784C-1973-99DC-4D089B6EE841}"/>
              </a:ext>
            </a:extLst>
          </p:cNvPr>
          <p:cNvSpPr txBox="1"/>
          <p:nvPr/>
        </p:nvSpPr>
        <p:spPr>
          <a:xfrm>
            <a:off x="424873" y="2766289"/>
            <a:ext cx="2115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tx2"/>
                </a:solidFill>
              </a:rPr>
              <a:t>수집할 데이터 항목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7B33E2-9312-4128-A4AE-D55815049D38}"/>
              </a:ext>
            </a:extLst>
          </p:cNvPr>
          <p:cNvSpPr txBox="1"/>
          <p:nvPr/>
        </p:nvSpPr>
        <p:spPr>
          <a:xfrm>
            <a:off x="424872" y="4294063"/>
            <a:ext cx="2918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tx2"/>
                </a:solidFill>
              </a:rPr>
              <a:t>수집 대상 데이터 수집 방법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4B2FD1-93BE-E266-7000-D920F3A3D0D7}"/>
              </a:ext>
            </a:extLst>
          </p:cNvPr>
          <p:cNvSpPr txBox="1"/>
          <p:nvPr/>
        </p:nvSpPr>
        <p:spPr>
          <a:xfrm>
            <a:off x="6109854" y="969818"/>
            <a:ext cx="3837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tx2"/>
                </a:solidFill>
              </a:rPr>
              <a:t>수집된 데이터에 대한 분석방법</a:t>
            </a:r>
            <a:r>
              <a:rPr lang="en-US" altLang="ko-KR" sz="1400" b="1">
                <a:solidFill>
                  <a:schemeClr val="tx2"/>
                </a:solidFill>
              </a:rPr>
              <a:t>/</a:t>
            </a:r>
            <a:r>
              <a:rPr lang="ko-KR" altLang="en-US" sz="1400" b="1">
                <a:solidFill>
                  <a:schemeClr val="tx2"/>
                </a:solidFill>
              </a:rPr>
              <a:t>분석결과물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A5019B-AE19-29E5-4AED-659A6CAE9EF5}"/>
              </a:ext>
            </a:extLst>
          </p:cNvPr>
          <p:cNvSpPr txBox="1"/>
          <p:nvPr/>
        </p:nvSpPr>
        <p:spPr>
          <a:xfrm>
            <a:off x="6188363" y="2781132"/>
            <a:ext cx="3837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tx2"/>
                </a:solidFill>
              </a:rPr>
              <a:t>도출할 최종 결과물의 리스트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9D7F20-E567-F86E-2953-F700696FCA86}"/>
              </a:ext>
            </a:extLst>
          </p:cNvPr>
          <p:cNvSpPr txBox="1"/>
          <p:nvPr/>
        </p:nvSpPr>
        <p:spPr>
          <a:xfrm>
            <a:off x="424872" y="1326459"/>
            <a:ext cx="53755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글로벌 시장에서의 </a:t>
            </a:r>
            <a:r>
              <a:rPr lang="en-US" altLang="ko-KR" sz="1400"/>
              <a:t>K-POP</a:t>
            </a:r>
            <a:r>
              <a:rPr lang="ko-KR" altLang="en-US" sz="1400"/>
              <a:t>의 성장에 한계가 있는 이유는  현지화로 된 콘텐츠 제공이 부족하기 때문이다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ko-KR" altLang="en-US" sz="1400"/>
              <a:t>다양한 국가와 문화에 맞춘 콘텐츠를 제공해야 지속적으로 글로벌 팬층을 확대하고 유지할 수 있을 것이다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FD7346-1D61-8653-8CD6-FEA14ACF8E1A}"/>
              </a:ext>
            </a:extLst>
          </p:cNvPr>
          <p:cNvSpPr txBox="1"/>
          <p:nvPr/>
        </p:nvSpPr>
        <p:spPr>
          <a:xfrm>
            <a:off x="424872" y="3075812"/>
            <a:ext cx="53755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/>
              <a:t>주요 </a:t>
            </a:r>
            <a:r>
              <a:rPr lang="en-US" altLang="ko-KR" sz="1400"/>
              <a:t>K-POP </a:t>
            </a:r>
            <a:r>
              <a:rPr lang="ko-KR" altLang="en-US" sz="1400"/>
              <a:t>기획사의 해외 콘텐츠 제작 및 배포 현황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글로벌 주요 음악 스트리밍 플랫폼에서 </a:t>
            </a:r>
            <a:r>
              <a:rPr lang="en-US" altLang="ko-KR" sz="1400"/>
              <a:t>K-POP </a:t>
            </a:r>
            <a:r>
              <a:rPr lang="ko-KR" altLang="en-US" sz="1400"/>
              <a:t>콘텐츠 제공 비율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해외 팬들의 </a:t>
            </a:r>
            <a:r>
              <a:rPr lang="en-US" altLang="ko-KR" sz="1400"/>
              <a:t>K-POP </a:t>
            </a:r>
            <a:r>
              <a:rPr lang="ko-KR" altLang="en-US" sz="1400"/>
              <a:t>콘텐츠 접근성에 대한 만족도 조사 결과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B5BDEE-77FB-2D10-3AC5-17C39ECABAC2}"/>
              </a:ext>
            </a:extLst>
          </p:cNvPr>
          <p:cNvSpPr txBox="1"/>
          <p:nvPr/>
        </p:nvSpPr>
        <p:spPr>
          <a:xfrm>
            <a:off x="424872" y="4792877"/>
            <a:ext cx="104093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/>
              <a:t>주요 </a:t>
            </a:r>
            <a:r>
              <a:rPr lang="en-US" altLang="ko-KR" sz="1400"/>
              <a:t>K-POP </a:t>
            </a:r>
            <a:r>
              <a:rPr lang="ko-KR" altLang="en-US" sz="1400"/>
              <a:t>기획사의 해외 콘텐츠 제작 및 배포 현황 </a:t>
            </a:r>
            <a:r>
              <a:rPr lang="en-US" altLang="ko-KR" sz="1400"/>
              <a:t>-&gt; </a:t>
            </a:r>
            <a:r>
              <a:rPr lang="ko-KR" altLang="en-US" sz="1400"/>
              <a:t>주요 </a:t>
            </a:r>
            <a:r>
              <a:rPr lang="en-US" altLang="ko-KR" sz="1400"/>
              <a:t>K-POP </a:t>
            </a:r>
            <a:r>
              <a:rPr lang="ko-KR" altLang="en-US" sz="1400"/>
              <a:t>기획사의 콘텐츠 제작 및 배포 담당자와의 인터뷰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글로벌 주요 음악 스트리밍 플랫폼에서 </a:t>
            </a:r>
            <a:r>
              <a:rPr lang="en-US" altLang="ko-KR" sz="1400"/>
              <a:t>K-POP </a:t>
            </a:r>
            <a:r>
              <a:rPr lang="ko-KR" altLang="en-US" sz="1400"/>
              <a:t>콘텐츠 제공 비율 </a:t>
            </a:r>
            <a:r>
              <a:rPr lang="en-US" altLang="ko-KR" sz="1400"/>
              <a:t>-&gt; </a:t>
            </a:r>
            <a:r>
              <a:rPr lang="ko-KR" altLang="en-US" sz="1400"/>
              <a:t>글로벌 음악 스트리밍 플랫폼에서 </a:t>
            </a:r>
            <a:r>
              <a:rPr lang="en-US" altLang="ko-KR" sz="1400"/>
              <a:t>K-POP </a:t>
            </a:r>
            <a:r>
              <a:rPr lang="ko-KR" altLang="en-US" sz="1400"/>
              <a:t>콘텐츠의 제공 비율 분석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해외 팬들의 </a:t>
            </a:r>
            <a:r>
              <a:rPr lang="en-US" altLang="ko-KR" sz="1400"/>
              <a:t>K-POP </a:t>
            </a:r>
            <a:r>
              <a:rPr lang="ko-KR" altLang="en-US" sz="1400"/>
              <a:t>콘텐츠 접근성에 대한 만족도 조사 결과 </a:t>
            </a:r>
            <a:r>
              <a:rPr lang="en-US" altLang="ko-KR" sz="1400"/>
              <a:t>-&gt; </a:t>
            </a:r>
            <a:r>
              <a:rPr lang="ko-KR" altLang="en-US" sz="1400"/>
              <a:t>팬 커뮤니티 및 소셜 미디어 조사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02C6D-8DE3-C972-A014-5736C95EC5C9}"/>
              </a:ext>
            </a:extLst>
          </p:cNvPr>
          <p:cNvSpPr txBox="1"/>
          <p:nvPr/>
        </p:nvSpPr>
        <p:spPr>
          <a:xfrm>
            <a:off x="6188362" y="1365920"/>
            <a:ext cx="60036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/>
              <a:t>정량 분석</a:t>
            </a:r>
            <a:r>
              <a:rPr lang="en-US" altLang="ko-KR" sz="1400"/>
              <a:t>: </a:t>
            </a:r>
            <a:r>
              <a:rPr lang="ko-KR" altLang="en-US" sz="1400"/>
              <a:t>설문 조사 및 스트리밍 데이터에 대해 통계 분석을 실시하여 콘텐츠 선호도</a:t>
            </a:r>
            <a:r>
              <a:rPr lang="en-US" altLang="ko-KR" sz="1400"/>
              <a:t>, </a:t>
            </a:r>
            <a:r>
              <a:rPr lang="ko-KR" altLang="en-US" sz="1400"/>
              <a:t>만족도</a:t>
            </a:r>
            <a:r>
              <a:rPr lang="en-US" altLang="ko-KR" sz="1400"/>
              <a:t>, </a:t>
            </a:r>
            <a:r>
              <a:rPr lang="ko-KR" altLang="en-US" sz="1400"/>
              <a:t>접근성 등 수치화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정성 분석</a:t>
            </a:r>
            <a:r>
              <a:rPr lang="en-US" altLang="ko-KR" sz="1400"/>
              <a:t>: </a:t>
            </a:r>
            <a:r>
              <a:rPr lang="ko-KR" altLang="en-US" sz="1400"/>
              <a:t>인터뷰 내용을 바탕으로 주요 이슈와 현지화 전략에 대한 질적 분석을 실시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850774-6439-3FBB-162F-956DF17C6CF7}"/>
              </a:ext>
            </a:extLst>
          </p:cNvPr>
          <p:cNvSpPr txBox="1"/>
          <p:nvPr/>
        </p:nvSpPr>
        <p:spPr>
          <a:xfrm>
            <a:off x="6096000" y="3152979"/>
            <a:ext cx="5375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/>
              <a:t>글로벌 </a:t>
            </a:r>
            <a:r>
              <a:rPr lang="en-US" altLang="ko-KR" sz="1400"/>
              <a:t>K-POP </a:t>
            </a:r>
            <a:r>
              <a:rPr lang="ko-KR" altLang="en-US" sz="1400"/>
              <a:t>콘텐츠 제공 현황 및 문제점 분석 보고서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국가별 선호 콘텐츠 유형 및 접근성에 대한 설문 조사 결과서</a:t>
            </a:r>
            <a:endParaRPr lang="en-US" altLang="ko-KR" sz="1400"/>
          </a:p>
          <a:p>
            <a:pPr marL="285750" indent="-285750">
              <a:buFontTx/>
              <a:buChar char="-"/>
            </a:pPr>
            <a:r>
              <a:rPr lang="ko-KR" altLang="en-US" sz="1400"/>
              <a:t>글로벌 </a:t>
            </a:r>
            <a:r>
              <a:rPr lang="en-US" altLang="ko-KR" sz="1400"/>
              <a:t>K-POP </a:t>
            </a:r>
            <a:r>
              <a:rPr lang="ko-KR" altLang="en-US" sz="1400"/>
              <a:t>콘텐츠 현지화 전략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05788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2276</Words>
  <Application>Microsoft Office PowerPoint</Application>
  <PresentationFormat>와이드스크린</PresentationFormat>
  <Paragraphs>235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요섭</dc:creator>
  <cp:lastModifiedBy>윤 요섭</cp:lastModifiedBy>
  <cp:revision>133</cp:revision>
  <dcterms:created xsi:type="dcterms:W3CDTF">2024-05-04T11:55:34Z</dcterms:created>
  <dcterms:modified xsi:type="dcterms:W3CDTF">2024-06-16T15:07:17Z</dcterms:modified>
</cp:coreProperties>
</file>