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D468C-5E90-550F-B672-40545E107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3A3C1-E44F-D0A9-09A4-8A58E5D37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770A9-4072-B3FA-40CF-7356B7F4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B0CD4-E404-A876-E878-1EF56573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41BD8-8D18-A412-E954-D982FED0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4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A850-24A8-4358-E46B-DDC24156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70382-FFF4-6490-E30F-76BCFC5E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EC6CD-6689-8F1C-BB4A-8C2191D7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73317-80CD-02E0-0F39-9B438265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00499-B185-6CCD-F0AF-3A818981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4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333275-F4E9-43B2-CBC9-A9C6662F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7C3AC-B4AF-AEAD-B22C-33F4437CD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BE006-6D16-D420-75B2-96480032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15E5B-DCAA-3708-4981-428033AE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FB415-23AA-EA77-F751-D9F35E2B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AD8B1-199D-9105-EC46-FB140D84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C785F-B1A4-35BA-4079-74386C41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B4999-D030-8810-C6D4-186B22C3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C507D-1F54-5755-7C08-05E1E972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ADA90-4D62-1E98-ABC5-23E29506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011B-1B7C-EF99-9D84-22933B65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AA3A0-E233-DEC9-8B29-E169EEFE7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CB917-724F-79D0-BDD8-802C0FCF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573DA-0839-4186-C979-2F1968C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32839-9440-4F78-5852-C96E2822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50DA-1375-9573-EF97-CBFFCC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BA24E-6048-A1E3-AD17-1C313487E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EC288-0EBD-2412-17BB-6ADA713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08986-B2C8-00AA-4667-D142D0F1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FC6CD-27F1-2A0C-FDB6-554B7D97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886BC-FB96-D114-2A4D-33CD4527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7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B08F-3A9C-E031-631D-56EE5A73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3F9AD-8CF9-06A2-C1B2-D8973CBB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86587-3439-B5C4-D505-16429FD0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4D3691-830C-CCFC-19FE-48637E8AE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7D38B-5497-244E-30F4-C3349FEA3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490F3-61BF-FAE6-9FB4-B930A797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BDAB15-8A84-85E2-C1BB-00E20EDD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9BE94-28FA-17DE-A5BD-D03F0484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78FB2-68A6-FCC2-A733-BF4AF4D2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4B7054-13B3-A9B6-8D18-71313FA6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F081D-A536-D528-C15A-781409CE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A914C-2395-02FD-D576-D35DDCAF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F0627-FFE9-DBB1-E4CE-B7BAC648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B6D58-7A2C-130A-5EFE-0F7400C7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B0FDB5-FCDD-1E8A-177E-9534EC2B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4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5DFA-AE9B-7E4F-FE8E-474D323B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10034-6254-2E78-D2BC-9D249C19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DEC35-4886-CD39-5D49-B8003FE4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C3A7F-8A6C-1B5F-D60A-028066A5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46644-C950-4E27-1911-183322A6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BF09B9-81FC-5896-2C35-43674148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0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A961D-BBE4-EC96-51E5-A27CC590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74D7E3-3207-3FEB-139F-8104D4C4A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5A5F1-C753-E60A-9AE5-208993683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56C62-A600-573F-1078-F18B7D12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B2112-0261-15B1-21A7-C1D51C02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E83A5-FC1B-2BAC-AAA6-9EBAD2A3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3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BAA960-F654-3264-F037-65A9D516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3273E-12D4-5DDC-AF14-40BA3D174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20174-8408-AF1D-1DA4-D0FAFE22C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5768A-6457-431E-9D5F-657BA161AE6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44C7-1AAE-27B0-67C4-52F03C389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F3676-D00F-6045-FCDC-1F3A2D2E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83843-8AF0-2D62-E9B8-47FEC16FBA50}"/>
              </a:ext>
            </a:extLst>
          </p:cNvPr>
          <p:cNvSpPr/>
          <p:nvPr/>
        </p:nvSpPr>
        <p:spPr>
          <a:xfrm>
            <a:off x="342900" y="846548"/>
            <a:ext cx="11553824" cy="566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CC381-BC26-EE10-607C-00D0A3B6D573}"/>
              </a:ext>
            </a:extLst>
          </p:cNvPr>
          <p:cNvSpPr txBox="1"/>
          <p:nvPr/>
        </p:nvSpPr>
        <p:spPr>
          <a:xfrm>
            <a:off x="498762" y="1004450"/>
            <a:ext cx="178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Situation</a:t>
            </a:r>
            <a:endParaRPr lang="ko-KR" altLang="en-US" sz="1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3458B-CCD5-894B-42DD-0DD083BC9C34}"/>
              </a:ext>
            </a:extLst>
          </p:cNvPr>
          <p:cNvSpPr txBox="1"/>
          <p:nvPr/>
        </p:nvSpPr>
        <p:spPr>
          <a:xfrm>
            <a:off x="498762" y="3338940"/>
            <a:ext cx="178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Complications</a:t>
            </a:r>
            <a:endParaRPr lang="ko-KR" alt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CA84B-C5CC-A6F0-2CDB-426F518FA392}"/>
              </a:ext>
            </a:extLst>
          </p:cNvPr>
          <p:cNvSpPr txBox="1"/>
          <p:nvPr/>
        </p:nvSpPr>
        <p:spPr>
          <a:xfrm>
            <a:off x="5246912" y="1042028"/>
            <a:ext cx="634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Problem definition framework 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3CCB-DCC3-57DA-0539-5FFF12D140FF}"/>
              </a:ext>
            </a:extLst>
          </p:cNvPr>
          <p:cNvSpPr txBox="1"/>
          <p:nvPr/>
        </p:nvSpPr>
        <p:spPr>
          <a:xfrm>
            <a:off x="5246911" y="1450726"/>
            <a:ext cx="306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Undesired results</a:t>
            </a:r>
          </a:p>
          <a:p>
            <a:pPr algn="ctr"/>
            <a:r>
              <a:rPr lang="en-US" altLang="ko-KR" sz="1600" b="1"/>
              <a:t>(R1)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B14DC-9B2C-EB6B-23E6-0808069500F7}"/>
              </a:ext>
            </a:extLst>
          </p:cNvPr>
          <p:cNvSpPr txBox="1"/>
          <p:nvPr/>
        </p:nvSpPr>
        <p:spPr>
          <a:xfrm>
            <a:off x="8811492" y="1411606"/>
            <a:ext cx="278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Desired results</a:t>
            </a:r>
          </a:p>
          <a:p>
            <a:pPr algn="ctr"/>
            <a:r>
              <a:rPr lang="en-US" altLang="ko-KR" sz="1600" b="1"/>
              <a:t>(R2)</a:t>
            </a:r>
            <a:endParaRPr lang="ko-KR" alt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1152-D77C-B4E0-A04C-B125E4EB0B77}"/>
              </a:ext>
            </a:extLst>
          </p:cNvPr>
          <p:cNvSpPr txBox="1"/>
          <p:nvPr/>
        </p:nvSpPr>
        <p:spPr>
          <a:xfrm>
            <a:off x="5301218" y="3338939"/>
            <a:ext cx="111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Question</a:t>
            </a:r>
            <a:endParaRPr lang="ko-KR" altLang="en-US" sz="16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04970-0D80-722D-3977-61E6F3C8D172}"/>
              </a:ext>
            </a:extLst>
          </p:cNvPr>
          <p:cNvSpPr txBox="1"/>
          <p:nvPr/>
        </p:nvSpPr>
        <p:spPr>
          <a:xfrm>
            <a:off x="498762" y="1459507"/>
            <a:ext cx="4156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</a:t>
            </a:r>
            <a:r>
              <a:rPr lang="ko-KR" altLang="en-US" sz="1400"/>
              <a:t>의 성장세가 예전만큼 가파르지 않다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>
                <a:solidFill>
                  <a:srgbClr val="002060"/>
                </a:solidFill>
              </a:rPr>
              <a:t>2023</a:t>
            </a:r>
            <a:r>
              <a:rPr lang="ko-KR" altLang="en-US" sz="1400">
                <a:solidFill>
                  <a:srgbClr val="002060"/>
                </a:solidFill>
              </a:rPr>
              <a:t>년 인도네시아 스포티파이의 경우</a:t>
            </a:r>
            <a:r>
              <a:rPr lang="en-US" altLang="ko-KR" sz="1400">
                <a:solidFill>
                  <a:srgbClr val="002060"/>
                </a:solidFill>
              </a:rPr>
              <a:t>, </a:t>
            </a:r>
            <a:r>
              <a:rPr lang="ko-KR" altLang="en-US" sz="1400">
                <a:solidFill>
                  <a:srgbClr val="002060"/>
                </a:solidFill>
              </a:rPr>
              <a:t>연평균 케이팝 점유율이 작년대비 </a:t>
            </a:r>
            <a:r>
              <a:rPr lang="en-US" altLang="ko-KR" sz="1400">
                <a:solidFill>
                  <a:srgbClr val="002060"/>
                </a:solidFill>
              </a:rPr>
              <a:t>28%</a:t>
            </a:r>
            <a:r>
              <a:rPr lang="ko-KR" altLang="en-US" sz="1400">
                <a:solidFill>
                  <a:srgbClr val="002060"/>
                </a:solidFill>
              </a:rPr>
              <a:t>나 감소</a:t>
            </a:r>
            <a:endParaRPr lang="en-US" altLang="ko-KR" sz="1400">
              <a:solidFill>
                <a:srgbClr val="002060"/>
              </a:solidFill>
            </a:endParaRP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5DE2D-447C-5044-2A3A-3D1E6AE634BA}"/>
              </a:ext>
            </a:extLst>
          </p:cNvPr>
          <p:cNvSpPr txBox="1"/>
          <p:nvPr/>
        </p:nvSpPr>
        <p:spPr>
          <a:xfrm>
            <a:off x="498761" y="3890735"/>
            <a:ext cx="41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매출 자체를 특정 아티스트에만 의존하고 </a:t>
            </a:r>
            <a:r>
              <a:rPr lang="en-US" altLang="ko-KR" sz="1400"/>
              <a:t>K-POP </a:t>
            </a:r>
            <a:r>
              <a:rPr lang="ko-KR" altLang="en-US" sz="1400"/>
              <a:t>산업이 지나치게 코어팬 중심으로 형성되어 있다보니</a:t>
            </a:r>
            <a:r>
              <a:rPr lang="en-US" altLang="ko-KR" sz="1400"/>
              <a:t>, BTS</a:t>
            </a:r>
            <a:r>
              <a:rPr lang="ko-KR" altLang="en-US" sz="1400"/>
              <a:t>같은 아티스트의 부재나 코어팬 의존성으로 인해 </a:t>
            </a:r>
            <a:r>
              <a:rPr lang="en-US" altLang="ko-KR" sz="1400"/>
              <a:t>K-POP</a:t>
            </a:r>
            <a:r>
              <a:rPr lang="ko-KR" altLang="en-US" sz="1400"/>
              <a:t>의 성장이 한계에 다다랐다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05C0DB-44A8-CF51-9EB8-C65D6B67225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4655126" y="1743114"/>
            <a:ext cx="591785" cy="262467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D75FFB-AE0E-0C07-1259-31864EB1500B}"/>
              </a:ext>
            </a:extLst>
          </p:cNvPr>
          <p:cNvSpPr txBox="1"/>
          <p:nvPr/>
        </p:nvSpPr>
        <p:spPr>
          <a:xfrm>
            <a:off x="5257484" y="2054903"/>
            <a:ext cx="3067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</a:t>
            </a:r>
            <a:r>
              <a:rPr lang="ko-KR" altLang="en-US" sz="1400"/>
              <a:t>의 성장세가 예전만큼 가파르지 않으며</a:t>
            </a:r>
            <a:r>
              <a:rPr lang="en-US" altLang="ko-KR" sz="1400"/>
              <a:t>, </a:t>
            </a:r>
            <a:r>
              <a:rPr lang="ko-KR" altLang="en-US" sz="1400"/>
              <a:t>매출 자체를 특정 아티스트와 코어팬에 의존하다보니</a:t>
            </a:r>
            <a:r>
              <a:rPr lang="en-US" altLang="ko-KR" sz="1400"/>
              <a:t>, K-POP</a:t>
            </a:r>
            <a:r>
              <a:rPr lang="ko-KR" altLang="en-US" sz="1400"/>
              <a:t> 성장이</a:t>
            </a:r>
            <a:r>
              <a:rPr lang="en-US" altLang="ko-KR" sz="1400"/>
              <a:t> </a:t>
            </a:r>
            <a:r>
              <a:rPr lang="ko-KR" altLang="en-US" sz="1400"/>
              <a:t>한계에 다다랐다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D3B95-BA2C-BBE2-5B17-BFF984E08F8E}"/>
              </a:ext>
            </a:extLst>
          </p:cNvPr>
          <p:cNvSpPr txBox="1"/>
          <p:nvPr/>
        </p:nvSpPr>
        <p:spPr>
          <a:xfrm>
            <a:off x="8670899" y="2054903"/>
            <a:ext cx="3067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</a:t>
            </a:r>
            <a:r>
              <a:rPr lang="ko-KR" altLang="en-US" sz="1400"/>
              <a:t>의 매출 구조를 개선하여 지속적인 성장을 위한 발판을 마련한다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9814D-44EA-E4AA-7D4E-82AC0E9592BB}"/>
              </a:ext>
            </a:extLst>
          </p:cNvPr>
          <p:cNvSpPr txBox="1"/>
          <p:nvPr/>
        </p:nvSpPr>
        <p:spPr>
          <a:xfrm>
            <a:off x="342900" y="324847"/>
            <a:ext cx="11553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K-POP</a:t>
            </a:r>
            <a:r>
              <a:rPr lang="ko-KR" altLang="en-US" sz="1600" b="1"/>
              <a:t>의 지속적인 성장을 위한 매출 구조 개선 방안 수립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F97A22-93C6-418C-64D0-B5C8ADDE6B1B}"/>
              </a:ext>
            </a:extLst>
          </p:cNvPr>
          <p:cNvSpPr txBox="1"/>
          <p:nvPr/>
        </p:nvSpPr>
        <p:spPr>
          <a:xfrm>
            <a:off x="5352525" y="3697825"/>
            <a:ext cx="634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어떻게 하면 </a:t>
            </a:r>
            <a:r>
              <a:rPr lang="en-US" altLang="ko-KR" sz="1400"/>
              <a:t>K-POP</a:t>
            </a:r>
            <a:r>
              <a:rPr lang="ko-KR" altLang="en-US" sz="1400"/>
              <a:t>의 지속적인 성장이 가능한 매출 구조를 만들어 낼 수 있을까</a:t>
            </a:r>
            <a:r>
              <a:rPr lang="en-US" altLang="ko-KR" sz="1400"/>
              <a:t>?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1B70E5-A55F-E766-E276-2362501D6795}"/>
              </a:ext>
            </a:extLst>
          </p:cNvPr>
          <p:cNvSpPr txBox="1"/>
          <p:nvPr/>
        </p:nvSpPr>
        <p:spPr>
          <a:xfrm>
            <a:off x="5352525" y="4754412"/>
            <a:ext cx="111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Answer</a:t>
            </a:r>
            <a:endParaRPr lang="ko-KR" altLang="en-US" sz="16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246E14-6C4E-2154-5A23-CC4CC9F7D595}"/>
              </a:ext>
            </a:extLst>
          </p:cNvPr>
          <p:cNvSpPr txBox="1"/>
          <p:nvPr/>
        </p:nvSpPr>
        <p:spPr>
          <a:xfrm>
            <a:off x="5354689" y="5102932"/>
            <a:ext cx="6340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멀티 레이블 운영과 </a:t>
            </a:r>
            <a:r>
              <a:rPr lang="en-US" altLang="ko-KR" sz="1400"/>
              <a:t>K-POP </a:t>
            </a:r>
            <a:r>
              <a:rPr lang="ko-KR" altLang="en-US" sz="1400"/>
              <a:t>현지화로 특정 아티스트 매출 의존성 제거 및 라이트팬 유입을 통해 </a:t>
            </a:r>
            <a:r>
              <a:rPr lang="en-US" altLang="ko-KR" sz="1400"/>
              <a:t>K-POP</a:t>
            </a:r>
            <a:r>
              <a:rPr lang="ko-KR" altLang="en-US" sz="1400"/>
              <a:t>의 인식을 개선하고 </a:t>
            </a:r>
            <a:r>
              <a:rPr lang="en-US" altLang="ko-KR" sz="1400"/>
              <a:t>K-POP </a:t>
            </a:r>
            <a:r>
              <a:rPr lang="ko-KR" altLang="en-US" sz="1400"/>
              <a:t>시장 점유율 확대를 통해 </a:t>
            </a:r>
            <a:r>
              <a:rPr lang="en-US" altLang="ko-KR" sz="1400"/>
              <a:t>K-POP</a:t>
            </a:r>
            <a:r>
              <a:rPr lang="ko-KR" altLang="en-US" sz="1400"/>
              <a:t>의 지속적인 성장을 위한 발판을 마련한다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9A33BA-EFB9-38EA-218F-DAE86820BB4F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791167" y="3009010"/>
            <a:ext cx="1731715" cy="553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887F305-F2EE-3ED0-0E38-64493D246F7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8522882" y="2793567"/>
            <a:ext cx="1681700" cy="768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B1F18E-0AFD-8489-CDD1-B0C58E1635CD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522882" y="4221045"/>
            <a:ext cx="2164" cy="881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1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1827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Issue Structure</a:t>
            </a:r>
          </a:p>
          <a:p>
            <a:r>
              <a:rPr lang="en-US" altLang="ko-KR" sz="1600" b="1"/>
              <a:t>(3 X 3) </a:t>
            </a:r>
            <a:endParaRPr lang="ko-KR" altLang="en-US" sz="1600" b="1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35871A2-7537-185D-7FD3-D1730BDD7FEB}"/>
              </a:ext>
            </a:extLst>
          </p:cNvPr>
          <p:cNvGrpSpPr/>
          <p:nvPr/>
        </p:nvGrpSpPr>
        <p:grpSpPr>
          <a:xfrm>
            <a:off x="414337" y="133328"/>
            <a:ext cx="11101388" cy="6581796"/>
            <a:chOff x="414337" y="133328"/>
            <a:chExt cx="11101388" cy="65817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EC398B-5E28-D16C-49AC-A8E23B0F58FD}"/>
                </a:ext>
              </a:extLst>
            </p:cNvPr>
            <p:cNvSpPr/>
            <p:nvPr/>
          </p:nvSpPr>
          <p:spPr>
            <a:xfrm>
              <a:off x="414337" y="2965612"/>
              <a:ext cx="2143125" cy="7429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K-POP </a:t>
              </a:r>
              <a:r>
                <a:rPr lang="ko-KR" altLang="en-US" sz="1400">
                  <a:solidFill>
                    <a:schemeClr val="tx1"/>
                  </a:solidFill>
                </a:rPr>
                <a:t>성장의 한계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F3DA41-B80A-3676-8F0D-FCC5EE2FABB7}"/>
                </a:ext>
              </a:extLst>
            </p:cNvPr>
            <p:cNvSpPr/>
            <p:nvPr/>
          </p:nvSpPr>
          <p:spPr>
            <a:xfrm>
              <a:off x="3891913" y="775070"/>
              <a:ext cx="2505076" cy="742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수익 다양화의 부족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A3E7221-5700-8506-F611-5FBE21FB10C0}"/>
                </a:ext>
              </a:extLst>
            </p:cNvPr>
            <p:cNvSpPr/>
            <p:nvPr/>
          </p:nvSpPr>
          <p:spPr>
            <a:xfrm>
              <a:off x="3952873" y="2965611"/>
              <a:ext cx="2505076" cy="742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글로벌 인지도의 한계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A3DC9C-FAD2-2B00-BB3B-564771536A25}"/>
                </a:ext>
              </a:extLst>
            </p:cNvPr>
            <p:cNvSpPr/>
            <p:nvPr/>
          </p:nvSpPr>
          <p:spPr>
            <a:xfrm>
              <a:off x="3952875" y="5245100"/>
              <a:ext cx="2505074" cy="742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아티스트의 한계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C3207E-C979-B227-1B05-A5334282F15F}"/>
                </a:ext>
              </a:extLst>
            </p:cNvPr>
            <p:cNvSpPr/>
            <p:nvPr/>
          </p:nvSpPr>
          <p:spPr>
            <a:xfrm>
              <a:off x="7534260" y="842366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코어팬에 지나치게 의존하는 수익 구조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0F63E9-0B13-FACD-9041-C9B446CA1B26}"/>
                </a:ext>
              </a:extLst>
            </p:cNvPr>
            <p:cNvSpPr/>
            <p:nvPr/>
          </p:nvSpPr>
          <p:spPr>
            <a:xfrm>
              <a:off x="7534260" y="1518020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디지털 플랫폼에 대한 의존도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4E0A93-A6C8-006F-A889-D91D74F45ECB}"/>
                </a:ext>
              </a:extLst>
            </p:cNvPr>
            <p:cNvSpPr/>
            <p:nvPr/>
          </p:nvSpPr>
          <p:spPr>
            <a:xfrm>
              <a:off x="7534267" y="133328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특정 아티스트에 의존하는 수익 구조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0D6A888-9769-665C-548A-E70ECED038D6}"/>
                </a:ext>
              </a:extLst>
            </p:cNvPr>
            <p:cNvSpPr/>
            <p:nvPr/>
          </p:nvSpPr>
          <p:spPr>
            <a:xfrm>
              <a:off x="7534260" y="3730249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글로벌 컨텐츠 제공의 한계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BE2834-7AE3-DD92-F3B1-4A259732A9A5}"/>
                </a:ext>
              </a:extLst>
            </p:cNvPr>
            <p:cNvSpPr/>
            <p:nvPr/>
          </p:nvSpPr>
          <p:spPr>
            <a:xfrm>
              <a:off x="7534260" y="4472027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창작 및 예술적 자유 한계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4385465-38F0-206B-9BB8-7E78B8972FF3}"/>
                </a:ext>
              </a:extLst>
            </p:cNvPr>
            <p:cNvSpPr/>
            <p:nvPr/>
          </p:nvSpPr>
          <p:spPr>
            <a:xfrm>
              <a:off x="7534260" y="5294507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실력의 부재와 음악성의 한계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F5A951B-310D-5C7F-2ADB-A1928BDC9CFC}"/>
                </a:ext>
              </a:extLst>
            </p:cNvPr>
            <p:cNvSpPr/>
            <p:nvPr/>
          </p:nvSpPr>
          <p:spPr>
            <a:xfrm>
              <a:off x="7534260" y="6086537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스캔들 및 부정적인 이미지의 영향과 취약도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ADE2F72-7B65-3F42-EB62-E14F1EFB2A36}"/>
                </a:ext>
              </a:extLst>
            </p:cNvPr>
            <p:cNvSpPr/>
            <p:nvPr/>
          </p:nvSpPr>
          <p:spPr>
            <a:xfrm>
              <a:off x="7534260" y="2303850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언어 및 문화적 장벽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D9DFF49-40D5-C4D8-BD89-40102670AC78}"/>
                </a:ext>
              </a:extLst>
            </p:cNvPr>
            <p:cNvSpPr/>
            <p:nvPr/>
          </p:nvSpPr>
          <p:spPr>
            <a:xfrm>
              <a:off x="7534260" y="3026571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지역별 홍보 및 마케팅 부족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A391419-2CED-EC2F-FF43-6E2CB5C3D0A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05160" y="5616575"/>
              <a:ext cx="747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5D46D4-6111-F4D8-FD3A-3350B8897025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244215" y="1146545"/>
              <a:ext cx="6476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33523F1-C709-6E60-1A30-1289973AC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5160" y="1146545"/>
              <a:ext cx="39055" cy="44700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577F436-D5E6-CDF5-18AA-37E645A984AB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 flipV="1">
              <a:off x="2557462" y="3337086"/>
              <a:ext cx="139541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8EB849A-8BB8-5CBE-0F57-381D9C642685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6396989" y="1146545"/>
              <a:ext cx="1137271" cy="101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EC88946-E25A-72AB-8E7F-40FEF5A3F843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6457949" y="3337086"/>
              <a:ext cx="1076311" cy="37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C4EB39C-3403-D52D-9A38-162455DB5DC9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6457949" y="5608801"/>
              <a:ext cx="1076311" cy="7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0F385C4-EB50-2AD2-2F50-385043E35DFC}"/>
                </a:ext>
              </a:extLst>
            </p:cNvPr>
            <p:cNvCxnSpPr>
              <a:cxnSpLocks/>
            </p:cNvCxnSpPr>
            <p:nvPr/>
          </p:nvCxnSpPr>
          <p:spPr>
            <a:xfrm>
              <a:off x="6806236" y="447621"/>
              <a:ext cx="10482" cy="13846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98F7C60-E45B-5D31-1DF6-479D53239A4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718" y="2618143"/>
              <a:ext cx="0" cy="14263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D08AB2F-3CAB-87FE-A4DD-14CB30CA7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6236" y="4769644"/>
              <a:ext cx="10482" cy="16407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48874A7-E0ED-64D4-B8AA-E32B59162ED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806236" y="1832314"/>
              <a:ext cx="728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8A80234-9EFB-4B5B-FE54-CB9CCD22413F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806236" y="447622"/>
              <a:ext cx="7280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B808904-4A76-6168-F3C5-E95E1E1D77C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6806236" y="2618144"/>
              <a:ext cx="728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C9DFC6F-4375-1C6C-3DCB-418DBA5AF1D6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06236" y="4044543"/>
              <a:ext cx="728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78A6778-5553-0513-B828-23EF48EA768A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827200" y="4786320"/>
              <a:ext cx="707060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092063D-3F61-9548-4715-DC558B64083B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6806236" y="6396160"/>
              <a:ext cx="728024" cy="46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2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209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요섭</dc:creator>
  <cp:lastModifiedBy>윤 요섭</cp:lastModifiedBy>
  <cp:revision>26</cp:revision>
  <dcterms:created xsi:type="dcterms:W3CDTF">2024-05-04T11:55:34Z</dcterms:created>
  <dcterms:modified xsi:type="dcterms:W3CDTF">2024-05-04T13:09:02Z</dcterms:modified>
</cp:coreProperties>
</file>