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12747" r:id="rId12"/>
    <p:sldId id="267" r:id="rId13"/>
    <p:sldId id="268" r:id="rId14"/>
    <p:sldId id="269" r:id="rId15"/>
    <p:sldId id="270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42"/>
    <p:restoredTop sz="94624"/>
  </p:normalViewPr>
  <p:slideViewPr>
    <p:cSldViewPr snapToGrid="0">
      <p:cViewPr varScale="1">
        <p:scale>
          <a:sx n="51" d="100"/>
          <a:sy n="51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5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2" name="Shape 2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직사각형"/>
          <p:cNvSpPr/>
          <p:nvPr/>
        </p:nvSpPr>
        <p:spPr>
          <a:xfrm rot="360000">
            <a:off x="-1892546" y="-1971826"/>
            <a:ext cx="30015651" cy="10193607"/>
          </a:xfrm>
          <a:prstGeom prst="rect">
            <a:avLst/>
          </a:prstGeom>
          <a:solidFill>
            <a:srgbClr val="465A8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이미지"/>
          <p:cNvSpPr>
            <a:spLocks noGrp="1"/>
          </p:cNvSpPr>
          <p:nvPr>
            <p:ph type="pic" sz="quarter" idx="21"/>
          </p:nvPr>
        </p:nvSpPr>
        <p:spPr>
          <a:xfrm>
            <a:off x="12954000" y="0"/>
            <a:ext cx="11430000" cy="4445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9" name="이미지"/>
          <p:cNvSpPr>
            <a:spLocks noGrp="1"/>
          </p:cNvSpPr>
          <p:nvPr>
            <p:ph type="pic" sz="quarter" idx="22"/>
          </p:nvPr>
        </p:nvSpPr>
        <p:spPr>
          <a:xfrm>
            <a:off x="12954000" y="4635500"/>
            <a:ext cx="11430000" cy="4445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0" name="이미지"/>
          <p:cNvSpPr>
            <a:spLocks noGrp="1"/>
          </p:cNvSpPr>
          <p:nvPr>
            <p:ph type="pic" sz="quarter" idx="23"/>
          </p:nvPr>
        </p:nvSpPr>
        <p:spPr>
          <a:xfrm>
            <a:off x="12954000" y="9271000"/>
            <a:ext cx="11430000" cy="4445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2384610" y="13208793"/>
            <a:ext cx="340321" cy="342901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n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75617" y="13073062"/>
            <a:ext cx="423241" cy="4984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n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usiness"/>
          <p:cNvSpPr txBox="1"/>
          <p:nvPr/>
        </p:nvSpPr>
        <p:spPr>
          <a:xfrm>
            <a:off x="687210" y="589412"/>
            <a:ext cx="1556132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spc="-59">
                <a:solidFill>
                  <a:srgbClr val="7D7D7D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r>
              <a:t>business</a:t>
            </a:r>
          </a:p>
        </p:txBody>
      </p:sp>
      <p:sp>
        <p:nvSpPr>
          <p:cNvPr id="136" name="prev_">
            <a:hlinkClick r:id="" action="ppaction://hlinkshowjump?jump=previousslide"/>
          </p:cNvPr>
          <p:cNvSpPr txBox="1"/>
          <p:nvPr/>
        </p:nvSpPr>
        <p:spPr>
          <a:xfrm>
            <a:off x="699910" y="13106551"/>
            <a:ext cx="566294" cy="371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lnSpc>
                <a:spcPct val="130000"/>
              </a:lnSpc>
              <a:defRPr sz="1400" b="0" spc="-14">
                <a:solidFill>
                  <a:srgbClr val="66686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r>
              <a:t>prev_</a:t>
            </a:r>
          </a:p>
        </p:txBody>
      </p:sp>
      <p:sp>
        <p:nvSpPr>
          <p:cNvPr id="137" name="선"/>
          <p:cNvSpPr/>
          <p:nvPr/>
        </p:nvSpPr>
        <p:spPr>
          <a:xfrm flipV="1">
            <a:off x="792510" y="1319760"/>
            <a:ext cx="1" cy="11398329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b="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/>
          </a:p>
        </p:txBody>
      </p:sp>
      <p:sp>
        <p:nvSpPr>
          <p:cNvPr id="138" name="선"/>
          <p:cNvSpPr/>
          <p:nvPr/>
        </p:nvSpPr>
        <p:spPr>
          <a:xfrm flipV="1">
            <a:off x="23619035" y="1018429"/>
            <a:ext cx="1" cy="11694414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b="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/>
          </a:p>
        </p:txBody>
      </p:sp>
      <p:sp>
        <p:nvSpPr>
          <p:cNvPr id="139" name="도형">
            <a:hlinkClick r:id="" action="ppaction://hlinkshowjump?jump=nextslide"/>
          </p:cNvPr>
          <p:cNvSpPr/>
          <p:nvPr/>
        </p:nvSpPr>
        <p:spPr>
          <a:xfrm rot="5400000">
            <a:off x="23788358" y="13180576"/>
            <a:ext cx="190600" cy="267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7679"/>
                </a:lnTo>
                <a:lnTo>
                  <a:pt x="4124" y="10614"/>
                </a:lnTo>
                <a:lnTo>
                  <a:pt x="7884" y="7942"/>
                </a:lnTo>
                <a:lnTo>
                  <a:pt x="7884" y="21600"/>
                </a:lnTo>
                <a:lnTo>
                  <a:pt x="13716" y="21600"/>
                </a:lnTo>
                <a:lnTo>
                  <a:pt x="13716" y="7942"/>
                </a:lnTo>
                <a:lnTo>
                  <a:pt x="17476" y="10614"/>
                </a:lnTo>
                <a:lnTo>
                  <a:pt x="21600" y="7679"/>
                </a:lnTo>
                <a:cubicBezTo>
                  <a:pt x="21600" y="7679"/>
                  <a:pt x="10800" y="0"/>
                  <a:pt x="10800" y="0"/>
                </a:cubicBezTo>
                <a:close/>
              </a:path>
            </a:pathLst>
          </a:custGeom>
          <a:solidFill>
            <a:srgbClr val="267B7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1531">
              <a:lnSpc>
                <a:spcPct val="130000"/>
              </a:lnSpc>
              <a:defRPr sz="2100" b="0" spc="-21">
                <a:solidFill>
                  <a:srgbClr val="66686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/>
          </a:p>
        </p:txBody>
      </p:sp>
      <p:sp>
        <p:nvSpPr>
          <p:cNvPr id="140" name="도형">
            <a:hlinkClick r:id="" action="ppaction://hlinkshowjump?jump=previousslide"/>
          </p:cNvPr>
          <p:cNvSpPr/>
          <p:nvPr/>
        </p:nvSpPr>
        <p:spPr>
          <a:xfrm rot="16200000">
            <a:off x="418851" y="13171087"/>
            <a:ext cx="190600" cy="267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7679"/>
                </a:lnTo>
                <a:lnTo>
                  <a:pt x="4124" y="10614"/>
                </a:lnTo>
                <a:lnTo>
                  <a:pt x="7884" y="7942"/>
                </a:lnTo>
                <a:lnTo>
                  <a:pt x="7884" y="21600"/>
                </a:lnTo>
                <a:lnTo>
                  <a:pt x="13716" y="21600"/>
                </a:lnTo>
                <a:lnTo>
                  <a:pt x="13716" y="7942"/>
                </a:lnTo>
                <a:lnTo>
                  <a:pt x="17476" y="10614"/>
                </a:lnTo>
                <a:lnTo>
                  <a:pt x="21600" y="7679"/>
                </a:lnTo>
                <a:cubicBezTo>
                  <a:pt x="21600" y="7679"/>
                  <a:pt x="10800" y="0"/>
                  <a:pt x="10800" y="0"/>
                </a:cubicBezTo>
                <a:close/>
              </a:path>
            </a:pathLst>
          </a:custGeom>
          <a:solidFill>
            <a:srgbClr val="267B7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1531">
              <a:lnSpc>
                <a:spcPct val="130000"/>
              </a:lnSpc>
              <a:defRPr sz="2100" b="0" spc="-21">
                <a:solidFill>
                  <a:srgbClr val="66686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/>
          </a:p>
        </p:txBody>
      </p:sp>
      <p:sp>
        <p:nvSpPr>
          <p:cNvPr id="141" name="_next">
            <a:hlinkClick r:id="" action="ppaction://hlinkshowjump?jump=nextslide"/>
          </p:cNvPr>
          <p:cNvSpPr txBox="1"/>
          <p:nvPr/>
        </p:nvSpPr>
        <p:spPr>
          <a:xfrm>
            <a:off x="23129855" y="13106551"/>
            <a:ext cx="559182" cy="371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 defTabSz="821531">
              <a:lnSpc>
                <a:spcPct val="130000"/>
              </a:lnSpc>
              <a:defRPr sz="1400" b="0" spc="-14">
                <a:solidFill>
                  <a:srgbClr val="66686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r>
              <a:t>_next</a:t>
            </a:r>
          </a:p>
        </p:txBody>
      </p:sp>
      <p:sp>
        <p:nvSpPr>
          <p:cNvPr id="142" name="선"/>
          <p:cNvSpPr/>
          <p:nvPr/>
        </p:nvSpPr>
        <p:spPr>
          <a:xfrm>
            <a:off x="788244" y="12717166"/>
            <a:ext cx="2283669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b="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/>
          </a:p>
        </p:txBody>
      </p:sp>
      <p:sp>
        <p:nvSpPr>
          <p:cNvPr id="143" name="선"/>
          <p:cNvSpPr/>
          <p:nvPr/>
        </p:nvSpPr>
        <p:spPr>
          <a:xfrm>
            <a:off x="2399600" y="1022229"/>
            <a:ext cx="21225083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b="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/>
          </a:p>
        </p:txBody>
      </p:sp>
      <p:sp>
        <p:nvSpPr>
          <p:cNvPr id="14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75617" y="13073062"/>
            <a:ext cx="423241" cy="4984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ogo-6.png"/>
          <p:cNvSpPr>
            <a:spLocks noGrp="1"/>
          </p:cNvSpPr>
          <p:nvPr>
            <p:ph type="pic" sz="quarter" idx="21"/>
          </p:nvPr>
        </p:nvSpPr>
        <p:spPr>
          <a:xfrm>
            <a:off x="2032000" y="895350"/>
            <a:ext cx="1384300" cy="723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0041096" y="11595099"/>
            <a:ext cx="2837955" cy="3048001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20000">
                <a:solidFill>
                  <a:srgbClr val="0F1113">
                    <a:alpha val="6305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158" name="그룹화"/>
          <p:cNvGrpSpPr/>
          <p:nvPr/>
        </p:nvGrpSpPr>
        <p:grpSpPr>
          <a:xfrm>
            <a:off x="-1" y="-1876"/>
            <a:ext cx="20965500" cy="13720438"/>
            <a:chOff x="0" y="0"/>
            <a:chExt cx="20965498" cy="13720437"/>
          </a:xfrm>
        </p:grpSpPr>
        <p:sp>
          <p:nvSpPr>
            <p:cNvPr id="153" name="선"/>
            <p:cNvSpPr/>
            <p:nvPr/>
          </p:nvSpPr>
          <p:spPr>
            <a:xfrm flipV="1">
              <a:off x="19877404" y="1875"/>
              <a:ext cx="1088095" cy="1088095"/>
            </a:xfrm>
            <a:prstGeom prst="line">
              <a:avLst/>
            </a:prstGeom>
            <a:noFill/>
            <a:ln w="12700" cap="flat">
              <a:solidFill>
                <a:srgbClr val="1956E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4" name="선"/>
            <p:cNvSpPr/>
            <p:nvPr/>
          </p:nvSpPr>
          <p:spPr>
            <a:xfrm flipV="1">
              <a:off x="18196948" y="-1"/>
              <a:ext cx="2579713" cy="2579714"/>
            </a:xfrm>
            <a:prstGeom prst="line">
              <a:avLst/>
            </a:prstGeom>
            <a:noFill/>
            <a:ln w="12700" cap="flat">
              <a:solidFill>
                <a:srgbClr val="1956E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5" name="선"/>
            <p:cNvSpPr/>
            <p:nvPr/>
          </p:nvSpPr>
          <p:spPr>
            <a:xfrm flipV="1">
              <a:off x="13711551" y="12851345"/>
              <a:ext cx="869092" cy="869092"/>
            </a:xfrm>
            <a:prstGeom prst="line">
              <a:avLst/>
            </a:prstGeom>
            <a:noFill/>
            <a:ln w="12700" cap="flat">
              <a:solidFill>
                <a:srgbClr val="1956E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6" name="선"/>
            <p:cNvSpPr/>
            <p:nvPr/>
          </p:nvSpPr>
          <p:spPr>
            <a:xfrm flipV="1">
              <a:off x="0" y="7330425"/>
              <a:ext cx="4116090" cy="4116091"/>
            </a:xfrm>
            <a:prstGeom prst="line">
              <a:avLst/>
            </a:prstGeom>
            <a:noFill/>
            <a:ln w="12700" cap="flat">
              <a:solidFill>
                <a:srgbClr val="1956E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7" name="선"/>
            <p:cNvSpPr/>
            <p:nvPr/>
          </p:nvSpPr>
          <p:spPr>
            <a:xfrm flipV="1">
              <a:off x="0" y="9074543"/>
              <a:ext cx="1914772" cy="1914773"/>
            </a:xfrm>
            <a:prstGeom prst="line">
              <a:avLst/>
            </a:prstGeom>
            <a:noFill/>
            <a:ln w="12700" cap="flat">
              <a:solidFill>
                <a:srgbClr val="1956E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161" name="그룹화"/>
          <p:cNvGrpSpPr/>
          <p:nvPr/>
        </p:nvGrpSpPr>
        <p:grpSpPr>
          <a:xfrm>
            <a:off x="-1" y="-1"/>
            <a:ext cx="1270002" cy="1269312"/>
            <a:chOff x="0" y="0"/>
            <a:chExt cx="1270000" cy="1269310"/>
          </a:xfrm>
        </p:grpSpPr>
        <p:sp>
          <p:nvSpPr>
            <p:cNvPr id="159" name="도형"/>
            <p:cNvSpPr/>
            <p:nvPr/>
          </p:nvSpPr>
          <p:spPr>
            <a:xfrm>
              <a:off x="0" y="313"/>
              <a:ext cx="1270001" cy="1268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09" y="0"/>
                  </a:moveTo>
                  <a:lnTo>
                    <a:pt x="0" y="2050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0509" y="0"/>
                  </a:lnTo>
                  <a:close/>
                </a:path>
              </a:pathLst>
            </a:cu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821531">
                <a:defRPr b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60" name="삼각형"/>
            <p:cNvSpPr/>
            <p:nvPr/>
          </p:nvSpPr>
          <p:spPr>
            <a:xfrm rot="5400000">
              <a:off x="-1" y="0"/>
              <a:ext cx="1269312" cy="1269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821531">
                <a:defRPr b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Slide">
    <p:bg>
      <p:bgPr>
        <a:solidFill>
          <a:srgbClr val="F7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www.websitename.com"/>
          <p:cNvSpPr txBox="1">
            <a:spLocks noGrp="1"/>
          </p:cNvSpPr>
          <p:nvPr>
            <p:ph type="body" sz="quarter" idx="21"/>
          </p:nvPr>
        </p:nvSpPr>
        <p:spPr>
          <a:xfrm>
            <a:off x="19657445" y="12953470"/>
            <a:ext cx="2719097" cy="279401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r">
              <a:spcBef>
                <a:spcPts val="0"/>
              </a:spcBef>
              <a:buSzTx/>
              <a:buNone/>
              <a:defRPr sz="1800">
                <a:solidFill>
                  <a:srgbClr val="6A6E7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www.websitename.com</a:t>
            </a:r>
          </a:p>
        </p:txBody>
      </p:sp>
      <p:sp>
        <p:nvSpPr>
          <p:cNvPr id="169" name="uplock"/>
          <p:cNvSpPr txBox="1">
            <a:spLocks noGrp="1"/>
          </p:cNvSpPr>
          <p:nvPr>
            <p:ph type="body" sz="quarter" idx="22"/>
          </p:nvPr>
        </p:nvSpPr>
        <p:spPr>
          <a:xfrm>
            <a:off x="1267817" y="380404"/>
            <a:ext cx="1126173" cy="381001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2500">
                <a:solidFill>
                  <a:srgbClr val="1C1F25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uplock</a:t>
            </a:r>
          </a:p>
        </p:txBody>
      </p:sp>
      <p:sp>
        <p:nvSpPr>
          <p:cNvPr id="170" name="선"/>
          <p:cNvSpPr/>
          <p:nvPr/>
        </p:nvSpPr>
        <p:spPr>
          <a:xfrm flipV="1">
            <a:off x="22595692" y="12953471"/>
            <a:ext cx="1" cy="279401"/>
          </a:xfrm>
          <a:prstGeom prst="line">
            <a:avLst/>
          </a:prstGeom>
          <a:ln w="12700">
            <a:solidFill>
              <a:srgbClr val="C8CBD1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2814841" y="12953470"/>
            <a:ext cx="294794" cy="279401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800">
                <a:solidFill>
                  <a:srgbClr val="1C1F25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72" name="선"/>
          <p:cNvSpPr/>
          <p:nvPr/>
        </p:nvSpPr>
        <p:spPr>
          <a:xfrm flipH="1" flipV="1">
            <a:off x="1267817" y="12959820"/>
            <a:ext cx="18199130" cy="1"/>
          </a:xfrm>
          <a:prstGeom prst="line">
            <a:avLst/>
          </a:prstGeom>
          <a:ln w="12700">
            <a:solidFill>
              <a:srgbClr val="C8CBD1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그룹화"/>
          <p:cNvGrpSpPr/>
          <p:nvPr/>
        </p:nvGrpSpPr>
        <p:grpSpPr>
          <a:xfrm>
            <a:off x="-1" y="-1"/>
            <a:ext cx="1270002" cy="1269312"/>
            <a:chOff x="0" y="0"/>
            <a:chExt cx="1270000" cy="1269310"/>
          </a:xfrm>
        </p:grpSpPr>
        <p:sp>
          <p:nvSpPr>
            <p:cNvPr id="179" name="도형"/>
            <p:cNvSpPr/>
            <p:nvPr/>
          </p:nvSpPr>
          <p:spPr>
            <a:xfrm>
              <a:off x="0" y="313"/>
              <a:ext cx="1270001" cy="1268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09" y="0"/>
                  </a:moveTo>
                  <a:lnTo>
                    <a:pt x="0" y="2050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0509" y="0"/>
                  </a:lnTo>
                  <a:close/>
                </a:path>
              </a:pathLst>
            </a:cu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821531">
                <a:defRPr b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80" name="삼각형"/>
            <p:cNvSpPr/>
            <p:nvPr/>
          </p:nvSpPr>
          <p:spPr>
            <a:xfrm rot="5400000">
              <a:off x="-1" y="0"/>
              <a:ext cx="1269312" cy="1269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821531">
                <a:defRPr b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</p:grpSp>
      <p:grpSp>
        <p:nvGrpSpPr>
          <p:cNvPr id="187" name="그룹화"/>
          <p:cNvGrpSpPr/>
          <p:nvPr/>
        </p:nvGrpSpPr>
        <p:grpSpPr>
          <a:xfrm>
            <a:off x="5620260" y="1881255"/>
            <a:ext cx="18759250" cy="11830256"/>
            <a:chOff x="0" y="0"/>
            <a:chExt cx="18759249" cy="11830254"/>
          </a:xfrm>
        </p:grpSpPr>
        <p:sp>
          <p:nvSpPr>
            <p:cNvPr id="182" name="선"/>
            <p:cNvSpPr/>
            <p:nvPr/>
          </p:nvSpPr>
          <p:spPr>
            <a:xfrm flipV="1">
              <a:off x="9766300" y="1192991"/>
              <a:ext cx="1914772" cy="1914773"/>
            </a:xfrm>
            <a:prstGeom prst="line">
              <a:avLst/>
            </a:prstGeom>
            <a:noFill/>
            <a:ln w="12700" cap="flat">
              <a:solidFill>
                <a:srgbClr val="1956E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83" name="선"/>
            <p:cNvSpPr/>
            <p:nvPr/>
          </p:nvSpPr>
          <p:spPr>
            <a:xfrm flipV="1">
              <a:off x="9463838" y="4985724"/>
              <a:ext cx="3885289" cy="3885289"/>
            </a:xfrm>
            <a:prstGeom prst="line">
              <a:avLst/>
            </a:prstGeom>
            <a:noFill/>
            <a:ln w="12700" cap="flat">
              <a:solidFill>
                <a:srgbClr val="1956E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84" name="선"/>
            <p:cNvSpPr/>
            <p:nvPr/>
          </p:nvSpPr>
          <p:spPr>
            <a:xfrm flipV="1">
              <a:off x="11360627" y="0"/>
              <a:ext cx="7398623" cy="7398622"/>
            </a:xfrm>
            <a:prstGeom prst="line">
              <a:avLst/>
            </a:prstGeom>
            <a:noFill/>
            <a:ln w="12700" cap="flat">
              <a:solidFill>
                <a:srgbClr val="1956E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85" name="선"/>
            <p:cNvSpPr/>
            <p:nvPr/>
          </p:nvSpPr>
          <p:spPr>
            <a:xfrm flipV="1">
              <a:off x="459609" y="7714163"/>
              <a:ext cx="4116091" cy="4116091"/>
            </a:xfrm>
            <a:prstGeom prst="line">
              <a:avLst/>
            </a:prstGeom>
            <a:noFill/>
            <a:ln w="12700" cap="flat">
              <a:solidFill>
                <a:srgbClr val="1956E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86" name="선"/>
            <p:cNvSpPr/>
            <p:nvPr/>
          </p:nvSpPr>
          <p:spPr>
            <a:xfrm flipV="1">
              <a:off x="-1" y="9915483"/>
              <a:ext cx="1914773" cy="1914772"/>
            </a:xfrm>
            <a:prstGeom prst="line">
              <a:avLst/>
            </a:prstGeom>
            <a:noFill/>
            <a:ln w="12700" cap="flat">
              <a:solidFill>
                <a:srgbClr val="1956E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88" name="logo-6.png"/>
          <p:cNvSpPr>
            <a:spLocks noGrp="1"/>
          </p:cNvSpPr>
          <p:nvPr>
            <p:ph type="pic" sz="quarter" idx="21"/>
          </p:nvPr>
        </p:nvSpPr>
        <p:spPr>
          <a:xfrm>
            <a:off x="2032000" y="895350"/>
            <a:ext cx="1384300" cy="723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8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0041096" y="11595099"/>
            <a:ext cx="2837955" cy="3048001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20000">
                <a:solidFill>
                  <a:srgbClr val="0F1113">
                    <a:alpha val="6305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그룹화"/>
          <p:cNvGrpSpPr/>
          <p:nvPr/>
        </p:nvGrpSpPr>
        <p:grpSpPr>
          <a:xfrm>
            <a:off x="-1" y="-1"/>
            <a:ext cx="1270002" cy="1269312"/>
            <a:chOff x="0" y="0"/>
            <a:chExt cx="1270000" cy="1269310"/>
          </a:xfrm>
        </p:grpSpPr>
        <p:sp>
          <p:nvSpPr>
            <p:cNvPr id="196" name="도형"/>
            <p:cNvSpPr/>
            <p:nvPr/>
          </p:nvSpPr>
          <p:spPr>
            <a:xfrm>
              <a:off x="0" y="313"/>
              <a:ext cx="1270001" cy="1268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09" y="0"/>
                  </a:moveTo>
                  <a:lnTo>
                    <a:pt x="0" y="2050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0509" y="0"/>
                  </a:lnTo>
                  <a:close/>
                </a:path>
              </a:pathLst>
            </a:cu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821531">
                <a:defRPr b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97" name="삼각형"/>
            <p:cNvSpPr/>
            <p:nvPr/>
          </p:nvSpPr>
          <p:spPr>
            <a:xfrm rot="5400000">
              <a:off x="-1" y="0"/>
              <a:ext cx="1269312" cy="1269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821531">
                <a:defRPr b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</p:grpSp>
      <p:grpSp>
        <p:nvGrpSpPr>
          <p:cNvPr id="204" name="그룹화"/>
          <p:cNvGrpSpPr/>
          <p:nvPr/>
        </p:nvGrpSpPr>
        <p:grpSpPr>
          <a:xfrm>
            <a:off x="5620260" y="1881255"/>
            <a:ext cx="18759250" cy="11830256"/>
            <a:chOff x="0" y="0"/>
            <a:chExt cx="18759249" cy="11830254"/>
          </a:xfrm>
        </p:grpSpPr>
        <p:sp>
          <p:nvSpPr>
            <p:cNvPr id="199" name="선"/>
            <p:cNvSpPr/>
            <p:nvPr/>
          </p:nvSpPr>
          <p:spPr>
            <a:xfrm flipV="1">
              <a:off x="9766300" y="1192991"/>
              <a:ext cx="1914772" cy="1914773"/>
            </a:xfrm>
            <a:prstGeom prst="line">
              <a:avLst/>
            </a:prstGeom>
            <a:noFill/>
            <a:ln w="12700" cap="flat">
              <a:solidFill>
                <a:srgbClr val="1956E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00" name="선"/>
            <p:cNvSpPr/>
            <p:nvPr/>
          </p:nvSpPr>
          <p:spPr>
            <a:xfrm flipV="1">
              <a:off x="9463838" y="4985724"/>
              <a:ext cx="3885289" cy="3885289"/>
            </a:xfrm>
            <a:prstGeom prst="line">
              <a:avLst/>
            </a:prstGeom>
            <a:noFill/>
            <a:ln w="12700" cap="flat">
              <a:solidFill>
                <a:srgbClr val="1956E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01" name="선"/>
            <p:cNvSpPr/>
            <p:nvPr/>
          </p:nvSpPr>
          <p:spPr>
            <a:xfrm flipV="1">
              <a:off x="11360627" y="0"/>
              <a:ext cx="7398623" cy="7398622"/>
            </a:xfrm>
            <a:prstGeom prst="line">
              <a:avLst/>
            </a:prstGeom>
            <a:noFill/>
            <a:ln w="12700" cap="flat">
              <a:solidFill>
                <a:srgbClr val="1956E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02" name="선"/>
            <p:cNvSpPr/>
            <p:nvPr/>
          </p:nvSpPr>
          <p:spPr>
            <a:xfrm flipV="1">
              <a:off x="459609" y="7714163"/>
              <a:ext cx="4116091" cy="4116091"/>
            </a:xfrm>
            <a:prstGeom prst="line">
              <a:avLst/>
            </a:prstGeom>
            <a:noFill/>
            <a:ln w="12700" cap="flat">
              <a:solidFill>
                <a:srgbClr val="1956E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03" name="선"/>
            <p:cNvSpPr/>
            <p:nvPr/>
          </p:nvSpPr>
          <p:spPr>
            <a:xfrm flipV="1">
              <a:off x="-1" y="9915483"/>
              <a:ext cx="1914773" cy="1914772"/>
            </a:xfrm>
            <a:prstGeom prst="line">
              <a:avLst/>
            </a:prstGeom>
            <a:noFill/>
            <a:ln w="12700" cap="flat">
              <a:solidFill>
                <a:srgbClr val="1956E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0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0041096" y="11595099"/>
            <a:ext cx="2837955" cy="3048001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20000">
                <a:solidFill>
                  <a:srgbClr val="0F1113">
                    <a:alpha val="6305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0" indent="0">
              <a:spcBef>
                <a:spcPts val="0"/>
              </a:spcBef>
              <a:buSzTx/>
              <a:buNone/>
              <a:defRPr sz="36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저자 및 날짜</a:t>
            </a:r>
          </a:p>
        </p:txBody>
      </p:sp>
      <p:sp>
        <p:nvSpPr>
          <p:cNvPr id="213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 algn="l" defTabSz="2438338">
              <a:lnSpc>
                <a:spcPct val="80000"/>
              </a:lnSpc>
              <a:defRPr sz="11600" spc="-232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21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5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  <a:lvl2pPr marL="0" indent="457200">
              <a:spcBef>
                <a:spcPts val="0"/>
              </a:spcBef>
              <a:buSzTx/>
              <a:buNone/>
              <a:defRPr sz="55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2pPr>
            <a:lvl3pPr marL="0" indent="914400">
              <a:spcBef>
                <a:spcPts val="0"/>
              </a:spcBef>
              <a:buSzTx/>
              <a:buNone/>
              <a:defRPr sz="55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3pPr>
            <a:lvl4pPr marL="0" indent="1371600">
              <a:spcBef>
                <a:spcPts val="0"/>
              </a:spcBef>
              <a:buSzTx/>
              <a:buNone/>
              <a:defRPr sz="55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4pPr>
            <a:lvl5pPr marL="0" indent="1828800">
              <a:spcBef>
                <a:spcPts val="0"/>
              </a:spcBef>
              <a:buSzTx/>
              <a:buNone/>
              <a:defRPr sz="55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1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16930" y="13087298"/>
            <a:ext cx="337643" cy="368301"/>
          </a:xfrm>
          <a:prstGeom prst="rect">
            <a:avLst/>
          </a:prstGeom>
        </p:spPr>
        <p:txBody>
          <a:bodyPr anchor="b"/>
          <a:lstStyle>
            <a:lvl1pPr defTabSz="584200">
              <a:defRPr sz="18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</p:spPr>
        <p:txBody>
          <a:bodyPr anchor="t"/>
          <a:lstStyle>
            <a:lvl1pPr algn="l" defTabSz="2438338">
              <a:lnSpc>
                <a:spcPct val="80000"/>
              </a:lnSpc>
              <a:defRPr sz="8500" b="1" spc="-17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슬라이드 제목</a:t>
            </a:r>
          </a:p>
        </p:txBody>
      </p:sp>
      <p:sp>
        <p:nvSpPr>
          <p:cNvPr id="223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0" indent="0">
              <a:lnSpc>
                <a:spcPts val="8900"/>
              </a:lnSpc>
              <a:spcBef>
                <a:spcPts val="0"/>
              </a:spcBef>
              <a:buSzTx/>
              <a:buNone/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슬라이드 부제</a:t>
            </a:r>
          </a:p>
        </p:txBody>
      </p:sp>
      <p:sp>
        <p:nvSpPr>
          <p:cNvPr id="224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 anchor="t"/>
          <a:lstStyle>
            <a:lvl1pPr marL="609600" indent="-609600" defTabSz="2438338">
              <a:lnSpc>
                <a:spcPct val="90000"/>
              </a:lnSpc>
              <a:spcBef>
                <a:spcPts val="4500"/>
              </a:spcBef>
              <a:buSzPct val="123000"/>
              <a:defRPr sz="4800">
                <a:solidFill>
                  <a:srgbClr val="FFFFFF"/>
                </a:solidFill>
              </a:defRPr>
            </a:lvl1pPr>
            <a:lvl2pPr marL="1219200" indent="-609600" defTabSz="2438338">
              <a:lnSpc>
                <a:spcPct val="90000"/>
              </a:lnSpc>
              <a:spcBef>
                <a:spcPts val="4500"/>
              </a:spcBef>
              <a:buSzPct val="123000"/>
              <a:defRPr sz="4800">
                <a:solidFill>
                  <a:srgbClr val="FFFFFF"/>
                </a:solidFill>
              </a:defRPr>
            </a:lvl2pPr>
            <a:lvl3pPr marL="1828800" indent="-609600" defTabSz="2438338">
              <a:lnSpc>
                <a:spcPct val="90000"/>
              </a:lnSpc>
              <a:spcBef>
                <a:spcPts val="4500"/>
              </a:spcBef>
              <a:buSzPct val="123000"/>
              <a:defRPr sz="4800">
                <a:solidFill>
                  <a:srgbClr val="FFFFFF"/>
                </a:solidFill>
              </a:defRPr>
            </a:lvl3pPr>
            <a:lvl4pPr marL="2438400" indent="-609600" defTabSz="2438338">
              <a:lnSpc>
                <a:spcPct val="90000"/>
              </a:lnSpc>
              <a:spcBef>
                <a:spcPts val="4500"/>
              </a:spcBef>
              <a:buSzPct val="123000"/>
              <a:defRPr sz="4800">
                <a:solidFill>
                  <a:srgbClr val="FFFFFF"/>
                </a:solidFill>
              </a:defRPr>
            </a:lvl4pPr>
            <a:lvl5pPr marL="3048000" indent="-609600" defTabSz="2438338">
              <a:lnSpc>
                <a:spcPct val="90000"/>
              </a:lnSpc>
              <a:spcBef>
                <a:spcPts val="4500"/>
              </a:spcBef>
              <a:buSzPct val="123000"/>
              <a:defRPr sz="4800">
                <a:solidFill>
                  <a:srgbClr val="FFFFFF"/>
                </a:solidFill>
              </a:defRPr>
            </a:lvl5pPr>
          </a:lstStyle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2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anchor="b"/>
          <a:lstStyle>
            <a:lvl1pPr defTabSz="584200"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0" indent="0">
              <a:spcBef>
                <a:spcPts val="0"/>
              </a:spcBef>
              <a:buSzTx/>
              <a:buNone/>
              <a:defRPr sz="36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저자 및 날짜</a:t>
            </a:r>
          </a:p>
        </p:txBody>
      </p:sp>
      <p:sp>
        <p:nvSpPr>
          <p:cNvPr id="233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 algn="l" defTabSz="2438338">
              <a:lnSpc>
                <a:spcPct val="80000"/>
              </a:lnSpc>
              <a:defRPr sz="11600" spc="-232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2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  <a:lvl2pPr marL="0" indent="457200">
              <a:spcBef>
                <a:spcPts val="0"/>
              </a:spcBef>
              <a:buSzTx/>
              <a:buNone/>
              <a:defRPr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2pPr>
            <a:lvl3pPr marL="0" indent="914400">
              <a:spcBef>
                <a:spcPts val="0"/>
              </a:spcBef>
              <a:buSzTx/>
              <a:buNone/>
              <a:defRPr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3pPr>
            <a:lvl4pPr marL="0" indent="1371600">
              <a:spcBef>
                <a:spcPts val="0"/>
              </a:spcBef>
              <a:buSzTx/>
              <a:buNone/>
              <a:defRPr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4pPr>
            <a:lvl5pPr marL="0" indent="1828800">
              <a:spcBef>
                <a:spcPts val="0"/>
              </a:spcBef>
              <a:buSzTx/>
              <a:buNone/>
              <a:defRPr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16930" y="13087298"/>
            <a:ext cx="337643" cy="368301"/>
          </a:xfrm>
          <a:prstGeom prst="rect">
            <a:avLst/>
          </a:prstGeom>
        </p:spPr>
        <p:txBody>
          <a:bodyPr anchor="b"/>
          <a:lstStyle>
            <a:lvl1pPr defTabSz="584200">
              <a:defRPr sz="18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E38C7-19E7-9DCC-2F5C-FC4FEBCE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39A6DC-FF5C-A2F7-18E0-F45745599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1E916-EE7D-A447-2FA4-EFDDDDAD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F82C-1EBB-4229-BC3D-BB17A25DE505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6A81B-B7C7-C1B0-F025-36E327D2D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E2341-5A6B-3466-035B-79F0C1DE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53215" y="13081000"/>
            <a:ext cx="464871" cy="471924"/>
          </a:xfrm>
        </p:spPr>
        <p:txBody>
          <a:bodyPr/>
          <a:lstStyle/>
          <a:p>
            <a:fld id="{EFF8C149-B40C-49AB-AEE1-10DA80099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08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54141"/>
            <a:ext cx="19621500" cy="871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{기업명}…"/>
          <p:cNvSpPr txBox="1"/>
          <p:nvPr/>
        </p:nvSpPr>
        <p:spPr>
          <a:xfrm>
            <a:off x="5035394" y="4555254"/>
            <a:ext cx="14313212" cy="2302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defTabSz="821531">
              <a:lnSpc>
                <a:spcPct val="120000"/>
              </a:lnSpc>
              <a:defRPr sz="6500" b="0" spc="-130">
                <a:latin typeface="Pretendard Black"/>
                <a:ea typeface="Pretendard Black"/>
                <a:cs typeface="Pretendard Black"/>
                <a:sym typeface="Pretendard Black"/>
              </a:defRPr>
            </a:pPr>
            <a:r>
              <a:rPr dirty="0">
                <a:solidFill>
                  <a:schemeClr val="bg1"/>
                </a:solidFill>
              </a:rPr>
              <a:t>{</a:t>
            </a:r>
            <a:r>
              <a:rPr dirty="0" err="1">
                <a:solidFill>
                  <a:schemeClr val="bg1"/>
                </a:solidFill>
              </a:rPr>
              <a:t>기업명</a:t>
            </a:r>
            <a:r>
              <a:rPr lang="en-US" dirty="0">
                <a:solidFill>
                  <a:schemeClr val="bg1"/>
                </a:solidFill>
              </a:rPr>
              <a:t>/Product </a:t>
            </a:r>
            <a:r>
              <a:rPr lang="ko-KR" altLang="en-US" dirty="0">
                <a:solidFill>
                  <a:schemeClr val="bg1"/>
                </a:solidFill>
              </a:rPr>
              <a:t>명</a:t>
            </a:r>
            <a:r>
              <a:rPr dirty="0">
                <a:solidFill>
                  <a:schemeClr val="bg1"/>
                </a:solidFill>
              </a:rPr>
              <a:t>}</a:t>
            </a:r>
          </a:p>
          <a:p>
            <a:pPr defTabSz="821531">
              <a:lnSpc>
                <a:spcPct val="120000"/>
              </a:lnSpc>
              <a:defRPr sz="6500" b="0" spc="-130">
                <a:latin typeface="Pretendard Black"/>
                <a:ea typeface="Pretendard Black"/>
                <a:cs typeface="Pretendard Black"/>
                <a:sym typeface="Pretendard Black"/>
              </a:defRPr>
            </a:pPr>
            <a:r>
              <a:rPr dirty="0">
                <a:solidFill>
                  <a:schemeClr val="bg1"/>
                </a:solidFill>
              </a:rPr>
              <a:t>Investor Relation</a:t>
            </a:r>
          </a:p>
        </p:txBody>
      </p:sp>
      <p:sp>
        <p:nvSpPr>
          <p:cNvPr id="246" name="회사나 서비스를 가장 잘 표현할 수 있는 이미지를…"/>
          <p:cNvSpPr txBox="1"/>
          <p:nvPr/>
        </p:nvSpPr>
        <p:spPr>
          <a:xfrm>
            <a:off x="7546497" y="7429249"/>
            <a:ext cx="9291005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2438338">
              <a:defRPr sz="4000" b="0" spc="-200">
                <a:latin typeface="Pretendard Thin"/>
                <a:ea typeface="Pretendard Thin"/>
                <a:cs typeface="Pretendard Thin"/>
                <a:sym typeface="Pretendard Thin"/>
              </a:defRPr>
            </a:pPr>
            <a:r>
              <a:rPr dirty="0" err="1">
                <a:solidFill>
                  <a:schemeClr val="bg1"/>
                </a:solidFill>
              </a:rPr>
              <a:t>회사나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서비스를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가장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잘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표현할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수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있는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이미지를</a:t>
            </a:r>
            <a:endParaRPr dirty="0">
              <a:solidFill>
                <a:schemeClr val="bg1"/>
              </a:solidFill>
            </a:endParaRPr>
          </a:p>
          <a:p>
            <a:pPr defTabSz="2438338">
              <a:defRPr sz="4000" b="0" spc="-200">
                <a:latin typeface="Pretendard Bold"/>
                <a:ea typeface="Pretendard Bold"/>
                <a:cs typeface="Pretendard Bold"/>
                <a:sym typeface="Pretendard Bold"/>
              </a:defRPr>
            </a:pPr>
            <a:r>
              <a:rPr dirty="0" err="1">
                <a:solidFill>
                  <a:schemeClr val="bg1"/>
                </a:solidFill>
              </a:rPr>
              <a:t>배경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이미지로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삽입해보세요</a:t>
            </a:r>
            <a:r>
              <a:rPr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사업을 펼칠 시장에 대한…"/>
          <p:cNvSpPr txBox="1"/>
          <p:nvPr/>
        </p:nvSpPr>
        <p:spPr>
          <a:xfrm>
            <a:off x="1356597" y="1905881"/>
            <a:ext cx="2167080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2438338">
              <a:defRPr sz="4000" b="0" spc="-200">
                <a:latin typeface="Pretendard Thin"/>
                <a:ea typeface="Pretendard Thin"/>
                <a:cs typeface="Pretendard Thin"/>
                <a:sym typeface="Pretendard Thin"/>
              </a:defRPr>
            </a:pPr>
            <a:r>
              <a:rPr dirty="0" err="1"/>
              <a:t>사업을</a:t>
            </a:r>
            <a:r>
              <a:rPr dirty="0"/>
              <a:t> </a:t>
            </a:r>
            <a:r>
              <a:rPr dirty="0" err="1"/>
              <a:t>펼칠</a:t>
            </a:r>
            <a:r>
              <a:rPr dirty="0"/>
              <a:t> </a:t>
            </a:r>
            <a:r>
              <a:rPr dirty="0" err="1"/>
              <a:t>시장에</a:t>
            </a:r>
            <a:r>
              <a:rPr dirty="0"/>
              <a:t> </a:t>
            </a:r>
            <a:r>
              <a:rPr dirty="0" err="1"/>
              <a:t>대한</a:t>
            </a:r>
            <a:endParaRPr dirty="0"/>
          </a:p>
          <a:p>
            <a:pPr algn="l" defTabSz="2438338">
              <a:defRPr sz="4000" b="0" spc="-200">
                <a:latin typeface="Pretendard Black"/>
                <a:ea typeface="Pretendard Black"/>
                <a:cs typeface="Pretendard Black"/>
                <a:sym typeface="Pretendard Black"/>
              </a:defRPr>
            </a:pPr>
            <a:r>
              <a:rPr dirty="0" err="1"/>
              <a:t>구체적인</a:t>
            </a:r>
            <a:r>
              <a:rPr dirty="0"/>
              <a:t> </a:t>
            </a:r>
            <a:r>
              <a:rPr dirty="0" err="1"/>
              <a:t>시장</a:t>
            </a:r>
            <a:r>
              <a:rPr dirty="0"/>
              <a:t> </a:t>
            </a:r>
            <a:r>
              <a:rPr dirty="0" err="1"/>
              <a:t>규모를</a:t>
            </a:r>
            <a:r>
              <a:rPr dirty="0"/>
              <a:t> </a:t>
            </a:r>
            <a:r>
              <a:rPr dirty="0" err="1"/>
              <a:t>기재해보세요</a:t>
            </a:r>
            <a:r>
              <a:rPr dirty="0"/>
              <a:t>. </a:t>
            </a:r>
          </a:p>
        </p:txBody>
      </p:sp>
      <p:sp>
        <p:nvSpPr>
          <p:cNvPr id="358" name="MARKET SIZE"/>
          <p:cNvSpPr txBox="1"/>
          <p:nvPr/>
        </p:nvSpPr>
        <p:spPr>
          <a:xfrm>
            <a:off x="1348928" y="1308099"/>
            <a:ext cx="1699618" cy="4318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000" b="0" spc="-100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t>MARKET SIZE</a:t>
            </a:r>
          </a:p>
        </p:txBody>
      </p:sp>
      <p:sp>
        <p:nvSpPr>
          <p:cNvPr id="359" name="원"/>
          <p:cNvSpPr/>
          <p:nvPr/>
        </p:nvSpPr>
        <p:spPr>
          <a:xfrm>
            <a:off x="1329014" y="4196288"/>
            <a:ext cx="8256388" cy="8256387"/>
          </a:xfrm>
          <a:prstGeom prst="ellipse">
            <a:avLst/>
          </a:prstGeom>
          <a:solidFill>
            <a:srgbClr val="00B4D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0" name="원"/>
          <p:cNvSpPr/>
          <p:nvPr/>
        </p:nvSpPr>
        <p:spPr>
          <a:xfrm>
            <a:off x="2440486" y="6379223"/>
            <a:ext cx="6033444" cy="6033443"/>
          </a:xfrm>
          <a:prstGeom prst="ellipse">
            <a:avLst/>
          </a:prstGeom>
          <a:solidFill>
            <a:srgbClr val="0077B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1" name="원"/>
          <p:cNvSpPr/>
          <p:nvPr/>
        </p:nvSpPr>
        <p:spPr>
          <a:xfrm>
            <a:off x="3477922" y="8414086"/>
            <a:ext cx="3958572" cy="3958572"/>
          </a:xfrm>
          <a:prstGeom prst="ellipse">
            <a:avLst/>
          </a:prstGeom>
          <a:solidFill>
            <a:srgbClr val="0304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2" name="1) TAM(Total Addressable Market)…"/>
          <p:cNvSpPr txBox="1"/>
          <p:nvPr/>
        </p:nvSpPr>
        <p:spPr>
          <a:xfrm>
            <a:off x="11272370" y="4927231"/>
            <a:ext cx="11524679" cy="679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600" b="0">
                <a:latin typeface="Pretendard Bold"/>
                <a:ea typeface="Pretendard Bold"/>
                <a:cs typeface="Pretendard Bold"/>
                <a:sym typeface="Pretendard Bold"/>
              </a:defRPr>
            </a:pPr>
            <a:r>
              <a:rPr dirty="0"/>
              <a:t>1) TAM(Total Addressable Market)</a:t>
            </a:r>
            <a:endParaRPr dirty="0">
              <a:latin typeface="Pretendard Regular"/>
              <a:ea typeface="Pretendard Regular"/>
              <a:cs typeface="Pretendard Regular"/>
              <a:sym typeface="Pretendard Regular"/>
            </a:endParaRPr>
          </a:p>
          <a:p>
            <a:pPr algn="l" defTabSz="457200">
              <a:defRPr sz="2600" b="0">
                <a:latin typeface="Pretendard Regular"/>
                <a:ea typeface="Pretendard Regular"/>
                <a:cs typeface="Pretendard Regular"/>
                <a:sym typeface="Pretendard Regular"/>
              </a:defRPr>
            </a:pPr>
            <a:endParaRPr dirty="0">
              <a:latin typeface="Pretendard Regular"/>
              <a:ea typeface="Pretendard Regular"/>
              <a:cs typeface="Pretendard Regular"/>
              <a:sym typeface="Pretendard Regular"/>
            </a:endParaRPr>
          </a:p>
          <a:p>
            <a:pPr algn="l" defTabSz="457200">
              <a:defRPr sz="2600" b="0">
                <a:latin typeface="Pretendard Regular"/>
                <a:ea typeface="Pretendard Regular"/>
                <a:cs typeface="Pretendard Regular"/>
                <a:sym typeface="Pretendard Regular"/>
              </a:defRPr>
            </a:pPr>
            <a:r>
              <a:rPr dirty="0" err="1"/>
              <a:t>TAM은</a:t>
            </a:r>
            <a:r>
              <a:rPr dirty="0"/>
              <a:t> '</a:t>
            </a:r>
            <a:r>
              <a:rPr dirty="0" err="1"/>
              <a:t>전체</a:t>
            </a:r>
            <a:r>
              <a:rPr dirty="0"/>
              <a:t> </a:t>
            </a:r>
            <a:r>
              <a:rPr dirty="0" err="1"/>
              <a:t>시장'을</a:t>
            </a:r>
            <a:r>
              <a:rPr dirty="0"/>
              <a:t> </a:t>
            </a:r>
            <a:r>
              <a:rPr dirty="0" err="1"/>
              <a:t>의미합니다</a:t>
            </a:r>
            <a:r>
              <a:rPr dirty="0"/>
              <a:t>. </a:t>
            </a:r>
            <a:r>
              <a:rPr dirty="0" err="1"/>
              <a:t>예를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, </a:t>
            </a:r>
            <a:r>
              <a:rPr dirty="0" err="1"/>
              <a:t>아이폰</a:t>
            </a:r>
            <a:r>
              <a:rPr dirty="0"/>
              <a:t> </a:t>
            </a:r>
            <a:r>
              <a:rPr dirty="0" err="1"/>
              <a:t>앱으로</a:t>
            </a:r>
            <a:r>
              <a:rPr dirty="0"/>
              <a:t> </a:t>
            </a:r>
            <a:r>
              <a:rPr dirty="0" err="1"/>
              <a:t>식단관리를</a:t>
            </a:r>
            <a:r>
              <a:rPr dirty="0"/>
              <a:t> </a:t>
            </a:r>
            <a:r>
              <a:rPr dirty="0" err="1"/>
              <a:t>돕는</a:t>
            </a:r>
            <a:r>
              <a:rPr dirty="0"/>
              <a:t> </a:t>
            </a:r>
            <a:r>
              <a:rPr dirty="0" err="1"/>
              <a:t>제품</a:t>
            </a:r>
            <a:r>
              <a:rPr dirty="0"/>
              <a:t>/</a:t>
            </a:r>
            <a:r>
              <a:rPr dirty="0" err="1"/>
              <a:t>서비스가</a:t>
            </a:r>
            <a:r>
              <a:rPr dirty="0"/>
              <a:t> </a:t>
            </a:r>
            <a:r>
              <a:rPr dirty="0" err="1"/>
              <a:t>있다고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, </a:t>
            </a:r>
            <a:r>
              <a:rPr dirty="0" err="1"/>
              <a:t>TAM은</a:t>
            </a:r>
            <a:r>
              <a:rPr dirty="0"/>
              <a:t> </a:t>
            </a:r>
            <a:r>
              <a:rPr dirty="0" err="1"/>
              <a:t>헬스케어</a:t>
            </a:r>
            <a:r>
              <a:rPr dirty="0"/>
              <a:t> </a:t>
            </a:r>
            <a:r>
              <a:rPr dirty="0" err="1"/>
              <a:t>시장</a:t>
            </a:r>
            <a:r>
              <a:rPr dirty="0"/>
              <a:t> </a:t>
            </a:r>
            <a:r>
              <a:rPr dirty="0" err="1"/>
              <a:t>전체를</a:t>
            </a:r>
            <a:r>
              <a:rPr dirty="0"/>
              <a:t> </a:t>
            </a:r>
            <a:r>
              <a:rPr dirty="0" err="1"/>
              <a:t>의미합니다</a:t>
            </a:r>
            <a:r>
              <a:rPr dirty="0"/>
              <a:t>.</a:t>
            </a:r>
          </a:p>
          <a:p>
            <a:pPr algn="l" defTabSz="457200">
              <a:defRPr sz="2600" b="0">
                <a:latin typeface="Pretendard Regular"/>
                <a:ea typeface="Pretendard Regular"/>
                <a:cs typeface="Pretendard Regular"/>
                <a:sym typeface="Pretendard Regular"/>
              </a:defRPr>
            </a:pPr>
            <a:endParaRPr dirty="0"/>
          </a:p>
          <a:p>
            <a:pPr algn="l" defTabSz="457200">
              <a:defRPr sz="2600" b="0">
                <a:latin typeface="Pretendard Bold"/>
                <a:ea typeface="Pretendard Bold"/>
                <a:cs typeface="Pretendard Bold"/>
                <a:sym typeface="Pretendard Bold"/>
              </a:defRPr>
            </a:pPr>
            <a:r>
              <a:rPr dirty="0"/>
              <a:t>2) SAM(Served Available Market)</a:t>
            </a:r>
          </a:p>
          <a:p>
            <a:pPr algn="l" defTabSz="457200">
              <a:defRPr sz="2600" b="0">
                <a:latin typeface="Pretendard Bold"/>
                <a:ea typeface="Pretendard Bold"/>
                <a:cs typeface="Pretendard Bold"/>
                <a:sym typeface="Pretendard Bold"/>
              </a:defRPr>
            </a:pPr>
            <a:endParaRPr dirty="0">
              <a:latin typeface="Pretendard Regular"/>
              <a:ea typeface="Pretendard Regular"/>
              <a:cs typeface="Pretendard Regular"/>
              <a:sym typeface="Pretendard Regular"/>
            </a:endParaRPr>
          </a:p>
          <a:p>
            <a:pPr algn="l" defTabSz="457200">
              <a:defRPr sz="2600" b="0">
                <a:latin typeface="Pretendard Regular"/>
                <a:ea typeface="Pretendard Regular"/>
                <a:cs typeface="Pretendard Regular"/>
                <a:sym typeface="Pretendard Regular"/>
              </a:defRPr>
            </a:pPr>
            <a:r>
              <a:rPr dirty="0" err="1"/>
              <a:t>SAM은</a:t>
            </a:r>
            <a:r>
              <a:rPr dirty="0"/>
              <a:t> </a:t>
            </a:r>
            <a:r>
              <a:rPr dirty="0" err="1"/>
              <a:t>TAM보다는</a:t>
            </a:r>
            <a:r>
              <a:rPr dirty="0"/>
              <a:t> </a:t>
            </a:r>
            <a:r>
              <a:rPr dirty="0" err="1"/>
              <a:t>좀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작은</a:t>
            </a:r>
            <a:r>
              <a:rPr dirty="0"/>
              <a:t> '</a:t>
            </a:r>
            <a:r>
              <a:rPr dirty="0" err="1"/>
              <a:t>유효</a:t>
            </a:r>
            <a:r>
              <a:rPr dirty="0"/>
              <a:t> </a:t>
            </a:r>
            <a:r>
              <a:rPr dirty="0" err="1"/>
              <a:t>시장'을</a:t>
            </a:r>
            <a:r>
              <a:rPr dirty="0"/>
              <a:t> </a:t>
            </a:r>
            <a:r>
              <a:rPr dirty="0" err="1"/>
              <a:t>의미합니다</a:t>
            </a:r>
            <a:r>
              <a:rPr dirty="0"/>
              <a:t>. </a:t>
            </a:r>
            <a:r>
              <a:rPr dirty="0" err="1"/>
              <a:t>전체</a:t>
            </a:r>
            <a:r>
              <a:rPr dirty="0"/>
              <a:t> </a:t>
            </a:r>
            <a:r>
              <a:rPr dirty="0" err="1"/>
              <a:t>시장</a:t>
            </a:r>
            <a:r>
              <a:rPr dirty="0"/>
              <a:t> </a:t>
            </a:r>
            <a:r>
              <a:rPr dirty="0" err="1"/>
              <a:t>중</a:t>
            </a:r>
            <a:r>
              <a:rPr dirty="0"/>
              <a:t>,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팀이</a:t>
            </a:r>
            <a:r>
              <a:rPr dirty="0"/>
              <a:t> </a:t>
            </a:r>
            <a:r>
              <a:rPr dirty="0" err="1"/>
              <a:t>도달</a:t>
            </a:r>
            <a:r>
              <a:rPr dirty="0"/>
              <a:t> </a:t>
            </a:r>
            <a:r>
              <a:rPr dirty="0" err="1"/>
              <a:t>가능한</a:t>
            </a:r>
            <a:r>
              <a:rPr dirty="0"/>
              <a:t> </a:t>
            </a:r>
            <a:r>
              <a:rPr dirty="0" err="1"/>
              <a:t>시장의</a:t>
            </a:r>
            <a:r>
              <a:rPr dirty="0"/>
              <a:t> </a:t>
            </a:r>
            <a:r>
              <a:rPr dirty="0" err="1"/>
              <a:t>최대</a:t>
            </a:r>
            <a:r>
              <a:rPr dirty="0"/>
              <a:t> </a:t>
            </a:r>
            <a:r>
              <a:rPr dirty="0" err="1"/>
              <a:t>크기로</a:t>
            </a:r>
            <a:r>
              <a:rPr dirty="0"/>
              <a:t> </a:t>
            </a:r>
            <a:r>
              <a:rPr dirty="0" err="1"/>
              <a:t>볼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  <a:p>
            <a:pPr algn="l" defTabSz="457200">
              <a:defRPr sz="2600" b="0">
                <a:latin typeface="Pretendard Regular"/>
                <a:ea typeface="Pretendard Regular"/>
                <a:cs typeface="Pretendard Regular"/>
                <a:sym typeface="Pretendard Regular"/>
              </a:defRPr>
            </a:pPr>
            <a:r>
              <a:rPr dirty="0" err="1"/>
              <a:t>예를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, 1)</a:t>
            </a:r>
            <a:r>
              <a:rPr dirty="0" err="1"/>
              <a:t>의</a:t>
            </a:r>
            <a:r>
              <a:rPr dirty="0"/>
              <a:t> </a:t>
            </a:r>
            <a:r>
              <a:rPr dirty="0" err="1"/>
              <a:t>예처럼</a:t>
            </a:r>
            <a:r>
              <a:rPr dirty="0"/>
              <a:t> </a:t>
            </a:r>
            <a:r>
              <a:rPr dirty="0" err="1"/>
              <a:t>앱</a:t>
            </a:r>
            <a:r>
              <a:rPr dirty="0"/>
              <a:t> </a:t>
            </a:r>
            <a:r>
              <a:rPr dirty="0" err="1"/>
              <a:t>기반의</a:t>
            </a:r>
            <a:r>
              <a:rPr dirty="0"/>
              <a:t> </a:t>
            </a:r>
            <a:r>
              <a:rPr dirty="0" err="1"/>
              <a:t>식단관리</a:t>
            </a:r>
            <a:r>
              <a:rPr dirty="0"/>
              <a:t> </a:t>
            </a:r>
            <a:r>
              <a:rPr dirty="0" err="1"/>
              <a:t>제품</a:t>
            </a:r>
            <a:r>
              <a:rPr dirty="0"/>
              <a:t>/</a:t>
            </a:r>
            <a:r>
              <a:rPr dirty="0" err="1"/>
              <a:t>서비스는</a:t>
            </a:r>
            <a:r>
              <a:rPr dirty="0"/>
              <a:t> </a:t>
            </a:r>
            <a:r>
              <a:rPr dirty="0" err="1"/>
              <a:t>헬스케어</a:t>
            </a:r>
            <a:r>
              <a:rPr dirty="0"/>
              <a:t> </a:t>
            </a:r>
            <a:r>
              <a:rPr dirty="0" err="1"/>
              <a:t>시장에서</a:t>
            </a:r>
            <a:r>
              <a:rPr dirty="0"/>
              <a:t> </a:t>
            </a:r>
            <a:r>
              <a:rPr dirty="0" err="1"/>
              <a:t>디지털</a:t>
            </a:r>
            <a:r>
              <a:rPr dirty="0"/>
              <a:t> </a:t>
            </a:r>
            <a:r>
              <a:rPr dirty="0" err="1"/>
              <a:t>헬스케어</a:t>
            </a:r>
            <a:r>
              <a:rPr dirty="0"/>
              <a:t> </a:t>
            </a:r>
            <a:r>
              <a:rPr dirty="0" err="1"/>
              <a:t>시장으로</a:t>
            </a:r>
            <a:r>
              <a:rPr dirty="0"/>
              <a:t> </a:t>
            </a:r>
            <a:r>
              <a:rPr dirty="0" err="1"/>
              <a:t>축소하여</a:t>
            </a:r>
            <a:r>
              <a:rPr dirty="0"/>
              <a:t> </a:t>
            </a:r>
            <a:r>
              <a:rPr dirty="0" err="1"/>
              <a:t>생각해</a:t>
            </a:r>
            <a:r>
              <a:rPr dirty="0"/>
              <a:t> </a:t>
            </a:r>
            <a:r>
              <a:rPr dirty="0" err="1"/>
              <a:t>볼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  <a:p>
            <a:pPr algn="l" defTabSz="457200">
              <a:defRPr sz="2600" b="0">
                <a:latin typeface="Pretendard Regular"/>
                <a:ea typeface="Pretendard Regular"/>
                <a:cs typeface="Pretendard Regular"/>
                <a:sym typeface="Pretendard Regular"/>
              </a:defRPr>
            </a:pPr>
            <a:r>
              <a:rPr dirty="0"/>
              <a:t> </a:t>
            </a:r>
          </a:p>
          <a:p>
            <a:pPr algn="l" defTabSz="457200">
              <a:defRPr sz="2600" b="0">
                <a:latin typeface="Pretendard Bold"/>
                <a:ea typeface="Pretendard Bold"/>
                <a:cs typeface="Pretendard Bold"/>
                <a:sym typeface="Pretendard Bold"/>
              </a:defRPr>
            </a:pPr>
            <a:r>
              <a:rPr dirty="0"/>
              <a:t>3) SOM(Share Of Market)</a:t>
            </a:r>
          </a:p>
          <a:p>
            <a:pPr algn="l" defTabSz="457200">
              <a:defRPr sz="2600" b="0">
                <a:latin typeface="Pretendard Bold"/>
                <a:ea typeface="Pretendard Bold"/>
                <a:cs typeface="Pretendard Bold"/>
                <a:sym typeface="Pretendard Bold"/>
              </a:defRPr>
            </a:pPr>
            <a:endParaRPr dirty="0">
              <a:latin typeface="Pretendard Regular"/>
              <a:ea typeface="Pretendard Regular"/>
              <a:cs typeface="Pretendard Regular"/>
              <a:sym typeface="Pretendard Regular"/>
            </a:endParaRPr>
          </a:p>
          <a:p>
            <a:pPr algn="l" defTabSz="457200">
              <a:defRPr sz="2600" b="0">
                <a:latin typeface="Pretendard Regular"/>
                <a:ea typeface="Pretendard Regular"/>
                <a:cs typeface="Pretendard Regular"/>
                <a:sym typeface="Pretendard Regular"/>
              </a:defRPr>
            </a:pPr>
            <a:r>
              <a:rPr dirty="0" err="1"/>
              <a:t>SAM보다</a:t>
            </a:r>
            <a:r>
              <a:rPr dirty="0"/>
              <a:t> </a:t>
            </a:r>
            <a:r>
              <a:rPr dirty="0" err="1"/>
              <a:t>작은</a:t>
            </a:r>
            <a:r>
              <a:rPr dirty="0"/>
              <a:t> '</a:t>
            </a:r>
            <a:r>
              <a:rPr dirty="0" err="1"/>
              <a:t>실제</a:t>
            </a:r>
            <a:r>
              <a:rPr dirty="0"/>
              <a:t> </a:t>
            </a:r>
            <a:r>
              <a:rPr dirty="0" err="1"/>
              <a:t>점유</a:t>
            </a:r>
            <a:r>
              <a:rPr dirty="0"/>
              <a:t> </a:t>
            </a:r>
            <a:r>
              <a:rPr dirty="0" err="1"/>
              <a:t>가능한</a:t>
            </a:r>
            <a:r>
              <a:rPr dirty="0"/>
              <a:t> </a:t>
            </a:r>
            <a:r>
              <a:rPr dirty="0" err="1"/>
              <a:t>시장'이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SOM입니다</a:t>
            </a:r>
            <a:r>
              <a:rPr dirty="0"/>
              <a:t>. </a:t>
            </a:r>
            <a:r>
              <a:rPr dirty="0" err="1"/>
              <a:t>예를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, SAM(</a:t>
            </a:r>
            <a:r>
              <a:rPr dirty="0" err="1"/>
              <a:t>앱</a:t>
            </a:r>
            <a:r>
              <a:rPr dirty="0"/>
              <a:t>/</a:t>
            </a:r>
            <a:r>
              <a:rPr dirty="0" err="1"/>
              <a:t>디지털헬스케어</a:t>
            </a:r>
            <a:r>
              <a:rPr dirty="0"/>
              <a:t>)</a:t>
            </a:r>
            <a:r>
              <a:rPr dirty="0" err="1"/>
              <a:t>에서</a:t>
            </a:r>
            <a:r>
              <a:rPr dirty="0"/>
              <a:t> </a:t>
            </a:r>
            <a:r>
              <a:rPr dirty="0" err="1"/>
              <a:t>현재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서비스를</a:t>
            </a:r>
            <a:r>
              <a:rPr dirty="0"/>
              <a:t> </a:t>
            </a:r>
            <a:r>
              <a:rPr dirty="0" err="1"/>
              <a:t>쓸것으로</a:t>
            </a:r>
            <a:r>
              <a:rPr dirty="0"/>
              <a:t> </a:t>
            </a:r>
            <a:r>
              <a:rPr dirty="0" err="1"/>
              <a:t>예상되는</a:t>
            </a:r>
            <a:r>
              <a:rPr dirty="0"/>
              <a:t> [</a:t>
            </a:r>
            <a:r>
              <a:rPr dirty="0" err="1"/>
              <a:t>고객수</a:t>
            </a:r>
            <a:r>
              <a:rPr dirty="0"/>
              <a:t> X </a:t>
            </a:r>
            <a:r>
              <a:rPr dirty="0" err="1"/>
              <a:t>고객당</a:t>
            </a:r>
            <a:r>
              <a:rPr dirty="0"/>
              <a:t> </a:t>
            </a:r>
            <a:r>
              <a:rPr dirty="0" err="1"/>
              <a:t>매출</a:t>
            </a:r>
            <a:r>
              <a:rPr dirty="0"/>
              <a:t>] =</a:t>
            </a:r>
            <a:r>
              <a:rPr dirty="0" err="1"/>
              <a:t>SOM에</a:t>
            </a:r>
            <a:r>
              <a:rPr dirty="0"/>
              <a:t> </a:t>
            </a:r>
            <a:r>
              <a:rPr dirty="0" err="1"/>
              <a:t>해당됩니다</a:t>
            </a:r>
            <a:r>
              <a:rPr dirty="0"/>
              <a:t>.</a:t>
            </a:r>
          </a:p>
        </p:txBody>
      </p:sp>
      <p:sp>
        <p:nvSpPr>
          <p:cNvPr id="363" name="TAM"/>
          <p:cNvSpPr txBox="1"/>
          <p:nvPr/>
        </p:nvSpPr>
        <p:spPr>
          <a:xfrm>
            <a:off x="5044061" y="4529283"/>
            <a:ext cx="82629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2600" b="0">
                <a:solidFill>
                  <a:srgbClr val="FFFFFF"/>
                </a:solidFill>
                <a:latin typeface="Pretendard Bold"/>
                <a:ea typeface="Pretendard Bold"/>
                <a:cs typeface="Pretendard Bold"/>
                <a:sym typeface="Pretendard Bold"/>
              </a:defRPr>
            </a:lvl1pPr>
          </a:lstStyle>
          <a:p>
            <a:r>
              <a:t>TAM</a:t>
            </a:r>
          </a:p>
        </p:txBody>
      </p:sp>
      <p:sp>
        <p:nvSpPr>
          <p:cNvPr id="364" name="SAM"/>
          <p:cNvSpPr txBox="1"/>
          <p:nvPr/>
        </p:nvSpPr>
        <p:spPr>
          <a:xfrm>
            <a:off x="5034467" y="6702138"/>
            <a:ext cx="84548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2600" b="0">
                <a:solidFill>
                  <a:srgbClr val="FFFFFF"/>
                </a:solidFill>
                <a:latin typeface="Pretendard Bold"/>
                <a:ea typeface="Pretendard Bold"/>
                <a:cs typeface="Pretendard Bold"/>
                <a:sym typeface="Pretendard Bold"/>
              </a:defRPr>
            </a:lvl1pPr>
          </a:lstStyle>
          <a:p>
            <a:r>
              <a:t>SAM</a:t>
            </a:r>
          </a:p>
        </p:txBody>
      </p:sp>
      <p:sp>
        <p:nvSpPr>
          <p:cNvPr id="365" name="SOM"/>
          <p:cNvSpPr txBox="1"/>
          <p:nvPr/>
        </p:nvSpPr>
        <p:spPr>
          <a:xfrm>
            <a:off x="5026003" y="8874994"/>
            <a:ext cx="86241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2600" b="0">
                <a:solidFill>
                  <a:srgbClr val="FFFFFF"/>
                </a:solidFill>
                <a:latin typeface="Pretendard Bold"/>
                <a:ea typeface="Pretendard Bold"/>
                <a:cs typeface="Pretendard Bold"/>
                <a:sym typeface="Pretendard Bold"/>
              </a:defRPr>
            </a:lvl1pPr>
          </a:lstStyle>
          <a:p>
            <a:r>
              <a:t>SOM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91680-576D-DEAC-CD0E-3C4310ABF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5972E53-1532-9F35-6A02-228D6931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892" y="1523999"/>
            <a:ext cx="21031200" cy="1779486"/>
          </a:xfrm>
        </p:spPr>
        <p:txBody>
          <a:bodyPr>
            <a:normAutofit/>
          </a:bodyPr>
          <a:lstStyle/>
          <a:p>
            <a:pPr algn="l" defTabSz="2438338" hangingPunct="0"/>
            <a:r>
              <a:rPr lang="ko-KR" altLang="en-US" sz="4000" spc="-200" dirty="0">
                <a:latin typeface="Pretendard Thin"/>
                <a:sym typeface="Helvetica Neue"/>
              </a:rPr>
              <a:t>경제적 가치 추정</a:t>
            </a:r>
            <a:r>
              <a:rPr lang="en-US" altLang="ko-KR" sz="4000" spc="-200" dirty="0">
                <a:latin typeface="Pretendard Thin"/>
                <a:sym typeface="Helvetica Neue"/>
              </a:rPr>
              <a:t>(EVE) </a:t>
            </a:r>
            <a:r>
              <a:rPr lang="ko-KR" altLang="en-US" sz="4000" spc="-200" dirty="0">
                <a:latin typeface="Pretendard Thin"/>
                <a:sym typeface="Helvetica Neue"/>
              </a:rPr>
              <a:t>모델 기반  자사 제품</a:t>
            </a:r>
            <a:r>
              <a:rPr lang="en-US" altLang="ko-KR" sz="4000" spc="-200" dirty="0">
                <a:latin typeface="Pretendard Thin"/>
                <a:sym typeface="Helvetica Neue"/>
              </a:rPr>
              <a:t>/</a:t>
            </a:r>
            <a:r>
              <a:rPr lang="ko-KR" altLang="en-US" sz="4000" spc="-200" dirty="0">
                <a:latin typeface="Pretendard Thin"/>
                <a:sym typeface="Helvetica Neue"/>
              </a:rPr>
              <a:t>서비스의 차별적 가치 정량화 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5867BC-4ABA-1C50-8B4E-88C893A101F4}"/>
              </a:ext>
            </a:extLst>
          </p:cNvPr>
          <p:cNvSpPr/>
          <p:nvPr/>
        </p:nvSpPr>
        <p:spPr>
          <a:xfrm>
            <a:off x="4084320" y="3195519"/>
            <a:ext cx="3992880" cy="42416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11111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긍정적인 </a:t>
            </a:r>
            <a:br>
              <a:rPr lang="en-US" altLang="ko-KR" sz="2000" dirty="0">
                <a:solidFill>
                  <a:srgbClr val="11111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 sz="2000" dirty="0">
                <a:solidFill>
                  <a:srgbClr val="11111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차별 가치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129054-CD00-5B1B-78A4-92B01E3F7919}"/>
              </a:ext>
            </a:extLst>
          </p:cNvPr>
          <p:cNvSpPr/>
          <p:nvPr/>
        </p:nvSpPr>
        <p:spPr>
          <a:xfrm>
            <a:off x="4084320" y="7437121"/>
            <a:ext cx="3992880" cy="424160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준거 가치 </a:t>
            </a:r>
            <a:endParaRPr lang="en-US" altLang="ko-KR" sz="2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(Reference)</a:t>
            </a:r>
            <a:endParaRPr lang="ko-KR" altLang="en-US" sz="2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04579-898C-6F65-4CB2-52F6EB92C904}"/>
              </a:ext>
            </a:extLst>
          </p:cNvPr>
          <p:cNvSpPr/>
          <p:nvPr/>
        </p:nvSpPr>
        <p:spPr>
          <a:xfrm>
            <a:off x="8077200" y="3195520"/>
            <a:ext cx="3992880" cy="1689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부정적인 </a:t>
            </a:r>
            <a:br>
              <a:rPr lang="en-US" altLang="ko-KR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차별 가치 </a:t>
            </a:r>
          </a:p>
        </p:txBody>
      </p:sp>
      <p:sp>
        <p:nvSpPr>
          <p:cNvPr id="7" name="화살표: 위쪽/아래쪽 6">
            <a:extLst>
              <a:ext uri="{FF2B5EF4-FFF2-40B4-BE49-F238E27FC236}">
                <a16:creationId xmlns:a16="http://schemas.microsoft.com/office/drawing/2014/main" id="{4BC817CD-3D16-8082-B43D-0229D0948CCA}"/>
              </a:ext>
            </a:extLst>
          </p:cNvPr>
          <p:cNvSpPr/>
          <p:nvPr/>
        </p:nvSpPr>
        <p:spPr>
          <a:xfrm>
            <a:off x="9403080" y="5024319"/>
            <a:ext cx="1554480" cy="665440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FB107FD-D8C9-9CB8-A588-F20FA8AEF621}"/>
              </a:ext>
            </a:extLst>
          </p:cNvPr>
          <p:cNvCxnSpPr/>
          <p:nvPr/>
        </p:nvCxnSpPr>
        <p:spPr>
          <a:xfrm>
            <a:off x="2804160" y="11678720"/>
            <a:ext cx="113385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0D388AE-24AA-3D0F-86B5-B308C4145B73}"/>
              </a:ext>
            </a:extLst>
          </p:cNvPr>
          <p:cNvSpPr txBox="1"/>
          <p:nvPr/>
        </p:nvSpPr>
        <p:spPr>
          <a:xfrm>
            <a:off x="12984480" y="3607352"/>
            <a:ext cx="9966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11111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차별 가치</a:t>
            </a:r>
            <a:r>
              <a:rPr lang="en-US" altLang="ko-KR" sz="2000" dirty="0">
                <a:solidFill>
                  <a:srgbClr val="11111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2000" dirty="0">
                <a:solidFill>
                  <a:srgbClr val="11111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당신의 제안과 참조 제품 사이의 차이점에서 고객에게 주는 가치</a:t>
            </a:r>
            <a:r>
              <a:rPr lang="en-US" altLang="ko-KR" sz="2000" dirty="0">
                <a:solidFill>
                  <a:srgbClr val="11111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2000" dirty="0">
                <a:solidFill>
                  <a:srgbClr val="11111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긍정적이고 부정적인 모든 것</a:t>
            </a:r>
            <a:r>
              <a:rPr lang="en-US" altLang="ko-KR" sz="2000" dirty="0">
                <a:solidFill>
                  <a:srgbClr val="11111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 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C50389-A844-024D-9CCD-990150EA2E1C}"/>
              </a:ext>
            </a:extLst>
          </p:cNvPr>
          <p:cNvSpPr txBox="1"/>
          <p:nvPr/>
        </p:nvSpPr>
        <p:spPr>
          <a:xfrm>
            <a:off x="8473440" y="7882072"/>
            <a:ext cx="416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11111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총 경제적 가치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B932D9-B54F-F8C4-05C8-C4713A08ECDA}"/>
              </a:ext>
            </a:extLst>
          </p:cNvPr>
          <p:cNvSpPr txBox="1"/>
          <p:nvPr/>
        </p:nvSpPr>
        <p:spPr>
          <a:xfrm>
            <a:off x="12954000" y="9164419"/>
            <a:ext cx="9966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Arial" panose="020B0604020202020204" pitchFamily="34" charset="0"/>
              <a:buChar char="•"/>
              <a:defRPr>
                <a:solidFill>
                  <a:srgbClr val="11111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r>
              <a:rPr lang="ko-KR" altLang="en-US" sz="2000" dirty="0"/>
              <a:t>기준 가치</a:t>
            </a:r>
            <a:r>
              <a:rPr lang="en-US" altLang="ko-KR" sz="2000" dirty="0"/>
              <a:t>: </a:t>
            </a:r>
            <a:r>
              <a:rPr lang="ko-KR" altLang="en-US" sz="2000" dirty="0"/>
              <a:t>고객의 다음 최선의 대안 공급자의 가격</a:t>
            </a:r>
            <a:r>
              <a:rPr lang="en-US" altLang="ko-KR" sz="2000" dirty="0"/>
              <a:t>(</a:t>
            </a:r>
            <a:r>
              <a:rPr lang="ko-KR" altLang="en-US" sz="2000" dirty="0"/>
              <a:t>단위와 조건에 따라 조정됨</a:t>
            </a:r>
            <a:r>
              <a:rPr lang="en-US" altLang="ko-KR" sz="2000" dirty="0"/>
              <a:t>)”</a:t>
            </a:r>
            <a:endParaRPr lang="ko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C6706B-2327-51AB-62BA-3175DFEFBDB7}"/>
              </a:ext>
            </a:extLst>
          </p:cNvPr>
          <p:cNvSpPr txBox="1"/>
          <p:nvPr/>
        </p:nvSpPr>
        <p:spPr>
          <a:xfrm>
            <a:off x="2575560" y="12062294"/>
            <a:ext cx="19232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Arial" panose="020B0604020202020204" pitchFamily="34" charset="0"/>
              <a:buChar char="•"/>
              <a:defRPr>
                <a:solidFill>
                  <a:srgbClr val="11111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r>
              <a:rPr lang="ko-KR" altLang="en-US" sz="2000" dirty="0"/>
              <a:t>총 경제적 가치는 스마트 </a:t>
            </a:r>
            <a:r>
              <a:rPr lang="ko-KR" altLang="en-US" sz="2000" dirty="0" err="1"/>
              <a:t>쇼퍼가</a:t>
            </a:r>
            <a:r>
              <a:rPr lang="ko-KR" altLang="en-US" sz="2000" dirty="0"/>
              <a:t> 시장에 대해 완전히 알고 있으며 최선의 제품을 찾고 있을 때 지불할 최대 가격</a:t>
            </a:r>
            <a:endParaRPr lang="en-US" altLang="ko-KR" sz="2000" dirty="0"/>
          </a:p>
          <a:p>
            <a:r>
              <a:rPr lang="ko-KR" altLang="en-US" sz="2000" dirty="0"/>
              <a:t>구매 담당자들은 그들이 받는 실제 경제적 가치를 인식하지 못할 가능성 큼</a:t>
            </a:r>
          </a:p>
          <a:p>
            <a:endParaRPr lang="ko-KR" altLang="en-US" sz="2000" dirty="0"/>
          </a:p>
        </p:txBody>
      </p:sp>
      <p:sp>
        <p:nvSpPr>
          <p:cNvPr id="8" name="BUSINESS MODEL">
            <a:extLst>
              <a:ext uri="{FF2B5EF4-FFF2-40B4-BE49-F238E27FC236}">
                <a16:creationId xmlns:a16="http://schemas.microsoft.com/office/drawing/2014/main" id="{F6F84ADB-8991-692C-733A-D071844B3C38}"/>
              </a:ext>
            </a:extLst>
          </p:cNvPr>
          <p:cNvSpPr txBox="1"/>
          <p:nvPr/>
        </p:nvSpPr>
        <p:spPr>
          <a:xfrm>
            <a:off x="1348928" y="1308099"/>
            <a:ext cx="2154635" cy="4318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000" b="0" spc="-100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rPr dirty="0"/>
              <a:t>BUSINESS MODEL</a:t>
            </a:r>
          </a:p>
        </p:txBody>
      </p:sp>
    </p:spTree>
    <p:extLst>
      <p:ext uri="{BB962C8B-B14F-4D97-AF65-F5344CB8AC3E}">
        <p14:creationId xmlns:p14="http://schemas.microsoft.com/office/powerpoint/2010/main" val="1738120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원"/>
          <p:cNvSpPr/>
          <p:nvPr/>
        </p:nvSpPr>
        <p:spPr>
          <a:xfrm>
            <a:off x="16632471" y="4592933"/>
            <a:ext cx="5232578" cy="5232578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8" name="공급자"/>
          <p:cNvSpPr txBox="1"/>
          <p:nvPr/>
        </p:nvSpPr>
        <p:spPr>
          <a:xfrm>
            <a:off x="4690298" y="4950100"/>
            <a:ext cx="88988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spcBef>
                <a:spcPts val="4500"/>
              </a:spcBef>
              <a:defRPr sz="2500" b="0" spc="-125">
                <a:latin typeface="Pretendard Bold"/>
                <a:ea typeface="Pretendard Bold"/>
                <a:cs typeface="Pretendard Bold"/>
                <a:sym typeface="Pretendard Bold"/>
              </a:defRPr>
            </a:lvl1pPr>
          </a:lstStyle>
          <a:p>
            <a:r>
              <a:rPr dirty="0" err="1"/>
              <a:t>공급자</a:t>
            </a:r>
            <a:endParaRPr dirty="0"/>
          </a:p>
        </p:txBody>
      </p:sp>
      <p:sp>
        <p:nvSpPr>
          <p:cNvPr id="369" name="원"/>
          <p:cNvSpPr/>
          <p:nvPr/>
        </p:nvSpPr>
        <p:spPr>
          <a:xfrm>
            <a:off x="2518951" y="4592933"/>
            <a:ext cx="5232577" cy="5232578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0" name="수요자"/>
          <p:cNvSpPr txBox="1"/>
          <p:nvPr/>
        </p:nvSpPr>
        <p:spPr>
          <a:xfrm>
            <a:off x="18803819" y="4950100"/>
            <a:ext cx="88988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spcBef>
                <a:spcPts val="4500"/>
              </a:spcBef>
              <a:defRPr sz="2500" b="0" spc="-125">
                <a:latin typeface="Pretendard Bold"/>
                <a:ea typeface="Pretendard Bold"/>
                <a:cs typeface="Pretendard Bold"/>
                <a:sym typeface="Pretendard Bold"/>
              </a:defRPr>
            </a:lvl1pPr>
          </a:lstStyle>
          <a:p>
            <a:r>
              <a:t>수요자</a:t>
            </a:r>
          </a:p>
        </p:txBody>
      </p:sp>
      <p:sp>
        <p:nvSpPr>
          <p:cNvPr id="371" name="원"/>
          <p:cNvSpPr/>
          <p:nvPr/>
        </p:nvSpPr>
        <p:spPr>
          <a:xfrm>
            <a:off x="9575711" y="4592933"/>
            <a:ext cx="5232578" cy="5232578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2" name="선"/>
          <p:cNvSpPr/>
          <p:nvPr/>
        </p:nvSpPr>
        <p:spPr>
          <a:xfrm>
            <a:off x="8021029" y="7384832"/>
            <a:ext cx="128518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3" name="선"/>
          <p:cNvSpPr/>
          <p:nvPr/>
        </p:nvSpPr>
        <p:spPr>
          <a:xfrm>
            <a:off x="8021029" y="7033610"/>
            <a:ext cx="128518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4" name="선"/>
          <p:cNvSpPr/>
          <p:nvPr/>
        </p:nvSpPr>
        <p:spPr>
          <a:xfrm>
            <a:off x="15077789" y="7384832"/>
            <a:ext cx="128518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5" name="선"/>
          <p:cNvSpPr/>
          <p:nvPr/>
        </p:nvSpPr>
        <p:spPr>
          <a:xfrm>
            <a:off x="15077789" y="7033610"/>
            <a:ext cx="128518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6" name="솔루션"/>
          <p:cNvSpPr txBox="1"/>
          <p:nvPr/>
        </p:nvSpPr>
        <p:spPr>
          <a:xfrm>
            <a:off x="11747059" y="4950100"/>
            <a:ext cx="88988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spcBef>
                <a:spcPts val="4500"/>
              </a:spcBef>
              <a:defRPr sz="2500" b="0" spc="-125">
                <a:latin typeface="Pretendard Bold"/>
                <a:ea typeface="Pretendard Bold"/>
                <a:cs typeface="Pretendard Bold"/>
                <a:sym typeface="Pretendard Bold"/>
              </a:defRPr>
            </a:lvl1pPr>
          </a:lstStyle>
          <a:p>
            <a:r>
              <a:t>솔루션</a:t>
            </a:r>
          </a:p>
        </p:txBody>
      </p:sp>
      <p:sp>
        <p:nvSpPr>
          <p:cNvPr id="377" name="제공되는 것"/>
          <p:cNvSpPr txBox="1"/>
          <p:nvPr/>
        </p:nvSpPr>
        <p:spPr>
          <a:xfrm>
            <a:off x="7931503" y="6260748"/>
            <a:ext cx="146423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spcBef>
                <a:spcPts val="4500"/>
              </a:spcBef>
              <a:defRPr sz="2500" b="0" spc="-125">
                <a:latin typeface="Pretendard Bold"/>
                <a:ea typeface="Pretendard Bold"/>
                <a:cs typeface="Pretendard Bold"/>
                <a:sym typeface="Pretendard Bold"/>
              </a:defRPr>
            </a:lvl1pPr>
          </a:lstStyle>
          <a:p>
            <a:r>
              <a:t>제공되는 것</a:t>
            </a:r>
          </a:p>
        </p:txBody>
      </p:sp>
      <p:sp>
        <p:nvSpPr>
          <p:cNvPr id="378" name="제공되는 것"/>
          <p:cNvSpPr txBox="1"/>
          <p:nvPr/>
        </p:nvSpPr>
        <p:spPr>
          <a:xfrm>
            <a:off x="15077789" y="6260748"/>
            <a:ext cx="146423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spcBef>
                <a:spcPts val="4500"/>
              </a:spcBef>
              <a:defRPr sz="2500" b="0" spc="-125">
                <a:latin typeface="Pretendard Bold"/>
                <a:ea typeface="Pretendard Bold"/>
                <a:cs typeface="Pretendard Bold"/>
                <a:sym typeface="Pretendard Bold"/>
              </a:defRPr>
            </a:lvl1pPr>
          </a:lstStyle>
          <a:p>
            <a:r>
              <a:t>제공되는 것</a:t>
            </a:r>
          </a:p>
        </p:txBody>
      </p:sp>
      <p:sp>
        <p:nvSpPr>
          <p:cNvPr id="379" name="지불되는 것…"/>
          <p:cNvSpPr txBox="1"/>
          <p:nvPr/>
        </p:nvSpPr>
        <p:spPr>
          <a:xfrm>
            <a:off x="15077789" y="7675095"/>
            <a:ext cx="146423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2438338">
              <a:spcBef>
                <a:spcPts val="4500"/>
              </a:spcBef>
              <a:defRPr sz="2500" b="0" spc="-125">
                <a:latin typeface="Pretendard Bold"/>
                <a:ea typeface="Pretendard Bold"/>
                <a:cs typeface="Pretendard Bold"/>
                <a:sym typeface="Pretendard Bold"/>
              </a:defRPr>
            </a:pPr>
            <a:r>
              <a:t>지불되는 것</a:t>
            </a:r>
          </a:p>
          <a:p>
            <a:pPr defTabSz="2438338">
              <a:defRPr sz="2500" b="0" spc="-125">
                <a:latin typeface="Pretendard Bold"/>
                <a:ea typeface="Pretendard Bold"/>
                <a:cs typeface="Pretendard Bold"/>
                <a:sym typeface="Pretendard Bold"/>
              </a:defRPr>
            </a:pPr>
            <a:r>
              <a:t>(수익 지점)</a:t>
            </a:r>
          </a:p>
        </p:txBody>
      </p:sp>
      <p:sp>
        <p:nvSpPr>
          <p:cNvPr id="380" name="제품/서비스 상의 구조에서…"/>
          <p:cNvSpPr txBox="1"/>
          <p:nvPr/>
        </p:nvSpPr>
        <p:spPr>
          <a:xfrm>
            <a:off x="1356597" y="1905881"/>
            <a:ext cx="2167080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2438338">
              <a:defRPr sz="4000" b="0" spc="-200">
                <a:latin typeface="Pretendard Thin"/>
                <a:ea typeface="Pretendard Thin"/>
                <a:cs typeface="Pretendard Thin"/>
                <a:sym typeface="Pretendard Thin"/>
              </a:defRPr>
            </a:pPr>
            <a:r>
              <a:rPr dirty="0" err="1"/>
              <a:t>제품</a:t>
            </a:r>
            <a:r>
              <a:rPr dirty="0"/>
              <a:t>/</a:t>
            </a:r>
            <a:r>
              <a:rPr dirty="0" err="1"/>
              <a:t>서비스</a:t>
            </a:r>
            <a:r>
              <a:rPr dirty="0"/>
              <a:t> </a:t>
            </a:r>
            <a:r>
              <a:rPr dirty="0" err="1"/>
              <a:t>상의</a:t>
            </a:r>
            <a:r>
              <a:rPr dirty="0"/>
              <a:t> </a:t>
            </a:r>
            <a:r>
              <a:rPr dirty="0" err="1"/>
              <a:t>구조에서</a:t>
            </a:r>
            <a:endParaRPr dirty="0"/>
          </a:p>
          <a:p>
            <a:pPr algn="l" defTabSz="2438338">
              <a:defRPr sz="4000" b="0" spc="-200">
                <a:latin typeface="Pretendard Black"/>
                <a:ea typeface="Pretendard Black"/>
                <a:cs typeface="Pretendard Black"/>
                <a:sym typeface="Pretendard Black"/>
              </a:defRPr>
            </a:pP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수익화가</a:t>
            </a:r>
            <a:r>
              <a:rPr dirty="0"/>
              <a:t> </a:t>
            </a:r>
            <a:r>
              <a:rPr dirty="0" err="1"/>
              <a:t>가능한지에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표현해보세요</a:t>
            </a:r>
            <a:r>
              <a:rPr dirty="0"/>
              <a:t>.</a:t>
            </a:r>
          </a:p>
        </p:txBody>
      </p:sp>
      <p:sp>
        <p:nvSpPr>
          <p:cNvPr id="381" name="BUSINESS MODEL"/>
          <p:cNvSpPr txBox="1"/>
          <p:nvPr/>
        </p:nvSpPr>
        <p:spPr>
          <a:xfrm>
            <a:off x="1348928" y="1308099"/>
            <a:ext cx="2154635" cy="4318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000" b="0" spc="-100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rPr dirty="0"/>
              <a:t>BUSINESS MODEL</a:t>
            </a:r>
          </a:p>
        </p:txBody>
      </p:sp>
      <p:sp>
        <p:nvSpPr>
          <p:cNvPr id="382" name="모서리가 둥근 직사각형"/>
          <p:cNvSpPr/>
          <p:nvPr/>
        </p:nvSpPr>
        <p:spPr>
          <a:xfrm>
            <a:off x="1373349" y="11338987"/>
            <a:ext cx="21801381" cy="1637101"/>
          </a:xfrm>
          <a:prstGeom prst="roundRect">
            <a:avLst>
              <a:gd name="adj" fmla="val 1163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3" name="현재 MVP 제품이 있거나 서비스 런칭을 한 상황이라면, LTV(사용자 당 수익*고객생애주기)를 기재"/>
          <p:cNvSpPr txBox="1"/>
          <p:nvPr/>
        </p:nvSpPr>
        <p:spPr>
          <a:xfrm>
            <a:off x="1594925" y="11487925"/>
            <a:ext cx="1145974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500" b="0" spc="-125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t>현재 MVP 제품이 있거나 서비스 런칭을 한 상황이라면, LTV(사용자 당 수익*고객생애주기)를 기재</a:t>
            </a:r>
          </a:p>
        </p:txBody>
      </p:sp>
      <p:sp>
        <p:nvSpPr>
          <p:cNvPr id="384" name="지불되는 것…"/>
          <p:cNvSpPr txBox="1"/>
          <p:nvPr/>
        </p:nvSpPr>
        <p:spPr>
          <a:xfrm>
            <a:off x="7931502" y="7675095"/>
            <a:ext cx="146423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2438338">
              <a:spcBef>
                <a:spcPts val="4500"/>
              </a:spcBef>
              <a:defRPr sz="2500" b="0" spc="-125">
                <a:latin typeface="Pretendard Bold"/>
                <a:ea typeface="Pretendard Bold"/>
                <a:cs typeface="Pretendard Bold"/>
                <a:sym typeface="Pretendard Bold"/>
              </a:defRPr>
            </a:pPr>
            <a:r>
              <a:rPr dirty="0" err="1"/>
              <a:t>지불되는</a:t>
            </a:r>
            <a:r>
              <a:rPr dirty="0"/>
              <a:t> </a:t>
            </a:r>
            <a:r>
              <a:rPr dirty="0" err="1"/>
              <a:t>것</a:t>
            </a:r>
            <a:endParaRPr dirty="0"/>
          </a:p>
          <a:p>
            <a:pPr defTabSz="2438338">
              <a:defRPr sz="2500" b="0" spc="-125">
                <a:latin typeface="Pretendard Bold"/>
                <a:ea typeface="Pretendard Bold"/>
                <a:cs typeface="Pretendard Bold"/>
                <a:sym typeface="Pretendard Bold"/>
              </a:defRPr>
            </a:pPr>
            <a:r>
              <a:rPr dirty="0"/>
              <a:t>(</a:t>
            </a:r>
            <a:r>
              <a:rPr dirty="0" err="1"/>
              <a:t>수익</a:t>
            </a:r>
            <a:r>
              <a:rPr dirty="0"/>
              <a:t> </a:t>
            </a:r>
            <a:r>
              <a:rPr dirty="0" err="1"/>
              <a:t>지점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원"/>
          <p:cNvSpPr/>
          <p:nvPr/>
        </p:nvSpPr>
        <p:spPr>
          <a:xfrm>
            <a:off x="16632471" y="4592933"/>
            <a:ext cx="5232578" cy="5232578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7" name="채널A"/>
          <p:cNvSpPr txBox="1"/>
          <p:nvPr/>
        </p:nvSpPr>
        <p:spPr>
          <a:xfrm>
            <a:off x="4713554" y="6967921"/>
            <a:ext cx="84337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spcBef>
                <a:spcPts val="4500"/>
              </a:spcBef>
              <a:defRPr sz="2500" b="0" spc="-125">
                <a:latin typeface="Pretendard Bold"/>
                <a:ea typeface="Pretendard Bold"/>
                <a:cs typeface="Pretendard Bold"/>
                <a:sym typeface="Pretendard Bold"/>
              </a:defRPr>
            </a:lvl1pPr>
          </a:lstStyle>
          <a:p>
            <a:r>
              <a:t>채널A</a:t>
            </a:r>
          </a:p>
        </p:txBody>
      </p:sp>
      <p:sp>
        <p:nvSpPr>
          <p:cNvPr id="388" name="원"/>
          <p:cNvSpPr/>
          <p:nvPr/>
        </p:nvSpPr>
        <p:spPr>
          <a:xfrm>
            <a:off x="2518951" y="4592933"/>
            <a:ext cx="5232577" cy="5232578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9" name="채널C"/>
          <p:cNvSpPr txBox="1"/>
          <p:nvPr/>
        </p:nvSpPr>
        <p:spPr>
          <a:xfrm>
            <a:off x="18826143" y="6967921"/>
            <a:ext cx="84523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spcBef>
                <a:spcPts val="4500"/>
              </a:spcBef>
              <a:defRPr sz="2500" b="0" spc="-125">
                <a:latin typeface="Pretendard Bold"/>
                <a:ea typeface="Pretendard Bold"/>
                <a:cs typeface="Pretendard Bold"/>
                <a:sym typeface="Pretendard Bold"/>
              </a:defRPr>
            </a:lvl1pPr>
          </a:lstStyle>
          <a:p>
            <a:r>
              <a:t>채널C</a:t>
            </a:r>
          </a:p>
        </p:txBody>
      </p:sp>
      <p:sp>
        <p:nvSpPr>
          <p:cNvPr id="390" name="원"/>
          <p:cNvSpPr/>
          <p:nvPr/>
        </p:nvSpPr>
        <p:spPr>
          <a:xfrm>
            <a:off x="9575711" y="4592933"/>
            <a:ext cx="5232578" cy="5232578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1" name="채널B"/>
          <p:cNvSpPr txBox="1"/>
          <p:nvPr/>
        </p:nvSpPr>
        <p:spPr>
          <a:xfrm>
            <a:off x="11783181" y="6967921"/>
            <a:ext cx="81763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spcBef>
                <a:spcPts val="4500"/>
              </a:spcBef>
              <a:defRPr sz="2500" b="0" spc="-125">
                <a:latin typeface="Pretendard Bold"/>
                <a:ea typeface="Pretendard Bold"/>
                <a:cs typeface="Pretendard Bold"/>
                <a:sym typeface="Pretendard Bold"/>
              </a:defRPr>
            </a:lvl1pPr>
          </a:lstStyle>
          <a:p>
            <a:r>
              <a:t>채널B</a:t>
            </a:r>
          </a:p>
        </p:txBody>
      </p:sp>
      <p:sp>
        <p:nvSpPr>
          <p:cNvPr id="392" name="현재 제품 및 서비스 사용자가…"/>
          <p:cNvSpPr txBox="1"/>
          <p:nvPr/>
        </p:nvSpPr>
        <p:spPr>
          <a:xfrm>
            <a:off x="1356597" y="1905881"/>
            <a:ext cx="2167080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2438338">
              <a:defRPr sz="4000" b="0" spc="-200">
                <a:latin typeface="Pretendard Thin"/>
                <a:ea typeface="Pretendard Thin"/>
                <a:cs typeface="Pretendard Thin"/>
                <a:sym typeface="Pretendard Thin"/>
              </a:defRPr>
            </a:pPr>
            <a:r>
              <a:t>현재 제품 및 서비스 사용자가</a:t>
            </a:r>
          </a:p>
          <a:p>
            <a:pPr algn="l" defTabSz="2438338">
              <a:defRPr sz="4000" b="0" spc="-200">
                <a:latin typeface="Pretendard Black"/>
                <a:ea typeface="Pretendard Black"/>
                <a:cs typeface="Pretendard Black"/>
                <a:sym typeface="Pretendard Black"/>
              </a:defRPr>
            </a:pPr>
            <a:r>
              <a:t>어떤 채널을 통해 얼마의 비용으로 확보되고 있는지 추세를 설명해주세요.</a:t>
            </a:r>
          </a:p>
        </p:txBody>
      </p:sp>
      <p:sp>
        <p:nvSpPr>
          <p:cNvPr id="393" name="MARKETING(SALES)"/>
          <p:cNvSpPr txBox="1"/>
          <p:nvPr/>
        </p:nvSpPr>
        <p:spPr>
          <a:xfrm>
            <a:off x="1348928" y="1308099"/>
            <a:ext cx="2486919" cy="4318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000" b="0" spc="-100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rPr dirty="0"/>
              <a:t>MARKETING(SALES)</a:t>
            </a:r>
          </a:p>
        </p:txBody>
      </p:sp>
      <p:sp>
        <p:nvSpPr>
          <p:cNvPr id="394" name="모서리가 둥근 직사각형"/>
          <p:cNvSpPr/>
          <p:nvPr/>
        </p:nvSpPr>
        <p:spPr>
          <a:xfrm>
            <a:off x="1373349" y="11338987"/>
            <a:ext cx="21801381" cy="1637101"/>
          </a:xfrm>
          <a:prstGeom prst="roundRect">
            <a:avLst>
              <a:gd name="adj" fmla="val 1163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5" name="지금까지 발견한 가장 효과적인 고객 확보 채널이 무엇이었으며, 어느 정도의 비용이면 고객을 확보하고,최초의 매출 목표를 달성할 수 있을 것인지 등을 기재"/>
          <p:cNvSpPr txBox="1"/>
          <p:nvPr/>
        </p:nvSpPr>
        <p:spPr>
          <a:xfrm>
            <a:off x="1594925" y="11487925"/>
            <a:ext cx="1761323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500" b="0" spc="-125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t>지금까지 발견한 가장 효과적인 고객 확보 채널이 무엇이었으며, 어느 정도의 비용이면 고객을 확보하고,최초의 매출 목표를 달성할 수 있을 것인지 등을 기재</a:t>
            </a:r>
          </a:p>
        </p:txBody>
      </p:sp>
      <p:sp>
        <p:nvSpPr>
          <p:cNvPr id="396" name="확보 고객 수 | 1인당 확보 비용"/>
          <p:cNvSpPr txBox="1"/>
          <p:nvPr/>
        </p:nvSpPr>
        <p:spPr>
          <a:xfrm>
            <a:off x="3369326" y="10340948"/>
            <a:ext cx="353182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spcBef>
                <a:spcPts val="4500"/>
              </a:spcBef>
              <a:defRPr sz="2500" b="0" spc="-125">
                <a:latin typeface="Pretendard Bold"/>
                <a:ea typeface="Pretendard Bold"/>
                <a:cs typeface="Pretendard Bold"/>
                <a:sym typeface="Pretendard Bold"/>
              </a:defRPr>
            </a:lvl1pPr>
          </a:lstStyle>
          <a:p>
            <a:r>
              <a:rPr dirty="0" err="1"/>
              <a:t>확보</a:t>
            </a:r>
            <a:r>
              <a:rPr dirty="0"/>
              <a:t> </a:t>
            </a:r>
            <a:r>
              <a:rPr dirty="0" err="1"/>
              <a:t>고객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| 1인당 </a:t>
            </a:r>
            <a:r>
              <a:rPr dirty="0" err="1"/>
              <a:t>확보</a:t>
            </a:r>
            <a:r>
              <a:rPr dirty="0"/>
              <a:t> </a:t>
            </a:r>
            <a:r>
              <a:rPr dirty="0" err="1"/>
              <a:t>비용</a:t>
            </a:r>
            <a:endParaRPr dirty="0"/>
          </a:p>
        </p:txBody>
      </p:sp>
      <p:sp>
        <p:nvSpPr>
          <p:cNvPr id="397" name="확보 고객 수 | 1인당 확보 비용"/>
          <p:cNvSpPr txBox="1"/>
          <p:nvPr/>
        </p:nvSpPr>
        <p:spPr>
          <a:xfrm>
            <a:off x="10426086" y="10340948"/>
            <a:ext cx="353182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spcBef>
                <a:spcPts val="4500"/>
              </a:spcBef>
              <a:defRPr sz="2500" b="0" spc="-125">
                <a:latin typeface="Pretendard Bold"/>
                <a:ea typeface="Pretendard Bold"/>
                <a:cs typeface="Pretendard Bold"/>
                <a:sym typeface="Pretendard Bold"/>
              </a:defRPr>
            </a:lvl1pPr>
          </a:lstStyle>
          <a:p>
            <a:r>
              <a:t>확보 고객 수 | 1인당 확보 비용</a:t>
            </a:r>
          </a:p>
        </p:txBody>
      </p:sp>
      <p:sp>
        <p:nvSpPr>
          <p:cNvPr id="398" name="확보 고객 수 | 1인당 확보 비용"/>
          <p:cNvSpPr txBox="1"/>
          <p:nvPr/>
        </p:nvSpPr>
        <p:spPr>
          <a:xfrm>
            <a:off x="17482846" y="10340948"/>
            <a:ext cx="353182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spcBef>
                <a:spcPts val="4500"/>
              </a:spcBef>
              <a:defRPr sz="2500" b="0" spc="-125">
                <a:latin typeface="Pretendard Bold"/>
                <a:ea typeface="Pretendard Bold"/>
                <a:cs typeface="Pretendard Bold"/>
                <a:sym typeface="Pretendard Bold"/>
              </a:defRPr>
            </a:lvl1pPr>
          </a:lstStyle>
          <a:p>
            <a:r>
              <a:t>확보 고객 수 | 1인당 확보 비용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향후 5년간의 예상되는 매출 흐름과…"/>
          <p:cNvSpPr txBox="1"/>
          <p:nvPr/>
        </p:nvSpPr>
        <p:spPr>
          <a:xfrm>
            <a:off x="1356597" y="1905881"/>
            <a:ext cx="2167080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2438338">
              <a:defRPr sz="4000" b="0" spc="-200">
                <a:latin typeface="Pretendard Thin"/>
                <a:ea typeface="Pretendard Thin"/>
                <a:cs typeface="Pretendard Thin"/>
                <a:sym typeface="Pretendard Thin"/>
              </a:defRPr>
            </a:pPr>
            <a:r>
              <a:t>향후 5년간의 예상되는 매출 흐름과</a:t>
            </a:r>
          </a:p>
          <a:p>
            <a:pPr algn="l" defTabSz="2438338">
              <a:defRPr sz="4000" b="0" spc="-200">
                <a:latin typeface="Pretendard Black"/>
                <a:ea typeface="Pretendard Black"/>
                <a:cs typeface="Pretendard Black"/>
                <a:sym typeface="Pretendard Black"/>
              </a:defRPr>
            </a:pPr>
            <a:r>
              <a:t>달성하게 되는 주요 이벤트들을 함께 공유해보세요.</a:t>
            </a:r>
          </a:p>
        </p:txBody>
      </p:sp>
      <p:sp>
        <p:nvSpPr>
          <p:cNvPr id="401" name="FINANCIAL"/>
          <p:cNvSpPr txBox="1"/>
          <p:nvPr/>
        </p:nvSpPr>
        <p:spPr>
          <a:xfrm>
            <a:off x="1348928" y="1308099"/>
            <a:ext cx="1389163" cy="4318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000" b="0" spc="-100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rPr dirty="0"/>
              <a:t>FINANCIAL</a:t>
            </a:r>
          </a:p>
        </p:txBody>
      </p:sp>
      <p:sp>
        <p:nvSpPr>
          <p:cNvPr id="402" name="모서리가 둥근 직사각형"/>
          <p:cNvSpPr/>
          <p:nvPr/>
        </p:nvSpPr>
        <p:spPr>
          <a:xfrm>
            <a:off x="1373349" y="11338987"/>
            <a:ext cx="21801381" cy="1637101"/>
          </a:xfrm>
          <a:prstGeom prst="roundRect">
            <a:avLst>
              <a:gd name="adj" fmla="val 1163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3" name="④ 최종적으로 어떤 비즈니스 목표를 달성할 것인지(예 : 상장) 등을 표시"/>
          <p:cNvSpPr txBox="1"/>
          <p:nvPr/>
        </p:nvSpPr>
        <p:spPr>
          <a:xfrm>
            <a:off x="1594925" y="11487925"/>
            <a:ext cx="821669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500" b="0" spc="-125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rPr dirty="0"/>
              <a:t>④ </a:t>
            </a:r>
            <a:r>
              <a:rPr dirty="0" err="1"/>
              <a:t>최종적으로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비즈니스</a:t>
            </a:r>
            <a:r>
              <a:rPr dirty="0"/>
              <a:t> </a:t>
            </a:r>
            <a:r>
              <a:rPr dirty="0" err="1"/>
              <a:t>목표를</a:t>
            </a:r>
            <a:r>
              <a:rPr dirty="0"/>
              <a:t> </a:t>
            </a:r>
            <a:r>
              <a:rPr dirty="0" err="1"/>
              <a:t>달성할</a:t>
            </a:r>
            <a:r>
              <a:rPr dirty="0"/>
              <a:t> </a:t>
            </a:r>
            <a:r>
              <a:rPr dirty="0" err="1"/>
              <a:t>것인지</a:t>
            </a:r>
            <a:r>
              <a:rPr dirty="0"/>
              <a:t>(</a:t>
            </a:r>
            <a:r>
              <a:rPr dirty="0" err="1"/>
              <a:t>예</a:t>
            </a:r>
            <a:r>
              <a:rPr dirty="0"/>
              <a:t> : </a:t>
            </a:r>
            <a:r>
              <a:rPr dirty="0" err="1"/>
              <a:t>상장</a:t>
            </a:r>
            <a:r>
              <a:rPr dirty="0"/>
              <a:t>) </a:t>
            </a:r>
            <a:r>
              <a:rPr dirty="0" err="1"/>
              <a:t>등을</a:t>
            </a:r>
            <a:r>
              <a:rPr dirty="0"/>
              <a:t> </a:t>
            </a:r>
            <a:r>
              <a:rPr dirty="0" err="1"/>
              <a:t>표시</a:t>
            </a:r>
            <a:endParaRPr dirty="0"/>
          </a:p>
        </p:txBody>
      </p:sp>
      <p:sp>
        <p:nvSpPr>
          <p:cNvPr id="404" name="모서리가 둥근 직사각형"/>
          <p:cNvSpPr/>
          <p:nvPr/>
        </p:nvSpPr>
        <p:spPr>
          <a:xfrm>
            <a:off x="12702764" y="3821806"/>
            <a:ext cx="10417836" cy="2060895"/>
          </a:xfrm>
          <a:prstGeom prst="roundRect">
            <a:avLst>
              <a:gd name="adj" fmla="val 9244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5" name="모서리가 둥근 직사각형"/>
          <p:cNvSpPr/>
          <p:nvPr/>
        </p:nvSpPr>
        <p:spPr>
          <a:xfrm>
            <a:off x="12702764" y="6330318"/>
            <a:ext cx="10417836" cy="2060895"/>
          </a:xfrm>
          <a:prstGeom prst="roundRect">
            <a:avLst>
              <a:gd name="adj" fmla="val 9244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6" name="모서리가 둥근 직사각형"/>
          <p:cNvSpPr/>
          <p:nvPr/>
        </p:nvSpPr>
        <p:spPr>
          <a:xfrm>
            <a:off x="12702764" y="8834652"/>
            <a:ext cx="10417836" cy="2060896"/>
          </a:xfrm>
          <a:prstGeom prst="roundRect">
            <a:avLst>
              <a:gd name="adj" fmla="val 9244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7" name="① 단기 마일스톤 및 목표 지표"/>
          <p:cNvSpPr txBox="1"/>
          <p:nvPr/>
        </p:nvSpPr>
        <p:spPr>
          <a:xfrm>
            <a:off x="12815233" y="3942943"/>
            <a:ext cx="349753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500" b="0" spc="-125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t>① 단기 마일스톤 및 목표 지표</a:t>
            </a:r>
          </a:p>
        </p:txBody>
      </p:sp>
      <p:sp>
        <p:nvSpPr>
          <p:cNvPr id="408" name="② 중기 마일스톤 및 목표 지표"/>
          <p:cNvSpPr txBox="1"/>
          <p:nvPr/>
        </p:nvSpPr>
        <p:spPr>
          <a:xfrm>
            <a:off x="12789002" y="6362700"/>
            <a:ext cx="349753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500" b="0" spc="-125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t>② 중기 마일스톤 및 목표 지표</a:t>
            </a:r>
          </a:p>
        </p:txBody>
      </p:sp>
      <p:sp>
        <p:nvSpPr>
          <p:cNvPr id="409" name="③ 장기 마일스톤 및 목표 지표"/>
          <p:cNvSpPr txBox="1"/>
          <p:nvPr/>
        </p:nvSpPr>
        <p:spPr>
          <a:xfrm>
            <a:off x="12783607" y="8863544"/>
            <a:ext cx="349753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500" b="0" spc="-125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t>③ 장기 마일스톤 및 목표 지표</a:t>
            </a:r>
          </a:p>
        </p:txBody>
      </p:sp>
      <p:sp>
        <p:nvSpPr>
          <p:cNvPr id="410" name="연간 매출 추청(2022~2026)"/>
          <p:cNvSpPr txBox="1"/>
          <p:nvPr/>
        </p:nvSpPr>
        <p:spPr>
          <a:xfrm>
            <a:off x="4615623" y="3942943"/>
            <a:ext cx="37257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500" b="0" spc="-125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rPr dirty="0" err="1"/>
              <a:t>연간</a:t>
            </a:r>
            <a:r>
              <a:rPr dirty="0"/>
              <a:t> </a:t>
            </a:r>
            <a:r>
              <a:rPr dirty="0" err="1"/>
              <a:t>매출</a:t>
            </a:r>
            <a:r>
              <a:rPr dirty="0"/>
              <a:t> </a:t>
            </a:r>
            <a:r>
              <a:rPr dirty="0" err="1"/>
              <a:t>추청</a:t>
            </a:r>
            <a:r>
              <a:rPr dirty="0"/>
              <a:t>(2022~2026)</a:t>
            </a:r>
          </a:p>
        </p:txBody>
      </p:sp>
      <p:sp>
        <p:nvSpPr>
          <p:cNvPr id="411" name="모서리가 둥근 직사각형"/>
          <p:cNvSpPr/>
          <p:nvPr/>
        </p:nvSpPr>
        <p:spPr>
          <a:xfrm>
            <a:off x="1373349" y="3801252"/>
            <a:ext cx="10417836" cy="7119027"/>
          </a:xfrm>
          <a:prstGeom prst="roundRect">
            <a:avLst>
              <a:gd name="adj" fmla="val 267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비전을 달성하고자 하는…"/>
          <p:cNvSpPr txBox="1"/>
          <p:nvPr/>
        </p:nvSpPr>
        <p:spPr>
          <a:xfrm>
            <a:off x="1356597" y="1905881"/>
            <a:ext cx="2167080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2438338">
              <a:defRPr sz="4000" b="0" spc="-200">
                <a:latin typeface="Pretendard Thin"/>
                <a:ea typeface="Pretendard Thin"/>
                <a:cs typeface="Pretendard Thin"/>
                <a:sym typeface="Pretendard Thin"/>
              </a:defRPr>
            </a:pPr>
            <a:r>
              <a:rPr dirty="0" err="1"/>
              <a:t>비전을</a:t>
            </a:r>
            <a:r>
              <a:rPr dirty="0"/>
              <a:t> </a:t>
            </a:r>
            <a:r>
              <a:rPr dirty="0" err="1"/>
              <a:t>달성하고자</a:t>
            </a:r>
            <a:r>
              <a:rPr dirty="0"/>
              <a:t> </a:t>
            </a:r>
            <a:r>
              <a:rPr dirty="0" err="1"/>
              <a:t>하는</a:t>
            </a:r>
            <a:endParaRPr dirty="0"/>
          </a:p>
          <a:p>
            <a:pPr algn="l" defTabSz="2438338">
              <a:defRPr sz="4000" b="0" spc="-200">
                <a:latin typeface="Pretendard Black"/>
                <a:ea typeface="Pretendard Black"/>
                <a:cs typeface="Pretendard Black"/>
                <a:sym typeface="Pretendard Black"/>
              </a:defRPr>
            </a:pPr>
            <a:r>
              <a:rPr dirty="0" err="1"/>
              <a:t>회사와</a:t>
            </a:r>
            <a:r>
              <a:rPr dirty="0"/>
              <a:t> </a:t>
            </a:r>
            <a:r>
              <a:rPr dirty="0" err="1"/>
              <a:t>조직의</a:t>
            </a:r>
            <a:r>
              <a:rPr dirty="0"/>
              <a:t> </a:t>
            </a:r>
            <a:r>
              <a:rPr dirty="0" err="1"/>
              <a:t>주요</a:t>
            </a:r>
            <a:r>
              <a:rPr dirty="0"/>
              <a:t> </a:t>
            </a:r>
            <a:r>
              <a:rPr dirty="0" err="1"/>
              <a:t>멤버와</a:t>
            </a:r>
            <a:r>
              <a:rPr dirty="0"/>
              <a:t> </a:t>
            </a:r>
            <a:r>
              <a:rPr dirty="0" err="1"/>
              <a:t>이력을</a:t>
            </a:r>
            <a:r>
              <a:rPr dirty="0"/>
              <a:t> </a:t>
            </a:r>
            <a:r>
              <a:rPr dirty="0" err="1"/>
              <a:t>소개해주세요</a:t>
            </a:r>
            <a:r>
              <a:rPr dirty="0"/>
              <a:t>.</a:t>
            </a:r>
          </a:p>
        </p:txBody>
      </p:sp>
      <p:sp>
        <p:nvSpPr>
          <p:cNvPr id="414" name="TEAM"/>
          <p:cNvSpPr txBox="1"/>
          <p:nvPr/>
        </p:nvSpPr>
        <p:spPr>
          <a:xfrm>
            <a:off x="1348928" y="1308099"/>
            <a:ext cx="834778" cy="4318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000" b="0" spc="-100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t>TEAM</a:t>
            </a:r>
          </a:p>
        </p:txBody>
      </p:sp>
      <p:sp>
        <p:nvSpPr>
          <p:cNvPr id="415" name="IMAGE"/>
          <p:cNvSpPr/>
          <p:nvPr/>
        </p:nvSpPr>
        <p:spPr>
          <a:xfrm>
            <a:off x="17433196" y="5310434"/>
            <a:ext cx="3631129" cy="3631129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IMAGE</a:t>
            </a:r>
          </a:p>
        </p:txBody>
      </p:sp>
      <p:sp>
        <p:nvSpPr>
          <p:cNvPr id="416" name="CEO"/>
          <p:cNvSpPr txBox="1"/>
          <p:nvPr/>
        </p:nvSpPr>
        <p:spPr>
          <a:xfrm>
            <a:off x="4774014" y="9153907"/>
            <a:ext cx="72245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spcBef>
                <a:spcPts val="4500"/>
              </a:spcBef>
              <a:defRPr sz="2500" b="0" spc="-125">
                <a:latin typeface="Pretendard Bold"/>
                <a:ea typeface="Pretendard Bold"/>
                <a:cs typeface="Pretendard Bold"/>
                <a:sym typeface="Pretendard Bold"/>
              </a:defRPr>
            </a:lvl1pPr>
          </a:lstStyle>
          <a:p>
            <a:r>
              <a:rPr dirty="0"/>
              <a:t>CEO</a:t>
            </a:r>
          </a:p>
        </p:txBody>
      </p:sp>
      <p:sp>
        <p:nvSpPr>
          <p:cNvPr id="417" name="IMAGE"/>
          <p:cNvSpPr/>
          <p:nvPr/>
        </p:nvSpPr>
        <p:spPr>
          <a:xfrm>
            <a:off x="3319675" y="5310434"/>
            <a:ext cx="3631129" cy="3631129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IMAGE</a:t>
            </a:r>
          </a:p>
        </p:txBody>
      </p:sp>
      <p:sp>
        <p:nvSpPr>
          <p:cNvPr id="418" name="CMO"/>
          <p:cNvSpPr txBox="1"/>
          <p:nvPr/>
        </p:nvSpPr>
        <p:spPr>
          <a:xfrm>
            <a:off x="18840871" y="9153907"/>
            <a:ext cx="81577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spcBef>
                <a:spcPts val="4500"/>
              </a:spcBef>
              <a:defRPr sz="2500" b="0" spc="-125">
                <a:latin typeface="Pretendard Bold"/>
                <a:ea typeface="Pretendard Bold"/>
                <a:cs typeface="Pretendard Bold"/>
                <a:sym typeface="Pretendard Bold"/>
              </a:defRPr>
            </a:lvl1pPr>
          </a:lstStyle>
          <a:p>
            <a:r>
              <a:t>CMO</a:t>
            </a:r>
          </a:p>
        </p:txBody>
      </p:sp>
      <p:sp>
        <p:nvSpPr>
          <p:cNvPr id="419" name="IMAGE"/>
          <p:cNvSpPr/>
          <p:nvPr/>
        </p:nvSpPr>
        <p:spPr>
          <a:xfrm>
            <a:off x="10376436" y="5310434"/>
            <a:ext cx="3631128" cy="3631129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IMAGE</a:t>
            </a:r>
          </a:p>
        </p:txBody>
      </p:sp>
      <p:sp>
        <p:nvSpPr>
          <p:cNvPr id="420" name="CTO"/>
          <p:cNvSpPr txBox="1"/>
          <p:nvPr/>
        </p:nvSpPr>
        <p:spPr>
          <a:xfrm>
            <a:off x="11827209" y="9153907"/>
            <a:ext cx="72958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spcBef>
                <a:spcPts val="4500"/>
              </a:spcBef>
              <a:defRPr sz="2500" b="0" spc="-125">
                <a:latin typeface="Pretendard Bold"/>
                <a:ea typeface="Pretendard Bold"/>
                <a:cs typeface="Pretendard Bold"/>
                <a:sym typeface="Pretendard Bold"/>
              </a:defRPr>
            </a:lvl1pPr>
          </a:lstStyle>
          <a:p>
            <a:r>
              <a:t>CTO</a:t>
            </a:r>
          </a:p>
        </p:txBody>
      </p:sp>
      <p:sp>
        <p:nvSpPr>
          <p:cNvPr id="421" name="성함"/>
          <p:cNvSpPr txBox="1"/>
          <p:nvPr/>
        </p:nvSpPr>
        <p:spPr>
          <a:xfrm>
            <a:off x="4819562" y="9836151"/>
            <a:ext cx="63135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spcBef>
                <a:spcPts val="4500"/>
              </a:spcBef>
              <a:defRPr sz="2500" b="0" spc="-125">
                <a:latin typeface="Pretendard Bold"/>
                <a:ea typeface="Pretendard Bold"/>
                <a:cs typeface="Pretendard Bold"/>
                <a:sym typeface="Pretendard Bold"/>
              </a:defRPr>
            </a:lvl1pPr>
          </a:lstStyle>
          <a:p>
            <a:r>
              <a:t>성함</a:t>
            </a:r>
          </a:p>
        </p:txBody>
      </p:sp>
      <p:sp>
        <p:nvSpPr>
          <p:cNvPr id="422" name="성함"/>
          <p:cNvSpPr txBox="1"/>
          <p:nvPr/>
        </p:nvSpPr>
        <p:spPr>
          <a:xfrm>
            <a:off x="11876323" y="9836151"/>
            <a:ext cx="63135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spcBef>
                <a:spcPts val="4500"/>
              </a:spcBef>
              <a:defRPr sz="2500" b="0" spc="-125">
                <a:latin typeface="Pretendard Bold"/>
                <a:ea typeface="Pretendard Bold"/>
                <a:cs typeface="Pretendard Bold"/>
                <a:sym typeface="Pretendard Bold"/>
              </a:defRPr>
            </a:lvl1pPr>
          </a:lstStyle>
          <a:p>
            <a:r>
              <a:t>성함</a:t>
            </a:r>
          </a:p>
        </p:txBody>
      </p:sp>
      <p:sp>
        <p:nvSpPr>
          <p:cNvPr id="423" name="성함"/>
          <p:cNvSpPr txBox="1"/>
          <p:nvPr/>
        </p:nvSpPr>
        <p:spPr>
          <a:xfrm>
            <a:off x="18933083" y="9836151"/>
            <a:ext cx="63135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spcBef>
                <a:spcPts val="4500"/>
              </a:spcBef>
              <a:defRPr sz="2500" b="0" spc="-125">
                <a:latin typeface="Pretendard Bold"/>
                <a:ea typeface="Pretendard Bold"/>
                <a:cs typeface="Pretendard Bold"/>
                <a:sym typeface="Pretendard Bold"/>
              </a:defRPr>
            </a:lvl1pPr>
          </a:lstStyle>
          <a:p>
            <a:r>
              <a:t>성함</a:t>
            </a:r>
          </a:p>
        </p:txBody>
      </p:sp>
      <p:sp>
        <p:nvSpPr>
          <p:cNvPr id="424" name="주요 경력 및 전문 분야"/>
          <p:cNvSpPr txBox="1"/>
          <p:nvPr/>
        </p:nvSpPr>
        <p:spPr>
          <a:xfrm>
            <a:off x="3800120" y="10518395"/>
            <a:ext cx="267023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spcBef>
                <a:spcPts val="4500"/>
              </a:spcBef>
              <a:defRPr sz="2500" b="0" spc="-125">
                <a:latin typeface="Pretendard Bold"/>
                <a:ea typeface="Pretendard Bold"/>
                <a:cs typeface="Pretendard Bold"/>
                <a:sym typeface="Pretendard Bold"/>
              </a:defRPr>
            </a:lvl1pPr>
          </a:lstStyle>
          <a:p>
            <a:r>
              <a:t>주요 경력 및 전문 분야</a:t>
            </a:r>
          </a:p>
        </p:txBody>
      </p:sp>
      <p:sp>
        <p:nvSpPr>
          <p:cNvPr id="425" name="주요 경력 및 전문 분야"/>
          <p:cNvSpPr txBox="1"/>
          <p:nvPr/>
        </p:nvSpPr>
        <p:spPr>
          <a:xfrm>
            <a:off x="10856881" y="10518395"/>
            <a:ext cx="267023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spcBef>
                <a:spcPts val="4500"/>
              </a:spcBef>
              <a:defRPr sz="2500" b="0" spc="-125">
                <a:latin typeface="Pretendard Bold"/>
                <a:ea typeface="Pretendard Bold"/>
                <a:cs typeface="Pretendard Bold"/>
                <a:sym typeface="Pretendard Bold"/>
              </a:defRPr>
            </a:lvl1pPr>
          </a:lstStyle>
          <a:p>
            <a:r>
              <a:t>주요 경력 및 전문 분야</a:t>
            </a:r>
          </a:p>
        </p:txBody>
      </p:sp>
      <p:sp>
        <p:nvSpPr>
          <p:cNvPr id="426" name="주요 경력 및 전문 분야"/>
          <p:cNvSpPr txBox="1"/>
          <p:nvPr/>
        </p:nvSpPr>
        <p:spPr>
          <a:xfrm>
            <a:off x="17913641" y="10518395"/>
            <a:ext cx="267023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spcBef>
                <a:spcPts val="4500"/>
              </a:spcBef>
              <a:defRPr sz="2500" b="0" spc="-125">
                <a:latin typeface="Pretendard Bold"/>
                <a:ea typeface="Pretendard Bold"/>
                <a:cs typeface="Pretendard Bold"/>
                <a:sym typeface="Pretendard Bold"/>
              </a:defRPr>
            </a:lvl1pPr>
          </a:lstStyle>
          <a:p>
            <a:r>
              <a:t>주요 경력 및 전문 분야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회사의 존재 이유(설립 목적)을…"/>
          <p:cNvSpPr txBox="1"/>
          <p:nvPr/>
        </p:nvSpPr>
        <p:spPr>
          <a:xfrm>
            <a:off x="1356597" y="1905881"/>
            <a:ext cx="720090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2438338">
              <a:defRPr sz="4000" b="0" spc="-200">
                <a:latin typeface="Pretendard Thin"/>
                <a:ea typeface="Pretendard Thin"/>
                <a:cs typeface="Pretendard Thin"/>
                <a:sym typeface="Pretendard Thin"/>
              </a:defRPr>
            </a:pPr>
            <a:r>
              <a:t>회사의 존재 이유(설립 목적)을 </a:t>
            </a:r>
          </a:p>
          <a:p>
            <a:pPr algn="l" defTabSz="2438338">
              <a:defRPr sz="4000" b="0" spc="-200">
                <a:latin typeface="Pretendard Black"/>
                <a:ea typeface="Pretendard Black"/>
                <a:cs typeface="Pretendard Black"/>
                <a:sym typeface="Pretendard Black"/>
              </a:defRPr>
            </a:pPr>
            <a:r>
              <a:t>단 한 문장으로 명확하게 정의해보세요.</a:t>
            </a:r>
          </a:p>
        </p:txBody>
      </p:sp>
      <p:sp>
        <p:nvSpPr>
          <p:cNvPr id="249" name="직사각형"/>
          <p:cNvSpPr/>
          <p:nvPr/>
        </p:nvSpPr>
        <p:spPr>
          <a:xfrm>
            <a:off x="12239469" y="-74358"/>
            <a:ext cx="12251807" cy="1386471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50" name="COMPANY PURPOSE"/>
          <p:cNvSpPr txBox="1"/>
          <p:nvPr/>
        </p:nvSpPr>
        <p:spPr>
          <a:xfrm>
            <a:off x="1348928" y="1308099"/>
            <a:ext cx="2497014" cy="4318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000" b="0" spc="-100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t>COMPANY PURPOSE</a:t>
            </a:r>
          </a:p>
        </p:txBody>
      </p:sp>
      <p:sp>
        <p:nvSpPr>
          <p:cNvPr id="251" name="IMAGE"/>
          <p:cNvSpPr txBox="1"/>
          <p:nvPr/>
        </p:nvSpPr>
        <p:spPr>
          <a:xfrm>
            <a:off x="17272427" y="6578600"/>
            <a:ext cx="1359993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defRPr b="0" spc="0">
                <a:solidFill>
                  <a:srgbClr val="FFFFFF"/>
                </a:solidFill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rPr dirty="0"/>
              <a:t>IMAGE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시장 또는 고객이 겪고 있는 문제를…"/>
          <p:cNvSpPr txBox="1"/>
          <p:nvPr/>
        </p:nvSpPr>
        <p:spPr>
          <a:xfrm>
            <a:off x="1356597" y="1905881"/>
            <a:ext cx="2167080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2438338">
              <a:defRPr sz="4000" b="0" spc="-200">
                <a:latin typeface="Pretendard Thin"/>
                <a:ea typeface="Pretendard Thin"/>
                <a:cs typeface="Pretendard Thin"/>
                <a:sym typeface="Pretendard Thin"/>
              </a:defRPr>
            </a:pPr>
            <a:r>
              <a:t>시장 또는 고객이 겪고 있는 문제를</a:t>
            </a:r>
          </a:p>
          <a:p>
            <a:pPr algn="l" defTabSz="2438338">
              <a:defRPr sz="4000" b="0" spc="-200">
                <a:latin typeface="Pretendard Black"/>
                <a:ea typeface="Pretendard Black"/>
                <a:cs typeface="Pretendard Black"/>
                <a:sym typeface="Pretendard Black"/>
              </a:defRPr>
            </a:pPr>
            <a:r>
              <a:t>구체적으로 정의해보세요.</a:t>
            </a:r>
          </a:p>
        </p:txBody>
      </p:sp>
      <p:sp>
        <p:nvSpPr>
          <p:cNvPr id="254" name="피해 규모 or 기존 솔루션이 해결을 못하는 이유"/>
          <p:cNvSpPr txBox="1"/>
          <p:nvPr/>
        </p:nvSpPr>
        <p:spPr>
          <a:xfrm>
            <a:off x="1594925" y="11487925"/>
            <a:ext cx="543354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500" b="0" spc="-125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t>피해 규모 or 기존 솔루션이 해결을 못하는 이유</a:t>
            </a:r>
          </a:p>
        </p:txBody>
      </p:sp>
      <p:sp>
        <p:nvSpPr>
          <p:cNvPr id="255" name="PROBLEM"/>
          <p:cNvSpPr txBox="1"/>
          <p:nvPr/>
        </p:nvSpPr>
        <p:spPr>
          <a:xfrm>
            <a:off x="1348928" y="1308099"/>
            <a:ext cx="1259781" cy="4318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000" b="0" spc="-100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t>PROBLEM</a:t>
            </a:r>
          </a:p>
        </p:txBody>
      </p:sp>
      <p:sp>
        <p:nvSpPr>
          <p:cNvPr id="256" name="모서리가 둥근 직사각형"/>
          <p:cNvSpPr/>
          <p:nvPr/>
        </p:nvSpPr>
        <p:spPr>
          <a:xfrm>
            <a:off x="1373349" y="3801252"/>
            <a:ext cx="10417836" cy="7119027"/>
          </a:xfrm>
          <a:prstGeom prst="roundRect">
            <a:avLst>
              <a:gd name="adj" fmla="val 267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7" name="연도별 시장 규모 그래프 or 시장 규모 및 성장률"/>
          <p:cNvSpPr txBox="1"/>
          <p:nvPr/>
        </p:nvSpPr>
        <p:spPr>
          <a:xfrm>
            <a:off x="1467838" y="3942943"/>
            <a:ext cx="548681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500" b="0" spc="-125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rPr dirty="0" err="1"/>
              <a:t>연도별</a:t>
            </a:r>
            <a:r>
              <a:rPr dirty="0"/>
              <a:t> </a:t>
            </a:r>
            <a:r>
              <a:rPr dirty="0" err="1"/>
              <a:t>시장</a:t>
            </a:r>
            <a:r>
              <a:rPr dirty="0"/>
              <a:t> </a:t>
            </a:r>
            <a:r>
              <a:rPr dirty="0" err="1"/>
              <a:t>규모</a:t>
            </a:r>
            <a:r>
              <a:rPr dirty="0"/>
              <a:t> </a:t>
            </a:r>
            <a:r>
              <a:rPr dirty="0" err="1"/>
              <a:t>그래프</a:t>
            </a:r>
            <a:r>
              <a:rPr dirty="0"/>
              <a:t> or </a:t>
            </a:r>
            <a:r>
              <a:rPr dirty="0" err="1"/>
              <a:t>시장</a:t>
            </a:r>
            <a:r>
              <a:rPr dirty="0"/>
              <a:t> </a:t>
            </a:r>
            <a:r>
              <a:rPr dirty="0" err="1"/>
              <a:t>규모</a:t>
            </a:r>
            <a:r>
              <a:rPr dirty="0"/>
              <a:t> </a:t>
            </a:r>
            <a:r>
              <a:rPr dirty="0" err="1"/>
              <a:t>및</a:t>
            </a:r>
            <a:r>
              <a:rPr dirty="0"/>
              <a:t> </a:t>
            </a:r>
            <a:r>
              <a:rPr dirty="0" err="1"/>
              <a:t>성장률</a:t>
            </a:r>
            <a:endParaRPr dirty="0"/>
          </a:p>
        </p:txBody>
      </p:sp>
      <p:sp>
        <p:nvSpPr>
          <p:cNvPr id="258" name="모서리가 둥근 직사각형"/>
          <p:cNvSpPr/>
          <p:nvPr/>
        </p:nvSpPr>
        <p:spPr>
          <a:xfrm>
            <a:off x="12702764" y="3821806"/>
            <a:ext cx="10417836" cy="2060895"/>
          </a:xfrm>
          <a:prstGeom prst="roundRect">
            <a:avLst>
              <a:gd name="adj" fmla="val 9244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9" name="모서리가 둥근 직사각형"/>
          <p:cNvSpPr/>
          <p:nvPr/>
        </p:nvSpPr>
        <p:spPr>
          <a:xfrm>
            <a:off x="12702764" y="6330318"/>
            <a:ext cx="10417836" cy="2060895"/>
          </a:xfrm>
          <a:prstGeom prst="roundRect">
            <a:avLst>
              <a:gd name="adj" fmla="val 9244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0" name="모서리가 둥근 직사각형"/>
          <p:cNvSpPr/>
          <p:nvPr/>
        </p:nvSpPr>
        <p:spPr>
          <a:xfrm>
            <a:off x="12702764" y="8834652"/>
            <a:ext cx="10417836" cy="2060896"/>
          </a:xfrm>
          <a:prstGeom prst="roundRect">
            <a:avLst>
              <a:gd name="adj" fmla="val 9244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1" name="문제 1"/>
          <p:cNvSpPr txBox="1"/>
          <p:nvPr/>
        </p:nvSpPr>
        <p:spPr>
          <a:xfrm>
            <a:off x="12815233" y="3942943"/>
            <a:ext cx="82377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500" b="0" spc="-125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t>문제 1</a:t>
            </a:r>
          </a:p>
        </p:txBody>
      </p:sp>
      <p:sp>
        <p:nvSpPr>
          <p:cNvPr id="262" name="문제 2"/>
          <p:cNvSpPr txBox="1"/>
          <p:nvPr/>
        </p:nvSpPr>
        <p:spPr>
          <a:xfrm>
            <a:off x="12789002" y="6362700"/>
            <a:ext cx="86749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500" b="0" spc="-125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t>문제 2</a:t>
            </a:r>
          </a:p>
        </p:txBody>
      </p:sp>
      <p:sp>
        <p:nvSpPr>
          <p:cNvPr id="263" name="문제 3"/>
          <p:cNvSpPr txBox="1"/>
          <p:nvPr/>
        </p:nvSpPr>
        <p:spPr>
          <a:xfrm>
            <a:off x="12783607" y="8863544"/>
            <a:ext cx="87648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500" b="0" spc="-125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t>문제 3</a:t>
            </a:r>
          </a:p>
        </p:txBody>
      </p:sp>
      <p:sp>
        <p:nvSpPr>
          <p:cNvPr id="264" name="모서리가 둥근 직사각형"/>
          <p:cNvSpPr/>
          <p:nvPr/>
        </p:nvSpPr>
        <p:spPr>
          <a:xfrm>
            <a:off x="1373349" y="11338987"/>
            <a:ext cx="21801381" cy="1637101"/>
          </a:xfrm>
          <a:prstGeom prst="roundRect">
            <a:avLst>
              <a:gd name="adj" fmla="val 1163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왜 이런 문제가 발생하는지…"/>
          <p:cNvSpPr txBox="1"/>
          <p:nvPr/>
        </p:nvSpPr>
        <p:spPr>
          <a:xfrm>
            <a:off x="1356597" y="1905881"/>
            <a:ext cx="2167080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2438338">
              <a:defRPr sz="4000" b="0" spc="-200">
                <a:latin typeface="Pretendard Thin"/>
                <a:ea typeface="Pretendard Thin"/>
                <a:cs typeface="Pretendard Thin"/>
                <a:sym typeface="Pretendard Thin"/>
              </a:defRPr>
            </a:pPr>
            <a:r>
              <a:t>왜 이런 문제가 발생하는지 </a:t>
            </a:r>
          </a:p>
          <a:p>
            <a:pPr algn="l" defTabSz="2438338">
              <a:defRPr sz="4000" b="0" spc="-200">
                <a:latin typeface="Pretendard Black"/>
                <a:ea typeface="Pretendard Black"/>
                <a:cs typeface="Pretendard Black"/>
                <a:sym typeface="Pretendard Black"/>
              </a:defRPr>
            </a:pPr>
            <a:r>
              <a:t>구조적인 문제를 구체적으로 정의해보세요.</a:t>
            </a:r>
          </a:p>
        </p:txBody>
      </p:sp>
      <p:sp>
        <p:nvSpPr>
          <p:cNvPr id="267" name="PROBLEM"/>
          <p:cNvSpPr txBox="1"/>
          <p:nvPr/>
        </p:nvSpPr>
        <p:spPr>
          <a:xfrm>
            <a:off x="1348928" y="1308099"/>
            <a:ext cx="1259781" cy="4318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000" b="0" spc="-100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t>PROBLEM</a:t>
            </a:r>
          </a:p>
        </p:txBody>
      </p:sp>
      <p:sp>
        <p:nvSpPr>
          <p:cNvPr id="268" name="원"/>
          <p:cNvSpPr/>
          <p:nvPr/>
        </p:nvSpPr>
        <p:spPr>
          <a:xfrm>
            <a:off x="16632471" y="4592933"/>
            <a:ext cx="5232578" cy="5232578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9" name="공급자"/>
          <p:cNvSpPr txBox="1"/>
          <p:nvPr/>
        </p:nvSpPr>
        <p:spPr>
          <a:xfrm>
            <a:off x="4690298" y="6967921"/>
            <a:ext cx="88988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spcBef>
                <a:spcPts val="4500"/>
              </a:spcBef>
              <a:defRPr sz="2500" b="0" spc="-125">
                <a:latin typeface="Pretendard Bold"/>
                <a:ea typeface="Pretendard Bold"/>
                <a:cs typeface="Pretendard Bold"/>
                <a:sym typeface="Pretendard Bold"/>
              </a:defRPr>
            </a:lvl1pPr>
          </a:lstStyle>
          <a:p>
            <a:r>
              <a:t>공급자</a:t>
            </a:r>
          </a:p>
        </p:txBody>
      </p:sp>
      <p:sp>
        <p:nvSpPr>
          <p:cNvPr id="270" name="원"/>
          <p:cNvSpPr/>
          <p:nvPr/>
        </p:nvSpPr>
        <p:spPr>
          <a:xfrm>
            <a:off x="2518951" y="4592933"/>
            <a:ext cx="5232577" cy="5232578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1" name="수요자"/>
          <p:cNvSpPr txBox="1"/>
          <p:nvPr/>
        </p:nvSpPr>
        <p:spPr>
          <a:xfrm>
            <a:off x="18803821" y="6967921"/>
            <a:ext cx="88988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spcBef>
                <a:spcPts val="4500"/>
              </a:spcBef>
              <a:defRPr sz="2500" b="0" spc="-125">
                <a:latin typeface="Pretendard Bold"/>
                <a:ea typeface="Pretendard Bold"/>
                <a:cs typeface="Pretendard Bold"/>
                <a:sym typeface="Pretendard Bold"/>
              </a:defRPr>
            </a:lvl1pPr>
          </a:lstStyle>
          <a:p>
            <a:r>
              <a:t>수요자</a:t>
            </a:r>
          </a:p>
        </p:txBody>
      </p:sp>
      <p:sp>
        <p:nvSpPr>
          <p:cNvPr id="272" name="선"/>
          <p:cNvSpPr/>
          <p:nvPr/>
        </p:nvSpPr>
        <p:spPr>
          <a:xfrm>
            <a:off x="9563011" y="7384832"/>
            <a:ext cx="525797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3" name="선"/>
          <p:cNvSpPr/>
          <p:nvPr/>
        </p:nvSpPr>
        <p:spPr>
          <a:xfrm>
            <a:off x="9563011" y="7033610"/>
            <a:ext cx="525797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4" name="제공되는 것"/>
          <p:cNvSpPr txBox="1"/>
          <p:nvPr/>
        </p:nvSpPr>
        <p:spPr>
          <a:xfrm>
            <a:off x="11586882" y="4319502"/>
            <a:ext cx="146423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spcBef>
                <a:spcPts val="4500"/>
              </a:spcBef>
              <a:defRPr sz="2500" b="0" spc="-125">
                <a:latin typeface="Pretendard Bold"/>
                <a:ea typeface="Pretendard Bold"/>
                <a:cs typeface="Pretendard Bold"/>
                <a:sym typeface="Pretendard Bold"/>
              </a:defRPr>
            </a:lvl1pPr>
          </a:lstStyle>
          <a:p>
            <a:r>
              <a:t>제공되는 것</a:t>
            </a:r>
          </a:p>
        </p:txBody>
      </p:sp>
      <p:sp>
        <p:nvSpPr>
          <p:cNvPr id="275" name="모서리가 둥근 직사각형"/>
          <p:cNvSpPr/>
          <p:nvPr/>
        </p:nvSpPr>
        <p:spPr>
          <a:xfrm>
            <a:off x="8742443" y="7687795"/>
            <a:ext cx="7153114" cy="1806292"/>
          </a:xfrm>
          <a:prstGeom prst="roundRect">
            <a:avLst>
              <a:gd name="adj" fmla="val 1054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6" name="모서리가 둥근 직사각형"/>
          <p:cNvSpPr/>
          <p:nvPr/>
        </p:nvSpPr>
        <p:spPr>
          <a:xfrm>
            <a:off x="8742443" y="4924357"/>
            <a:ext cx="7153114" cy="1806292"/>
          </a:xfrm>
          <a:prstGeom prst="roundRect">
            <a:avLst>
              <a:gd name="adj" fmla="val 1054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7" name="지불되는 것"/>
          <p:cNvSpPr txBox="1"/>
          <p:nvPr/>
        </p:nvSpPr>
        <p:spPr>
          <a:xfrm>
            <a:off x="11586883" y="9736088"/>
            <a:ext cx="146423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spcBef>
                <a:spcPts val="4500"/>
              </a:spcBef>
              <a:defRPr sz="2500" b="0" spc="-125">
                <a:latin typeface="Pretendard Bold"/>
                <a:ea typeface="Pretendard Bold"/>
                <a:cs typeface="Pretendard Bold"/>
                <a:sym typeface="Pretendard Bold"/>
              </a:defRPr>
            </a:lvl1pPr>
          </a:lstStyle>
          <a:p>
            <a:r>
              <a:t>지불되는 것</a:t>
            </a:r>
          </a:p>
        </p:txBody>
      </p:sp>
      <p:sp>
        <p:nvSpPr>
          <p:cNvPr id="278" name="문제에 대한 원인 or 기존 솔루션이 해결을 못하는 이유"/>
          <p:cNvSpPr txBox="1"/>
          <p:nvPr/>
        </p:nvSpPr>
        <p:spPr>
          <a:xfrm>
            <a:off x="1594925" y="11487925"/>
            <a:ext cx="626239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500" b="0" spc="-125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t>문제에 대한 원인 or 기존 솔루션이 해결을 못하는 이유</a:t>
            </a:r>
          </a:p>
        </p:txBody>
      </p:sp>
      <p:sp>
        <p:nvSpPr>
          <p:cNvPr id="279" name="모서리가 둥근 직사각형"/>
          <p:cNvSpPr/>
          <p:nvPr/>
        </p:nvSpPr>
        <p:spPr>
          <a:xfrm>
            <a:off x="1373349" y="11338987"/>
            <a:ext cx="21801381" cy="1637101"/>
          </a:xfrm>
          <a:prstGeom prst="roundRect">
            <a:avLst>
              <a:gd name="adj" fmla="val 1163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원"/>
          <p:cNvSpPr/>
          <p:nvPr/>
        </p:nvSpPr>
        <p:spPr>
          <a:xfrm>
            <a:off x="16632471" y="4592933"/>
            <a:ext cx="5232578" cy="5232578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2" name="공급자"/>
          <p:cNvSpPr txBox="1"/>
          <p:nvPr/>
        </p:nvSpPr>
        <p:spPr>
          <a:xfrm>
            <a:off x="4690298" y="4950100"/>
            <a:ext cx="88988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spcBef>
                <a:spcPts val="4500"/>
              </a:spcBef>
              <a:defRPr sz="2500" b="0" spc="-125">
                <a:latin typeface="Pretendard Bold"/>
                <a:ea typeface="Pretendard Bold"/>
                <a:cs typeface="Pretendard Bold"/>
                <a:sym typeface="Pretendard Bold"/>
              </a:defRPr>
            </a:lvl1pPr>
          </a:lstStyle>
          <a:p>
            <a:r>
              <a:t>공급자</a:t>
            </a:r>
          </a:p>
        </p:txBody>
      </p:sp>
      <p:sp>
        <p:nvSpPr>
          <p:cNvPr id="283" name="원"/>
          <p:cNvSpPr/>
          <p:nvPr/>
        </p:nvSpPr>
        <p:spPr>
          <a:xfrm>
            <a:off x="2518951" y="4592933"/>
            <a:ext cx="5232577" cy="5232578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4" name="수요자"/>
          <p:cNvSpPr txBox="1"/>
          <p:nvPr/>
        </p:nvSpPr>
        <p:spPr>
          <a:xfrm>
            <a:off x="18803819" y="4950100"/>
            <a:ext cx="88988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spcBef>
                <a:spcPts val="4500"/>
              </a:spcBef>
              <a:defRPr sz="2500" b="0" spc="-125">
                <a:latin typeface="Pretendard Bold"/>
                <a:ea typeface="Pretendard Bold"/>
                <a:cs typeface="Pretendard Bold"/>
                <a:sym typeface="Pretendard Bold"/>
              </a:defRPr>
            </a:lvl1pPr>
          </a:lstStyle>
          <a:p>
            <a:r>
              <a:t>수요자</a:t>
            </a:r>
          </a:p>
        </p:txBody>
      </p:sp>
      <p:sp>
        <p:nvSpPr>
          <p:cNvPr id="285" name="원"/>
          <p:cNvSpPr/>
          <p:nvPr/>
        </p:nvSpPr>
        <p:spPr>
          <a:xfrm>
            <a:off x="9575711" y="4592933"/>
            <a:ext cx="5232578" cy="5232578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6" name="선"/>
          <p:cNvSpPr/>
          <p:nvPr/>
        </p:nvSpPr>
        <p:spPr>
          <a:xfrm>
            <a:off x="8021029" y="7384832"/>
            <a:ext cx="128518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7" name="선"/>
          <p:cNvSpPr/>
          <p:nvPr/>
        </p:nvSpPr>
        <p:spPr>
          <a:xfrm>
            <a:off x="8021029" y="7033610"/>
            <a:ext cx="128518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8" name="선"/>
          <p:cNvSpPr/>
          <p:nvPr/>
        </p:nvSpPr>
        <p:spPr>
          <a:xfrm>
            <a:off x="15077789" y="7384832"/>
            <a:ext cx="128518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9" name="선"/>
          <p:cNvSpPr/>
          <p:nvPr/>
        </p:nvSpPr>
        <p:spPr>
          <a:xfrm>
            <a:off x="15077789" y="7033610"/>
            <a:ext cx="128518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0" name="솔루션"/>
          <p:cNvSpPr txBox="1"/>
          <p:nvPr/>
        </p:nvSpPr>
        <p:spPr>
          <a:xfrm>
            <a:off x="11747059" y="4950100"/>
            <a:ext cx="88988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spcBef>
                <a:spcPts val="4500"/>
              </a:spcBef>
              <a:defRPr sz="2500" b="0" spc="-125">
                <a:latin typeface="Pretendard Bold"/>
                <a:ea typeface="Pretendard Bold"/>
                <a:cs typeface="Pretendard Bold"/>
                <a:sym typeface="Pretendard Bold"/>
              </a:defRPr>
            </a:lvl1pPr>
          </a:lstStyle>
          <a:p>
            <a:r>
              <a:t>솔루션</a:t>
            </a:r>
          </a:p>
        </p:txBody>
      </p:sp>
      <p:sp>
        <p:nvSpPr>
          <p:cNvPr id="291" name="제공되는 것"/>
          <p:cNvSpPr txBox="1"/>
          <p:nvPr/>
        </p:nvSpPr>
        <p:spPr>
          <a:xfrm>
            <a:off x="7931503" y="6260748"/>
            <a:ext cx="146423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spcBef>
                <a:spcPts val="4500"/>
              </a:spcBef>
              <a:defRPr sz="2500" b="0" spc="-125">
                <a:latin typeface="Pretendard Bold"/>
                <a:ea typeface="Pretendard Bold"/>
                <a:cs typeface="Pretendard Bold"/>
                <a:sym typeface="Pretendard Bold"/>
              </a:defRPr>
            </a:lvl1pPr>
          </a:lstStyle>
          <a:p>
            <a:r>
              <a:t>제공되는 것</a:t>
            </a:r>
          </a:p>
        </p:txBody>
      </p:sp>
      <p:sp>
        <p:nvSpPr>
          <p:cNvPr id="292" name="제공되는 것"/>
          <p:cNvSpPr txBox="1"/>
          <p:nvPr/>
        </p:nvSpPr>
        <p:spPr>
          <a:xfrm>
            <a:off x="15077789" y="6260748"/>
            <a:ext cx="146423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spcBef>
                <a:spcPts val="4500"/>
              </a:spcBef>
              <a:defRPr sz="2500" b="0" spc="-125">
                <a:latin typeface="Pretendard Bold"/>
                <a:ea typeface="Pretendard Bold"/>
                <a:cs typeface="Pretendard Bold"/>
                <a:sym typeface="Pretendard Bold"/>
              </a:defRPr>
            </a:lvl1pPr>
          </a:lstStyle>
          <a:p>
            <a:r>
              <a:t>제공되는 것</a:t>
            </a:r>
          </a:p>
        </p:txBody>
      </p:sp>
      <p:sp>
        <p:nvSpPr>
          <p:cNvPr id="293" name="지불되는 것"/>
          <p:cNvSpPr txBox="1"/>
          <p:nvPr/>
        </p:nvSpPr>
        <p:spPr>
          <a:xfrm>
            <a:off x="15077789" y="7675095"/>
            <a:ext cx="146423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spcBef>
                <a:spcPts val="4500"/>
              </a:spcBef>
              <a:defRPr sz="2500" b="0" spc="-125">
                <a:latin typeface="Pretendard Bold"/>
                <a:ea typeface="Pretendard Bold"/>
                <a:cs typeface="Pretendard Bold"/>
                <a:sym typeface="Pretendard Bold"/>
              </a:defRPr>
            </a:lvl1pPr>
          </a:lstStyle>
          <a:p>
            <a:r>
              <a:t>지불되는 것</a:t>
            </a:r>
          </a:p>
        </p:txBody>
      </p:sp>
      <p:sp>
        <p:nvSpPr>
          <p:cNvPr id="294" name="지불되는 것"/>
          <p:cNvSpPr txBox="1"/>
          <p:nvPr/>
        </p:nvSpPr>
        <p:spPr>
          <a:xfrm>
            <a:off x="7931503" y="7675095"/>
            <a:ext cx="146423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spcBef>
                <a:spcPts val="4500"/>
              </a:spcBef>
              <a:defRPr sz="2500" b="0" spc="-125">
                <a:latin typeface="Pretendard Bold"/>
                <a:ea typeface="Pretendard Bold"/>
                <a:cs typeface="Pretendard Bold"/>
                <a:sym typeface="Pretendard Bold"/>
              </a:defRPr>
            </a:lvl1pPr>
          </a:lstStyle>
          <a:p>
            <a:r>
              <a:t>지불되는 것</a:t>
            </a:r>
          </a:p>
        </p:txBody>
      </p:sp>
      <p:sp>
        <p:nvSpPr>
          <p:cNvPr id="295" name="시장 문제 해결을 위한 당신의 아이디어를…"/>
          <p:cNvSpPr txBox="1"/>
          <p:nvPr/>
        </p:nvSpPr>
        <p:spPr>
          <a:xfrm>
            <a:off x="1356597" y="1905881"/>
            <a:ext cx="2167080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2438338">
              <a:defRPr sz="4000" b="0" spc="-200">
                <a:latin typeface="Pretendard Thin"/>
                <a:ea typeface="Pretendard Thin"/>
                <a:cs typeface="Pretendard Thin"/>
                <a:sym typeface="Pretendard Thin"/>
              </a:defRPr>
            </a:pPr>
            <a:r>
              <a:t>시장 문제 해결을 위한 당신의 아이디어를</a:t>
            </a:r>
          </a:p>
          <a:p>
            <a:pPr algn="l" defTabSz="2438338">
              <a:defRPr sz="4000" b="0" spc="-200">
                <a:latin typeface="Pretendard Black"/>
                <a:ea typeface="Pretendard Black"/>
                <a:cs typeface="Pretendard Black"/>
                <a:sym typeface="Pretendard Black"/>
              </a:defRPr>
            </a:pPr>
            <a:r>
              <a:t>비지니스 모델 구조화를 통해 설명해보세요.</a:t>
            </a:r>
          </a:p>
        </p:txBody>
      </p:sp>
      <p:sp>
        <p:nvSpPr>
          <p:cNvPr id="296" name="SOLUTION"/>
          <p:cNvSpPr txBox="1"/>
          <p:nvPr/>
        </p:nvSpPr>
        <p:spPr>
          <a:xfrm>
            <a:off x="1348928" y="1308099"/>
            <a:ext cx="1331417" cy="4318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000" b="0" spc="-100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t>SOLUTION</a:t>
            </a:r>
          </a:p>
        </p:txBody>
      </p:sp>
      <p:sp>
        <p:nvSpPr>
          <p:cNvPr id="297" name="모서리가 둥근 직사각형"/>
          <p:cNvSpPr/>
          <p:nvPr/>
        </p:nvSpPr>
        <p:spPr>
          <a:xfrm>
            <a:off x="1373349" y="11338987"/>
            <a:ext cx="21801381" cy="1637101"/>
          </a:xfrm>
          <a:prstGeom prst="roundRect">
            <a:avLst>
              <a:gd name="adj" fmla="val 1163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8" name="솔루션을 통해 기대되는 효과"/>
          <p:cNvSpPr txBox="1"/>
          <p:nvPr/>
        </p:nvSpPr>
        <p:spPr>
          <a:xfrm>
            <a:off x="1594925" y="11487925"/>
            <a:ext cx="337642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500" b="0" spc="-125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t>솔루션을 통해 기대되는 효과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제품/서비스에 대한…"/>
          <p:cNvSpPr txBox="1"/>
          <p:nvPr/>
        </p:nvSpPr>
        <p:spPr>
          <a:xfrm>
            <a:off x="1356597" y="1905881"/>
            <a:ext cx="6787258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2438338">
              <a:defRPr sz="4000" b="0" spc="-200">
                <a:latin typeface="Pretendard Thin"/>
                <a:ea typeface="Pretendard Thin"/>
                <a:cs typeface="Pretendard Thin"/>
                <a:sym typeface="Pretendard Thin"/>
              </a:defRPr>
            </a:pPr>
            <a:r>
              <a:t>제품/서비스에 대한</a:t>
            </a:r>
          </a:p>
          <a:p>
            <a:pPr algn="l" defTabSz="2438338">
              <a:defRPr sz="4000" b="0" spc="-200">
                <a:latin typeface="Pretendard Black"/>
                <a:ea typeface="Pretendard Black"/>
                <a:cs typeface="Pretendard Black"/>
                <a:sym typeface="Pretendard Black"/>
              </a:defRPr>
            </a:pPr>
            <a:r>
              <a:t>대표적인 한 줄 설명을 기재해보세요.</a:t>
            </a:r>
          </a:p>
        </p:txBody>
      </p:sp>
      <p:sp>
        <p:nvSpPr>
          <p:cNvPr id="301" name="PRODUCT"/>
          <p:cNvSpPr txBox="1"/>
          <p:nvPr/>
        </p:nvSpPr>
        <p:spPr>
          <a:xfrm>
            <a:off x="1348928" y="1308099"/>
            <a:ext cx="1288803" cy="4318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000" b="0" spc="-100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t>PRODUCT</a:t>
            </a:r>
          </a:p>
        </p:txBody>
      </p:sp>
      <p:sp>
        <p:nvSpPr>
          <p:cNvPr id="302" name="직사각형"/>
          <p:cNvSpPr/>
          <p:nvPr/>
        </p:nvSpPr>
        <p:spPr>
          <a:xfrm>
            <a:off x="12239469" y="-74358"/>
            <a:ext cx="12251807" cy="1386471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03" name="IMAGE"/>
          <p:cNvSpPr txBox="1"/>
          <p:nvPr/>
        </p:nvSpPr>
        <p:spPr>
          <a:xfrm>
            <a:off x="17272427" y="6578600"/>
            <a:ext cx="1359993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defRPr b="0" spc="0">
                <a:solidFill>
                  <a:srgbClr val="FFFFFF"/>
                </a:solidFill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t>IMAGE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사업 성과에 대해 핵심 지표를 설정하고,…"/>
          <p:cNvSpPr txBox="1"/>
          <p:nvPr/>
        </p:nvSpPr>
        <p:spPr>
          <a:xfrm>
            <a:off x="1356597" y="1905881"/>
            <a:ext cx="2167080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2438338">
              <a:defRPr sz="4000" b="0" spc="-200">
                <a:latin typeface="Pretendard Thin"/>
                <a:ea typeface="Pretendard Thin"/>
                <a:cs typeface="Pretendard Thin"/>
                <a:sym typeface="Pretendard Thin"/>
              </a:defRPr>
            </a:pPr>
            <a:r>
              <a:t>사업 성과에 대해 핵심 지표를 설정하고,</a:t>
            </a:r>
          </a:p>
          <a:p>
            <a:pPr algn="l" defTabSz="2438338">
              <a:defRPr sz="4000" b="0" spc="-200">
                <a:latin typeface="Pretendard Black"/>
                <a:ea typeface="Pretendard Black"/>
                <a:cs typeface="Pretendard Black"/>
                <a:sym typeface="Pretendard Black"/>
              </a:defRPr>
            </a:pPr>
            <a:r>
              <a:t>핵심 지표 및 고객 반응을 기재하세요.</a:t>
            </a:r>
          </a:p>
        </p:txBody>
      </p:sp>
      <p:sp>
        <p:nvSpPr>
          <p:cNvPr id="306" name="PERFORMANCE"/>
          <p:cNvSpPr txBox="1"/>
          <p:nvPr/>
        </p:nvSpPr>
        <p:spPr>
          <a:xfrm>
            <a:off x="1348928" y="1308099"/>
            <a:ext cx="1927821" cy="4318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000" b="0" spc="-100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t>PERFORMANCE</a:t>
            </a:r>
          </a:p>
        </p:txBody>
      </p:sp>
      <p:sp>
        <p:nvSpPr>
          <p:cNvPr id="307" name="모서리가 둥근 직사각형"/>
          <p:cNvSpPr/>
          <p:nvPr/>
        </p:nvSpPr>
        <p:spPr>
          <a:xfrm>
            <a:off x="1373349" y="11338987"/>
            <a:ext cx="21801381" cy="1637101"/>
          </a:xfrm>
          <a:prstGeom prst="roundRect">
            <a:avLst>
              <a:gd name="adj" fmla="val 1163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8" name="④ 시장/고객으로부터 반응이 있는 이유에 대해 설명"/>
          <p:cNvSpPr txBox="1"/>
          <p:nvPr/>
        </p:nvSpPr>
        <p:spPr>
          <a:xfrm>
            <a:off x="1594925" y="11487925"/>
            <a:ext cx="598755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500" b="0" spc="-125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rPr dirty="0"/>
              <a:t>④ </a:t>
            </a:r>
            <a:r>
              <a:rPr dirty="0" err="1"/>
              <a:t>시장</a:t>
            </a:r>
            <a:r>
              <a:rPr dirty="0"/>
              <a:t>/</a:t>
            </a:r>
            <a:r>
              <a:rPr dirty="0" err="1"/>
              <a:t>고객으로부터</a:t>
            </a:r>
            <a:r>
              <a:rPr dirty="0"/>
              <a:t> </a:t>
            </a:r>
            <a:r>
              <a:rPr dirty="0" err="1"/>
              <a:t>반응이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이유에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설명</a:t>
            </a:r>
            <a:endParaRPr dirty="0"/>
          </a:p>
        </p:txBody>
      </p:sp>
      <p:sp>
        <p:nvSpPr>
          <p:cNvPr id="309" name="모서리가 둥근 직사각형"/>
          <p:cNvSpPr/>
          <p:nvPr/>
        </p:nvSpPr>
        <p:spPr>
          <a:xfrm>
            <a:off x="12702764" y="3821806"/>
            <a:ext cx="10417836" cy="2060895"/>
          </a:xfrm>
          <a:prstGeom prst="roundRect">
            <a:avLst>
              <a:gd name="adj" fmla="val 9244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0" name="모서리가 둥근 직사각형"/>
          <p:cNvSpPr/>
          <p:nvPr/>
        </p:nvSpPr>
        <p:spPr>
          <a:xfrm>
            <a:off x="12702764" y="6330318"/>
            <a:ext cx="10417836" cy="2060895"/>
          </a:xfrm>
          <a:prstGeom prst="roundRect">
            <a:avLst>
              <a:gd name="adj" fmla="val 9244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1" name="모서리가 둥근 직사각형"/>
          <p:cNvSpPr/>
          <p:nvPr/>
        </p:nvSpPr>
        <p:spPr>
          <a:xfrm>
            <a:off x="12702764" y="8834652"/>
            <a:ext cx="10417836" cy="2060896"/>
          </a:xfrm>
          <a:prstGeom prst="roundRect">
            <a:avLst>
              <a:gd name="adj" fmla="val 9244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2" name="① 핵심 지표에 대한 설명"/>
          <p:cNvSpPr txBox="1"/>
          <p:nvPr/>
        </p:nvSpPr>
        <p:spPr>
          <a:xfrm>
            <a:off x="12815233" y="3942943"/>
            <a:ext cx="292721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500" b="0" spc="-125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t>① 핵심 지표에 대한 설명</a:t>
            </a:r>
          </a:p>
        </p:txBody>
      </p:sp>
      <p:sp>
        <p:nvSpPr>
          <p:cNvPr id="313" name="② 핵심 지표에 대한 설명"/>
          <p:cNvSpPr txBox="1"/>
          <p:nvPr/>
        </p:nvSpPr>
        <p:spPr>
          <a:xfrm>
            <a:off x="12789002" y="6362700"/>
            <a:ext cx="292721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500" b="0" spc="-125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t>② 핵심 지표에 대한 설명</a:t>
            </a:r>
          </a:p>
        </p:txBody>
      </p:sp>
      <p:sp>
        <p:nvSpPr>
          <p:cNvPr id="314" name="③ 핵심 지표에 대한 설명"/>
          <p:cNvSpPr txBox="1"/>
          <p:nvPr/>
        </p:nvSpPr>
        <p:spPr>
          <a:xfrm>
            <a:off x="12783607" y="8863544"/>
            <a:ext cx="292721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500" b="0" spc="-125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t>③ 핵심 지표에 대한 설명</a:t>
            </a:r>
          </a:p>
        </p:txBody>
      </p:sp>
      <p:sp>
        <p:nvSpPr>
          <p:cNvPr id="315" name="핵심지표 성장 추이"/>
          <p:cNvSpPr txBox="1"/>
          <p:nvPr/>
        </p:nvSpPr>
        <p:spPr>
          <a:xfrm>
            <a:off x="5336215" y="3942943"/>
            <a:ext cx="228905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500" b="0" spc="-125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rPr dirty="0" err="1"/>
              <a:t>핵심지표</a:t>
            </a:r>
            <a:r>
              <a:rPr dirty="0"/>
              <a:t> </a:t>
            </a:r>
            <a:r>
              <a:rPr dirty="0" err="1"/>
              <a:t>성장</a:t>
            </a:r>
            <a:r>
              <a:rPr dirty="0"/>
              <a:t> </a:t>
            </a:r>
            <a:r>
              <a:rPr dirty="0" err="1"/>
              <a:t>추이</a:t>
            </a:r>
            <a:endParaRPr dirty="0"/>
          </a:p>
        </p:txBody>
      </p:sp>
      <p:sp>
        <p:nvSpPr>
          <p:cNvPr id="316" name="모서리가 둥근 직사각형"/>
          <p:cNvSpPr/>
          <p:nvPr/>
        </p:nvSpPr>
        <p:spPr>
          <a:xfrm>
            <a:off x="1373349" y="3801252"/>
            <a:ext cx="10417836" cy="7119027"/>
          </a:xfrm>
          <a:prstGeom prst="roundRect">
            <a:avLst>
              <a:gd name="adj" fmla="val 267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원"/>
          <p:cNvSpPr/>
          <p:nvPr/>
        </p:nvSpPr>
        <p:spPr>
          <a:xfrm>
            <a:off x="6966973" y="7574600"/>
            <a:ext cx="2918611" cy="2918612"/>
          </a:xfrm>
          <a:prstGeom prst="ellips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>
              <a:defRPr sz="1800" b="0">
                <a:solidFill>
                  <a:srgbClr val="FFFFFF"/>
                </a:solidFill>
                <a:latin typeface="Pretendard Black"/>
                <a:ea typeface="Pretendard Black"/>
                <a:cs typeface="Pretendard Black"/>
                <a:sym typeface="Pretendard Black"/>
              </a:defRPr>
            </a:pPr>
            <a:endParaRPr/>
          </a:p>
        </p:txBody>
      </p:sp>
      <p:sp>
        <p:nvSpPr>
          <p:cNvPr id="319" name="시장내 사업자들을 보여주고,…"/>
          <p:cNvSpPr txBox="1"/>
          <p:nvPr/>
        </p:nvSpPr>
        <p:spPr>
          <a:xfrm>
            <a:off x="1356597" y="1905881"/>
            <a:ext cx="2167080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2438338">
              <a:defRPr sz="4000" b="0" spc="-200">
                <a:latin typeface="Pretendard Thin"/>
                <a:ea typeface="Pretendard Thin"/>
                <a:cs typeface="Pretendard Thin"/>
                <a:sym typeface="Pretendard Thin"/>
              </a:defRPr>
            </a:pPr>
            <a:r>
              <a:rPr dirty="0" err="1"/>
              <a:t>시장내</a:t>
            </a:r>
            <a:r>
              <a:rPr dirty="0"/>
              <a:t> </a:t>
            </a:r>
            <a:r>
              <a:rPr dirty="0" err="1"/>
              <a:t>사업자들을</a:t>
            </a:r>
            <a:r>
              <a:rPr dirty="0"/>
              <a:t> </a:t>
            </a:r>
            <a:r>
              <a:rPr dirty="0" err="1"/>
              <a:t>보여주고</a:t>
            </a:r>
            <a:r>
              <a:rPr dirty="0"/>
              <a:t>,</a:t>
            </a:r>
          </a:p>
          <a:p>
            <a:pPr algn="l" defTabSz="2438338">
              <a:defRPr sz="4000" b="0" spc="-200">
                <a:latin typeface="Pretendard Black"/>
                <a:ea typeface="Pretendard Black"/>
                <a:cs typeface="Pretendard Black"/>
                <a:sym typeface="Pretendard Black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제품</a:t>
            </a:r>
            <a:r>
              <a:rPr dirty="0"/>
              <a:t>/</a:t>
            </a:r>
            <a:r>
              <a:rPr dirty="0" err="1"/>
              <a:t>서비스의</a:t>
            </a:r>
            <a:r>
              <a:rPr dirty="0"/>
              <a:t> </a:t>
            </a:r>
            <a:r>
              <a:rPr dirty="0" err="1"/>
              <a:t>포지셔닝과</a:t>
            </a:r>
            <a:r>
              <a:rPr dirty="0"/>
              <a:t> </a:t>
            </a:r>
            <a:r>
              <a:rPr dirty="0" err="1"/>
              <a:t>강점과</a:t>
            </a:r>
            <a:r>
              <a:rPr dirty="0"/>
              <a:t> </a:t>
            </a:r>
            <a:r>
              <a:rPr dirty="0" err="1"/>
              <a:t>차별화</a:t>
            </a:r>
            <a:r>
              <a:rPr dirty="0"/>
              <a:t> </a:t>
            </a:r>
            <a:r>
              <a:rPr dirty="0" err="1"/>
              <a:t>포인트를</a:t>
            </a:r>
            <a:r>
              <a:rPr dirty="0"/>
              <a:t> </a:t>
            </a:r>
            <a:r>
              <a:rPr dirty="0" err="1"/>
              <a:t>설명해</a:t>
            </a:r>
            <a:r>
              <a:rPr dirty="0"/>
              <a:t> </a:t>
            </a:r>
            <a:r>
              <a:rPr dirty="0" err="1"/>
              <a:t>보세요</a:t>
            </a:r>
            <a:r>
              <a:rPr dirty="0"/>
              <a:t>.</a:t>
            </a:r>
          </a:p>
        </p:txBody>
      </p:sp>
      <p:sp>
        <p:nvSpPr>
          <p:cNvPr id="320" name="COMPETITOR"/>
          <p:cNvSpPr txBox="1"/>
          <p:nvPr/>
        </p:nvSpPr>
        <p:spPr>
          <a:xfrm>
            <a:off x="1348928" y="1308099"/>
            <a:ext cx="1701776" cy="4318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000" b="0" spc="-100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t>COMPETITOR</a:t>
            </a:r>
          </a:p>
        </p:txBody>
      </p:sp>
      <p:sp>
        <p:nvSpPr>
          <p:cNvPr id="321" name="모서리가 둥근 직사각형"/>
          <p:cNvSpPr/>
          <p:nvPr/>
        </p:nvSpPr>
        <p:spPr>
          <a:xfrm>
            <a:off x="1373349" y="11338987"/>
            <a:ext cx="21801381" cy="1637101"/>
          </a:xfrm>
          <a:prstGeom prst="roundRect">
            <a:avLst>
              <a:gd name="adj" fmla="val 1163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2" name="④ 시장 내 기회와 자사 제품/서비스의 포지셔닝이 일치하며, 이를 통해 차별화가 가능하다고 설명"/>
          <p:cNvSpPr txBox="1"/>
          <p:nvPr/>
        </p:nvSpPr>
        <p:spPr>
          <a:xfrm>
            <a:off x="1594925" y="11487925"/>
            <a:ext cx="1102554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500" b="0" spc="-125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t>④ 시장 내 기회와 자사 제품/서비스의 포지셔닝이 일치하며, 이를 통해 차별화가 가능하다고 설명</a:t>
            </a:r>
          </a:p>
        </p:txBody>
      </p:sp>
      <p:sp>
        <p:nvSpPr>
          <p:cNvPr id="323" name="모서리가 둥근 직사각형"/>
          <p:cNvSpPr/>
          <p:nvPr/>
        </p:nvSpPr>
        <p:spPr>
          <a:xfrm>
            <a:off x="12702764" y="3821806"/>
            <a:ext cx="10417836" cy="2060895"/>
          </a:xfrm>
          <a:prstGeom prst="roundRect">
            <a:avLst>
              <a:gd name="adj" fmla="val 9244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4" name="모서리가 둥근 직사각형"/>
          <p:cNvSpPr/>
          <p:nvPr/>
        </p:nvSpPr>
        <p:spPr>
          <a:xfrm>
            <a:off x="12702764" y="6330318"/>
            <a:ext cx="10417836" cy="2060895"/>
          </a:xfrm>
          <a:prstGeom prst="roundRect">
            <a:avLst>
              <a:gd name="adj" fmla="val 9244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5" name="모서리가 둥근 직사각형"/>
          <p:cNvSpPr/>
          <p:nvPr/>
        </p:nvSpPr>
        <p:spPr>
          <a:xfrm>
            <a:off x="12702764" y="8834652"/>
            <a:ext cx="10417836" cy="2060896"/>
          </a:xfrm>
          <a:prstGeom prst="roundRect">
            <a:avLst>
              <a:gd name="adj" fmla="val 9244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6" name="① 시장 내 경쟁사 전체 현황 설명"/>
          <p:cNvSpPr txBox="1"/>
          <p:nvPr/>
        </p:nvSpPr>
        <p:spPr>
          <a:xfrm>
            <a:off x="12815233" y="3942943"/>
            <a:ext cx="380933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500" b="0" spc="-125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t>① 시장 내 경쟁사 전체 현황 설명</a:t>
            </a:r>
          </a:p>
        </p:txBody>
      </p:sp>
      <p:sp>
        <p:nvSpPr>
          <p:cNvPr id="327" name="② 직접적인 경쟁상대들에 대한 설명"/>
          <p:cNvSpPr txBox="1"/>
          <p:nvPr/>
        </p:nvSpPr>
        <p:spPr>
          <a:xfrm>
            <a:off x="12789002" y="6362700"/>
            <a:ext cx="421984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500" b="0" spc="-125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t>② 직접적인 경쟁상대들에 대한 설명</a:t>
            </a:r>
          </a:p>
        </p:txBody>
      </p:sp>
      <p:sp>
        <p:nvSpPr>
          <p:cNvPr id="328" name="③ 시장 내 기회에 대한 설명"/>
          <p:cNvSpPr txBox="1"/>
          <p:nvPr/>
        </p:nvSpPr>
        <p:spPr>
          <a:xfrm>
            <a:off x="12783607" y="8863544"/>
            <a:ext cx="323900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500" b="0" spc="-125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t>③ 시장 내 기회에 대한 설명</a:t>
            </a:r>
          </a:p>
        </p:txBody>
      </p:sp>
      <p:sp>
        <p:nvSpPr>
          <p:cNvPr id="329" name="모서리가 둥근 직사각형"/>
          <p:cNvSpPr/>
          <p:nvPr/>
        </p:nvSpPr>
        <p:spPr>
          <a:xfrm>
            <a:off x="1373349" y="3801252"/>
            <a:ext cx="10417836" cy="7119027"/>
          </a:xfrm>
          <a:prstGeom prst="roundRect">
            <a:avLst>
              <a:gd name="adj" fmla="val 267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0" name="경쟁 현황"/>
          <p:cNvSpPr txBox="1"/>
          <p:nvPr/>
        </p:nvSpPr>
        <p:spPr>
          <a:xfrm>
            <a:off x="1467838" y="3942943"/>
            <a:ext cx="120167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500" b="0" spc="-125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t>경쟁 현황</a:t>
            </a:r>
          </a:p>
        </p:txBody>
      </p:sp>
      <p:sp>
        <p:nvSpPr>
          <p:cNvPr id="331" name="선"/>
          <p:cNvSpPr/>
          <p:nvPr/>
        </p:nvSpPr>
        <p:spPr>
          <a:xfrm flipV="1">
            <a:off x="6582266" y="4524530"/>
            <a:ext cx="1" cy="56724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2" name="선"/>
          <p:cNvSpPr/>
          <p:nvPr/>
        </p:nvSpPr>
        <p:spPr>
          <a:xfrm>
            <a:off x="3324071" y="7360765"/>
            <a:ext cx="651639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3" name="경쟁사…"/>
          <p:cNvSpPr/>
          <p:nvPr/>
        </p:nvSpPr>
        <p:spPr>
          <a:xfrm>
            <a:off x="2999717" y="7548527"/>
            <a:ext cx="1201677" cy="1201677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1800" b="0">
                <a:solidFill>
                  <a:srgbClr val="FFFFFF"/>
                </a:solidFill>
                <a:latin typeface="Pretendard Black"/>
                <a:ea typeface="Pretendard Black"/>
                <a:cs typeface="Pretendard Black"/>
                <a:sym typeface="Pretendard Black"/>
              </a:defRPr>
            </a:pPr>
            <a:r>
              <a:t>경쟁사</a:t>
            </a:r>
          </a:p>
          <a:p>
            <a:pPr>
              <a:defRPr sz="1800" b="0">
                <a:solidFill>
                  <a:srgbClr val="FFFFFF"/>
                </a:solidFill>
                <a:latin typeface="Pretendard Black"/>
                <a:ea typeface="Pretendard Black"/>
                <a:cs typeface="Pretendard Black"/>
                <a:sym typeface="Pretendard Black"/>
              </a:defRPr>
            </a:pPr>
            <a:r>
              <a:t>A 로고</a:t>
            </a:r>
          </a:p>
        </p:txBody>
      </p:sp>
      <p:sp>
        <p:nvSpPr>
          <p:cNvPr id="334" name="경쟁사…"/>
          <p:cNvSpPr/>
          <p:nvPr/>
        </p:nvSpPr>
        <p:spPr>
          <a:xfrm>
            <a:off x="4784642" y="8148201"/>
            <a:ext cx="1201676" cy="120167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1800" b="0">
                <a:solidFill>
                  <a:srgbClr val="FFFFFF"/>
                </a:solidFill>
                <a:latin typeface="Pretendard Black"/>
                <a:ea typeface="Pretendard Black"/>
                <a:cs typeface="Pretendard Black"/>
                <a:sym typeface="Pretendard Black"/>
              </a:defRPr>
            </a:pPr>
            <a:r>
              <a:t>경쟁사</a:t>
            </a:r>
          </a:p>
          <a:p>
            <a:pPr>
              <a:defRPr sz="1800" b="0">
                <a:solidFill>
                  <a:srgbClr val="FFFFFF"/>
                </a:solidFill>
                <a:latin typeface="Pretendard Black"/>
                <a:ea typeface="Pretendard Black"/>
                <a:cs typeface="Pretendard Black"/>
                <a:sym typeface="Pretendard Black"/>
              </a:defRPr>
            </a:pPr>
            <a:r>
              <a:t>B 로고</a:t>
            </a:r>
          </a:p>
        </p:txBody>
      </p:sp>
      <p:sp>
        <p:nvSpPr>
          <p:cNvPr id="335" name="경쟁사…"/>
          <p:cNvSpPr/>
          <p:nvPr/>
        </p:nvSpPr>
        <p:spPr>
          <a:xfrm>
            <a:off x="5141278" y="6458982"/>
            <a:ext cx="1201677" cy="120167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1800" b="0">
                <a:solidFill>
                  <a:srgbClr val="FFFFFF"/>
                </a:solidFill>
                <a:latin typeface="Pretendard Black"/>
                <a:ea typeface="Pretendard Black"/>
                <a:cs typeface="Pretendard Black"/>
                <a:sym typeface="Pretendard Black"/>
              </a:defRPr>
            </a:pPr>
            <a:r>
              <a:rPr dirty="0" err="1"/>
              <a:t>경쟁사</a:t>
            </a:r>
            <a:endParaRPr dirty="0"/>
          </a:p>
          <a:p>
            <a:pPr>
              <a:defRPr sz="1800" b="0">
                <a:solidFill>
                  <a:srgbClr val="FFFFFF"/>
                </a:solidFill>
                <a:latin typeface="Pretendard Black"/>
                <a:ea typeface="Pretendard Black"/>
                <a:cs typeface="Pretendard Black"/>
                <a:sym typeface="Pretendard Black"/>
              </a:defRPr>
            </a:pPr>
            <a:r>
              <a:rPr dirty="0"/>
              <a:t>C </a:t>
            </a:r>
            <a:r>
              <a:rPr dirty="0" err="1"/>
              <a:t>로고</a:t>
            </a:r>
            <a:endParaRPr dirty="0"/>
          </a:p>
        </p:txBody>
      </p:sp>
      <p:sp>
        <p:nvSpPr>
          <p:cNvPr id="336" name="경쟁사…"/>
          <p:cNvSpPr/>
          <p:nvPr/>
        </p:nvSpPr>
        <p:spPr>
          <a:xfrm>
            <a:off x="8360682" y="6003162"/>
            <a:ext cx="1201677" cy="120167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1800" b="0">
                <a:solidFill>
                  <a:srgbClr val="FFFFFF"/>
                </a:solidFill>
                <a:latin typeface="Pretendard Black"/>
                <a:ea typeface="Pretendard Black"/>
                <a:cs typeface="Pretendard Black"/>
                <a:sym typeface="Pretendard Black"/>
              </a:defRPr>
            </a:pPr>
            <a:r>
              <a:t>경쟁사</a:t>
            </a:r>
          </a:p>
          <a:p>
            <a:pPr>
              <a:defRPr sz="1800" b="0">
                <a:solidFill>
                  <a:srgbClr val="FFFFFF"/>
                </a:solidFill>
                <a:latin typeface="Pretendard Black"/>
                <a:ea typeface="Pretendard Black"/>
                <a:cs typeface="Pretendard Black"/>
                <a:sym typeface="Pretendard Black"/>
              </a:defRPr>
            </a:pPr>
            <a:r>
              <a:t>E 로고</a:t>
            </a:r>
          </a:p>
        </p:txBody>
      </p:sp>
      <p:sp>
        <p:nvSpPr>
          <p:cNvPr id="337" name="경쟁사…"/>
          <p:cNvSpPr/>
          <p:nvPr/>
        </p:nvSpPr>
        <p:spPr>
          <a:xfrm>
            <a:off x="6821578" y="5229037"/>
            <a:ext cx="1201677" cy="120167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1800" b="0">
                <a:solidFill>
                  <a:srgbClr val="FFFFFF"/>
                </a:solidFill>
                <a:latin typeface="Pretendard Black"/>
                <a:ea typeface="Pretendard Black"/>
                <a:cs typeface="Pretendard Black"/>
                <a:sym typeface="Pretendard Black"/>
              </a:defRPr>
            </a:pPr>
            <a:r>
              <a:t>경쟁사</a:t>
            </a:r>
          </a:p>
          <a:p>
            <a:pPr>
              <a:defRPr sz="1800" b="0">
                <a:solidFill>
                  <a:srgbClr val="FFFFFF"/>
                </a:solidFill>
                <a:latin typeface="Pretendard Black"/>
                <a:ea typeface="Pretendard Black"/>
                <a:cs typeface="Pretendard Black"/>
                <a:sym typeface="Pretendard Black"/>
              </a:defRPr>
            </a:pPr>
            <a:r>
              <a:t>D 로고</a:t>
            </a:r>
          </a:p>
        </p:txBody>
      </p:sp>
      <p:sp>
        <p:nvSpPr>
          <p:cNvPr id="338" name="우리…"/>
          <p:cNvSpPr/>
          <p:nvPr/>
        </p:nvSpPr>
        <p:spPr>
          <a:xfrm>
            <a:off x="7825440" y="8433068"/>
            <a:ext cx="1201677" cy="1201676"/>
          </a:xfrm>
          <a:prstGeom prst="ellipse">
            <a:avLst/>
          </a:prstGeom>
          <a:solidFill>
            <a:srgbClr val="0000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defRPr sz="1800" b="0">
                <a:solidFill>
                  <a:srgbClr val="FFFFFF"/>
                </a:solidFill>
                <a:latin typeface="Pretendard Black"/>
                <a:ea typeface="Pretendard Black"/>
                <a:cs typeface="Pretendard Black"/>
                <a:sym typeface="Pretendard Black"/>
              </a:defRPr>
            </a:pPr>
            <a:r>
              <a:t>우리</a:t>
            </a:r>
          </a:p>
          <a:p>
            <a:pPr>
              <a:defRPr sz="1800" b="0">
                <a:solidFill>
                  <a:srgbClr val="FFFFFF"/>
                </a:solidFill>
                <a:latin typeface="Pretendard Black"/>
                <a:ea typeface="Pretendard Black"/>
                <a:cs typeface="Pretendard Black"/>
                <a:sym typeface="Pretendard Black"/>
              </a:defRPr>
            </a:pPr>
            <a:r>
              <a:t>서비스</a:t>
            </a:r>
          </a:p>
          <a:p>
            <a:pPr>
              <a:defRPr sz="1800" b="0">
                <a:solidFill>
                  <a:srgbClr val="FFFFFF"/>
                </a:solidFill>
                <a:latin typeface="Pretendard Black"/>
                <a:ea typeface="Pretendard Black"/>
                <a:cs typeface="Pretendard Black"/>
                <a:sym typeface="Pretendard Black"/>
              </a:defRPr>
            </a:pPr>
            <a:r>
              <a:t>로고</a:t>
            </a:r>
          </a:p>
        </p:txBody>
      </p:sp>
      <p:sp>
        <p:nvSpPr>
          <p:cNvPr id="339" name="QUALITY"/>
          <p:cNvSpPr txBox="1"/>
          <p:nvPr/>
        </p:nvSpPr>
        <p:spPr>
          <a:xfrm>
            <a:off x="1698757" y="7119465"/>
            <a:ext cx="142479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500" b="0" spc="-125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t>QUALITY</a:t>
            </a:r>
          </a:p>
        </p:txBody>
      </p:sp>
      <p:sp>
        <p:nvSpPr>
          <p:cNvPr id="340" name="PRICE"/>
          <p:cNvSpPr txBox="1"/>
          <p:nvPr/>
        </p:nvSpPr>
        <p:spPr>
          <a:xfrm>
            <a:off x="6102817" y="10421470"/>
            <a:ext cx="95890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500" b="0" spc="-125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t>PRICE</a:t>
            </a:r>
          </a:p>
        </p:txBody>
      </p:sp>
      <p:sp>
        <p:nvSpPr>
          <p:cNvPr id="341" name="OPPORTUNITY"/>
          <p:cNvSpPr txBox="1"/>
          <p:nvPr/>
        </p:nvSpPr>
        <p:spPr>
          <a:xfrm>
            <a:off x="7544806" y="7965215"/>
            <a:ext cx="1762945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0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t>OPPORTUNITY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시장내 직접적인 비교가 되는 경쟁사들을 보여주고,…"/>
          <p:cNvSpPr txBox="1"/>
          <p:nvPr/>
        </p:nvSpPr>
        <p:spPr>
          <a:xfrm>
            <a:off x="1356597" y="1905881"/>
            <a:ext cx="2167080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2438338">
              <a:defRPr sz="4000" b="0" spc="-200">
                <a:latin typeface="Pretendard Thin"/>
                <a:ea typeface="Pretendard Thin"/>
                <a:cs typeface="Pretendard Thin"/>
                <a:sym typeface="Pretendard Thin"/>
              </a:defRPr>
            </a:pPr>
            <a:r>
              <a:rPr dirty="0" err="1"/>
              <a:t>시장내</a:t>
            </a:r>
            <a:r>
              <a:rPr dirty="0"/>
              <a:t> </a:t>
            </a:r>
            <a:r>
              <a:rPr dirty="0" err="1"/>
              <a:t>직접적인</a:t>
            </a:r>
            <a:r>
              <a:rPr dirty="0"/>
              <a:t> </a:t>
            </a:r>
            <a:r>
              <a:rPr dirty="0" err="1"/>
              <a:t>비교가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경쟁사들을</a:t>
            </a:r>
            <a:r>
              <a:rPr dirty="0"/>
              <a:t> </a:t>
            </a:r>
            <a:r>
              <a:rPr dirty="0" err="1"/>
              <a:t>보여주고</a:t>
            </a:r>
            <a:r>
              <a:rPr dirty="0"/>
              <a:t>,</a:t>
            </a:r>
          </a:p>
          <a:p>
            <a:pPr algn="l" defTabSz="2438338">
              <a:defRPr sz="4000" b="0" spc="-200">
                <a:latin typeface="Pretendard Black"/>
                <a:ea typeface="Pretendard Black"/>
                <a:cs typeface="Pretendard Black"/>
                <a:sym typeface="Pretendard Black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제품</a:t>
            </a:r>
            <a:r>
              <a:rPr dirty="0"/>
              <a:t>/</a:t>
            </a:r>
            <a:r>
              <a:rPr dirty="0" err="1"/>
              <a:t>서비스의</a:t>
            </a:r>
            <a:r>
              <a:rPr dirty="0"/>
              <a:t> </a:t>
            </a:r>
            <a:r>
              <a:rPr dirty="0" err="1"/>
              <a:t>비교우위</a:t>
            </a:r>
            <a:r>
              <a:rPr dirty="0"/>
              <a:t> </a:t>
            </a:r>
            <a:r>
              <a:rPr dirty="0" err="1"/>
              <a:t>및</a:t>
            </a:r>
            <a:r>
              <a:rPr dirty="0"/>
              <a:t> </a:t>
            </a:r>
            <a:r>
              <a:rPr dirty="0" err="1"/>
              <a:t>차별화</a:t>
            </a:r>
            <a:r>
              <a:rPr dirty="0"/>
              <a:t> </a:t>
            </a:r>
            <a:r>
              <a:rPr dirty="0" err="1"/>
              <a:t>포인트를</a:t>
            </a:r>
            <a:r>
              <a:rPr dirty="0"/>
              <a:t> </a:t>
            </a:r>
            <a:r>
              <a:rPr dirty="0" err="1"/>
              <a:t>설명해보세요</a:t>
            </a:r>
            <a:r>
              <a:rPr dirty="0"/>
              <a:t>.</a:t>
            </a:r>
          </a:p>
        </p:txBody>
      </p:sp>
      <p:sp>
        <p:nvSpPr>
          <p:cNvPr id="344" name="COMPETITOR"/>
          <p:cNvSpPr txBox="1"/>
          <p:nvPr/>
        </p:nvSpPr>
        <p:spPr>
          <a:xfrm>
            <a:off x="1348928" y="1308099"/>
            <a:ext cx="1701776" cy="4318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000" b="0" spc="-100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t>COMPETITOR</a:t>
            </a:r>
          </a:p>
        </p:txBody>
      </p:sp>
      <p:sp>
        <p:nvSpPr>
          <p:cNvPr id="345" name="모서리가 둥근 직사각형"/>
          <p:cNvSpPr/>
          <p:nvPr/>
        </p:nvSpPr>
        <p:spPr>
          <a:xfrm>
            <a:off x="1373349" y="11338987"/>
            <a:ext cx="21801381" cy="1637101"/>
          </a:xfrm>
          <a:prstGeom prst="roundRect">
            <a:avLst>
              <a:gd name="adj" fmla="val 1163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6" name="④ 직접적인 경쟁사들과 비교했을 때, 비교우위 및 차별화 포인트가 충분한지에 대해 설명"/>
          <p:cNvSpPr txBox="1"/>
          <p:nvPr/>
        </p:nvSpPr>
        <p:spPr>
          <a:xfrm>
            <a:off x="1594925" y="11487925"/>
            <a:ext cx="1008668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500" b="0" spc="-125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t>④ 직접적인 경쟁사들과 비교했을 때, 비교우위 및 차별화 포인트가 충분한지에 대해 설명</a:t>
            </a:r>
          </a:p>
        </p:txBody>
      </p:sp>
      <p:sp>
        <p:nvSpPr>
          <p:cNvPr id="347" name="모서리가 둥근 직사각형"/>
          <p:cNvSpPr/>
          <p:nvPr/>
        </p:nvSpPr>
        <p:spPr>
          <a:xfrm>
            <a:off x="12702764" y="3821806"/>
            <a:ext cx="10417836" cy="2060895"/>
          </a:xfrm>
          <a:prstGeom prst="roundRect">
            <a:avLst>
              <a:gd name="adj" fmla="val 9244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8" name="모서리가 둥근 직사각형"/>
          <p:cNvSpPr/>
          <p:nvPr/>
        </p:nvSpPr>
        <p:spPr>
          <a:xfrm>
            <a:off x="12702764" y="6330318"/>
            <a:ext cx="10417836" cy="2060895"/>
          </a:xfrm>
          <a:prstGeom prst="roundRect">
            <a:avLst>
              <a:gd name="adj" fmla="val 9244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9" name="모서리가 둥근 직사각형"/>
          <p:cNvSpPr/>
          <p:nvPr/>
        </p:nvSpPr>
        <p:spPr>
          <a:xfrm>
            <a:off x="12702764" y="8834652"/>
            <a:ext cx="10417836" cy="2060896"/>
          </a:xfrm>
          <a:prstGeom prst="roundRect">
            <a:avLst>
              <a:gd name="adj" fmla="val 9244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0" name="① 비교우위 포인트"/>
          <p:cNvSpPr txBox="1"/>
          <p:nvPr/>
        </p:nvSpPr>
        <p:spPr>
          <a:xfrm>
            <a:off x="12815233" y="3942943"/>
            <a:ext cx="230362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500" b="0" spc="-125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t>① 비교우위 포인트</a:t>
            </a:r>
          </a:p>
        </p:txBody>
      </p:sp>
      <p:sp>
        <p:nvSpPr>
          <p:cNvPr id="351" name="② 비교우위 포인트"/>
          <p:cNvSpPr txBox="1"/>
          <p:nvPr/>
        </p:nvSpPr>
        <p:spPr>
          <a:xfrm>
            <a:off x="12789002" y="6362700"/>
            <a:ext cx="230362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500" b="0" spc="-125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t>② 비교우위 포인트</a:t>
            </a:r>
          </a:p>
        </p:txBody>
      </p:sp>
      <p:sp>
        <p:nvSpPr>
          <p:cNvPr id="352" name="③ 비교우위 포인트"/>
          <p:cNvSpPr txBox="1"/>
          <p:nvPr/>
        </p:nvSpPr>
        <p:spPr>
          <a:xfrm>
            <a:off x="12783607" y="8863544"/>
            <a:ext cx="230362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500" b="0" spc="-125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t>③ 비교우위 포인트</a:t>
            </a:r>
          </a:p>
        </p:txBody>
      </p:sp>
      <p:sp>
        <p:nvSpPr>
          <p:cNvPr id="353" name="모서리가 둥근 직사각형"/>
          <p:cNvSpPr/>
          <p:nvPr/>
        </p:nvSpPr>
        <p:spPr>
          <a:xfrm>
            <a:off x="1373349" y="3801252"/>
            <a:ext cx="10417836" cy="7119027"/>
          </a:xfrm>
          <a:prstGeom prst="roundRect">
            <a:avLst>
              <a:gd name="adj" fmla="val 267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4" name="경쟁 현황"/>
          <p:cNvSpPr txBox="1"/>
          <p:nvPr/>
        </p:nvSpPr>
        <p:spPr>
          <a:xfrm>
            <a:off x="1467838" y="3942943"/>
            <a:ext cx="120167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338">
              <a:defRPr sz="2500" b="0" spc="-125">
                <a:latin typeface="Pretendard Black"/>
                <a:ea typeface="Pretendard Black"/>
                <a:cs typeface="Pretendard Black"/>
                <a:sym typeface="Pretendard Black"/>
              </a:defRPr>
            </a:lvl1pPr>
          </a:lstStyle>
          <a:p>
            <a:r>
              <a:t>경쟁 현황</a:t>
            </a:r>
          </a:p>
        </p:txBody>
      </p:sp>
      <p:graphicFrame>
        <p:nvGraphicFramePr>
          <p:cNvPr id="355" name="표 1"/>
          <p:cNvGraphicFramePr/>
          <p:nvPr/>
        </p:nvGraphicFramePr>
        <p:xfrm>
          <a:off x="2141162" y="4582413"/>
          <a:ext cx="8882208" cy="6040465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220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0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0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08093">
                <a:tc>
                  <a:txBody>
                    <a:bodyPr/>
                    <a:lstStyle/>
                    <a:p>
                      <a:pPr defTabSz="914400">
                        <a:defRPr sz="2000">
                          <a:latin typeface="Pretendard Regular"/>
                          <a:ea typeface="Pretendard Regular"/>
                          <a:cs typeface="Pretendard Regular"/>
                          <a:sym typeface="Pretendard Regula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R>
                    <a:lnB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Pretendard Bold"/>
                          <a:ea typeface="Pretendard Bold"/>
                          <a:cs typeface="Pretendard Bold"/>
                          <a:sym typeface="Pretendard Bold"/>
                        </a:rPr>
                        <a:t>경쟁사 A</a:t>
                      </a:r>
                    </a:p>
                  </a:txBody>
                  <a:tcPr marL="50800" marR="50800" marT="50800" marB="50800" anchor="ctr" horzOverflow="overflow">
                    <a:lnL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R>
                    <a:lnB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Pretendard Bold"/>
                          <a:ea typeface="Pretendard Bold"/>
                          <a:cs typeface="Pretendard Bold"/>
                          <a:sym typeface="Pretendard Bold"/>
                        </a:rPr>
                        <a:t>경쟁사 B</a:t>
                      </a:r>
                    </a:p>
                  </a:txBody>
                  <a:tcPr marL="50800" marR="50800" marT="50800" marB="50800" anchor="ctr" horzOverflow="overflow">
                    <a:lnL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R>
                    <a:lnB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Pretendard Bold"/>
                          <a:ea typeface="Pretendard Bold"/>
                          <a:cs typeface="Pretendard Bold"/>
                          <a:sym typeface="Pretendard Bold"/>
                        </a:rPr>
                        <a:t>자사 제품/서비스</a:t>
                      </a:r>
                    </a:p>
                  </a:txBody>
                  <a:tcPr marL="50800" marR="50800" marT="50800" marB="50800" anchor="ctr" horzOverflow="overflow">
                    <a:lnL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L>
                    <a:lnB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80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 dirty="0" err="1">
                          <a:latin typeface="Pretendard Bold"/>
                          <a:ea typeface="Pretendard Bold"/>
                          <a:cs typeface="Pretendard Bold"/>
                          <a:sym typeface="Pretendard Bold"/>
                        </a:rPr>
                        <a:t>핵심지표</a:t>
                      </a:r>
                      <a:r>
                        <a:rPr sz="2000" dirty="0">
                          <a:latin typeface="Pretendard Bold"/>
                          <a:ea typeface="Pretendard Bold"/>
                          <a:cs typeface="Pretendard Bold"/>
                          <a:sym typeface="Pretendard Bold"/>
                        </a:rPr>
                        <a:t>(</a:t>
                      </a:r>
                      <a:r>
                        <a:rPr sz="2000" dirty="0" err="1">
                          <a:latin typeface="Pretendard Bold"/>
                          <a:ea typeface="Pretendard Bold"/>
                          <a:cs typeface="Pretendard Bold"/>
                          <a:sym typeface="Pretendard Bold"/>
                        </a:rPr>
                        <a:t>수치</a:t>
                      </a:r>
                      <a:r>
                        <a:rPr sz="2000" dirty="0">
                          <a:latin typeface="Pretendard Bold"/>
                          <a:ea typeface="Pretendard Bold"/>
                          <a:cs typeface="Pretendard Bold"/>
                          <a:sym typeface="Pretendard Bold"/>
                        </a:rPr>
                        <a:t>) 
</a:t>
                      </a:r>
                      <a:r>
                        <a:rPr sz="2000" dirty="0" err="1">
                          <a:latin typeface="Pretendard Bold"/>
                          <a:ea typeface="Pretendard Bold"/>
                          <a:cs typeface="Pretendard Bold"/>
                          <a:sym typeface="Pretendard Bold"/>
                        </a:rPr>
                        <a:t>또는</a:t>
                      </a:r>
                      <a:r>
                        <a:rPr sz="2000" dirty="0">
                          <a:latin typeface="Pretendard Bold"/>
                          <a:ea typeface="Pretendard Bold"/>
                          <a:cs typeface="Pretendard Bold"/>
                          <a:sym typeface="Pretendard Bold"/>
                        </a:rPr>
                        <a:t> </a:t>
                      </a:r>
                      <a:r>
                        <a:rPr sz="2000" dirty="0" err="1">
                          <a:latin typeface="Pretendard Bold"/>
                          <a:ea typeface="Pretendard Bold"/>
                          <a:cs typeface="Pretendard Bold"/>
                          <a:sym typeface="Pretendard Bold"/>
                        </a:rPr>
                        <a:t>기능</a:t>
                      </a:r>
                      <a:r>
                        <a:rPr sz="2000" dirty="0">
                          <a:latin typeface="Pretendard Bold"/>
                          <a:ea typeface="Pretendard Bold"/>
                          <a:cs typeface="Pretendard Bold"/>
                          <a:sym typeface="Pretendard Bold"/>
                        </a:rPr>
                        <a:t>(OX)</a:t>
                      </a:r>
                    </a:p>
                  </a:txBody>
                  <a:tcPr marL="50800" marR="50800" marT="50800" marB="50800" anchor="ctr" horzOverflow="overflow">
                    <a:lnR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000">
                          <a:latin typeface="Pretendard Regular"/>
                          <a:ea typeface="Pretendard Regular"/>
                          <a:cs typeface="Pretendard Regular"/>
                          <a:sym typeface="Pretendard Regula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000">
                          <a:latin typeface="Pretendard Regular"/>
                          <a:ea typeface="Pretendard Regular"/>
                          <a:cs typeface="Pretendard Regular"/>
                          <a:sym typeface="Pretendard Regula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000">
                          <a:latin typeface="Pretendard Regular"/>
                          <a:ea typeface="Pretendard Regular"/>
                          <a:cs typeface="Pretendard Regular"/>
                          <a:sym typeface="Pretendard Regula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L>
                    <a:lnT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8093">
                <a:tc>
                  <a:txBody>
                    <a:bodyPr/>
                    <a:lstStyle/>
                    <a:p>
                      <a:pPr defTabSz="914400">
                        <a:defRPr sz="2000">
                          <a:latin typeface="Pretendard Bold"/>
                          <a:ea typeface="Pretendard Bold"/>
                          <a:cs typeface="Pretendard Bold"/>
                          <a:sym typeface="Pretendard Bol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000">
                          <a:latin typeface="Pretendard Regular"/>
                          <a:ea typeface="Pretendard Regular"/>
                          <a:cs typeface="Pretendard Regular"/>
                          <a:sym typeface="Pretendard Regula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000">
                          <a:latin typeface="Pretendard Regular"/>
                          <a:ea typeface="Pretendard Regular"/>
                          <a:cs typeface="Pretendard Regular"/>
                          <a:sym typeface="Pretendard Regula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000">
                          <a:latin typeface="Pretendard Regular"/>
                          <a:ea typeface="Pretendard Regular"/>
                          <a:cs typeface="Pretendard Regular"/>
                          <a:sym typeface="Pretendard Regula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L>
                    <a:lnT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8093">
                <a:tc>
                  <a:txBody>
                    <a:bodyPr/>
                    <a:lstStyle/>
                    <a:p>
                      <a:pPr defTabSz="914400">
                        <a:defRPr sz="2000">
                          <a:latin typeface="Pretendard Bold"/>
                          <a:ea typeface="Pretendard Bold"/>
                          <a:cs typeface="Pretendard Bold"/>
                          <a:sym typeface="Pretendard Bol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000">
                          <a:latin typeface="Pretendard Regular"/>
                          <a:ea typeface="Pretendard Regular"/>
                          <a:cs typeface="Pretendard Regular"/>
                          <a:sym typeface="Pretendard Regula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000">
                          <a:latin typeface="Pretendard Regular"/>
                          <a:ea typeface="Pretendard Regular"/>
                          <a:cs typeface="Pretendard Regular"/>
                          <a:sym typeface="Pretendard Regula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000">
                          <a:latin typeface="Pretendard Regular"/>
                          <a:ea typeface="Pretendard Regular"/>
                          <a:cs typeface="Pretendard Regular"/>
                          <a:sym typeface="Pretendard Regula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L>
                    <a:lnT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T>
                    <a:lnB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8093">
                <a:tc>
                  <a:txBody>
                    <a:bodyPr/>
                    <a:lstStyle/>
                    <a:p>
                      <a:pPr defTabSz="914400">
                        <a:defRPr sz="2000">
                          <a:latin typeface="Pretendard Bold"/>
                          <a:ea typeface="Pretendard Bold"/>
                          <a:cs typeface="Pretendard Bold"/>
                          <a:sym typeface="Pretendard Bol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000">
                          <a:latin typeface="Pretendard Regular"/>
                          <a:ea typeface="Pretendard Regular"/>
                          <a:cs typeface="Pretendard Regular"/>
                          <a:sym typeface="Pretendard Regula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000">
                          <a:latin typeface="Pretendard Regular"/>
                          <a:ea typeface="Pretendard Regular"/>
                          <a:cs typeface="Pretendard Regular"/>
                          <a:sym typeface="Pretendard Regula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L>
                    <a:lnR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R>
                    <a:lnT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000">
                          <a:latin typeface="Pretendard Regular"/>
                          <a:ea typeface="Pretendard Regular"/>
                          <a:cs typeface="Pretendard Regular"/>
                          <a:sym typeface="Pretendard Regular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L>
                    <a:lnT w="38100" cap="rnd">
                      <a:solidFill>
                        <a:srgbClr val="164F86"/>
                      </a:solidFill>
                      <a:custDash>
                        <a:ds d="100000" sp="200000"/>
                      </a:custDash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778</Words>
  <Application>Microsoft Office PowerPoint</Application>
  <PresentationFormat>사용자 지정</PresentationFormat>
  <Paragraphs>158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32" baseType="lpstr">
      <vt:lpstr>Apple SD 산돌고딕 Neo 볼드체</vt:lpstr>
      <vt:lpstr>Apple SD 산돌고딕 Neo 일반체</vt:lpstr>
      <vt:lpstr>Helvetica Neue</vt:lpstr>
      <vt:lpstr>Helvetica Neue Light</vt:lpstr>
      <vt:lpstr>Helvetica Neue Medium</vt:lpstr>
      <vt:lpstr>Montserrat Bold</vt:lpstr>
      <vt:lpstr>Pretendard</vt:lpstr>
      <vt:lpstr>Pretendard Bold</vt:lpstr>
      <vt:lpstr>Pretendard Regular</vt:lpstr>
      <vt:lpstr>Pretendard Thin</vt:lpstr>
      <vt:lpstr>나눔스퀘어 Light</vt:lpstr>
      <vt:lpstr>나눔스퀘어_ac Bold</vt:lpstr>
      <vt:lpstr>Arial</vt:lpstr>
      <vt:lpstr>Helvetica</vt:lpstr>
      <vt:lpstr>Montserrat Light</vt:lpstr>
      <vt:lpstr>Source Sans Pro Light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경제적 가치 추정(EVE) 모델 기반  자사 제품/서비스의 차별적 가치 정량화 하기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김계숙</dc:creator>
  <cp:lastModifiedBy>계숙 김</cp:lastModifiedBy>
  <cp:revision>6</cp:revision>
  <dcterms:modified xsi:type="dcterms:W3CDTF">2024-03-26T04:14:31Z</dcterms:modified>
</cp:coreProperties>
</file>