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3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A27C-5CDF-47C5-98C4-C86A21D8F19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0AF4-3DB2-45B0-BDEA-CC2A718C5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A27C-5CDF-47C5-98C4-C86A21D8F19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0AF4-3DB2-45B0-BDEA-CC2A718C5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A27C-5CDF-47C5-98C4-C86A21D8F19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0AF4-3DB2-45B0-BDEA-CC2A718C5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A27C-5CDF-47C5-98C4-C86A21D8F19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0AF4-3DB2-45B0-BDEA-CC2A718C5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A27C-5CDF-47C5-98C4-C86A21D8F19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0AF4-3DB2-45B0-BDEA-CC2A718C5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A27C-5CDF-47C5-98C4-C86A21D8F19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0AF4-3DB2-45B0-BDEA-CC2A718C5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A27C-5CDF-47C5-98C4-C86A21D8F19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0AF4-3DB2-45B0-BDEA-CC2A718C5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A27C-5CDF-47C5-98C4-C86A21D8F19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0AF4-3DB2-45B0-BDEA-CC2A718C5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A27C-5CDF-47C5-98C4-C86A21D8F19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0AF4-3DB2-45B0-BDEA-CC2A718C5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A27C-5CDF-47C5-98C4-C86A21D8F19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0AF4-3DB2-45B0-BDEA-CC2A718C5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A27C-5CDF-47C5-98C4-C86A21D8F19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0AF4-3DB2-45B0-BDEA-CC2A718C5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8A27C-5CDF-47C5-98C4-C86A21D8F19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0AF4-3DB2-45B0-BDEA-CC2A718C59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2910" y="1643050"/>
            <a:ext cx="80010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자료형</a:t>
            </a:r>
            <a:r>
              <a:rPr lang="ko-KR" altLang="en-US" sz="1000" dirty="0"/>
              <a:t> 크기 내용</a:t>
            </a:r>
          </a:p>
          <a:p>
            <a:r>
              <a:rPr lang="ko-KR" altLang="en-US" sz="1000" dirty="0" err="1"/>
              <a:t>숫자형</a:t>
            </a:r>
            <a:endParaRPr lang="ko-KR" altLang="en-US" sz="1000" dirty="0"/>
          </a:p>
          <a:p>
            <a:r>
              <a:rPr lang="en-US" altLang="ko-KR" sz="1000" dirty="0"/>
              <a:t>1. </a:t>
            </a:r>
            <a:r>
              <a:rPr lang="ko-KR" altLang="en-US" sz="1000" dirty="0" err="1"/>
              <a:t>자료형의</a:t>
            </a:r>
            <a:r>
              <a:rPr lang="ko-KR" altLang="en-US" sz="1000" dirty="0"/>
              <a:t> 종류</a:t>
            </a:r>
          </a:p>
          <a:p>
            <a:r>
              <a:rPr lang="ko-KR" altLang="en-US" sz="1000" dirty="0"/>
              <a:t>   </a:t>
            </a:r>
            <a:r>
              <a:rPr lang="en-US" altLang="ko-KR" sz="1000" dirty="0"/>
              <a:t>[mssql2000]</a:t>
            </a:r>
          </a:p>
          <a:p>
            <a:r>
              <a:rPr lang="en-US" altLang="ko-KR" sz="1000" dirty="0"/>
              <a:t>        </a:t>
            </a:r>
            <a:r>
              <a:rPr lang="en-US" altLang="ko-KR" sz="1000" dirty="0" err="1"/>
              <a:t>bigint</a:t>
            </a:r>
            <a:r>
              <a:rPr lang="en-US" altLang="ko-KR" sz="1000" dirty="0"/>
              <a:t>           8</a:t>
            </a:r>
            <a:r>
              <a:rPr lang="ko-KR" altLang="en-US" sz="1000" dirty="0"/>
              <a:t>바이트    </a:t>
            </a:r>
            <a:r>
              <a:rPr lang="en-US" altLang="ko-KR" sz="1000" dirty="0"/>
              <a:t>64</a:t>
            </a:r>
            <a:r>
              <a:rPr lang="ko-KR" altLang="en-US" sz="1000" dirty="0"/>
              <a:t>비트    부호 있음</a:t>
            </a:r>
          </a:p>
          <a:p>
            <a:r>
              <a:rPr lang="ko-KR" altLang="en-US" sz="1000" dirty="0"/>
              <a:t>       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               4</a:t>
            </a:r>
            <a:r>
              <a:rPr lang="ko-KR" altLang="en-US" sz="1000" dirty="0"/>
              <a:t>바이트    </a:t>
            </a:r>
            <a:r>
              <a:rPr lang="en-US" altLang="ko-KR" sz="1000" dirty="0"/>
              <a:t>32</a:t>
            </a:r>
            <a:r>
              <a:rPr lang="ko-KR" altLang="en-US" sz="1000" dirty="0"/>
              <a:t>비트       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        </a:t>
            </a:r>
            <a:r>
              <a:rPr lang="en-US" altLang="ko-KR" sz="1000" dirty="0" err="1"/>
              <a:t>smallint</a:t>
            </a:r>
            <a:r>
              <a:rPr lang="en-US" altLang="ko-KR" sz="1000" dirty="0"/>
              <a:t>        2</a:t>
            </a:r>
            <a:r>
              <a:rPr lang="ko-KR" altLang="en-US" sz="1000" dirty="0"/>
              <a:t>바이트    </a:t>
            </a:r>
            <a:r>
              <a:rPr lang="en-US" altLang="ko-KR" sz="1000" dirty="0"/>
              <a:t>16</a:t>
            </a:r>
            <a:r>
              <a:rPr lang="ko-KR" altLang="en-US" sz="1000" dirty="0"/>
              <a:t>비트       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        </a:t>
            </a:r>
            <a:r>
              <a:rPr lang="en-US" altLang="ko-KR" sz="1000" dirty="0" err="1"/>
              <a:t>tinyint</a:t>
            </a:r>
            <a:r>
              <a:rPr lang="en-US" altLang="ko-KR" sz="1000" dirty="0"/>
              <a:t>          1</a:t>
            </a:r>
            <a:r>
              <a:rPr lang="ko-KR" altLang="en-US" sz="1000" dirty="0"/>
              <a:t>바이트     </a:t>
            </a:r>
            <a:r>
              <a:rPr lang="en-US" altLang="ko-KR" sz="1000" dirty="0"/>
              <a:t>8</a:t>
            </a:r>
            <a:r>
              <a:rPr lang="ko-KR" altLang="en-US" sz="1000" dirty="0"/>
              <a:t>비트        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        decimal(</a:t>
            </a:r>
            <a:r>
              <a:rPr lang="en-US" altLang="ko-KR" sz="1000" dirty="0" err="1"/>
              <a:t>p,s</a:t>
            </a:r>
            <a:r>
              <a:rPr lang="en-US" altLang="ko-KR" sz="1000" dirty="0"/>
              <a:t>)   </a:t>
            </a:r>
            <a:r>
              <a:rPr lang="ko-KR" altLang="en-US" sz="1000" dirty="0"/>
              <a:t>실수표현    </a:t>
            </a:r>
            <a:r>
              <a:rPr lang="en-US" altLang="ko-KR" sz="1000" dirty="0"/>
              <a:t>p: </a:t>
            </a:r>
            <a:r>
              <a:rPr lang="ko-KR" altLang="en-US" sz="1000" dirty="0" err="1"/>
              <a:t>전체자리수</a:t>
            </a:r>
            <a:r>
              <a:rPr lang="ko-KR" altLang="en-US" sz="1000" dirty="0"/>
              <a:t> </a:t>
            </a:r>
            <a:r>
              <a:rPr lang="en-US" altLang="ko-KR" sz="1000" dirty="0"/>
              <a:t>, s</a:t>
            </a:r>
            <a:r>
              <a:rPr lang="ko-KR" altLang="en-US" sz="1000" dirty="0"/>
              <a:t>는 소수점 부분의 길이</a:t>
            </a:r>
          </a:p>
          <a:p>
            <a:r>
              <a:rPr lang="ko-KR" altLang="en-US" sz="1000" dirty="0"/>
              <a:t>        </a:t>
            </a:r>
            <a:r>
              <a:rPr lang="en-US" altLang="ko-KR" sz="1000" dirty="0"/>
              <a:t>numeric(</a:t>
            </a:r>
            <a:r>
              <a:rPr lang="en-US" altLang="ko-KR" sz="1000" dirty="0" err="1"/>
              <a:t>p,s</a:t>
            </a:r>
            <a:r>
              <a:rPr lang="en-US" altLang="ko-KR" sz="1000" dirty="0"/>
              <a:t>)    "</a:t>
            </a:r>
          </a:p>
          <a:p>
            <a:r>
              <a:rPr lang="en-US" altLang="ko-KR" sz="1000" dirty="0"/>
              <a:t>        money         8</a:t>
            </a:r>
            <a:r>
              <a:rPr lang="ko-KR" altLang="en-US" sz="1000" dirty="0"/>
              <a:t>바이트   </a:t>
            </a:r>
            <a:r>
              <a:rPr lang="en-US" altLang="ko-KR" sz="1000" dirty="0"/>
              <a:t>64</a:t>
            </a:r>
            <a:r>
              <a:rPr lang="ko-KR" altLang="en-US" sz="1000" dirty="0"/>
              <a:t>비트  통화 단위  </a:t>
            </a:r>
            <a:r>
              <a:rPr lang="en-US" altLang="ko-KR" sz="1000" dirty="0"/>
              <a:t>1/10000</a:t>
            </a:r>
            <a:r>
              <a:rPr lang="ko-KR" altLang="en-US" sz="1000" dirty="0"/>
              <a:t>의 정확성을 가짐</a:t>
            </a:r>
          </a:p>
          <a:p>
            <a:r>
              <a:rPr lang="ko-KR" altLang="en-US" sz="1000" dirty="0"/>
              <a:t>        </a:t>
            </a:r>
            <a:r>
              <a:rPr lang="en-US" altLang="ko-KR" sz="1000" dirty="0" err="1"/>
              <a:t>smallmoney</a:t>
            </a:r>
            <a:r>
              <a:rPr lang="en-US" altLang="ko-KR" sz="1000" dirty="0"/>
              <a:t>  4</a:t>
            </a:r>
            <a:r>
              <a:rPr lang="ko-KR" altLang="en-US" sz="1000" dirty="0"/>
              <a:t>바이트 </a:t>
            </a:r>
            <a:r>
              <a:rPr lang="en-US" altLang="ko-KR" sz="1000" dirty="0"/>
              <a:t>32</a:t>
            </a:r>
            <a:r>
              <a:rPr lang="ko-KR" altLang="en-US" sz="1000" dirty="0"/>
              <a:t>비트    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   [oracle]</a:t>
            </a:r>
          </a:p>
          <a:p>
            <a:r>
              <a:rPr lang="en-US" altLang="ko-KR" sz="1000" dirty="0"/>
              <a:t>        number          10</a:t>
            </a:r>
            <a:r>
              <a:rPr lang="ko-KR" altLang="en-US" sz="1000" dirty="0"/>
              <a:t>바이트   </a:t>
            </a:r>
            <a:r>
              <a:rPr lang="en-US" altLang="ko-KR" sz="1000" dirty="0"/>
              <a:t>80</a:t>
            </a:r>
            <a:r>
              <a:rPr lang="ko-KR" altLang="en-US" sz="1000" dirty="0"/>
              <a:t>비트 </a:t>
            </a:r>
            <a:r>
              <a:rPr lang="ko-KR" altLang="en-US" sz="1000" dirty="0" err="1"/>
              <a:t>부호있음</a:t>
            </a:r>
            <a:r>
              <a:rPr lang="ko-KR" altLang="en-US" sz="1000" dirty="0"/>
              <a:t>  </a:t>
            </a:r>
            <a:r>
              <a:rPr lang="en-US" altLang="ko-KR" sz="1000" dirty="0"/>
              <a:t>, </a:t>
            </a:r>
            <a:r>
              <a:rPr lang="ko-KR" altLang="en-US" sz="1000" dirty="0"/>
              <a:t>기본이 </a:t>
            </a:r>
            <a:r>
              <a:rPr lang="en-US" altLang="ko-KR" sz="1000" dirty="0"/>
              <a:t>10</a:t>
            </a:r>
            <a:r>
              <a:rPr lang="ko-KR" altLang="en-US" sz="1000" dirty="0"/>
              <a:t>바이트</a:t>
            </a:r>
          </a:p>
          <a:p>
            <a:r>
              <a:rPr lang="ko-KR" altLang="en-US" sz="1000" dirty="0"/>
              <a:t>        </a:t>
            </a:r>
            <a:r>
              <a:rPr lang="en-US" altLang="ko-KR" sz="1000" dirty="0"/>
              <a:t>number(n)      </a:t>
            </a:r>
            <a:r>
              <a:rPr lang="ko-KR" altLang="en-US" sz="1000" dirty="0"/>
              <a:t>바이트 지정</a:t>
            </a:r>
            <a:r>
              <a:rPr lang="en-US" altLang="ko-KR" sz="1000" dirty="0"/>
              <a:t>, n</a:t>
            </a:r>
            <a:r>
              <a:rPr lang="ko-KR" altLang="en-US" sz="1000" dirty="0"/>
              <a:t>은 바이트 숫자 </a:t>
            </a:r>
          </a:p>
          <a:p>
            <a:r>
              <a:rPr lang="ko-KR" altLang="en-US" sz="1000" dirty="0"/>
              <a:t>        </a:t>
            </a:r>
            <a:r>
              <a:rPr lang="en-US" altLang="ko-KR" sz="1000" dirty="0"/>
              <a:t>number(p, s)  </a:t>
            </a:r>
            <a:r>
              <a:rPr lang="ko-KR" altLang="en-US" sz="1000" dirty="0"/>
              <a:t>실수표현   </a:t>
            </a:r>
            <a:r>
              <a:rPr lang="en-US" altLang="ko-KR" sz="1000" dirty="0"/>
              <a:t>p: </a:t>
            </a:r>
            <a:r>
              <a:rPr lang="ko-KR" altLang="en-US" sz="1000" dirty="0" err="1"/>
              <a:t>전체자리수</a:t>
            </a:r>
            <a:r>
              <a:rPr lang="en-US" altLang="ko-KR" sz="1000" dirty="0"/>
              <a:t>, s</a:t>
            </a:r>
            <a:r>
              <a:rPr lang="ko-KR" altLang="en-US" sz="1000" dirty="0"/>
              <a:t>는 소수점 부분의 길이</a:t>
            </a:r>
          </a:p>
          <a:p>
            <a:r>
              <a:rPr lang="ko-KR" altLang="en-US" sz="1000" dirty="0"/>
              <a:t>   </a:t>
            </a:r>
            <a:r>
              <a:rPr lang="en-US" altLang="ko-KR" sz="1000" dirty="0"/>
              <a:t>[</a:t>
            </a:r>
            <a:r>
              <a:rPr lang="en-US" altLang="ko-KR" sz="1000" dirty="0" err="1"/>
              <a:t>mysql</a:t>
            </a:r>
            <a:r>
              <a:rPr lang="en-US" altLang="ko-KR" sz="1000" dirty="0"/>
              <a:t>]  : </a:t>
            </a:r>
            <a:r>
              <a:rPr lang="ko-KR" altLang="en-US" sz="1000" dirty="0"/>
              <a:t>가장 많음 </a:t>
            </a:r>
            <a:r>
              <a:rPr lang="en-US" altLang="ko-KR" sz="1000" dirty="0"/>
              <a:t>.</a:t>
            </a:r>
            <a:r>
              <a:rPr lang="ko-KR" altLang="en-US" sz="1000" dirty="0" err="1"/>
              <a:t>ㅠ</a:t>
            </a:r>
            <a:r>
              <a:rPr lang="en-US" altLang="ko-KR" sz="1000" dirty="0"/>
              <a:t>.</a:t>
            </a:r>
            <a:r>
              <a:rPr lang="ko-KR" altLang="en-US" sz="1000" dirty="0" err="1"/>
              <a:t>ㅠ</a:t>
            </a:r>
            <a:endParaRPr lang="ko-KR" altLang="en-US" sz="1000" dirty="0"/>
          </a:p>
          <a:p>
            <a:r>
              <a:rPr lang="ko-KR" altLang="en-US" sz="1000" dirty="0"/>
              <a:t>        </a:t>
            </a:r>
            <a:r>
              <a:rPr lang="en-US" altLang="ko-KR" sz="1000" dirty="0" err="1"/>
              <a:t>tinyint</a:t>
            </a:r>
            <a:r>
              <a:rPr lang="en-US" altLang="ko-KR" sz="1000" dirty="0"/>
              <a:t>            1</a:t>
            </a:r>
            <a:r>
              <a:rPr lang="ko-KR" altLang="en-US" sz="1000" dirty="0"/>
              <a:t>바이트   정수</a:t>
            </a:r>
          </a:p>
          <a:p>
            <a:r>
              <a:rPr lang="ko-KR" altLang="en-US" sz="1000" dirty="0"/>
              <a:t>        </a:t>
            </a:r>
            <a:r>
              <a:rPr lang="en-US" altLang="ko-KR" sz="1000" dirty="0" err="1"/>
              <a:t>smallint</a:t>
            </a:r>
            <a:r>
              <a:rPr lang="en-US" altLang="ko-KR" sz="1000" dirty="0"/>
              <a:t>          2</a:t>
            </a:r>
            <a:r>
              <a:rPr lang="ko-KR" altLang="en-US" sz="1000" dirty="0"/>
              <a:t>바이트   정수</a:t>
            </a:r>
          </a:p>
          <a:p>
            <a:r>
              <a:rPr lang="ko-KR" altLang="en-US" sz="1000" dirty="0"/>
              <a:t>        </a:t>
            </a:r>
            <a:r>
              <a:rPr lang="en-US" altLang="ko-KR" sz="1000" dirty="0" err="1"/>
              <a:t>mediumint</a:t>
            </a:r>
            <a:r>
              <a:rPr lang="en-US" altLang="ko-KR" sz="1000" dirty="0"/>
              <a:t>       3</a:t>
            </a:r>
            <a:r>
              <a:rPr lang="ko-KR" altLang="en-US" sz="1000" dirty="0"/>
              <a:t>바이트   정수</a:t>
            </a:r>
          </a:p>
          <a:p>
            <a:r>
              <a:rPr lang="ko-KR" altLang="en-US" sz="1000" dirty="0"/>
              <a:t>       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, integer      4</a:t>
            </a:r>
            <a:r>
              <a:rPr lang="ko-KR" altLang="en-US" sz="1000" dirty="0"/>
              <a:t>바이트   정수</a:t>
            </a:r>
          </a:p>
          <a:p>
            <a:r>
              <a:rPr lang="ko-KR" altLang="en-US" sz="1000" dirty="0"/>
              <a:t>        </a:t>
            </a:r>
            <a:r>
              <a:rPr lang="en-US" altLang="ko-KR" sz="1000" dirty="0" err="1"/>
              <a:t>bigint</a:t>
            </a:r>
            <a:r>
              <a:rPr lang="en-US" altLang="ko-KR" sz="1000" dirty="0"/>
              <a:t>             8</a:t>
            </a:r>
            <a:r>
              <a:rPr lang="ko-KR" altLang="en-US" sz="1000" dirty="0"/>
              <a:t>바이트   정수</a:t>
            </a:r>
          </a:p>
          <a:p>
            <a:r>
              <a:rPr lang="ko-KR" altLang="en-US" sz="1000" dirty="0"/>
              <a:t>        </a:t>
            </a:r>
            <a:r>
              <a:rPr lang="en-US" altLang="ko-KR" sz="1000" dirty="0"/>
              <a:t>float               4</a:t>
            </a:r>
            <a:r>
              <a:rPr lang="ko-KR" altLang="en-US" sz="1000" dirty="0"/>
              <a:t>바이트   부동소수점 표현</a:t>
            </a:r>
          </a:p>
          <a:p>
            <a:r>
              <a:rPr lang="ko-KR" altLang="en-US" sz="1000" dirty="0"/>
              <a:t>        </a:t>
            </a:r>
            <a:r>
              <a:rPr lang="en-US" altLang="ko-KR" sz="1000" dirty="0"/>
              <a:t>double           8</a:t>
            </a:r>
            <a:r>
              <a:rPr lang="ko-KR" altLang="en-US" sz="1000" dirty="0"/>
              <a:t>바이트   부동소수점 표현</a:t>
            </a:r>
          </a:p>
          <a:p>
            <a:r>
              <a:rPr lang="ko-KR" altLang="en-US" sz="1000" dirty="0"/>
              <a:t>        </a:t>
            </a:r>
            <a:r>
              <a:rPr lang="en-US" altLang="ko-KR" sz="1000" dirty="0"/>
              <a:t>real                double</a:t>
            </a:r>
            <a:r>
              <a:rPr lang="ko-KR" altLang="en-US" sz="1000" dirty="0"/>
              <a:t>과 같음</a:t>
            </a:r>
          </a:p>
          <a:p>
            <a:r>
              <a:rPr lang="ko-KR" altLang="en-US" sz="1000" dirty="0"/>
              <a:t>        </a:t>
            </a:r>
            <a:r>
              <a:rPr lang="en-US" altLang="ko-KR" sz="1000" dirty="0"/>
              <a:t>decimal(</a:t>
            </a:r>
            <a:r>
              <a:rPr lang="en-US" altLang="ko-KR" sz="1000" dirty="0" err="1"/>
              <a:t>p,s</a:t>
            </a:r>
            <a:r>
              <a:rPr lang="en-US" altLang="ko-KR" sz="1000" dirty="0"/>
              <a:t>)  </a:t>
            </a:r>
            <a:r>
              <a:rPr lang="ko-KR" altLang="en-US" sz="1000" dirty="0"/>
              <a:t>실수표현   </a:t>
            </a:r>
            <a:r>
              <a:rPr lang="en-US" altLang="ko-KR" sz="1000" dirty="0"/>
              <a:t>p: </a:t>
            </a:r>
            <a:r>
              <a:rPr lang="ko-KR" altLang="en-US" sz="1000" dirty="0" err="1"/>
              <a:t>전체자리수</a:t>
            </a:r>
            <a:r>
              <a:rPr lang="en-US" altLang="ko-KR" sz="1000" dirty="0"/>
              <a:t>, s</a:t>
            </a:r>
            <a:r>
              <a:rPr lang="ko-KR" altLang="en-US" sz="1000" dirty="0"/>
              <a:t>는 소수점 부분의 길이</a:t>
            </a:r>
          </a:p>
          <a:p>
            <a:r>
              <a:rPr lang="ko-KR" altLang="en-US" sz="1000" dirty="0"/>
              <a:t>        </a:t>
            </a:r>
            <a:r>
              <a:rPr lang="en-US" altLang="ko-KR" sz="1000" dirty="0"/>
              <a:t>numeric(</a:t>
            </a:r>
            <a:r>
              <a:rPr lang="en-US" altLang="ko-KR" sz="1000" dirty="0" err="1"/>
              <a:t>p,s</a:t>
            </a:r>
            <a:r>
              <a:rPr lang="en-US" altLang="ko-KR" sz="1000" dirty="0"/>
              <a:t>)   decimal</a:t>
            </a:r>
            <a:r>
              <a:rPr lang="ko-KR" altLang="en-US" sz="1000" dirty="0"/>
              <a:t>과 같음</a:t>
            </a:r>
          </a:p>
          <a:p>
            <a:r>
              <a:rPr lang="ko-KR" altLang="en-US" sz="1000" dirty="0"/>
              <a:t>        </a:t>
            </a:r>
            <a:r>
              <a:rPr lang="en-US" altLang="ko-KR" sz="1000" dirty="0"/>
              <a:t>bit(n)             n</a:t>
            </a:r>
            <a:r>
              <a:rPr lang="ko-KR" altLang="en-US" sz="1000" dirty="0"/>
              <a:t>비트 정수 표현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071670" y="1643050"/>
          <a:ext cx="4309105" cy="4064000"/>
        </p:xfrm>
        <a:graphic>
          <a:graphicData uri="http://schemas.openxmlformats.org/drawingml/2006/table">
            <a:tbl>
              <a:tblPr/>
              <a:tblGrid>
                <a:gridCol w="2158506"/>
                <a:gridCol w="2150599"/>
              </a:tblGrid>
              <a:tr h="153388">
                <a:tc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solidFill>
                            <a:srgbClr val="FFFFFF"/>
                          </a:solidFill>
                          <a:latin typeface="dotum"/>
                        </a:rPr>
                        <a:t>MySQL</a:t>
                      </a:r>
                      <a:endParaRPr lang="en-US" sz="700" b="0">
                        <a:solidFill>
                          <a:srgbClr val="FFFFFF"/>
                        </a:solidFill>
                        <a:latin typeface="dotum"/>
                      </a:endParaRPr>
                    </a:p>
                  </a:txBody>
                  <a:tcPr marL="31626" marR="31626" marT="23720" marB="15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solidFill>
                            <a:srgbClr val="FFFFFF"/>
                          </a:solidFill>
                          <a:latin typeface="dotum"/>
                        </a:rPr>
                        <a:t>Oracle</a:t>
                      </a:r>
                      <a:endParaRPr lang="en-US" sz="700" b="0">
                        <a:solidFill>
                          <a:srgbClr val="FFFFFF"/>
                        </a:solidFill>
                        <a:latin typeface="dotum"/>
                      </a:endParaRPr>
                    </a:p>
                  </a:txBody>
                  <a:tcPr marL="31626" marR="31626" marT="23720" marB="15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  <a:tr h="3910612"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int(11)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varchar(30)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char(30)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tinyint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smallint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mediumint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int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integer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bigint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double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bit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blob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date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datetime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decimal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double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double precision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enum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float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longblob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longtext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mediumblob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mediumint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mediumtext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numeric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real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set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text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time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timestamp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tinyblob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tinyint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tinytext</a:t>
                      </a:r>
                    </a:p>
                    <a:p>
                      <a:pPr algn="ctr"/>
                      <a:r>
                        <a:rPr lang="en-US" sz="700" b="0">
                          <a:solidFill>
                            <a:srgbClr val="666666"/>
                          </a:solidFill>
                          <a:latin typeface="dotum"/>
                        </a:rPr>
                        <a:t>year</a:t>
                      </a:r>
                    </a:p>
                  </a:txBody>
                  <a:tcPr marL="31626" marR="31626" marT="23720" marB="15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number(11)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varchar2(30)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char(30)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number(3)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number(5)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number(8)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number(10)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number(10)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number(20)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number(10,5)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raw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blob, raw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date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date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float(24)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float(24)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float(24)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varchar2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float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blob, raw</a:t>
                      </a:r>
                    </a:p>
                    <a:p>
                      <a:pPr algn="ctr"/>
                      <a:r>
                        <a:rPr lang="en-US" sz="700" dirty="0" err="1">
                          <a:solidFill>
                            <a:srgbClr val="666666"/>
                          </a:solidFill>
                          <a:latin typeface="dotum"/>
                        </a:rPr>
                        <a:t>clob</a:t>
                      </a:r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, raw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blob, raw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number(7)</a:t>
                      </a:r>
                    </a:p>
                    <a:p>
                      <a:pPr algn="ctr"/>
                      <a:r>
                        <a:rPr lang="en-US" sz="700" dirty="0" err="1">
                          <a:solidFill>
                            <a:srgbClr val="666666"/>
                          </a:solidFill>
                          <a:latin typeface="dotum"/>
                        </a:rPr>
                        <a:t>clob</a:t>
                      </a:r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, raw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number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float(24)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varchar2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varchar2, </a:t>
                      </a:r>
                      <a:r>
                        <a:rPr lang="en-US" sz="700" dirty="0" err="1">
                          <a:solidFill>
                            <a:srgbClr val="666666"/>
                          </a:solidFill>
                          <a:latin typeface="dotum"/>
                        </a:rPr>
                        <a:t>clob</a:t>
                      </a:r>
                      <a:endParaRPr lang="en-US" sz="700" dirty="0">
                        <a:solidFill>
                          <a:srgbClr val="666666"/>
                        </a:solidFill>
                        <a:latin typeface="dotum"/>
                      </a:endParaRP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date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date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raw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number(3)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varchar2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rgbClr val="666666"/>
                          </a:solidFill>
                          <a:latin typeface="dotum"/>
                        </a:rPr>
                        <a:t>number</a:t>
                      </a:r>
                    </a:p>
                  </a:txBody>
                  <a:tcPr marL="31626" marR="31626" marT="23720" marB="15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otum"/>
                <a:cs typeface="굴림" pitchFamily="50" charset="-127"/>
              </a:rPr>
              <a:t>-</a:t>
            </a:r>
            <a:r>
              <a:rPr kumimoji="1" lang="ko-KR" altLang="ko-KR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dotum"/>
                <a:cs typeface="굴림" pitchFamily="50" charset="-127"/>
              </a:rPr>
              <a:t> </a:t>
            </a:r>
            <a:r>
              <a:rPr kumimoji="1" lang="ko-KR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otum"/>
                <a:cs typeface="굴림" pitchFamily="50" charset="-127"/>
              </a:rPr>
              <a:t>데이터 타입</a:t>
            </a:r>
            <a:endParaRPr kumimoji="1" 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dotum"/>
                <a:cs typeface="굴림" pitchFamily="50" charset="-127"/>
              </a:rPr>
              <a:t> 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</Words>
  <Application>Microsoft Office PowerPoint</Application>
  <PresentationFormat>화면 슬라이드 쇼(4:3)</PresentationFormat>
  <Paragraphs>102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자료형 비교</vt:lpstr>
      <vt:lpstr>자료형 비교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자료형 비교</dc:title>
  <dc:creator>sundooedu</dc:creator>
  <cp:lastModifiedBy>sundooedu</cp:lastModifiedBy>
  <cp:revision>2</cp:revision>
  <dcterms:created xsi:type="dcterms:W3CDTF">2021-03-24T06:42:13Z</dcterms:created>
  <dcterms:modified xsi:type="dcterms:W3CDTF">2021-03-24T06:45:07Z</dcterms:modified>
</cp:coreProperties>
</file>