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안녕하세요, 비디오 게임 시장을 분석한 결과에 대해 발표하겠습니다.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a2f213e6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a2f213e6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확인의 마지막 순서로 모든 지역의 판매량을 합쳐 전체 게임 판매량을 확인하기 위해 Global Sales 열을 추가해 주었습니다.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a2f213e6b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a2f213e6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저는 게임 출시와 판매가 많아진 2000년 이후의 데이터를 기준으로 분석을 진행하였습니다.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첫번째로 지역별로 선호하는 게임 장르가 있는지 확인해보았습니다.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미국, 유럽, 일본 그리고 그 외로 지역을 나누어 가장 많이 판매된 장르를 파악해 본 결과, 화면에 보이는 것 처럼 일본에 Role-Playing이 포함 된 것을 제외하고는 모두 Action, Shooter, Sports 장르의 판매량이 가장 높은 것을 알 수 있었습니다. 따라서 지역별로 선호하는 게임의 장르에는 큰 차이가 없다고 판단하였습니다.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a2f213e6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a2f213e6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 게임 판매량도 확인해보았는데, 미국에서의 판매량이 가장 많았고, 유럽, 일본 순으로 나타났습니다.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a2f213e6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a2f213e6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두번째로 확인한 것은 연도별 게임 트렌드입니다.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게임의 트렌드를 파악하기 위해 연도별로 많이 출시된 장르와 플랫폼의 종류를 확인해 보았습니다.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우선 장르의 경우, 2000년대는 Sports, Racing, Platform 게임이 많이 출시 되었고,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2010년대에는 Action, Sports, Role-Playing 게임의 출시가 많았던 것을 확인할 수 있었습니다.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a2f213e6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a2f213e6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플랫폼의 경우, 2000년대와 2010년대 모두 동일하게 PS3, X360, Ds 플랫폼 게임이 많이 출시 된 것을 알 수 있었습니다.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a2f213e6b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a2f213e6b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전체 판매량을 기준으로 인기 많은 게임을 확인했습니다.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2010년 이후 판매량 top3 플랫폼은 PS3, X360, PS4로 확인되었고, 판매량 top3 장르는 Action, Shooter, Sports로 확인할 수 있었습니다.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결과적으로 앞에서 진행한 분석의 결과를 토대로 </a:t>
            </a: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미국, 유럽이 게임 소비가 가장 크고, Action, Shooter, Sports 장르의 게임의 판매량이 가장 많으며, PS3, X360, PS4를 이용한 게임의 인기가 가장 많은 것을 알 수 있었습니다.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따라서 다음 분기에 출시할 비디오 게임은 미국과 유럽 지역을 타겟으로하고, PS3, X360, PS4 플랫폼을 이용한 액션, 슈팅, 스포츠 게임을 출시해야 한다는 결론을 내릴 수 있었습니다.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a2f213e6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a2f213e6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a21d68f3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a21d68f3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목차는 다음과 같습니다.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첫번째로 프로젝트의 배경, 프로젝트의 목적과 진행 과정을 말씀을 드리고,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두번째로 데이터를 어떠한 방식으로 정제하여 사용하였는지를 말씀드린 후,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정제된 데이터를 어떤 기준으로 분석을 진행하였고, 그 결과 얻게된 인사이트까지 말씀을 드리겠습니다.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프로젝트에 대해 설명을 드리면,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프로젝트는 비디오 게임 판매 데이터를 이용하여 다음 분기에 출시할 게임의 타겟을 파악하기 위해 아래와 같은 순서로 진행하였습니다.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a2f213e6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a2f213e6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데이터는 게임이름, 플랫폼, 출시년도, 장르 등과 같은 정보들을 담고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2f213e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2f213e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맨 처음 데이터는 이런 모습이었습니다.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앞에서 말씀 드린 것과 같이 Name, Platform, Year, Genre, Publisher, 지역별 Sales를 포함하고 있습니다.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2f213e6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2f213e6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중 판매량을 담고 있는 Sales 컬럼들을 확인해 보았는데, 수치를 나타내는 컬럼임에도 문자형으로 되어있는 것을 확인하였습니다.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문자열로 되어있는 이유를 확인해본 결과, 단위를 나타내는 M, K와 같은 정보들이 포함되어 있어 문자로 인식하는 것을 확인하였고,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포함되어있던 문자들을 지우고 값들의 단위를 백만(million)으로 통일시켜주었습니다.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a2f213e6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a2f213e6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두번째로 Year 컬럼을 확인해본 결과 한두자리로 된 데이터를 확인했습니다.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 23년 이하의 숫자는 2000년대로, 나머지 숫자들은 1900년대로 변경해주었습니다.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a2f213e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a2f213e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다음으로는 결측치를 확인해보았는데요.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컬럼 중 Year, Genre, Publisher 컬럼에 결측치가 존재하는 것을 파악했습니다.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 컬럼이 모두 결측값인 경우는 없어서 각 컬럼별로 확인 후 결측치를 처리하였습니다.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a2f213e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a2f213e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먼저 Genre 컬럼의 경우, 중복되는 제목이 있는 경우 해당 게임의 장르로 값을 대체하였습니다.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이후, 처리되지 못한 결측치의 비율이 전체의 0.002 정도로 매우 적어 제거하기로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Publisher 컬럼은 데이터 분석시 불필요한 정보를 제공한다고 파악하여 삭제하였습니다.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Year 컬럼은 Genre 컬럼처럼 중복되는 제목을 가진 연도로 대체할까 고민하던 중 사용된 플랫폼의 연도의 차이가 많이 나는 것을 발견하였고,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이후, 연도별로 많이 사용된 플랫폼을 확인한 후 해당 플랫폼이 가장 많이 사용된 연도로 결측치를 대체해주었습니다.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5" name="Google Shape;6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Arial"/>
                <a:ea typeface="Arial"/>
                <a:cs typeface="Arial"/>
                <a:sym typeface="Arial"/>
              </a:rPr>
              <a:t>Video Game Market Trend Analysis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390525" y="28510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비디오 게임 시장 분석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2.    데이터 확인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471900" y="847725"/>
            <a:ext cx="82221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2-3 Feature Engineering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전 세계에서의 게임 판매량을 보기 위해 Global Sales 열 추가</a:t>
            </a:r>
            <a:endParaRPr sz="1300">
              <a:solidFill>
                <a:srgbClr val="212121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37" y="1686600"/>
            <a:ext cx="8385824" cy="32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3.    데이터 분석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471900" y="847725"/>
            <a:ext cx="41001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3-1 지역별 게임 장르 선호도 파악하기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지역 분류 : 미국, 유럽, 일본, 그 외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지역별 게임 장르 선호도 확인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-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미국 : Action, Shooter, Sports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-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유럽 : </a:t>
            </a: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Action, Shooter, Sports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-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일본 : Role-Playing, Action, Shooter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-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그외 : Action, Sports, Shooter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지역별로 선호하는 게임 장르에는 큰 차이가 없는 것으로 보임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2500"/>
            <a:ext cx="4267201" cy="27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3.    데이터 분석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9" name="Google Shape;179;p25"/>
          <p:cNvSpPr txBox="1"/>
          <p:nvPr>
            <p:ph idx="4294967295" type="body"/>
          </p:nvPr>
        </p:nvSpPr>
        <p:spPr>
          <a:xfrm>
            <a:off x="471900" y="847725"/>
            <a:ext cx="41001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3-1 지역별 게임 </a:t>
            </a: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장르 선호도</a:t>
            </a: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파악하기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지역별 게임 판매량 확인 :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미국 &gt; 유럽 &gt; 일본 &gt; 그 외 지역 순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00" y="1316425"/>
            <a:ext cx="4267199" cy="251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3.    데이터 분석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6" name="Google Shape;186;p26"/>
          <p:cNvSpPr txBox="1"/>
          <p:nvPr>
            <p:ph idx="4294967295" type="body"/>
          </p:nvPr>
        </p:nvSpPr>
        <p:spPr>
          <a:xfrm>
            <a:off x="471900" y="847725"/>
            <a:ext cx="41001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3-2 연도별 게임 트렌드 파악하기</a:t>
            </a:r>
            <a:b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트렌드는 어떤 것을 기준으로 파악했는가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AutoNum type="arabicParenR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연도별로 많이 출시된 장르의 종류 : 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2000s : Sports, Racing, Platform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2010s : Action, Sports, Role-Playing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950" y="1316537"/>
            <a:ext cx="3787625" cy="30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3.    데이터 분석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7"/>
          <p:cNvSpPr txBox="1"/>
          <p:nvPr>
            <p:ph idx="4294967295" type="body"/>
          </p:nvPr>
        </p:nvSpPr>
        <p:spPr>
          <a:xfrm>
            <a:off x="471900" y="847725"/>
            <a:ext cx="41001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3-2 연도별 게임 트렌드 파악하기</a:t>
            </a:r>
            <a:b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트렌드는 어떤 것을 기준으로 파악했는가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7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 2)     연도별로 많이 출시된 플랫폼의 종류 : 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2000s : PS3, X360, DS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2010s : PS3, X360, DS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375" y="1303374"/>
            <a:ext cx="4100099" cy="302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3.    데이터 분석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0" name="Google Shape;200;p28"/>
          <p:cNvSpPr txBox="1"/>
          <p:nvPr>
            <p:ph idx="4294967295" type="body"/>
          </p:nvPr>
        </p:nvSpPr>
        <p:spPr>
          <a:xfrm>
            <a:off x="471900" y="847725"/>
            <a:ext cx="41001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3-3 인기 많은 게임 파악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인기의 기준 : 판매량</a:t>
            </a:r>
            <a:b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9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AutoNum type="arabicParenR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판매량 top3 플랫폼 : PS3, X360, PS4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Roboto Medium"/>
              <a:buAutoNum type="arabicParenR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판매량 top3 장르 : Action, Shooter, Sports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88" y="2390750"/>
            <a:ext cx="32289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358" y="2410200"/>
            <a:ext cx="3430655" cy="26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4. 인사이트 도출</a:t>
            </a:r>
            <a:endParaRPr sz="2800"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/>
              <a:t>결과적으로 다음 분기에 출시할 비디오 게임의 타겟은 다음과 같다.</a:t>
            </a:r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: 미국, 유럽</a:t>
            </a:r>
            <a:endParaRPr/>
          </a:p>
        </p:txBody>
      </p:sp>
      <p:cxnSp>
        <p:nvCxnSpPr>
          <p:cNvPr id="210" name="Google Shape;210;p29"/>
          <p:cNvCxnSpPr>
            <a:stCxn id="209" idx="2"/>
            <a:endCxn id="211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9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장르 : 액션, 슈팅, 스포츠 </a:t>
            </a:r>
            <a:endParaRPr/>
          </a:p>
        </p:txBody>
      </p:sp>
      <p:cxnSp>
        <p:nvCxnSpPr>
          <p:cNvPr id="212" name="Google Shape;212;p29"/>
          <p:cNvCxnSpPr>
            <a:stCxn id="211" idx="2"/>
            <a:endCxn id="213" idx="0"/>
          </p:cNvCxnSpPr>
          <p:nvPr/>
        </p:nvCxnSpPr>
        <p:spPr>
          <a:xfrm>
            <a:off x="6214450" y="3052776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>
            <p:ph type="title"/>
          </p:nvPr>
        </p:nvSpPr>
        <p:spPr>
          <a:xfrm>
            <a:off x="4337501" y="3667157"/>
            <a:ext cx="3753900" cy="962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플랫폼 : PS3, X360, PS4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297500" y="2328150"/>
            <a:ext cx="2649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INDEX</a:t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700375" y="888049"/>
            <a:ext cx="3018300" cy="3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프로젝트 배경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프로젝트 설명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프로젝트 진행 과정</a:t>
            </a:r>
            <a:b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데이터 확인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탐색 및 정제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결측치 처리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b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데이터 분석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지역에 따른 장르 선호도 파악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연도에 따른 게임 트렌드 파악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인기 많은 게임 분석</a:t>
            </a:r>
            <a:br>
              <a:rPr lang="ko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인사이트 도출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1.    </a:t>
            </a: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프로젝트 배경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471900" y="847725"/>
            <a:ext cx="82221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1-1 프로젝트 설명</a:t>
            </a:r>
            <a:endParaRPr sz="1200">
              <a:solidFill>
                <a:srgbClr val="2C2C2C"/>
              </a:solidFill>
              <a:highlight>
                <a:srgbClr val="F9FAFB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2C2C2C"/>
                </a:solidFill>
                <a:highlight>
                  <a:srgbClr val="F9FAFB"/>
                </a:highlight>
                <a:latin typeface="Roboto Medium"/>
                <a:ea typeface="Roboto Medium"/>
                <a:cs typeface="Roboto Medium"/>
                <a:sym typeface="Roboto Medium"/>
              </a:rPr>
              <a:t>프로젝트</a:t>
            </a:r>
            <a:r>
              <a:rPr lang="ko" sz="1300">
                <a:solidFill>
                  <a:srgbClr val="2C2C2C"/>
                </a:solidFill>
                <a:highlight>
                  <a:srgbClr val="F9FAFB"/>
                </a:highlight>
                <a:latin typeface="Roboto Medium"/>
                <a:ea typeface="Roboto Medium"/>
                <a:cs typeface="Roboto Medium"/>
                <a:sym typeface="Roboto Medium"/>
              </a:rPr>
              <a:t> 목적</a:t>
            </a:r>
            <a:r>
              <a:rPr lang="ko" sz="1300">
                <a:solidFill>
                  <a:srgbClr val="2C2C2C"/>
                </a:solidFill>
                <a:highlight>
                  <a:srgbClr val="F9FAFB"/>
                </a:highlight>
                <a:latin typeface="Roboto Medium"/>
                <a:ea typeface="Roboto Medium"/>
                <a:cs typeface="Roboto Medium"/>
                <a:sym typeface="Roboto Medium"/>
              </a:rPr>
              <a:t> : 비디오 게임 판매 데이터를 이용한 다음 분기 출시 게임 타겟 파악</a:t>
            </a:r>
            <a:br>
              <a:rPr lang="ko" sz="1300">
                <a:solidFill>
                  <a:srgbClr val="2C2C2C"/>
                </a:solidFill>
                <a:highlight>
                  <a:srgbClr val="F9FAFB"/>
                </a:highlight>
                <a:latin typeface="Roboto Medium"/>
                <a:ea typeface="Roboto Medium"/>
                <a:cs typeface="Roboto Medium"/>
                <a:sym typeface="Roboto Medium"/>
              </a:rPr>
            </a:br>
            <a:endParaRPr sz="500">
              <a:solidFill>
                <a:srgbClr val="2C2C2C"/>
              </a:solidFill>
              <a:highlight>
                <a:srgbClr val="F9FAFB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1-2 프로젝트 진행 과정</a:t>
            </a:r>
            <a:endParaRPr sz="1300">
              <a:solidFill>
                <a:srgbClr val="2C2C2C"/>
              </a:solidFill>
              <a:highlight>
                <a:srgbClr val="F9FAFB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569813" y="2421850"/>
            <a:ext cx="1927500" cy="5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1단계 데이터 확인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683163" y="2907200"/>
            <a:ext cx="18141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데이터 탐색 및 정제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결측치 처리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Feature Engineering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3102800" y="2535988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type="title"/>
          </p:nvPr>
        </p:nvSpPr>
        <p:spPr>
          <a:xfrm>
            <a:off x="3149875" y="2233538"/>
            <a:ext cx="19260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2단계 데이터 분석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149863" y="2711550"/>
            <a:ext cx="23844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지역에 따른 장르 선호도 파악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연도에 따른 게임 트렌드 파악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인기많은 게임 파악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6164625" y="2233538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>
            <p:ph type="title"/>
          </p:nvPr>
        </p:nvSpPr>
        <p:spPr>
          <a:xfrm>
            <a:off x="6211688" y="2008300"/>
            <a:ext cx="2153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3단계 인사이트 도출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6211688" y="2400400"/>
            <a:ext cx="23844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분석 결과를 통한 인사이트 도출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683168" y="3574611"/>
            <a:ext cx="6993309" cy="1520400"/>
            <a:chOff x="929030" y="3219673"/>
            <a:chExt cx="6993309" cy="1520400"/>
          </a:xfrm>
        </p:grpSpPr>
        <p:cxnSp>
          <p:nvCxnSpPr>
            <p:cNvPr id="112" name="Google Shape;112;p16"/>
            <p:cNvCxnSpPr>
              <a:stCxn id="113" idx="6"/>
              <a:endCxn id="114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1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2.    데이터 확인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471900" y="847725"/>
            <a:ext cx="41001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212121"/>
                </a:solidFill>
                <a:highlight>
                  <a:srgbClr val="FFFFFF"/>
                </a:highlight>
              </a:rPr>
              <a:t>Data Description</a:t>
            </a:r>
            <a:br>
              <a:rPr b="1" lang="ko" sz="1900">
                <a:solidFill>
                  <a:srgbClr val="212121"/>
                </a:solidFill>
                <a:highlight>
                  <a:srgbClr val="FFFFFF"/>
                </a:highlight>
              </a:rPr>
            </a:br>
            <a:endParaRPr b="1" sz="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Name - 게임명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Platform - 게임이 출시된 플랫폼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Year - 출시년도 (~2017)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Genre - 게임장르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Publisher - 게임 배급 회사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NA_Sales - 북미 출고량 (100만)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EU_Sales - 유럽 출고량 (100만)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JP_Sales - 일본 출고량 (100만)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Other_Sales - 기타지역 출고량 (100만)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12121"/>
                </a:solidFill>
                <a:highlight>
                  <a:srgbClr val="FFFFFF"/>
                </a:highlight>
              </a:rPr>
              <a:t>Global_Sales - 전세계 출고량 (100만)</a:t>
            </a:r>
            <a:endParaRPr sz="17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326725" y="1448375"/>
            <a:ext cx="4367401" cy="291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555425"/>
            <a:ext cx="8222100" cy="31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2.    데이터 확인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471900" y="847725"/>
            <a:ext cx="8222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2-1</a:t>
            </a: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탐색 및 정제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2.    데이터 확인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471900" y="847725"/>
            <a:ext cx="8222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2-1 탐색 및 정제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Sales 데이터 확인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정수형(Int)이 아닌 문자형(Object)으로 되어있는 것을 파악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단위의 정보가 같이 포함되어 문자로 인식하는 것을 확인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Char char="➔"/>
            </a:pPr>
            <a:r>
              <a:rPr lang="ko" sz="1300">
                <a:solidFill>
                  <a:srgbClr val="212121"/>
                </a:solidFill>
              </a:rPr>
              <a:t>모든 단위가 million으로 표현되기 때문에 million으로 단위 통일 (</a:t>
            </a:r>
            <a:r>
              <a:rPr lang="k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1M=1000K)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50" y="2507175"/>
            <a:ext cx="2619950" cy="23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850" y="2319900"/>
            <a:ext cx="3768787" cy="27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2.    데이터 확인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471900" y="847725"/>
            <a:ext cx="82221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2-1 탐색 및 정제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Year column 데이터 확인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연도 데이터에 1~2 자리로 된 데이터 확인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23 이하의 숫자는 2000년대로, 나머지는 1900년대로 변경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75" y="2297975"/>
            <a:ext cx="3221754" cy="26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00" y="2220050"/>
            <a:ext cx="2955575" cy="26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2.    데이터 확인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471900" y="847725"/>
            <a:ext cx="82221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2-2 결측치 처리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Year, Genre, Publisher 열에 결측치가 존재하는 것을 확인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00" y="1916150"/>
            <a:ext cx="17811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025" y="2528960"/>
            <a:ext cx="5554100" cy="12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 Medium"/>
                <a:ea typeface="Roboto Medium"/>
                <a:cs typeface="Roboto Medium"/>
                <a:sym typeface="Roboto Medium"/>
              </a:rPr>
              <a:t>2.    데이터 확인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9" name="Google Shape;159;p22"/>
          <p:cNvSpPr txBox="1"/>
          <p:nvPr>
            <p:ph idx="4294967295" type="body"/>
          </p:nvPr>
        </p:nvSpPr>
        <p:spPr>
          <a:xfrm>
            <a:off x="471900" y="847725"/>
            <a:ext cx="82221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2-2 결측치 처리</a:t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Genre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중복되는 제목이 있다면 해당 게임의 장르로 장르의 결측치 값 대체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나머지 결측치의 비율이 전체 데이터의 0.002이므로 제거하기로 함</a:t>
            </a:r>
            <a:r>
              <a:rPr lang="ko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Publisher 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➔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데이터 분석 시 출시 회사의 데이터는 필요하지 않다고 파악하여 삭제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Char char="●"/>
            </a:pPr>
            <a:r>
              <a:rPr lang="ko" sz="13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Year</a:t>
            </a:r>
            <a:endParaRPr sz="13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Char char="➔"/>
            </a:pPr>
            <a:r>
              <a:rPr lang="ko" sz="1300">
                <a:solidFill>
                  <a:srgbClr val="212121"/>
                </a:solidFill>
              </a:rPr>
              <a:t>연도별로 많이 사용된 플랫폼 확인 후, 해당 플랫폼이 가장 많이 사용 된 연도로 결측치 대체</a:t>
            </a:r>
            <a:endParaRPr sz="13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