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5" r:id="rId3"/>
    <p:sldId id="275" r:id="rId4"/>
    <p:sldId id="279" r:id="rId5"/>
    <p:sldId id="278" r:id="rId6"/>
    <p:sldId id="280" r:id="rId7"/>
    <p:sldId id="281" r:id="rId8"/>
    <p:sldId id="282" r:id="rId9"/>
    <p:sldId id="295" r:id="rId10"/>
    <p:sldId id="297" r:id="rId11"/>
    <p:sldId id="287" r:id="rId12"/>
    <p:sldId id="283" r:id="rId13"/>
    <p:sldId id="294" r:id="rId14"/>
    <p:sldId id="284" r:id="rId15"/>
    <p:sldId id="298" r:id="rId16"/>
    <p:sldId id="300" r:id="rId17"/>
    <p:sldId id="302" r:id="rId18"/>
    <p:sldId id="288" r:id="rId19"/>
    <p:sldId id="286" r:id="rId20"/>
    <p:sldId id="291" r:id="rId21"/>
    <p:sldId id="293" r:id="rId22"/>
    <p:sldId id="276" r:id="rId23"/>
    <p:sldId id="277" r:id="rId24"/>
    <p:sldId id="289" r:id="rId25"/>
    <p:sldId id="290" r:id="rId26"/>
    <p:sldId id="301" r:id="rId27"/>
    <p:sldId id="303" r:id="rId2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Hsien Jen" initials="YHJ" lastIdx="1" clrIdx="0">
    <p:extLst>
      <p:ext uri="{19B8F6BF-5375-455C-9EA6-DF929625EA0E}">
        <p15:presenceInfo xmlns:p15="http://schemas.microsoft.com/office/powerpoint/2012/main" userId="Yu-Hsien J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3" d="100"/>
          <a:sy n="83" d="100"/>
        </p:scale>
        <p:origin x="67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331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3/11/2022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4707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3/11/2022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1149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0707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0005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1373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5645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114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626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18631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4640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3/11/2022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592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Technological background">
            <a:extLst>
              <a:ext uri="{FF2B5EF4-FFF2-40B4-BE49-F238E27FC236}">
                <a16:creationId xmlns:a16="http://schemas.microsoft.com/office/drawing/2014/main" id="{39161CFE-E421-43DB-A8C1-D8FE0F82089F}"/>
              </a:ext>
            </a:extLst>
          </p:cNvPr>
          <p:cNvPicPr>
            <a:picLocks noChangeAspect="1"/>
          </p:cNvPicPr>
          <p:nvPr/>
        </p:nvPicPr>
        <p:blipFill rotWithShape="1">
          <a:blip r:embed="rId2">
            <a:alphaModFix amt="35000"/>
          </a:blip>
          <a:srcRect t="4801" b="10929"/>
          <a:stretch/>
        </p:blipFill>
        <p:spPr>
          <a:xfrm>
            <a:off x="20" y="10"/>
            <a:ext cx="12191980" cy="6857990"/>
          </a:xfrm>
          <a:prstGeom prst="rect">
            <a:avLst/>
          </a:prstGeom>
        </p:spPr>
      </p:pic>
      <p:sp>
        <p:nvSpPr>
          <p:cNvPr id="2" name="標題 1">
            <a:extLst>
              <a:ext uri="{FF2B5EF4-FFF2-40B4-BE49-F238E27FC236}">
                <a16:creationId xmlns:a16="http://schemas.microsoft.com/office/drawing/2014/main" id="{2FF1CF57-EF51-43ED-B12D-E1D9DCAD5968}"/>
              </a:ext>
            </a:extLst>
          </p:cNvPr>
          <p:cNvSpPr>
            <a:spLocks noGrp="1"/>
          </p:cNvSpPr>
          <p:nvPr>
            <p:ph type="ctrTitle"/>
          </p:nvPr>
        </p:nvSpPr>
        <p:spPr>
          <a:xfrm>
            <a:off x="1097280" y="758952"/>
            <a:ext cx="10058400" cy="3566160"/>
          </a:xfrm>
        </p:spPr>
        <p:txBody>
          <a:bodyPr>
            <a:normAutofit/>
          </a:bodyPr>
          <a:lstStyle/>
          <a:p>
            <a:r>
              <a:rPr lang="en-US" altLang="zh-TW" dirty="0">
                <a:solidFill>
                  <a:srgbClr val="FFFFFF"/>
                </a:solidFill>
              </a:rPr>
              <a:t>P verses NP</a:t>
            </a:r>
            <a:endParaRPr lang="zh-TW" altLang="en-US" dirty="0">
              <a:solidFill>
                <a:srgbClr val="FFFFFF"/>
              </a:solidFill>
            </a:endParaRPr>
          </a:p>
        </p:txBody>
      </p:sp>
      <p:sp>
        <p:nvSpPr>
          <p:cNvPr id="3" name="副標題 2">
            <a:extLst>
              <a:ext uri="{FF2B5EF4-FFF2-40B4-BE49-F238E27FC236}">
                <a16:creationId xmlns:a16="http://schemas.microsoft.com/office/drawing/2014/main" id="{4A93BAE7-2D35-4C1C-BF14-41E7231BCAA5}"/>
              </a:ext>
            </a:extLst>
          </p:cNvPr>
          <p:cNvSpPr>
            <a:spLocks noGrp="1"/>
          </p:cNvSpPr>
          <p:nvPr>
            <p:ph type="subTitle" idx="1"/>
          </p:nvPr>
        </p:nvSpPr>
        <p:spPr>
          <a:xfrm>
            <a:off x="1100051" y="4645152"/>
            <a:ext cx="10058400" cy="1143000"/>
          </a:xfrm>
        </p:spPr>
        <p:txBody>
          <a:bodyPr>
            <a:normAutofit/>
          </a:bodyPr>
          <a:lstStyle/>
          <a:p>
            <a:r>
              <a:rPr lang="en-US" altLang="zh-TW" dirty="0">
                <a:solidFill>
                  <a:srgbClr val="FFFFFF"/>
                </a:solidFill>
              </a:rPr>
              <a:t>CHAPTER 10</a:t>
            </a:r>
            <a:endParaRPr lang="zh-TW" altLang="en-US" dirty="0">
              <a:solidFill>
                <a:srgbClr val="FFFFFF"/>
              </a:solidFill>
            </a:endParaRPr>
          </a:p>
        </p:txBody>
      </p:sp>
      <p:cxnSp>
        <p:nvCxnSpPr>
          <p:cNvPr id="21" name="Straight Connector 2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文字方塊 15">
            <a:extLst>
              <a:ext uri="{FF2B5EF4-FFF2-40B4-BE49-F238E27FC236}">
                <a16:creationId xmlns:a16="http://schemas.microsoft.com/office/drawing/2014/main" id="{A9A84FC3-520D-4EDC-9552-BAB67C348EDD}"/>
              </a:ext>
            </a:extLst>
          </p:cNvPr>
          <p:cNvSpPr txBox="1"/>
          <p:nvPr/>
        </p:nvSpPr>
        <p:spPr>
          <a:xfrm>
            <a:off x="10802470" y="6488668"/>
            <a:ext cx="1222451" cy="369332"/>
          </a:xfrm>
          <a:prstGeom prst="rect">
            <a:avLst/>
          </a:prstGeom>
          <a:noFill/>
        </p:spPr>
        <p:txBody>
          <a:bodyPr wrap="none" rtlCol="0">
            <a:spAutoFit/>
          </a:bodyPr>
          <a:lstStyle/>
          <a:p>
            <a:r>
              <a:rPr lang="en-US" altLang="zh-TW" dirty="0"/>
              <a:t>Wilson Ren</a:t>
            </a:r>
            <a:endParaRPr lang="zh-TW" altLang="en-US" dirty="0"/>
          </a:p>
        </p:txBody>
      </p:sp>
    </p:spTree>
    <p:extLst>
      <p:ext uri="{BB962C8B-B14F-4D97-AF65-F5344CB8AC3E}">
        <p14:creationId xmlns:p14="http://schemas.microsoft.com/office/powerpoint/2010/main" val="3754925898"/>
      </p:ext>
    </p:extLst>
  </p:cSld>
  <p:clrMapOvr>
    <a:overrideClrMapping bg1="dk1" tx1="lt1" bg2="dk2" tx2="lt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內容版面配置區 4">
            <a:extLst>
              <a:ext uri="{FF2B5EF4-FFF2-40B4-BE49-F238E27FC236}">
                <a16:creationId xmlns:a16="http://schemas.microsoft.com/office/drawing/2014/main" id="{4CE6C46C-07E5-40D3-B9E6-AA17983F65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358" y="618857"/>
            <a:ext cx="8745967" cy="5170142"/>
          </a:xfrm>
          <a:prstGeom prst="rect">
            <a:avLst/>
          </a:prstGeom>
        </p:spPr>
      </p:pic>
      <p:sp>
        <p:nvSpPr>
          <p:cNvPr id="3" name="文字方塊 2">
            <a:extLst>
              <a:ext uri="{FF2B5EF4-FFF2-40B4-BE49-F238E27FC236}">
                <a16:creationId xmlns:a16="http://schemas.microsoft.com/office/drawing/2014/main" id="{541E2DDA-6B60-49F8-A7E6-9D7378D61943}"/>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3999542016"/>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03023F-53D7-4A25-8375-BD2714B93ABA}"/>
              </a:ext>
            </a:extLst>
          </p:cNvPr>
          <p:cNvSpPr>
            <a:spLocks noGrp="1"/>
          </p:cNvSpPr>
          <p:nvPr>
            <p:ph type="title"/>
          </p:nvPr>
        </p:nvSpPr>
        <p:spPr/>
        <p:txBody>
          <a:bodyPr/>
          <a:lstStyle/>
          <a:p>
            <a:r>
              <a:rPr lang="en-US" altLang="zh-TW" dirty="0"/>
              <a:t>For Your Information (FYI)</a:t>
            </a:r>
            <a:endParaRPr lang="zh-TW" altLang="en-US" dirty="0"/>
          </a:p>
        </p:txBody>
      </p:sp>
      <p:sp>
        <p:nvSpPr>
          <p:cNvPr id="3" name="內容版面配置區 2">
            <a:extLst>
              <a:ext uri="{FF2B5EF4-FFF2-40B4-BE49-F238E27FC236}">
                <a16:creationId xmlns:a16="http://schemas.microsoft.com/office/drawing/2014/main" id="{649AEE9A-1E59-4A28-9366-B4CA3529D631}"/>
              </a:ext>
            </a:extLst>
          </p:cNvPr>
          <p:cNvSpPr>
            <a:spLocks noGrp="1"/>
          </p:cNvSpPr>
          <p:nvPr>
            <p:ph idx="1"/>
          </p:nvPr>
        </p:nvSpPr>
        <p:spPr/>
        <p:txBody>
          <a:bodyPr/>
          <a:lstStyle/>
          <a:p>
            <a:r>
              <a:rPr lang="en-US" altLang="zh-TW" dirty="0"/>
              <a:t>- Most of the computer scientists believe that P does not equal NP.</a:t>
            </a:r>
          </a:p>
          <a:p>
            <a:r>
              <a:rPr lang="en-US" altLang="zh-TW" dirty="0"/>
              <a:t>- However, this has not been proved yet, therefore, it’s just people’s guess/hope.</a:t>
            </a:r>
          </a:p>
          <a:p>
            <a:r>
              <a:rPr lang="en-US" altLang="zh-TW" dirty="0"/>
              <a:t>- Quantum Computers might be able to solve NP-Complete problems in a much shorter amount of time, compared to supercomputers. We’ll see in the future.</a:t>
            </a:r>
          </a:p>
          <a:p>
            <a:r>
              <a:rPr lang="en-US" altLang="zh-TW" dirty="0"/>
              <a:t>- Due to the computing power of Quantum computers, scientists have been thinking of new cryptography algorithms, that is not depending on the difficulty of solving NP problems (Such as finding prime factors).</a:t>
            </a:r>
          </a:p>
        </p:txBody>
      </p:sp>
      <p:sp>
        <p:nvSpPr>
          <p:cNvPr id="4" name="文字方塊 3">
            <a:extLst>
              <a:ext uri="{FF2B5EF4-FFF2-40B4-BE49-F238E27FC236}">
                <a16:creationId xmlns:a16="http://schemas.microsoft.com/office/drawing/2014/main" id="{0E1C5932-9B9F-46B9-B9D3-23262A4E50A8}"/>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3031578804"/>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905D93-93CA-49EA-9811-4B461658A6D9}"/>
              </a:ext>
            </a:extLst>
          </p:cNvPr>
          <p:cNvSpPr>
            <a:spLocks noGrp="1"/>
          </p:cNvSpPr>
          <p:nvPr>
            <p:ph type="title"/>
          </p:nvPr>
        </p:nvSpPr>
        <p:spPr/>
        <p:txBody>
          <a:bodyPr/>
          <a:lstStyle/>
          <a:p>
            <a:r>
              <a:rPr lang="en-US" altLang="zh-TW" dirty="0"/>
              <a:t>NP-Completeness</a:t>
            </a:r>
            <a:endParaRPr lang="zh-TW" altLang="en-US" dirty="0"/>
          </a:p>
        </p:txBody>
      </p:sp>
      <p:sp>
        <p:nvSpPr>
          <p:cNvPr id="3" name="內容版面配置區 2">
            <a:extLst>
              <a:ext uri="{FF2B5EF4-FFF2-40B4-BE49-F238E27FC236}">
                <a16:creationId xmlns:a16="http://schemas.microsoft.com/office/drawing/2014/main" id="{341B6B5C-2FB9-43F4-9654-308249D94073}"/>
              </a:ext>
            </a:extLst>
          </p:cNvPr>
          <p:cNvSpPr>
            <a:spLocks noGrp="1"/>
          </p:cNvSpPr>
          <p:nvPr>
            <p:ph idx="1"/>
          </p:nvPr>
        </p:nvSpPr>
        <p:spPr/>
        <p:txBody>
          <a:bodyPr>
            <a:normAutofit fontScale="92500" lnSpcReduction="10000"/>
          </a:bodyPr>
          <a:lstStyle/>
          <a:p>
            <a:r>
              <a:rPr lang="en-US" altLang="zh-TW" dirty="0"/>
              <a:t>- A problem is said to be NP-complete if:</a:t>
            </a:r>
          </a:p>
          <a:p>
            <a:r>
              <a:rPr lang="en-US" altLang="zh-TW" dirty="0"/>
              <a:t>1. A brute-force algorithm can solve it, and the correctness of each solution can be verified quickly.</a:t>
            </a:r>
          </a:p>
          <a:p>
            <a:r>
              <a:rPr lang="en-US" altLang="zh-TW" dirty="0"/>
              <a:t>2. The problem can be used to simulate any other problem with similar solvability.</a:t>
            </a:r>
          </a:p>
          <a:p>
            <a:r>
              <a:rPr lang="en-US" altLang="zh-TW" dirty="0"/>
              <a:t>- What does it mean? It means that a problem is NP-complete when the problem itself is NP problem; in addition, all NP questions can be “reduced” into a NP-complete problem in polynomial time.</a:t>
            </a:r>
          </a:p>
          <a:p>
            <a:r>
              <a:rPr lang="en-US" altLang="zh-TW" dirty="0"/>
              <a:t>-By "reduction" we mean that we can quickly (that is, in polynomial time) convert one problem into another problem.</a:t>
            </a:r>
          </a:p>
        </p:txBody>
      </p:sp>
      <p:sp>
        <p:nvSpPr>
          <p:cNvPr id="4" name="文字方塊 3">
            <a:extLst>
              <a:ext uri="{FF2B5EF4-FFF2-40B4-BE49-F238E27FC236}">
                <a16:creationId xmlns:a16="http://schemas.microsoft.com/office/drawing/2014/main" id="{0E3B9F41-1756-4A22-AAEF-098F09FA30E7}"/>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392045321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DE2ADD4-486F-4271-9978-8D77F3D00EF2}"/>
              </a:ext>
            </a:extLst>
          </p:cNvPr>
          <p:cNvSpPr>
            <a:spLocks noGrp="1"/>
          </p:cNvSpPr>
          <p:nvPr>
            <p:ph type="title"/>
          </p:nvPr>
        </p:nvSpPr>
        <p:spPr>
          <a:xfrm>
            <a:off x="4974771" y="634946"/>
            <a:ext cx="6574972" cy="1450757"/>
          </a:xfrm>
        </p:spPr>
        <p:txBody>
          <a:bodyPr>
            <a:normAutofit/>
          </a:bodyPr>
          <a:lstStyle/>
          <a:p>
            <a:r>
              <a:rPr lang="en-US" altLang="zh-TW" dirty="0"/>
              <a:t>NP-Completeness</a:t>
            </a:r>
            <a:endParaRPr lang="zh-TW" altLang="en-US" dirty="0"/>
          </a:p>
        </p:txBody>
      </p:sp>
      <p:pic>
        <p:nvPicPr>
          <p:cNvPr id="5" name="圖形 4">
            <a:extLst>
              <a:ext uri="{FF2B5EF4-FFF2-40B4-BE49-F238E27FC236}">
                <a16:creationId xmlns:a16="http://schemas.microsoft.com/office/drawing/2014/main" id="{04EF3D3E-A3FC-4F11-B9DB-9427167EF7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8164" y="1100104"/>
            <a:ext cx="4251824" cy="4251824"/>
          </a:xfrm>
          <a:prstGeom prst="rect">
            <a:avLst/>
          </a:prstGeom>
        </p:spPr>
      </p:pic>
      <p:cxnSp>
        <p:nvCxnSpPr>
          <p:cNvPr id="12" name="Straight Connector 11">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3482" y="2246569"/>
            <a:ext cx="58521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3FB39B27-D9E2-4D5D-8CF2-3901A6C02806}"/>
              </a:ext>
            </a:extLst>
          </p:cNvPr>
          <p:cNvSpPr>
            <a:spLocks noGrp="1"/>
          </p:cNvSpPr>
          <p:nvPr>
            <p:ph idx="1"/>
          </p:nvPr>
        </p:nvSpPr>
        <p:spPr>
          <a:xfrm>
            <a:off x="4973711" y="2407436"/>
            <a:ext cx="6576032" cy="3461657"/>
          </a:xfrm>
        </p:spPr>
        <p:txBody>
          <a:bodyPr>
            <a:normAutofit lnSpcReduction="10000"/>
          </a:bodyPr>
          <a:lstStyle/>
          <a:p>
            <a:pPr>
              <a:lnSpc>
                <a:spcPct val="90000"/>
              </a:lnSpc>
            </a:pPr>
            <a:r>
              <a:rPr lang="en-US" altLang="zh-TW" dirty="0"/>
              <a:t>- NP-complete problems are the hardest problems in all NP problems. NP-complete problems are the Kings among all NP problems.</a:t>
            </a:r>
          </a:p>
          <a:p>
            <a:pPr>
              <a:lnSpc>
                <a:spcPct val="90000"/>
              </a:lnSpc>
            </a:pPr>
            <a:r>
              <a:rPr lang="en-US" altLang="zh-TW" dirty="0"/>
              <a:t>- If we find a polynomial time algorithm to solve any NP-complete problems, then the same algorithm can help us solve any other NP problems.</a:t>
            </a:r>
          </a:p>
          <a:p>
            <a:pPr>
              <a:lnSpc>
                <a:spcPct val="90000"/>
              </a:lnSpc>
            </a:pPr>
            <a:r>
              <a:rPr lang="en-US" altLang="zh-TW" dirty="0"/>
              <a:t>- Some common NP-Complete problems are SAT problems, 0/1 Knapsack problem, Vertex Cover, Hamiltonian Cycle, Travelling Salesman, Subset Problem, etc.</a:t>
            </a:r>
          </a:p>
          <a:p>
            <a:pPr>
              <a:lnSpc>
                <a:spcPct val="90000"/>
              </a:lnSpc>
            </a:pPr>
            <a:endParaRPr lang="zh-TW" altLang="en-US" sz="2000" dirty="0"/>
          </a:p>
          <a:p>
            <a:pPr>
              <a:lnSpc>
                <a:spcPct val="90000"/>
              </a:lnSpc>
            </a:pPr>
            <a:endParaRPr lang="zh-TW" altLang="en-US" sz="2000" dirty="0"/>
          </a:p>
        </p:txBody>
      </p:sp>
      <p:sp>
        <p:nvSpPr>
          <p:cNvPr id="14" name="Rectangle 13">
            <a:extLst>
              <a:ext uri="{FF2B5EF4-FFF2-40B4-BE49-F238E27FC236}">
                <a16:creationId xmlns:a16="http://schemas.microsoft.com/office/drawing/2014/main" id="{3BD57AB6-3172-4520-B22E-FCD0184F3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文字方塊 8">
            <a:extLst>
              <a:ext uri="{FF2B5EF4-FFF2-40B4-BE49-F238E27FC236}">
                <a16:creationId xmlns:a16="http://schemas.microsoft.com/office/drawing/2014/main" id="{0ACD1E05-F543-4C89-8B60-775498325A10}"/>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2197190326"/>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F46ADA8-1526-481E-ABE0-86E24888454C}"/>
              </a:ext>
            </a:extLst>
          </p:cNvPr>
          <p:cNvSpPr>
            <a:spLocks noGrp="1"/>
          </p:cNvSpPr>
          <p:nvPr>
            <p:ph type="title"/>
          </p:nvPr>
        </p:nvSpPr>
        <p:spPr>
          <a:xfrm>
            <a:off x="6411685" y="634946"/>
            <a:ext cx="5624351" cy="1450757"/>
          </a:xfrm>
        </p:spPr>
        <p:txBody>
          <a:bodyPr>
            <a:normAutofit/>
          </a:bodyPr>
          <a:lstStyle/>
          <a:p>
            <a:r>
              <a:rPr lang="en-US" altLang="zh-TW" sz="4800" dirty="0"/>
              <a:t>NP-Complete Reduction</a:t>
            </a:r>
            <a:endParaRPr lang="zh-TW" altLang="en-US" sz="4800" dirty="0"/>
          </a:p>
        </p:txBody>
      </p:sp>
      <p:pic>
        <p:nvPicPr>
          <p:cNvPr id="25" name="圖形 24">
            <a:extLst>
              <a:ext uri="{FF2B5EF4-FFF2-40B4-BE49-F238E27FC236}">
                <a16:creationId xmlns:a16="http://schemas.microsoft.com/office/drawing/2014/main" id="{593598B8-292D-408A-933F-603C46B449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5964" y="1917993"/>
            <a:ext cx="6070222" cy="3461656"/>
          </a:xfrm>
          <a:prstGeom prst="rect">
            <a:avLst/>
          </a:prstGeom>
        </p:spPr>
      </p:pic>
      <p:cxnSp>
        <p:nvCxnSpPr>
          <p:cNvPr id="39" name="Straight Connector 38">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EE8A93C9-769E-48BB-B49E-81A5714FB980}"/>
              </a:ext>
            </a:extLst>
          </p:cNvPr>
          <p:cNvSpPr>
            <a:spLocks noGrp="1"/>
          </p:cNvSpPr>
          <p:nvPr>
            <p:ph idx="1"/>
          </p:nvPr>
        </p:nvSpPr>
        <p:spPr>
          <a:xfrm>
            <a:off x="6411684" y="2407436"/>
            <a:ext cx="5127172" cy="3461658"/>
          </a:xfrm>
        </p:spPr>
        <p:txBody>
          <a:bodyPr>
            <a:normAutofit fontScale="85000" lnSpcReduction="20000"/>
          </a:bodyPr>
          <a:lstStyle/>
          <a:p>
            <a:pPr>
              <a:lnSpc>
                <a:spcPct val="90000"/>
              </a:lnSpc>
            </a:pPr>
            <a:r>
              <a:rPr lang="en-US" altLang="zh-TW" sz="2000" dirty="0"/>
              <a:t>- All NP problems can be reduced to a NP-complete problem in polynomial time.</a:t>
            </a:r>
          </a:p>
          <a:p>
            <a:pPr>
              <a:lnSpc>
                <a:spcPct val="90000"/>
              </a:lnSpc>
            </a:pPr>
            <a:r>
              <a:rPr lang="en-US" altLang="zh-TW" sz="2000" dirty="0"/>
              <a:t>- NP-complete problems can reduced to another NP-complete problems in polynomial time as well.</a:t>
            </a:r>
          </a:p>
          <a:p>
            <a:pPr>
              <a:lnSpc>
                <a:spcPct val="90000"/>
              </a:lnSpc>
            </a:pPr>
            <a:r>
              <a:rPr lang="en-US" altLang="zh-TW" sz="2000" dirty="0"/>
              <a:t>-</a:t>
            </a:r>
            <a:r>
              <a:rPr lang="zh-TW" altLang="en-US" sz="2000" dirty="0"/>
              <a:t> </a:t>
            </a:r>
            <a:r>
              <a:rPr lang="en-US" altLang="zh-TW" sz="2000" dirty="0">
                <a:solidFill>
                  <a:srgbClr val="FF0000"/>
                </a:solidFill>
              </a:rPr>
              <a:t>We cannot reduce any NP-complete problems to NP problem.</a:t>
            </a:r>
          </a:p>
          <a:p>
            <a:pPr>
              <a:lnSpc>
                <a:spcPct val="90000"/>
              </a:lnSpc>
            </a:pPr>
            <a:r>
              <a:rPr lang="en-US" altLang="zh-TW" sz="2000" dirty="0"/>
              <a:t>- The easiest way to prove that some new problem is NP-complete is first to prove that it is in NP, and then to reduce some known NP-complete problem to it.</a:t>
            </a:r>
          </a:p>
          <a:p>
            <a:pPr>
              <a:lnSpc>
                <a:spcPct val="90000"/>
              </a:lnSpc>
            </a:pPr>
            <a:r>
              <a:rPr lang="en-US" altLang="zh-TW" sz="2000" dirty="0"/>
              <a:t>- Problem A can be reduced into Problem B means that solving B is at least as hard as solving A.</a:t>
            </a:r>
          </a:p>
          <a:p>
            <a:pPr>
              <a:lnSpc>
                <a:spcPct val="90000"/>
              </a:lnSpc>
            </a:pPr>
            <a:r>
              <a:rPr lang="en-US" altLang="zh-TW" sz="2000" dirty="0"/>
              <a:t>*. We will see an example of reduction later. Now just focus on the facts.</a:t>
            </a:r>
          </a:p>
        </p:txBody>
      </p:sp>
      <p:sp>
        <p:nvSpPr>
          <p:cNvPr id="41" name="Rectangle 40">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文字方塊 3">
            <a:extLst>
              <a:ext uri="{FF2B5EF4-FFF2-40B4-BE49-F238E27FC236}">
                <a16:creationId xmlns:a16="http://schemas.microsoft.com/office/drawing/2014/main" id="{4ADC3DFB-BFF8-41CE-A9B0-8DD68C2851F0}"/>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a:solidFill>
                  <a:schemeClr val="bg1"/>
                </a:solidFill>
              </a:rPr>
              <a:t>Wilson Ren</a:t>
            </a:r>
            <a:endParaRPr lang="zh-TW" altLang="en-US">
              <a:solidFill>
                <a:schemeClr val="bg1"/>
              </a:solidFill>
            </a:endParaRPr>
          </a:p>
        </p:txBody>
      </p:sp>
    </p:spTree>
    <p:extLst>
      <p:ext uri="{BB962C8B-B14F-4D97-AF65-F5344CB8AC3E}">
        <p14:creationId xmlns:p14="http://schemas.microsoft.com/office/powerpoint/2010/main" val="3979442937"/>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FF1577-1B91-427D-9723-72D1CEC39E41}"/>
              </a:ext>
            </a:extLst>
          </p:cNvPr>
          <p:cNvSpPr>
            <a:spLocks noGrp="1"/>
          </p:cNvSpPr>
          <p:nvPr>
            <p:ph type="title"/>
          </p:nvPr>
        </p:nvSpPr>
        <p:spPr/>
        <p:txBody>
          <a:bodyPr/>
          <a:lstStyle/>
          <a:p>
            <a:r>
              <a:rPr lang="en-US" altLang="zh-TW" dirty="0"/>
              <a:t>Question</a:t>
            </a:r>
            <a:endParaRPr lang="zh-TW" altLang="en-US" dirty="0"/>
          </a:p>
        </p:txBody>
      </p:sp>
      <p:sp>
        <p:nvSpPr>
          <p:cNvPr id="3" name="內容版面配置區 2">
            <a:extLst>
              <a:ext uri="{FF2B5EF4-FFF2-40B4-BE49-F238E27FC236}">
                <a16:creationId xmlns:a16="http://schemas.microsoft.com/office/drawing/2014/main" id="{CBC58397-09AB-4104-8186-7BFB0814C8A6}"/>
              </a:ext>
            </a:extLst>
          </p:cNvPr>
          <p:cNvSpPr>
            <a:spLocks noGrp="1"/>
          </p:cNvSpPr>
          <p:nvPr>
            <p:ph idx="1"/>
          </p:nvPr>
        </p:nvSpPr>
        <p:spPr/>
        <p:txBody>
          <a:bodyPr/>
          <a:lstStyle/>
          <a:p>
            <a:r>
              <a:rPr lang="en-US" altLang="zh-TW" dirty="0"/>
              <a:t>- If all NP-complete problem is proved by a known NP-complete problem, the: </a:t>
            </a:r>
            <a:r>
              <a:rPr lang="en-US" altLang="zh-TW" b="1" dirty="0"/>
              <a:t>what is the first NP-complete problem in the world?</a:t>
            </a:r>
          </a:p>
          <a:p>
            <a:r>
              <a:rPr lang="en-US" altLang="zh-TW" dirty="0"/>
              <a:t>- In computational complexity theory, the Cook–Levin theorem, also known as Cook's theorem, states that the Boolean satisfiability problem is NP-complete. That is, it is in NP, and any problem in NP can be reduced in polynomial time by a deterministic Turing machine to the Boolean satisfiability problem.</a:t>
            </a:r>
          </a:p>
          <a:p>
            <a:r>
              <a:rPr lang="en-US" altLang="zh-TW" dirty="0"/>
              <a:t>-</a:t>
            </a:r>
            <a:r>
              <a:rPr lang="zh-TW" altLang="en-US" dirty="0"/>
              <a:t> </a:t>
            </a:r>
            <a:r>
              <a:rPr lang="en-US" altLang="zh-TW" dirty="0"/>
              <a:t>All other NP-complete problems we know in the world can be reduced from SAT problem. </a:t>
            </a:r>
            <a:endParaRPr lang="zh-TW" altLang="en-US" dirty="0"/>
          </a:p>
        </p:txBody>
      </p:sp>
      <p:sp>
        <p:nvSpPr>
          <p:cNvPr id="4" name="文字方塊 3">
            <a:extLst>
              <a:ext uri="{FF2B5EF4-FFF2-40B4-BE49-F238E27FC236}">
                <a16:creationId xmlns:a16="http://schemas.microsoft.com/office/drawing/2014/main" id="{00420FBF-49EE-4B30-8319-392C464F996D}"/>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a:solidFill>
                  <a:schemeClr val="bg1"/>
                </a:solidFill>
              </a:rPr>
              <a:t>Wilson Ren</a:t>
            </a:r>
            <a:endParaRPr lang="zh-TW" altLang="en-US">
              <a:solidFill>
                <a:schemeClr val="bg1"/>
              </a:solidFill>
            </a:endParaRPr>
          </a:p>
        </p:txBody>
      </p:sp>
    </p:spTree>
    <p:extLst>
      <p:ext uri="{BB962C8B-B14F-4D97-AF65-F5344CB8AC3E}">
        <p14:creationId xmlns:p14="http://schemas.microsoft.com/office/powerpoint/2010/main" val="3559673059"/>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6AF363BA-C891-4887-8E1B-724C8569A29E}"/>
              </a:ext>
            </a:extLst>
          </p:cNvPr>
          <p:cNvSpPr>
            <a:spLocks noGrp="1"/>
          </p:cNvSpPr>
          <p:nvPr>
            <p:ph type="title"/>
          </p:nvPr>
        </p:nvSpPr>
        <p:spPr>
          <a:xfrm>
            <a:off x="6411685" y="634946"/>
            <a:ext cx="5127171" cy="1450757"/>
          </a:xfrm>
        </p:spPr>
        <p:txBody>
          <a:bodyPr>
            <a:normAutofit/>
          </a:bodyPr>
          <a:lstStyle/>
          <a:p>
            <a:r>
              <a:rPr lang="en-US" altLang="zh-TW" sz="4100" dirty="0"/>
              <a:t>General Sequence of NP-Complete Problems</a:t>
            </a:r>
            <a:endParaRPr lang="zh-TW" altLang="en-US" sz="4100" dirty="0"/>
          </a:p>
        </p:txBody>
      </p:sp>
      <p:pic>
        <p:nvPicPr>
          <p:cNvPr id="5" name="內容版面配置區 4" descr="一張含有 文字 的圖片&#10;&#10;自動產生的描述">
            <a:extLst>
              <a:ext uri="{FF2B5EF4-FFF2-40B4-BE49-F238E27FC236}">
                <a16:creationId xmlns:a16="http://schemas.microsoft.com/office/drawing/2014/main" id="{25B08F9F-8CB3-4133-9928-F85E4158C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141" y="645106"/>
            <a:ext cx="4775449" cy="5247747"/>
          </a:xfrm>
          <a:prstGeom prst="rect">
            <a:avLst/>
          </a:prstGeom>
        </p:spPr>
      </p:pic>
      <p:cxnSp>
        <p:nvCxnSpPr>
          <p:cNvPr id="14" name="Straight Connector 13">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66DC49E4-3B15-4A2E-BB5A-C44F4BE89100}"/>
              </a:ext>
            </a:extLst>
          </p:cNvPr>
          <p:cNvSpPr>
            <a:spLocks noGrp="1"/>
          </p:cNvSpPr>
          <p:nvPr>
            <p:ph idx="1"/>
          </p:nvPr>
        </p:nvSpPr>
        <p:spPr>
          <a:xfrm>
            <a:off x="6411684" y="2407436"/>
            <a:ext cx="5127172" cy="3461658"/>
          </a:xfrm>
        </p:spPr>
        <p:txBody>
          <a:bodyPr>
            <a:normAutofit/>
          </a:bodyPr>
          <a:lstStyle/>
          <a:p>
            <a:r>
              <a:rPr lang="en-US" dirty="0"/>
              <a:t>- From top to bottom, a problem can be reduced to another problem in polynomial time.</a:t>
            </a:r>
          </a:p>
          <a:p>
            <a:r>
              <a:rPr lang="en-US" dirty="0"/>
              <a:t>- All problems on this list are NP-complete.</a:t>
            </a:r>
          </a:p>
        </p:txBody>
      </p:sp>
      <p:sp>
        <p:nvSpPr>
          <p:cNvPr id="16" name="Rectangle 15">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文字方塊 7">
            <a:extLst>
              <a:ext uri="{FF2B5EF4-FFF2-40B4-BE49-F238E27FC236}">
                <a16:creationId xmlns:a16="http://schemas.microsoft.com/office/drawing/2014/main" id="{7477D7AE-5EB6-4283-8167-F712353A35CE}"/>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2852940798"/>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30DC27-F7B8-4200-A84B-13CFDB4E4F43}"/>
              </a:ext>
            </a:extLst>
          </p:cNvPr>
          <p:cNvSpPr>
            <a:spLocks noGrp="1"/>
          </p:cNvSpPr>
          <p:nvPr>
            <p:ph type="title"/>
          </p:nvPr>
        </p:nvSpPr>
        <p:spPr/>
        <p:txBody>
          <a:bodyPr/>
          <a:lstStyle/>
          <a:p>
            <a:r>
              <a:rPr lang="en-US" altLang="zh-TW" dirty="0"/>
              <a:t>Reduction</a:t>
            </a:r>
            <a:endParaRPr lang="zh-TW" altLang="en-US" dirty="0"/>
          </a:p>
        </p:txBody>
      </p:sp>
      <p:sp>
        <p:nvSpPr>
          <p:cNvPr id="3" name="內容版面配置區 2">
            <a:extLst>
              <a:ext uri="{FF2B5EF4-FFF2-40B4-BE49-F238E27FC236}">
                <a16:creationId xmlns:a16="http://schemas.microsoft.com/office/drawing/2014/main" id="{578CF919-1E0B-4BFC-9E43-71F3635305BE}"/>
              </a:ext>
            </a:extLst>
          </p:cNvPr>
          <p:cNvSpPr>
            <a:spLocks noGrp="1"/>
          </p:cNvSpPr>
          <p:nvPr>
            <p:ph idx="1"/>
          </p:nvPr>
        </p:nvSpPr>
        <p:spPr/>
        <p:txBody>
          <a:bodyPr/>
          <a:lstStyle/>
          <a:p>
            <a:r>
              <a:rPr lang="en-US" altLang="zh-TW" dirty="0"/>
              <a:t>- If problem A can be reduced to problem B, that means “B is at least as hard as A.” Probably B is even harder than A.</a:t>
            </a:r>
          </a:p>
          <a:p>
            <a:r>
              <a:rPr lang="en-US" altLang="zh-TW" dirty="0"/>
              <a:t>- If we can solve problem B in polynomial time, then we can use the same solution to solve problem A in polynomial time.</a:t>
            </a:r>
          </a:p>
          <a:p>
            <a:pPr marL="0" indent="0">
              <a:buNone/>
            </a:pPr>
            <a:endParaRPr lang="en-US" altLang="zh-TW" dirty="0"/>
          </a:p>
        </p:txBody>
      </p:sp>
      <p:sp>
        <p:nvSpPr>
          <p:cNvPr id="4" name="文字方塊 3">
            <a:extLst>
              <a:ext uri="{FF2B5EF4-FFF2-40B4-BE49-F238E27FC236}">
                <a16:creationId xmlns:a16="http://schemas.microsoft.com/office/drawing/2014/main" id="{E55014E5-2CD9-46B0-A04F-B042D7E0E473}"/>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1010016427"/>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17986B01-3183-4602-A493-1A97D04778FC}"/>
              </a:ext>
            </a:extLst>
          </p:cNvPr>
          <p:cNvSpPr>
            <a:spLocks noGrp="1"/>
          </p:cNvSpPr>
          <p:nvPr>
            <p:ph type="title"/>
          </p:nvPr>
        </p:nvSpPr>
        <p:spPr>
          <a:xfrm>
            <a:off x="878911" y="643468"/>
            <a:ext cx="3177847" cy="1674180"/>
          </a:xfrm>
        </p:spPr>
        <p:txBody>
          <a:bodyPr>
            <a:normAutofit/>
          </a:bodyPr>
          <a:lstStyle/>
          <a:p>
            <a:r>
              <a:rPr lang="en-US" altLang="zh-TW" sz="4000"/>
              <a:t>Solution to NP-Complete</a:t>
            </a:r>
            <a:endParaRPr lang="zh-TW" altLang="en-US" sz="4000"/>
          </a:p>
        </p:txBody>
      </p:sp>
      <p:cxnSp>
        <p:nvCxnSpPr>
          <p:cNvPr id="26" name="Straight Connector 2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E54BC0C1-C3DE-4295-B86F-C0C2B47B75F2}"/>
              </a:ext>
            </a:extLst>
          </p:cNvPr>
          <p:cNvSpPr>
            <a:spLocks noGrp="1"/>
          </p:cNvSpPr>
          <p:nvPr>
            <p:ph idx="1"/>
          </p:nvPr>
        </p:nvSpPr>
        <p:spPr>
          <a:xfrm>
            <a:off x="858064" y="2639380"/>
            <a:ext cx="3205049" cy="3229714"/>
          </a:xfrm>
        </p:spPr>
        <p:txBody>
          <a:bodyPr>
            <a:normAutofit/>
          </a:bodyPr>
          <a:lstStyle/>
          <a:p>
            <a:r>
              <a:rPr lang="en-US" altLang="zh-TW" sz="2200" dirty="0"/>
              <a:t>- As you might guess, no one has found any efficient algorithm to solve any NP-complete problems, other than BRUTE-FORCE approach. (Trying out all possible combinations and seeing what happened.)</a:t>
            </a:r>
          </a:p>
        </p:txBody>
      </p:sp>
      <p:pic>
        <p:nvPicPr>
          <p:cNvPr id="5" name="圖形 4">
            <a:extLst>
              <a:ext uri="{FF2B5EF4-FFF2-40B4-BE49-F238E27FC236}">
                <a16:creationId xmlns:a16="http://schemas.microsoft.com/office/drawing/2014/main" id="{5A451125-418D-41D1-A905-9EB21A6BAE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6916" y="643466"/>
            <a:ext cx="5225621" cy="5225621"/>
          </a:xfrm>
          <a:prstGeom prst="rect">
            <a:avLst/>
          </a:prstGeom>
        </p:spPr>
      </p:pic>
      <p:sp>
        <p:nvSpPr>
          <p:cNvPr id="27" name="Rectangle 22">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文字方塊 8">
            <a:extLst>
              <a:ext uri="{FF2B5EF4-FFF2-40B4-BE49-F238E27FC236}">
                <a16:creationId xmlns:a16="http://schemas.microsoft.com/office/drawing/2014/main" id="{EFF778D4-A30E-4F8D-8EFE-58076FE6F73A}"/>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2553145664"/>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9CFFDBD8-C424-4550-B260-FE3BE077076E}"/>
              </a:ext>
            </a:extLst>
          </p:cNvPr>
          <p:cNvSpPr>
            <a:spLocks noGrp="1"/>
          </p:cNvSpPr>
          <p:nvPr>
            <p:ph type="title"/>
          </p:nvPr>
        </p:nvSpPr>
        <p:spPr>
          <a:xfrm>
            <a:off x="878911" y="643468"/>
            <a:ext cx="3177847" cy="1674180"/>
          </a:xfrm>
        </p:spPr>
        <p:txBody>
          <a:bodyPr>
            <a:normAutofit/>
          </a:bodyPr>
          <a:lstStyle/>
          <a:p>
            <a:r>
              <a:rPr lang="en-US" altLang="zh-TW" sz="4000" dirty="0"/>
              <a:t>NP-Hardness</a:t>
            </a:r>
            <a:endParaRPr lang="zh-TW" altLang="en-US" sz="4000" dirty="0"/>
          </a:p>
        </p:txBody>
      </p:sp>
      <p:cxnSp>
        <p:nvCxnSpPr>
          <p:cNvPr id="12" name="Straight Connector 1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D288D80E-5D9E-4922-83AF-C21C9698ABE1}"/>
              </a:ext>
            </a:extLst>
          </p:cNvPr>
          <p:cNvSpPr>
            <a:spLocks noGrp="1"/>
          </p:cNvSpPr>
          <p:nvPr>
            <p:ph idx="1"/>
          </p:nvPr>
        </p:nvSpPr>
        <p:spPr>
          <a:xfrm>
            <a:off x="858064" y="2639380"/>
            <a:ext cx="3205049" cy="3229714"/>
          </a:xfrm>
        </p:spPr>
        <p:txBody>
          <a:bodyPr>
            <a:normAutofit/>
          </a:bodyPr>
          <a:lstStyle/>
          <a:p>
            <a:r>
              <a:rPr lang="en-US" altLang="zh-TW" dirty="0"/>
              <a:t>NP-hard problems are those at least as hard as </a:t>
            </a:r>
            <a:r>
              <a:rPr lang="en-US" altLang="zh-TW"/>
              <a:t>the hardest NP </a:t>
            </a:r>
            <a:r>
              <a:rPr lang="en-US" altLang="zh-TW" dirty="0"/>
              <a:t>problems; NP-hard problems need not be in NP; i.e., they need not have solutions verifiable in polynomial time.</a:t>
            </a:r>
            <a:endParaRPr lang="zh-TW" altLang="en-US" dirty="0"/>
          </a:p>
        </p:txBody>
      </p:sp>
      <p:pic>
        <p:nvPicPr>
          <p:cNvPr id="5" name="圖片 4">
            <a:extLst>
              <a:ext uri="{FF2B5EF4-FFF2-40B4-BE49-F238E27FC236}">
                <a16:creationId xmlns:a16="http://schemas.microsoft.com/office/drawing/2014/main" id="{0DAD382D-D8BC-48D2-A732-2EBC92326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3447" y="1102352"/>
            <a:ext cx="6892560" cy="4307849"/>
          </a:xfrm>
          <a:prstGeom prst="rect">
            <a:avLst/>
          </a:prstGeom>
        </p:spPr>
      </p:pic>
      <p:sp>
        <p:nvSpPr>
          <p:cNvPr id="14" name="Rectangle 1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文字方塊 8">
            <a:extLst>
              <a:ext uri="{FF2B5EF4-FFF2-40B4-BE49-F238E27FC236}">
                <a16:creationId xmlns:a16="http://schemas.microsoft.com/office/drawing/2014/main" id="{7EAB275D-559A-4C9A-BFC8-58B0D23E51B0}"/>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1414340900"/>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455E73D0-D1A3-4A91-BF58-84722E23F005}"/>
              </a:ext>
            </a:extLst>
          </p:cNvPr>
          <p:cNvSpPr>
            <a:spLocks noGrp="1"/>
          </p:cNvSpPr>
          <p:nvPr>
            <p:ph type="title"/>
          </p:nvPr>
        </p:nvSpPr>
        <p:spPr>
          <a:xfrm>
            <a:off x="949047" y="643466"/>
            <a:ext cx="2771273" cy="5470463"/>
          </a:xfrm>
        </p:spPr>
        <p:txBody>
          <a:bodyPr anchor="ctr">
            <a:normAutofit/>
          </a:bodyPr>
          <a:lstStyle/>
          <a:p>
            <a:r>
              <a:rPr lang="en-US" altLang="zh-TW" sz="3600" dirty="0"/>
              <a:t>Unsolved problem in computer science</a:t>
            </a:r>
            <a:endParaRPr lang="zh-TW" altLang="en-US" sz="3600" dirty="0"/>
          </a:p>
        </p:txBody>
      </p:sp>
      <p:cxnSp>
        <p:nvCxnSpPr>
          <p:cNvPr id="13"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ED16509D-E8F0-4EC9-BEB2-6B5A331013A4}"/>
              </a:ext>
            </a:extLst>
          </p:cNvPr>
          <p:cNvSpPr>
            <a:spLocks noGrp="1"/>
          </p:cNvSpPr>
          <p:nvPr>
            <p:ph idx="1"/>
          </p:nvPr>
        </p:nvSpPr>
        <p:spPr>
          <a:xfrm>
            <a:off x="4428565" y="643466"/>
            <a:ext cx="6818427" cy="5470462"/>
          </a:xfrm>
        </p:spPr>
        <p:txBody>
          <a:bodyPr anchor="ctr">
            <a:normAutofit/>
          </a:bodyPr>
          <a:lstStyle/>
          <a:p>
            <a:r>
              <a:rPr lang="en-US" altLang="zh-TW" dirty="0"/>
              <a:t>If the solution to a problem is easy to check for correctness, must the problem be easy to solve?</a:t>
            </a:r>
            <a:endParaRPr lang="zh-TW" altLang="en-US" dirty="0"/>
          </a:p>
        </p:txBody>
      </p:sp>
    </p:spTree>
    <p:extLst>
      <p:ext uri="{BB962C8B-B14F-4D97-AF65-F5344CB8AC3E}">
        <p14:creationId xmlns:p14="http://schemas.microsoft.com/office/powerpoint/2010/main" val="234086371"/>
      </p:ext>
    </p:extLst>
  </p:cSld>
  <p:clrMapOvr>
    <a:overrideClrMapping bg1="dk1" tx1="lt1" bg2="dk2" tx2="lt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B558CB-A34A-4687-A7C5-81938EC701DF}"/>
              </a:ext>
            </a:extLst>
          </p:cNvPr>
          <p:cNvSpPr>
            <a:spLocks noGrp="1"/>
          </p:cNvSpPr>
          <p:nvPr>
            <p:ph type="title"/>
          </p:nvPr>
        </p:nvSpPr>
        <p:spPr/>
        <p:txBody>
          <a:bodyPr/>
          <a:lstStyle/>
          <a:p>
            <a:r>
              <a:rPr lang="en-US" altLang="zh-TW" dirty="0"/>
              <a:t>SAT Problem</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7001363-7AE7-4E87-A96E-AFAD917E4CFC}"/>
                  </a:ext>
                </a:extLst>
              </p:cNvPr>
              <p:cNvSpPr>
                <a:spLocks noGrp="1"/>
              </p:cNvSpPr>
              <p:nvPr>
                <p:ph idx="1"/>
              </p:nvPr>
            </p:nvSpPr>
            <p:spPr/>
            <p:txBody>
              <a:bodyPr>
                <a:normAutofit/>
              </a:bodyPr>
              <a:lstStyle/>
              <a:p>
                <a:r>
                  <a:rPr lang="en-US" altLang="zh-TW" dirty="0"/>
                  <a:t>- SAT stands for satisfiability. The whole name for SAT problem is “Boolean satisfiability problem”.</a:t>
                </a:r>
              </a:p>
              <a:p>
                <a:r>
                  <a:rPr lang="en-US" altLang="zh-TW" dirty="0"/>
                  <a:t>- The SAT problem is basically: given a CNF expression, is there a way to assign values to its variable that will make the whole expression true?</a:t>
                </a:r>
              </a:p>
              <a:p>
                <a:r>
                  <a:rPr lang="en-US" altLang="zh-TW" dirty="0"/>
                  <a:t>- For example:</a:t>
                </a:r>
              </a:p>
              <a:p>
                <a:r>
                  <a:rPr lang="en-US" altLang="zh-TW" dirty="0"/>
                  <a:t>(A + B’ +C)(A’ + C’ + D’)(A’ + B + D)(A + B + C’)</a:t>
                </a:r>
              </a:p>
              <a:p>
                <a:r>
                  <a:rPr lang="en-US" altLang="zh-TW" dirty="0"/>
                  <a:t>- If there are N different variables, then time complexity of brute force will be </a:t>
                </a:r>
                <a14:m>
                  <m:oMath xmlns:m="http://schemas.openxmlformats.org/officeDocument/2006/math">
                    <m:r>
                      <a:rPr lang="en-US" altLang="zh-TW" b="0" i="1" smtClean="0">
                        <a:latin typeface="Cambria Math" panose="02040503050406030204" pitchFamily="18" charset="0"/>
                      </a:rPr>
                      <m:t>𝑂</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2</m:t>
                        </m:r>
                      </m:e>
                      <m:sup>
                        <m:r>
                          <a:rPr lang="en-US" altLang="zh-TW" b="0" i="1" smtClean="0">
                            <a:latin typeface="Cambria Math" panose="02040503050406030204" pitchFamily="18" charset="0"/>
                          </a:rPr>
                          <m:t>𝑁</m:t>
                        </m:r>
                      </m:sup>
                    </m:sSup>
                    <m:r>
                      <a:rPr lang="en-US" altLang="zh-TW" b="0" i="1" smtClean="0">
                        <a:latin typeface="Cambria Math" panose="02040503050406030204" pitchFamily="18" charset="0"/>
                      </a:rPr>
                      <m:t>)</m:t>
                    </m:r>
                  </m:oMath>
                </a14:m>
                <a:r>
                  <a:rPr lang="en-US" altLang="zh-TW" dirty="0"/>
                  <a:t>.</a:t>
                </a:r>
              </a:p>
            </p:txBody>
          </p:sp>
        </mc:Choice>
        <mc:Fallback xmlns="">
          <p:sp>
            <p:nvSpPr>
              <p:cNvPr id="3" name="內容版面配置區 2">
                <a:extLst>
                  <a:ext uri="{FF2B5EF4-FFF2-40B4-BE49-F238E27FC236}">
                    <a16:creationId xmlns:a16="http://schemas.microsoft.com/office/drawing/2014/main" id="{F7001363-7AE7-4E87-A96E-AFAD917E4CFC}"/>
                  </a:ext>
                </a:extLst>
              </p:cNvPr>
              <p:cNvSpPr>
                <a:spLocks noGrp="1" noRot="1" noChangeAspect="1" noMove="1" noResize="1" noEditPoints="1" noAdjustHandles="1" noChangeArrowheads="1" noChangeShapeType="1" noTextEdit="1"/>
              </p:cNvSpPr>
              <p:nvPr>
                <p:ph idx="1"/>
              </p:nvPr>
            </p:nvSpPr>
            <p:spPr>
              <a:blipFill>
                <a:blip r:embed="rId2"/>
                <a:stretch>
                  <a:fillRect l="-909" t="-1297" b="-2917"/>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B62C7C72-D182-4055-9440-6B127474CD59}"/>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3380332108"/>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5EDDE6-DECB-4A82-9018-CE7C10DDDE75}"/>
              </a:ext>
            </a:extLst>
          </p:cNvPr>
          <p:cNvSpPr>
            <a:spLocks noGrp="1"/>
          </p:cNvSpPr>
          <p:nvPr>
            <p:ph type="title"/>
          </p:nvPr>
        </p:nvSpPr>
        <p:spPr/>
        <p:txBody>
          <a:bodyPr/>
          <a:lstStyle/>
          <a:p>
            <a:r>
              <a:rPr lang="en-US" altLang="zh-TW" dirty="0"/>
              <a:t>Sum of Subset Problem</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1CE2DD7C-307C-4F6D-99E6-78617ED66E22}"/>
                  </a:ext>
                </a:extLst>
              </p:cNvPr>
              <p:cNvSpPr>
                <a:spLocks noGrp="1"/>
              </p:cNvSpPr>
              <p:nvPr>
                <p:ph idx="1"/>
              </p:nvPr>
            </p:nvSpPr>
            <p:spPr/>
            <p:txBody>
              <a:bodyPr/>
              <a:lstStyle/>
              <a:p>
                <a:r>
                  <a:rPr lang="en-US" altLang="zh-TW" dirty="0"/>
                  <a:t>- Subset sum problem is to find subset of elements that are selected from a given set whose sum adds up to a given number K.</a:t>
                </a:r>
              </a:p>
              <a:p>
                <a:r>
                  <a:rPr lang="en-US" altLang="zh-TW" dirty="0"/>
                  <a:t>- Supposed we have a set S = {10, 15, 9, 12, 16, 21, 3, 6}. What subset of S satisfies that the sum of elements will add up to 24?</a:t>
                </a:r>
              </a:p>
              <a:p>
                <a:r>
                  <a:rPr lang="en-US" altLang="zh-TW" dirty="0"/>
                  <a:t>- - If there are N different elements in S, then time complexity of brute force will be </a:t>
                </a:r>
                <a14:m>
                  <m:oMath xmlns:m="http://schemas.openxmlformats.org/officeDocument/2006/math">
                    <m:r>
                      <a:rPr lang="en-US" altLang="zh-TW" b="0" i="1" smtClean="0">
                        <a:latin typeface="Cambria Math" panose="02040503050406030204" pitchFamily="18" charset="0"/>
                      </a:rPr>
                      <m:t>𝑂</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2</m:t>
                        </m:r>
                      </m:e>
                      <m:sup>
                        <m:r>
                          <a:rPr lang="en-US" altLang="zh-TW" b="0" i="1" smtClean="0">
                            <a:latin typeface="Cambria Math" panose="02040503050406030204" pitchFamily="18" charset="0"/>
                          </a:rPr>
                          <m:t>𝑁</m:t>
                        </m:r>
                      </m:sup>
                    </m:sSup>
                    <m:r>
                      <a:rPr lang="en-US" altLang="zh-TW" b="0" i="1" smtClean="0">
                        <a:latin typeface="Cambria Math" panose="02040503050406030204" pitchFamily="18" charset="0"/>
                      </a:rPr>
                      <m:t>)</m:t>
                    </m:r>
                  </m:oMath>
                </a14:m>
                <a:r>
                  <a:rPr lang="en-US" altLang="zh-TW" dirty="0"/>
                  <a:t>.</a:t>
                </a:r>
              </a:p>
              <a:p>
                <a:endParaRPr lang="zh-TW" altLang="en-US" dirty="0"/>
              </a:p>
            </p:txBody>
          </p:sp>
        </mc:Choice>
        <mc:Fallback xmlns="">
          <p:sp>
            <p:nvSpPr>
              <p:cNvPr id="3" name="內容版面配置區 2">
                <a:extLst>
                  <a:ext uri="{FF2B5EF4-FFF2-40B4-BE49-F238E27FC236}">
                    <a16:creationId xmlns:a16="http://schemas.microsoft.com/office/drawing/2014/main" id="{1CE2DD7C-307C-4F6D-99E6-78617ED66E22}"/>
                  </a:ext>
                </a:extLst>
              </p:cNvPr>
              <p:cNvSpPr>
                <a:spLocks noGrp="1" noRot="1" noChangeAspect="1" noMove="1" noResize="1" noEditPoints="1" noAdjustHandles="1" noChangeArrowheads="1" noChangeShapeType="1" noTextEdit="1"/>
              </p:cNvSpPr>
              <p:nvPr>
                <p:ph idx="1"/>
              </p:nvPr>
            </p:nvSpPr>
            <p:spPr>
              <a:blipFill>
                <a:blip r:embed="rId2"/>
                <a:stretch>
                  <a:fillRect l="-909" t="-1297" r="-1455"/>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2BD54B11-838C-461A-AA39-096004934998}"/>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1014386766"/>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3B58B25-FEEC-4887-84E6-D62950D54132}"/>
              </a:ext>
            </a:extLst>
          </p:cNvPr>
          <p:cNvSpPr>
            <a:spLocks noGrp="1"/>
          </p:cNvSpPr>
          <p:nvPr>
            <p:ph type="title"/>
          </p:nvPr>
        </p:nvSpPr>
        <p:spPr>
          <a:xfrm>
            <a:off x="1097280" y="286603"/>
            <a:ext cx="6437363" cy="1450757"/>
          </a:xfrm>
        </p:spPr>
        <p:txBody>
          <a:bodyPr>
            <a:normAutofit/>
          </a:bodyPr>
          <a:lstStyle/>
          <a:p>
            <a:r>
              <a:rPr lang="en-US" altLang="zh-TW" dirty="0"/>
              <a:t>Hamilton Cycle</a:t>
            </a:r>
            <a:endParaRPr lang="zh-TW" altLang="en-US" dirty="0"/>
          </a:p>
        </p:txBody>
      </p:sp>
      <p:cxnSp>
        <p:nvCxnSpPr>
          <p:cNvPr id="13" name="Straight Connector 1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62179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ECB867D9-C23B-40EA-BFD6-7783A4C917D7}"/>
              </a:ext>
            </a:extLst>
          </p:cNvPr>
          <p:cNvSpPr>
            <a:spLocks noGrp="1"/>
          </p:cNvSpPr>
          <p:nvPr>
            <p:ph idx="1"/>
          </p:nvPr>
        </p:nvSpPr>
        <p:spPr>
          <a:xfrm>
            <a:off x="1097281" y="2108201"/>
            <a:ext cx="6388242" cy="3760891"/>
          </a:xfrm>
        </p:spPr>
        <p:txBody>
          <a:bodyPr>
            <a:normAutofit lnSpcReduction="10000"/>
          </a:bodyPr>
          <a:lstStyle/>
          <a:p>
            <a:r>
              <a:rPr lang="en-US" altLang="zh-TW" dirty="0"/>
              <a:t>- A Hamiltonian cycle (or Hamiltonian circuit) is a path in an undirected or directed graph that visits each vertex exactly once.</a:t>
            </a:r>
          </a:p>
          <a:p>
            <a:r>
              <a:rPr lang="en-US" altLang="zh-TW" dirty="0"/>
              <a:t>- A graph that contains a Hamiltonian path is called a traceable graph.</a:t>
            </a:r>
          </a:p>
          <a:p>
            <a:r>
              <a:rPr lang="en-US" altLang="zh-TW" dirty="0"/>
              <a:t>- Finding ALL Hamilton Cycles of a graph can be done by using brute force with backtracking, since no efficient algorithm has been found to find Hamilton cycles.</a:t>
            </a:r>
          </a:p>
          <a:p>
            <a:endParaRPr lang="zh-TW" altLang="en-US" dirty="0"/>
          </a:p>
        </p:txBody>
      </p:sp>
      <p:pic>
        <p:nvPicPr>
          <p:cNvPr id="6" name="圖形 5">
            <a:extLst>
              <a:ext uri="{FF2B5EF4-FFF2-40B4-BE49-F238E27FC236}">
                <a16:creationId xmlns:a16="http://schemas.microsoft.com/office/drawing/2014/main" id="{13183F6A-5D99-4829-A087-0E3C067A34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1181" y="931804"/>
            <a:ext cx="3412514" cy="2310241"/>
          </a:xfrm>
          <a:prstGeom prst="rect">
            <a:avLst/>
          </a:prstGeom>
        </p:spPr>
      </p:pic>
      <p:sp>
        <p:nvSpPr>
          <p:cNvPr id="15" name="Rectangle 14">
            <a:extLst>
              <a:ext uri="{FF2B5EF4-FFF2-40B4-BE49-F238E27FC236}">
                <a16:creationId xmlns:a16="http://schemas.microsoft.com/office/drawing/2014/main" id="{FEC9799F-A0B8-45B9-8164-71F283892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文字方塊 3">
            <a:extLst>
              <a:ext uri="{FF2B5EF4-FFF2-40B4-BE49-F238E27FC236}">
                <a16:creationId xmlns:a16="http://schemas.microsoft.com/office/drawing/2014/main" id="{15714BAA-B1D2-4AB7-964D-425789120D94}"/>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dirty="0">
                <a:solidFill>
                  <a:schemeClr val="bg1"/>
                </a:solidFill>
              </a:rPr>
              <a:t>Wilson Ren</a:t>
            </a:r>
            <a:endParaRPr lang="zh-TW" altLang="en-US">
              <a:solidFill>
                <a:schemeClr val="bg1"/>
              </a:solidFill>
            </a:endParaRPr>
          </a:p>
        </p:txBody>
      </p:sp>
      <p:pic>
        <p:nvPicPr>
          <p:cNvPr id="8" name="圖形 7">
            <a:extLst>
              <a:ext uri="{FF2B5EF4-FFF2-40B4-BE49-F238E27FC236}">
                <a16:creationId xmlns:a16="http://schemas.microsoft.com/office/drawing/2014/main" id="{77859E8E-5032-4F0F-8F54-F978238C9A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514467" y="3555575"/>
            <a:ext cx="2066085" cy="3092658"/>
          </a:xfrm>
          <a:prstGeom prst="rect">
            <a:avLst/>
          </a:prstGeom>
        </p:spPr>
      </p:pic>
    </p:spTree>
    <p:extLst>
      <p:ext uri="{BB962C8B-B14F-4D97-AF65-F5344CB8AC3E}">
        <p14:creationId xmlns:p14="http://schemas.microsoft.com/office/powerpoint/2010/main" val="2068435461"/>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C34AC8AF-1E5A-4570-9C56-7D080F273EFD}"/>
              </a:ext>
            </a:extLst>
          </p:cNvPr>
          <p:cNvSpPr>
            <a:spLocks noGrp="1"/>
          </p:cNvSpPr>
          <p:nvPr>
            <p:ph type="title"/>
          </p:nvPr>
        </p:nvSpPr>
        <p:spPr>
          <a:xfrm>
            <a:off x="1097280" y="286603"/>
            <a:ext cx="10058400" cy="1450757"/>
          </a:xfrm>
        </p:spPr>
        <p:txBody>
          <a:bodyPr>
            <a:normAutofit/>
          </a:bodyPr>
          <a:lstStyle/>
          <a:p>
            <a:r>
              <a:rPr lang="en-US" altLang="zh-TW" dirty="0"/>
              <a:t>Travelling Salesman Problem (TSP)</a:t>
            </a:r>
            <a:endParaRPr lang="zh-TW" altLang="en-US" dirty="0"/>
          </a:p>
        </p:txBody>
      </p:sp>
      <p:cxnSp>
        <p:nvCxnSpPr>
          <p:cNvPr id="13" name="Straight Connector 1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6A06C489-0E52-498F-993C-34F3769868AE}"/>
              </a:ext>
            </a:extLst>
          </p:cNvPr>
          <p:cNvSpPr>
            <a:spLocks noGrp="1"/>
          </p:cNvSpPr>
          <p:nvPr>
            <p:ph idx="1"/>
          </p:nvPr>
        </p:nvSpPr>
        <p:spPr>
          <a:xfrm>
            <a:off x="1097280" y="2108201"/>
            <a:ext cx="6437367" cy="3760891"/>
          </a:xfrm>
        </p:spPr>
        <p:txBody>
          <a:bodyPr>
            <a:normAutofit/>
          </a:bodyPr>
          <a:lstStyle/>
          <a:p>
            <a:r>
              <a:rPr lang="en-US" altLang="zh-TW" dirty="0"/>
              <a:t>- The travelling salesman problem (a.k.a. TSP) asks the following question: "Given a list of cities and the distances between each pair of cities, what is the shortest possible route that visits each city exactly once and returns to the origin city?"</a:t>
            </a:r>
            <a:br>
              <a:rPr lang="en-US" altLang="zh-TW" dirty="0"/>
            </a:br>
            <a:r>
              <a:rPr lang="en-US" altLang="zh-TW" dirty="0"/>
              <a:t>- Since TSP problem is the optimization problem of Hamilton Cycle, TSP problem can be solved by using Branch and Bound Algorithm.</a:t>
            </a:r>
          </a:p>
        </p:txBody>
      </p:sp>
      <p:pic>
        <p:nvPicPr>
          <p:cNvPr id="6" name="圖形 5">
            <a:extLst>
              <a:ext uri="{FF2B5EF4-FFF2-40B4-BE49-F238E27FC236}">
                <a16:creationId xmlns:a16="http://schemas.microsoft.com/office/drawing/2014/main" id="{CF34329A-3447-4DF5-A637-3DC2C64514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00176" y="1887297"/>
            <a:ext cx="4355016" cy="4355016"/>
          </a:xfrm>
          <a:prstGeom prst="rect">
            <a:avLst/>
          </a:prstGeom>
        </p:spPr>
      </p:pic>
      <p:sp>
        <p:nvSpPr>
          <p:cNvPr id="15" name="Rectangle 14">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文字方塊 3">
            <a:extLst>
              <a:ext uri="{FF2B5EF4-FFF2-40B4-BE49-F238E27FC236}">
                <a16:creationId xmlns:a16="http://schemas.microsoft.com/office/drawing/2014/main" id="{C2BCAAFF-3BAD-408A-8C73-999A4ED292F2}"/>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a:solidFill>
                  <a:schemeClr val="bg1"/>
                </a:solidFill>
              </a:rPr>
              <a:t>Wilson Ren</a:t>
            </a:r>
            <a:endParaRPr lang="zh-TW" altLang="en-US">
              <a:solidFill>
                <a:schemeClr val="bg1"/>
              </a:solidFill>
            </a:endParaRPr>
          </a:p>
        </p:txBody>
      </p:sp>
    </p:spTree>
    <p:extLst>
      <p:ext uri="{BB962C8B-B14F-4D97-AF65-F5344CB8AC3E}">
        <p14:creationId xmlns:p14="http://schemas.microsoft.com/office/powerpoint/2010/main" val="581732901"/>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8A75451-300F-4D06-A2A3-B43BFE6F09C0}"/>
              </a:ext>
            </a:extLst>
          </p:cNvPr>
          <p:cNvSpPr>
            <a:spLocks noGrp="1"/>
          </p:cNvSpPr>
          <p:nvPr>
            <p:ph type="title"/>
          </p:nvPr>
        </p:nvSpPr>
        <p:spPr>
          <a:xfrm>
            <a:off x="642257" y="634946"/>
            <a:ext cx="6432434" cy="1450757"/>
          </a:xfrm>
        </p:spPr>
        <p:txBody>
          <a:bodyPr>
            <a:normAutofit/>
          </a:bodyPr>
          <a:lstStyle/>
          <a:p>
            <a:r>
              <a:rPr lang="en-US" altLang="zh-TW" dirty="0"/>
              <a:t>Vertex Cover</a:t>
            </a:r>
            <a:endParaRPr lang="zh-TW" altLang="en-US" dirty="0"/>
          </a:p>
        </p:txBody>
      </p:sp>
      <p:cxnSp>
        <p:nvCxnSpPr>
          <p:cNvPr id="12" name="Straight Connector 11">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7A2BA44B-8A65-4224-9638-530F115EAB32}"/>
              </a:ext>
            </a:extLst>
          </p:cNvPr>
          <p:cNvSpPr>
            <a:spLocks noGrp="1"/>
          </p:cNvSpPr>
          <p:nvPr>
            <p:ph idx="1"/>
          </p:nvPr>
        </p:nvSpPr>
        <p:spPr>
          <a:xfrm>
            <a:off x="642257" y="2407436"/>
            <a:ext cx="6432434" cy="3461658"/>
          </a:xfrm>
        </p:spPr>
        <p:txBody>
          <a:bodyPr>
            <a:normAutofit/>
          </a:bodyPr>
          <a:lstStyle/>
          <a:p>
            <a:r>
              <a:rPr lang="en-US" altLang="zh-TW" dirty="0"/>
              <a:t>- Vertex Cover problem asks how to find the smallest subset of nodes in a graph that "cover" (that is, are adjacent to) every edge.</a:t>
            </a:r>
          </a:p>
          <a:p>
            <a:r>
              <a:rPr lang="en-US" altLang="zh-TW" dirty="0"/>
              <a:t>- The problem of finding a minimum vertex cover is a classical optimization problem in computer science.</a:t>
            </a:r>
            <a:endParaRPr lang="zh-TW" altLang="en-US" dirty="0"/>
          </a:p>
        </p:txBody>
      </p:sp>
      <p:pic>
        <p:nvPicPr>
          <p:cNvPr id="4" name="內容版面配置區 4">
            <a:extLst>
              <a:ext uri="{FF2B5EF4-FFF2-40B4-BE49-F238E27FC236}">
                <a16:creationId xmlns:a16="http://schemas.microsoft.com/office/drawing/2014/main" id="{DCBAE7D3-886A-4D6E-BADC-B61005859A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25572" y="455021"/>
            <a:ext cx="3253992" cy="2525487"/>
          </a:xfrm>
          <a:prstGeom prst="rect">
            <a:avLst/>
          </a:prstGeom>
        </p:spPr>
      </p:pic>
      <p:sp>
        <p:nvSpPr>
          <p:cNvPr id="14" name="Rectangle 13">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圖形 8">
            <a:extLst>
              <a:ext uri="{FF2B5EF4-FFF2-40B4-BE49-F238E27FC236}">
                <a16:creationId xmlns:a16="http://schemas.microsoft.com/office/drawing/2014/main" id="{65AA44DF-DD7E-4095-82F7-DC2A941D65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96636" y="3435529"/>
            <a:ext cx="3245681" cy="2519036"/>
          </a:xfrm>
          <a:prstGeom prst="rect">
            <a:avLst/>
          </a:prstGeom>
        </p:spPr>
      </p:pic>
      <p:sp>
        <p:nvSpPr>
          <p:cNvPr id="11" name="文字方塊 10">
            <a:extLst>
              <a:ext uri="{FF2B5EF4-FFF2-40B4-BE49-F238E27FC236}">
                <a16:creationId xmlns:a16="http://schemas.microsoft.com/office/drawing/2014/main" id="{3F888259-F8C7-492D-9A5B-F4CAC3DE5343}"/>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1242552046"/>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E42103-2513-4D6B-8334-B694E655ED78}"/>
              </a:ext>
            </a:extLst>
          </p:cNvPr>
          <p:cNvSpPr>
            <a:spLocks noGrp="1"/>
          </p:cNvSpPr>
          <p:nvPr>
            <p:ph type="title"/>
          </p:nvPr>
        </p:nvSpPr>
        <p:spPr/>
        <p:txBody>
          <a:bodyPr/>
          <a:lstStyle/>
          <a:p>
            <a:r>
              <a:rPr lang="en-US" altLang="zh-TW" dirty="0"/>
              <a:t>Clique</a:t>
            </a:r>
            <a:endParaRPr lang="zh-TW" altLang="en-US" dirty="0"/>
          </a:p>
        </p:txBody>
      </p:sp>
      <p:sp>
        <p:nvSpPr>
          <p:cNvPr id="3" name="內容版面配置區 2">
            <a:extLst>
              <a:ext uri="{FF2B5EF4-FFF2-40B4-BE49-F238E27FC236}">
                <a16:creationId xmlns:a16="http://schemas.microsoft.com/office/drawing/2014/main" id="{22EC8118-A55A-4CF2-AC50-29978DEFE663}"/>
              </a:ext>
            </a:extLst>
          </p:cNvPr>
          <p:cNvSpPr>
            <a:spLocks noGrp="1"/>
          </p:cNvSpPr>
          <p:nvPr>
            <p:ph idx="1"/>
          </p:nvPr>
        </p:nvSpPr>
        <p:spPr/>
        <p:txBody>
          <a:bodyPr/>
          <a:lstStyle/>
          <a:p>
            <a:r>
              <a:rPr lang="en-US" altLang="zh-TW" dirty="0"/>
              <a:t>- A "clique" is a subset of a graph that is complete.</a:t>
            </a:r>
          </a:p>
          <a:p>
            <a:r>
              <a:rPr lang="en-US" altLang="zh-TW" dirty="0"/>
              <a:t>*. A complete graph is a graph that every node is adjacent to every other node.</a:t>
            </a:r>
          </a:p>
          <a:p>
            <a:r>
              <a:rPr lang="en-US" altLang="zh-TW" dirty="0"/>
              <a:t>- The "K-Clique" problem is whether a given graph contains a clique of K nodes, where K is some integer. This is an example of NP-complete problem.</a:t>
            </a:r>
            <a:endParaRPr lang="zh-TW" altLang="en-US" dirty="0"/>
          </a:p>
        </p:txBody>
      </p:sp>
      <p:pic>
        <p:nvPicPr>
          <p:cNvPr id="5" name="圖形 4">
            <a:extLst>
              <a:ext uri="{FF2B5EF4-FFF2-40B4-BE49-F238E27FC236}">
                <a16:creationId xmlns:a16="http://schemas.microsoft.com/office/drawing/2014/main" id="{A7BBC496-A083-4417-ABD8-24420C40E3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26790" y="4177490"/>
            <a:ext cx="2624300" cy="1974373"/>
          </a:xfrm>
          <a:prstGeom prst="rect">
            <a:avLst/>
          </a:prstGeom>
        </p:spPr>
      </p:pic>
      <p:pic>
        <p:nvPicPr>
          <p:cNvPr id="7" name="圖形 6">
            <a:extLst>
              <a:ext uri="{FF2B5EF4-FFF2-40B4-BE49-F238E27FC236}">
                <a16:creationId xmlns:a16="http://schemas.microsoft.com/office/drawing/2014/main" id="{85AA3B86-EFAE-46F7-8611-23144EE99E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38017" y="4219372"/>
            <a:ext cx="2624300" cy="1974373"/>
          </a:xfrm>
          <a:prstGeom prst="rect">
            <a:avLst/>
          </a:prstGeom>
        </p:spPr>
      </p:pic>
      <p:pic>
        <p:nvPicPr>
          <p:cNvPr id="9" name="圖形 8">
            <a:extLst>
              <a:ext uri="{FF2B5EF4-FFF2-40B4-BE49-F238E27FC236}">
                <a16:creationId xmlns:a16="http://schemas.microsoft.com/office/drawing/2014/main" id="{FD2857FE-1FD3-4E36-A7A6-26306ECB1B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64472" y="4173185"/>
            <a:ext cx="2630022" cy="1978678"/>
          </a:xfrm>
          <a:prstGeom prst="rect">
            <a:avLst/>
          </a:prstGeom>
        </p:spPr>
      </p:pic>
      <p:sp>
        <p:nvSpPr>
          <p:cNvPr id="10" name="文字方塊 9">
            <a:extLst>
              <a:ext uri="{FF2B5EF4-FFF2-40B4-BE49-F238E27FC236}">
                <a16:creationId xmlns:a16="http://schemas.microsoft.com/office/drawing/2014/main" id="{B4E90AED-B1FF-4CB2-A1A8-38B80E5FBEAD}"/>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3576997332"/>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7A6507-FA69-4C05-B4A3-D4815DF819FF}"/>
              </a:ext>
            </a:extLst>
          </p:cNvPr>
          <p:cNvSpPr>
            <a:spLocks noGrp="1"/>
          </p:cNvSpPr>
          <p:nvPr>
            <p:ph type="title"/>
          </p:nvPr>
        </p:nvSpPr>
        <p:spPr/>
        <p:txBody>
          <a:bodyPr/>
          <a:lstStyle/>
          <a:p>
            <a:r>
              <a:rPr lang="en-US" altLang="zh-TW" dirty="0"/>
              <a:t>Reduction of 3-SAT to Clique</a:t>
            </a:r>
            <a:endParaRPr lang="zh-TW" altLang="en-US" dirty="0"/>
          </a:p>
        </p:txBody>
      </p:sp>
      <p:sp>
        <p:nvSpPr>
          <p:cNvPr id="3" name="內容版面配置區 2">
            <a:extLst>
              <a:ext uri="{FF2B5EF4-FFF2-40B4-BE49-F238E27FC236}">
                <a16:creationId xmlns:a16="http://schemas.microsoft.com/office/drawing/2014/main" id="{8B4AB769-E414-4477-B094-FD2EE7D323B7}"/>
              </a:ext>
            </a:extLst>
          </p:cNvPr>
          <p:cNvSpPr>
            <a:spLocks noGrp="1"/>
          </p:cNvSpPr>
          <p:nvPr>
            <p:ph idx="1"/>
          </p:nvPr>
        </p:nvSpPr>
        <p:spPr/>
        <p:txBody>
          <a:bodyPr/>
          <a:lstStyle/>
          <a:p>
            <a:r>
              <a:rPr lang="en-US" altLang="zh-TW" dirty="0"/>
              <a:t>- Since 3-SAT can be reduced to Clique, we know that if we can solve Clique, then the solution can be useful in solving 3-SAT.</a:t>
            </a:r>
          </a:p>
          <a:p>
            <a:endParaRPr lang="en-US" altLang="zh-TW" dirty="0"/>
          </a:p>
          <a:p>
            <a:r>
              <a:rPr lang="en-US" altLang="zh-TW" dirty="0">
                <a:solidFill>
                  <a:srgbClr val="FF0000"/>
                </a:solidFill>
              </a:rPr>
              <a:t>-</a:t>
            </a:r>
            <a:endParaRPr lang="zh-TW" altLang="en-US" dirty="0">
              <a:solidFill>
                <a:srgbClr val="FF0000"/>
              </a:solidFill>
            </a:endParaRPr>
          </a:p>
        </p:txBody>
      </p:sp>
      <p:sp>
        <p:nvSpPr>
          <p:cNvPr id="4" name="文字方塊 3">
            <a:extLst>
              <a:ext uri="{FF2B5EF4-FFF2-40B4-BE49-F238E27FC236}">
                <a16:creationId xmlns:a16="http://schemas.microsoft.com/office/drawing/2014/main" id="{5B5118AE-A293-4418-AF9E-504BAF11B7B2}"/>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1397911855"/>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1219F44-6820-4532-A6F3-92FE12A50DAF}"/>
              </a:ext>
            </a:extLst>
          </p:cNvPr>
          <p:cNvSpPr>
            <a:spLocks noGrp="1"/>
          </p:cNvSpPr>
          <p:nvPr>
            <p:ph type="title"/>
          </p:nvPr>
        </p:nvSpPr>
        <p:spPr>
          <a:xfrm>
            <a:off x="4804357" y="715379"/>
            <a:ext cx="7220564" cy="1450757"/>
          </a:xfrm>
        </p:spPr>
        <p:txBody>
          <a:bodyPr>
            <a:normAutofit fontScale="90000"/>
          </a:bodyPr>
          <a:lstStyle/>
          <a:p>
            <a:r>
              <a:rPr lang="en-US" altLang="zh-TW" dirty="0"/>
              <a:t>Why Learning NP-Complete?</a:t>
            </a:r>
            <a:endParaRPr lang="zh-TW" altLang="en-US" dirty="0"/>
          </a:p>
        </p:txBody>
      </p:sp>
      <p:pic>
        <p:nvPicPr>
          <p:cNvPr id="5" name="圖形 4">
            <a:extLst>
              <a:ext uri="{FF2B5EF4-FFF2-40B4-BE49-F238E27FC236}">
                <a16:creationId xmlns:a16="http://schemas.microsoft.com/office/drawing/2014/main" id="{BD095BA1-6CC9-48C3-9D9E-BD282B6C55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000" y="1351115"/>
            <a:ext cx="3695179" cy="3695179"/>
          </a:xfrm>
          <a:prstGeom prst="rect">
            <a:avLst/>
          </a:prstGeom>
        </p:spPr>
      </p:pic>
      <p:cxnSp>
        <p:nvCxnSpPr>
          <p:cNvPr id="17" name="Straight Connector 11">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3482" y="2246569"/>
            <a:ext cx="58521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D0DB54D9-BD22-48A7-91FF-7ED901AFF34E}"/>
              </a:ext>
            </a:extLst>
          </p:cNvPr>
          <p:cNvSpPr>
            <a:spLocks noGrp="1"/>
          </p:cNvSpPr>
          <p:nvPr>
            <p:ph idx="1"/>
          </p:nvPr>
        </p:nvSpPr>
        <p:spPr>
          <a:xfrm>
            <a:off x="4973711" y="2407436"/>
            <a:ext cx="6576032" cy="3461657"/>
          </a:xfrm>
        </p:spPr>
        <p:txBody>
          <a:bodyPr>
            <a:normAutofit/>
          </a:bodyPr>
          <a:lstStyle/>
          <a:p>
            <a:r>
              <a:rPr lang="en-US" altLang="zh-TW"/>
              <a:t>When designing an algorithm to solve a HARD problem, if you cannot do it, then maybe try to prove that this problem can be reduced to a NP-Complete Problem. </a:t>
            </a:r>
            <a:r>
              <a:rPr lang="en-US" altLang="zh-TW" dirty="0"/>
              <a:t>If you can do that, then you can conclude that no one in the world can solve this HARD problem, so don’t fire me.</a:t>
            </a:r>
            <a:endParaRPr lang="zh-TW" altLang="en-US" dirty="0"/>
          </a:p>
        </p:txBody>
      </p:sp>
      <p:sp>
        <p:nvSpPr>
          <p:cNvPr id="18" name="Rectangle 13">
            <a:extLst>
              <a:ext uri="{FF2B5EF4-FFF2-40B4-BE49-F238E27FC236}">
                <a16:creationId xmlns:a16="http://schemas.microsoft.com/office/drawing/2014/main" id="{3BD57AB6-3172-4520-B22E-FCD0184F3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文字方塊 12">
            <a:extLst>
              <a:ext uri="{FF2B5EF4-FFF2-40B4-BE49-F238E27FC236}">
                <a16:creationId xmlns:a16="http://schemas.microsoft.com/office/drawing/2014/main" id="{FE55B37F-71B1-4D6B-B083-6E0D7E39F08A}"/>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1492435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1991B8-AE52-4A36-97EE-DD7173CA8A9E}"/>
              </a:ext>
            </a:extLst>
          </p:cNvPr>
          <p:cNvSpPr>
            <a:spLocks noGrp="1"/>
          </p:cNvSpPr>
          <p:nvPr>
            <p:ph type="title"/>
          </p:nvPr>
        </p:nvSpPr>
        <p:spPr/>
        <p:txBody>
          <a:bodyPr/>
          <a:lstStyle/>
          <a:p>
            <a:r>
              <a:rPr lang="en-US" altLang="zh-TW" dirty="0"/>
              <a:t>P verses NP Problem</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C6F2AAC-EFFD-4EFA-B017-A4AEC5C858DF}"/>
                  </a:ext>
                </a:extLst>
              </p:cNvPr>
              <p:cNvSpPr>
                <a:spLocks noGrp="1"/>
              </p:cNvSpPr>
              <p:nvPr>
                <p:ph idx="1"/>
              </p:nvPr>
            </p:nvSpPr>
            <p:spPr/>
            <p:txBody>
              <a:bodyPr>
                <a:normAutofit/>
              </a:bodyPr>
              <a:lstStyle/>
              <a:p>
                <a:r>
                  <a:rPr lang="en-US" altLang="zh-TW" dirty="0"/>
                  <a:t>- The P versus NP problem is a major unsolved problem in computer science. </a:t>
                </a:r>
                <a:r>
                  <a:rPr lang="en-US" altLang="zh-TW" b="1" dirty="0">
                    <a:solidFill>
                      <a:srgbClr val="FF0000"/>
                    </a:solidFill>
                  </a:rPr>
                  <a:t>It asks whether every problem whose solution can be quickly verified can also be solved quickly.</a:t>
                </a:r>
                <a:r>
                  <a:rPr lang="zh-TW" altLang="en-US" b="1" dirty="0">
                    <a:solidFill>
                      <a:srgbClr val="FF0000"/>
                    </a:solidFill>
                  </a:rPr>
                  <a:t> </a:t>
                </a:r>
              </a:p>
              <a:p>
                <a:r>
                  <a:rPr lang="en-US" altLang="zh-TW" dirty="0"/>
                  <a:t>- Most of the algorithms we learned in this course takes reasonable time to finish. By saying ”reasonable”, we mean seconds, minutes, or even hours. All of these algorithms are said to have "polynomial complexity" because the Big-O is in the form O(</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𝑛</m:t>
                        </m:r>
                      </m:e>
                      <m:sup>
                        <m:r>
                          <a:rPr lang="en-US" altLang="zh-TW" b="0" i="1" smtClean="0">
                            <a:latin typeface="Cambria Math" panose="02040503050406030204" pitchFamily="18" charset="0"/>
                          </a:rPr>
                          <m:t>𝑘</m:t>
                        </m:r>
                      </m:sup>
                    </m:sSup>
                  </m:oMath>
                </a14:m>
                <a:r>
                  <a:rPr lang="en-US" altLang="zh-TW" dirty="0"/>
                  <a:t>), where k is some constant.</a:t>
                </a:r>
              </a:p>
              <a:p>
                <a:r>
                  <a:rPr lang="en-US" altLang="zh-TW" dirty="0"/>
                  <a:t>- Problems whose solutions are algorithms with polynomial complexity are sometimes called class-P problems or "easy" problems.</a:t>
                </a:r>
                <a:endParaRPr lang="zh-TW" altLang="en-US" dirty="0"/>
              </a:p>
            </p:txBody>
          </p:sp>
        </mc:Choice>
        <mc:Fallback xmlns="">
          <p:sp>
            <p:nvSpPr>
              <p:cNvPr id="3" name="內容版面配置區 2">
                <a:extLst>
                  <a:ext uri="{FF2B5EF4-FFF2-40B4-BE49-F238E27FC236}">
                    <a16:creationId xmlns:a16="http://schemas.microsoft.com/office/drawing/2014/main" id="{6C6F2AAC-EFFD-4EFA-B017-A4AEC5C858DF}"/>
                  </a:ext>
                </a:extLst>
              </p:cNvPr>
              <p:cNvSpPr>
                <a:spLocks noGrp="1" noRot="1" noChangeAspect="1" noMove="1" noResize="1" noEditPoints="1" noAdjustHandles="1" noChangeArrowheads="1" noChangeShapeType="1" noTextEdit="1"/>
              </p:cNvSpPr>
              <p:nvPr>
                <p:ph idx="1"/>
              </p:nvPr>
            </p:nvSpPr>
            <p:spPr>
              <a:blipFill>
                <a:blip r:embed="rId2"/>
                <a:stretch>
                  <a:fillRect l="-909" t="-1297" b="-3241"/>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A908DF78-DF03-4D89-BA5F-BBD049C3AA98}"/>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315968068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B808B2-13FC-4A05-BEDF-95141445784E}"/>
              </a:ext>
            </a:extLst>
          </p:cNvPr>
          <p:cNvSpPr>
            <a:spLocks noGrp="1"/>
          </p:cNvSpPr>
          <p:nvPr>
            <p:ph type="title"/>
          </p:nvPr>
        </p:nvSpPr>
        <p:spPr/>
        <p:txBody>
          <a:bodyPr/>
          <a:lstStyle/>
          <a:p>
            <a:r>
              <a:rPr lang="en-US" altLang="zh-TW" dirty="0"/>
              <a:t>P verses NP Problem</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85A9E19-9F16-49BD-ABA6-6CD9D9D77E79}"/>
                  </a:ext>
                </a:extLst>
              </p:cNvPr>
              <p:cNvSpPr>
                <a:spLocks noGrp="1"/>
              </p:cNvSpPr>
              <p:nvPr>
                <p:ph idx="1"/>
              </p:nvPr>
            </p:nvSpPr>
            <p:spPr/>
            <p:txBody>
              <a:bodyPr>
                <a:normAutofit/>
              </a:bodyPr>
              <a:lstStyle/>
              <a:p>
                <a:r>
                  <a:rPr lang="en-US" altLang="zh-TW" dirty="0"/>
                  <a:t>- Some problems are solvable, but it takes a long time. (For example, 5000 Queens puzzle will take nearly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en-US" altLang="zh-TW" dirty="0"/>
                  <a:t> time to solve, based on the Computers/Deterministic Turing Machine we have nowadays.)</a:t>
                </a:r>
              </a:p>
              <a:p>
                <a:r>
                  <a:rPr lang="en-US" altLang="zh-TW" dirty="0"/>
                  <a:t>- These problems have no known fast algorithms to solve them, so we make do with slow inefficient algorithms. These algorithms have "</a:t>
                </a:r>
                <a:r>
                  <a:rPr lang="en-US" altLang="zh-TW" dirty="0" err="1"/>
                  <a:t>superpolynomial</a:t>
                </a:r>
                <a:r>
                  <a:rPr lang="en-US" altLang="zh-TW" dirty="0"/>
                  <a:t>" complexities like O(</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𝑘</m:t>
                        </m:r>
                      </m:e>
                      <m:sup>
                        <m:r>
                          <a:rPr lang="en-US" altLang="zh-TW" b="0" i="1" smtClean="0">
                            <a:latin typeface="Cambria Math" panose="02040503050406030204" pitchFamily="18" charset="0"/>
                          </a:rPr>
                          <m:t>𝑛</m:t>
                        </m:r>
                      </m:sup>
                    </m:sSup>
                  </m:oMath>
                </a14:m>
                <a:r>
                  <a:rPr lang="en-US" altLang="zh-TW" dirty="0"/>
                  <a:t>). (Notice that n is the exponent, not the base. So as the input size grows, the complexity explodes.) We sometimes call these problems class-NP problems, or (more simply) "hard" problems.</a:t>
                </a:r>
                <a:endParaRPr lang="zh-TW" altLang="en-US" dirty="0"/>
              </a:p>
            </p:txBody>
          </p:sp>
        </mc:Choice>
        <mc:Fallback xmlns="">
          <p:sp>
            <p:nvSpPr>
              <p:cNvPr id="3" name="內容版面配置區 2">
                <a:extLst>
                  <a:ext uri="{FF2B5EF4-FFF2-40B4-BE49-F238E27FC236}">
                    <a16:creationId xmlns:a16="http://schemas.microsoft.com/office/drawing/2014/main" id="{D85A9E19-9F16-49BD-ABA6-6CD9D9D77E79}"/>
                  </a:ext>
                </a:extLst>
              </p:cNvPr>
              <p:cNvSpPr>
                <a:spLocks noGrp="1" noRot="1" noChangeAspect="1" noMove="1" noResize="1" noEditPoints="1" noAdjustHandles="1" noChangeArrowheads="1" noChangeShapeType="1" noTextEdit="1"/>
              </p:cNvSpPr>
              <p:nvPr>
                <p:ph idx="1"/>
              </p:nvPr>
            </p:nvSpPr>
            <p:spPr>
              <a:blipFill>
                <a:blip r:embed="rId2"/>
                <a:stretch>
                  <a:fillRect l="-909" t="-1297" r="-2485"/>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60E925B4-670F-4A8A-B939-D1F623F15EDE}"/>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2485079228"/>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9D20C6-98E2-4F43-9903-55B04E0C5B54}"/>
              </a:ext>
            </a:extLst>
          </p:cNvPr>
          <p:cNvSpPr>
            <a:spLocks noGrp="1"/>
          </p:cNvSpPr>
          <p:nvPr>
            <p:ph type="title"/>
          </p:nvPr>
        </p:nvSpPr>
        <p:spPr/>
        <p:txBody>
          <a:bodyPr/>
          <a:lstStyle/>
          <a:p>
            <a:r>
              <a:rPr lang="en-US" altLang="zh-TW" dirty="0"/>
              <a:t>P verses NP Problem</a:t>
            </a:r>
            <a:endParaRPr lang="zh-TW" altLang="en-US" dirty="0"/>
          </a:p>
        </p:txBody>
      </p:sp>
      <p:sp>
        <p:nvSpPr>
          <p:cNvPr id="3" name="內容版面配置區 2">
            <a:extLst>
              <a:ext uri="{FF2B5EF4-FFF2-40B4-BE49-F238E27FC236}">
                <a16:creationId xmlns:a16="http://schemas.microsoft.com/office/drawing/2014/main" id="{B319EF5F-5E7C-42AF-88DB-B8C303A75E6B}"/>
              </a:ext>
            </a:extLst>
          </p:cNvPr>
          <p:cNvSpPr>
            <a:spLocks noGrp="1"/>
          </p:cNvSpPr>
          <p:nvPr>
            <p:ph idx="1"/>
          </p:nvPr>
        </p:nvSpPr>
        <p:spPr/>
        <p:txBody>
          <a:bodyPr>
            <a:normAutofit/>
          </a:bodyPr>
          <a:lstStyle/>
          <a:p>
            <a:r>
              <a:rPr lang="en-US" altLang="zh-TW" dirty="0"/>
              <a:t>- </a:t>
            </a:r>
            <a:r>
              <a:rPr lang="en-US" altLang="zh-TW" b="1" dirty="0">
                <a:solidFill>
                  <a:srgbClr val="FF0000"/>
                </a:solidFill>
              </a:rPr>
              <a:t>P verses NP problem asks:</a:t>
            </a:r>
            <a:r>
              <a:rPr lang="en-US" altLang="zh-TW" dirty="0"/>
              <a:t> is it possible to find a fast algorithm to solve NP Problems with polynomial time?</a:t>
            </a:r>
            <a:r>
              <a:rPr lang="zh-TW" altLang="en-US" dirty="0"/>
              <a:t> </a:t>
            </a:r>
            <a:r>
              <a:rPr lang="en-US" altLang="zh-TW" dirty="0"/>
              <a:t>Do these kinds of algorithm exist?</a:t>
            </a:r>
          </a:p>
          <a:p>
            <a:r>
              <a:rPr lang="en-US" altLang="zh-TW" dirty="0"/>
              <a:t>- They might or not might exist. If they exist, humans might just not smart enough to find them. If they don’t exist, how do we prove that they don’t exist?</a:t>
            </a:r>
          </a:p>
          <a:p>
            <a:r>
              <a:rPr lang="en-US" altLang="zh-TW" dirty="0"/>
              <a:t>-It is one of the seven Millennium Prize Problems selected by the Clay Mathematics Institute, each of which carries a US$1,000,000 prize for the first correct solution.</a:t>
            </a:r>
          </a:p>
          <a:p>
            <a:endParaRPr lang="zh-TW" altLang="en-US" dirty="0"/>
          </a:p>
        </p:txBody>
      </p:sp>
      <p:sp>
        <p:nvSpPr>
          <p:cNvPr id="4" name="文字方塊 3">
            <a:extLst>
              <a:ext uri="{FF2B5EF4-FFF2-40B4-BE49-F238E27FC236}">
                <a16:creationId xmlns:a16="http://schemas.microsoft.com/office/drawing/2014/main" id="{29679B6B-8FA8-49B7-BD0D-4A9FD72EC86B}"/>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199691274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F410D3-D84E-4474-864D-6F1B967F6296}"/>
              </a:ext>
            </a:extLst>
          </p:cNvPr>
          <p:cNvSpPr>
            <a:spLocks noGrp="1"/>
          </p:cNvSpPr>
          <p:nvPr>
            <p:ph type="title"/>
          </p:nvPr>
        </p:nvSpPr>
        <p:spPr/>
        <p:txBody>
          <a:bodyPr/>
          <a:lstStyle/>
          <a:p>
            <a:r>
              <a:rPr lang="en-US" altLang="zh-TW" dirty="0"/>
              <a:t>P verses NP Problem</a:t>
            </a:r>
            <a:endParaRPr lang="zh-TW" altLang="en-US" dirty="0"/>
          </a:p>
        </p:txBody>
      </p:sp>
      <p:sp>
        <p:nvSpPr>
          <p:cNvPr id="3" name="內容版面配置區 2">
            <a:extLst>
              <a:ext uri="{FF2B5EF4-FFF2-40B4-BE49-F238E27FC236}">
                <a16:creationId xmlns:a16="http://schemas.microsoft.com/office/drawing/2014/main" id="{EE11F6B1-70FC-4B9B-B6AA-4AA1B139BB43}"/>
              </a:ext>
            </a:extLst>
          </p:cNvPr>
          <p:cNvSpPr>
            <a:spLocks noGrp="1"/>
          </p:cNvSpPr>
          <p:nvPr>
            <p:ph idx="1"/>
          </p:nvPr>
        </p:nvSpPr>
        <p:spPr/>
        <p:txBody>
          <a:bodyPr>
            <a:normAutofit fontScale="92500" lnSpcReduction="10000"/>
          </a:bodyPr>
          <a:lstStyle/>
          <a:p>
            <a:r>
              <a:rPr lang="en-US" altLang="zh-TW" dirty="0"/>
              <a:t>- An interesting fact about many "hard" problems is that, even although humans have not yet found a fast algorithm to solve the problem, however, if candidate solution for a given problem appears, we CAN quickly and efficiently verify whether that solution is correct or not; for most of the "hard" problems, we have efficient algorithms for VERIFICATION, but not for SOLUTION.</a:t>
            </a:r>
          </a:p>
          <a:p>
            <a:r>
              <a:rPr lang="en-US" altLang="zh-TW" dirty="0"/>
              <a:t>- A famous example is finding prime factors for very large numbers. Suppose you have a huge number (like 200 digits long. Really big) that is the product of two large primes. Supposed we only know the product but not the two factors. Human has not yet found any efficient solution to find the two factors. It takes a supercomputer 100 years to find these two prime factors. (According to the Fundamental Theorem of Arithmetic, these two prime factors are unique.)</a:t>
            </a:r>
          </a:p>
        </p:txBody>
      </p:sp>
      <p:sp>
        <p:nvSpPr>
          <p:cNvPr id="13" name="文字方塊 12">
            <a:extLst>
              <a:ext uri="{FF2B5EF4-FFF2-40B4-BE49-F238E27FC236}">
                <a16:creationId xmlns:a16="http://schemas.microsoft.com/office/drawing/2014/main" id="{541869E6-9EAC-48FC-9BCB-0C7659D90B23}"/>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1510191719"/>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249084D-A982-4AE8-BBDB-95DB117D776F}"/>
              </a:ext>
            </a:extLst>
          </p:cNvPr>
          <p:cNvSpPr>
            <a:spLocks noGrp="1"/>
          </p:cNvSpPr>
          <p:nvPr>
            <p:ph type="title"/>
          </p:nvPr>
        </p:nvSpPr>
        <p:spPr>
          <a:xfrm>
            <a:off x="6411685" y="634946"/>
            <a:ext cx="5127171" cy="1450757"/>
          </a:xfrm>
        </p:spPr>
        <p:txBody>
          <a:bodyPr>
            <a:normAutofit/>
          </a:bodyPr>
          <a:lstStyle/>
          <a:p>
            <a:r>
              <a:rPr lang="en-US" altLang="zh-TW" dirty="0"/>
              <a:t>Why do we care?</a:t>
            </a:r>
            <a:endParaRPr lang="zh-TW" altLang="en-US" dirty="0"/>
          </a:p>
        </p:txBody>
      </p:sp>
      <p:pic>
        <p:nvPicPr>
          <p:cNvPr id="5" name="圖形 4">
            <a:extLst>
              <a:ext uri="{FF2B5EF4-FFF2-40B4-BE49-F238E27FC236}">
                <a16:creationId xmlns:a16="http://schemas.microsoft.com/office/drawing/2014/main" id="{289C1455-82E0-4394-90C6-441AD299F7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192" y="711306"/>
            <a:ext cx="5115347" cy="5115347"/>
          </a:xfrm>
          <a:prstGeom prst="rect">
            <a:avLst/>
          </a:prstGeom>
        </p:spPr>
      </p:pic>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5FE84999-28AF-46E0-875A-797F078C339D}"/>
              </a:ext>
            </a:extLst>
          </p:cNvPr>
          <p:cNvSpPr>
            <a:spLocks noGrp="1"/>
          </p:cNvSpPr>
          <p:nvPr>
            <p:ph idx="1"/>
          </p:nvPr>
        </p:nvSpPr>
        <p:spPr>
          <a:xfrm>
            <a:off x="6411684" y="2407436"/>
            <a:ext cx="5127172" cy="3461658"/>
          </a:xfrm>
        </p:spPr>
        <p:txBody>
          <a:bodyPr>
            <a:normAutofit/>
          </a:bodyPr>
          <a:lstStyle/>
          <a:p>
            <a:pPr>
              <a:lnSpc>
                <a:spcPct val="90000"/>
              </a:lnSpc>
            </a:pPr>
            <a:r>
              <a:rPr lang="en-US" altLang="zh-TW" dirty="0"/>
              <a:t>- If an algorithm could be found to find prime factors of a LARGE  NUMBER, then the modern cryptography will all become vulnerable!! You can literally break ciphers and security systems in the world.</a:t>
            </a:r>
            <a:endParaRPr lang="en-US" altLang="zh-TW"/>
          </a:p>
          <a:p>
            <a:pPr>
              <a:lnSpc>
                <a:spcPct val="90000"/>
              </a:lnSpc>
            </a:pPr>
            <a:r>
              <a:rPr lang="en-US" altLang="zh-TW" dirty="0"/>
              <a:t>(A very strong cryptography algorithm, RSA, is secured based on the hardness of factorizing LARGE numbers.)</a:t>
            </a:r>
            <a:endParaRPr lang="zh-TW" altLang="en-US"/>
          </a:p>
        </p:txBody>
      </p:sp>
      <p:sp>
        <p:nvSpPr>
          <p:cNvPr id="14" name="Rectangle 13">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文字方塊 8">
            <a:extLst>
              <a:ext uri="{FF2B5EF4-FFF2-40B4-BE49-F238E27FC236}">
                <a16:creationId xmlns:a16="http://schemas.microsoft.com/office/drawing/2014/main" id="{57180961-356B-4231-9425-FB53A9478F22}"/>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271662381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6E6870A-CD30-4CDB-B2D0-431A1FAEA1A8}"/>
              </a:ext>
            </a:extLst>
          </p:cNvPr>
          <p:cNvSpPr>
            <a:spLocks noGrp="1"/>
          </p:cNvSpPr>
          <p:nvPr>
            <p:ph type="title"/>
          </p:nvPr>
        </p:nvSpPr>
        <p:spPr>
          <a:xfrm>
            <a:off x="1036320" y="286603"/>
            <a:ext cx="10058400" cy="1450757"/>
          </a:xfrm>
        </p:spPr>
        <p:txBody>
          <a:bodyPr>
            <a:normAutofit/>
          </a:bodyPr>
          <a:lstStyle/>
          <a:p>
            <a:r>
              <a:rPr lang="en-US" altLang="zh-TW" dirty="0"/>
              <a:t>For Your Information (FYI)</a:t>
            </a:r>
            <a:endParaRPr lang="zh-TW" altLang="en-US" dirty="0"/>
          </a:p>
        </p:txBody>
      </p:sp>
      <p:cxnSp>
        <p:nvCxnSpPr>
          <p:cNvPr id="18" name="Straight Connector 1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圖片 5" descr="一張含有 室內, 黑暗, 鋼琴, 影像 的圖片&#10;&#10;自動產生的描述">
            <a:extLst>
              <a:ext uri="{FF2B5EF4-FFF2-40B4-BE49-F238E27FC236}">
                <a16:creationId xmlns:a16="http://schemas.microsoft.com/office/drawing/2014/main" id="{4ADCEE5B-AD6E-4467-A9DF-87112C273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509" y="3147409"/>
            <a:ext cx="3031484" cy="1682473"/>
          </a:xfrm>
          <a:prstGeom prst="rect">
            <a:avLst/>
          </a:prstGeom>
        </p:spPr>
      </p:pic>
      <p:sp>
        <p:nvSpPr>
          <p:cNvPr id="3" name="內容版面配置區 2">
            <a:extLst>
              <a:ext uri="{FF2B5EF4-FFF2-40B4-BE49-F238E27FC236}">
                <a16:creationId xmlns:a16="http://schemas.microsoft.com/office/drawing/2014/main" id="{67DC1512-E26C-4CC3-8F44-F3B75CDC6D6B}"/>
              </a:ext>
            </a:extLst>
          </p:cNvPr>
          <p:cNvSpPr>
            <a:spLocks noGrp="1"/>
          </p:cNvSpPr>
          <p:nvPr>
            <p:ph idx="1"/>
          </p:nvPr>
        </p:nvSpPr>
        <p:spPr>
          <a:xfrm>
            <a:off x="4706460" y="2108201"/>
            <a:ext cx="6388260" cy="3760891"/>
          </a:xfrm>
        </p:spPr>
        <p:txBody>
          <a:bodyPr>
            <a:normAutofit fontScale="92500" lnSpcReduction="10000"/>
          </a:bodyPr>
          <a:lstStyle/>
          <a:p>
            <a:pPr>
              <a:lnSpc>
                <a:spcPct val="90000"/>
              </a:lnSpc>
            </a:pPr>
            <a:r>
              <a:rPr lang="en-US" altLang="zh-TW" dirty="0"/>
              <a:t>- P means “Polynomial time” algorithm to a problem could be found.</a:t>
            </a:r>
          </a:p>
          <a:p>
            <a:pPr>
              <a:lnSpc>
                <a:spcPct val="90000"/>
              </a:lnSpc>
            </a:pPr>
            <a:r>
              <a:rPr lang="en-US" altLang="zh-TW" dirty="0"/>
              <a:t>- NP doesn’t mean “Non-Polynomial time.” It stands for "nondeterministic polynomial" — meaning that an NP problem can be solved in polynomial time on a nondeterministic Turing machine. Since no one's ever built a nondeterministic Turing machine, we're out of luck. (REAL computers in real life are based on deterministic Turing machines, not nondeterministic.)</a:t>
            </a:r>
          </a:p>
          <a:p>
            <a:pPr>
              <a:lnSpc>
                <a:spcPct val="90000"/>
              </a:lnSpc>
            </a:pPr>
            <a:r>
              <a:rPr lang="en-US" altLang="zh-TW" dirty="0"/>
              <a:t>*. Turing Machine is the abstract ultimate computing machine that can simulate any algorithms in the world.</a:t>
            </a:r>
            <a:endParaRPr lang="zh-TW" altLang="en-US" dirty="0"/>
          </a:p>
        </p:txBody>
      </p:sp>
      <p:sp>
        <p:nvSpPr>
          <p:cNvPr id="19" name="Rectangle 14">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文字方塊 3">
            <a:extLst>
              <a:ext uri="{FF2B5EF4-FFF2-40B4-BE49-F238E27FC236}">
                <a16:creationId xmlns:a16="http://schemas.microsoft.com/office/drawing/2014/main" id="{410C2159-A3D8-4960-A42B-060A07A072AF}"/>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a:solidFill>
                  <a:schemeClr val="bg1"/>
                </a:solidFill>
              </a:rPr>
              <a:t>Wilson Ren</a:t>
            </a:r>
            <a:endParaRPr lang="zh-TW" altLang="en-US">
              <a:solidFill>
                <a:schemeClr val="bg1"/>
              </a:solidFill>
            </a:endParaRPr>
          </a:p>
        </p:txBody>
      </p:sp>
    </p:spTree>
    <p:extLst>
      <p:ext uri="{BB962C8B-B14F-4D97-AF65-F5344CB8AC3E}">
        <p14:creationId xmlns:p14="http://schemas.microsoft.com/office/powerpoint/2010/main" val="91460049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39C131-8CD5-4DFC-BDDA-D4935062783D}"/>
              </a:ext>
            </a:extLst>
          </p:cNvPr>
          <p:cNvSpPr>
            <a:spLocks noGrp="1"/>
          </p:cNvSpPr>
          <p:nvPr>
            <p:ph type="title"/>
          </p:nvPr>
        </p:nvSpPr>
        <p:spPr/>
        <p:txBody>
          <a:bodyPr/>
          <a:lstStyle/>
          <a:p>
            <a:r>
              <a:rPr lang="en-US" altLang="zh-TW" dirty="0"/>
              <a:t>Nondeterministic TM</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020D407B-F51D-4C4C-8605-3AE6E0B351F0}"/>
                  </a:ext>
                </a:extLst>
              </p:cNvPr>
              <p:cNvSpPr>
                <a:spLocks noGrp="1"/>
              </p:cNvSpPr>
              <p:nvPr>
                <p:ph idx="1"/>
              </p:nvPr>
            </p:nvSpPr>
            <p:spPr/>
            <p:txBody>
              <a:bodyPr>
                <a:normAutofit/>
              </a:bodyPr>
              <a:lstStyle/>
              <a:p>
                <a:r>
                  <a:rPr lang="en-US" altLang="zh-TW" dirty="0"/>
                  <a:t>- Deterministic Machines execute deterministic algorithms. Deterministic algorithms mean that this algorithm only make one choice in each step. All the algorithms we write are deterministic.</a:t>
                </a:r>
              </a:p>
              <a:p>
                <a:r>
                  <a:rPr lang="en-US" altLang="zh-TW" dirty="0"/>
                  <a:t>- Nondeterministic Algorithm means this algorithm makes more than one choice in each step. Only nondeterministic machine can execute this kind of algorithm. However, this kind of machine doesn’t</a:t>
                </a:r>
                <a:r>
                  <a:rPr lang="zh-TW" altLang="en-US" dirty="0"/>
                  <a:t> </a:t>
                </a:r>
                <a:r>
                  <a:rPr lang="en-US" altLang="zh-TW" dirty="0"/>
                  <a:t>exist, as it requires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en-US" altLang="zh-TW" dirty="0"/>
                  <a:t> processors to execute codes </a:t>
                </a:r>
                <a:r>
                  <a:rPr lang="en-US" altLang="zh-TW"/>
                  <a:t>parallelly.</a:t>
                </a:r>
                <a:endParaRPr lang="en-US" altLang="zh-TW" dirty="0"/>
              </a:p>
            </p:txBody>
          </p:sp>
        </mc:Choice>
        <mc:Fallback xmlns="">
          <p:sp>
            <p:nvSpPr>
              <p:cNvPr id="3" name="內容版面配置區 2">
                <a:extLst>
                  <a:ext uri="{FF2B5EF4-FFF2-40B4-BE49-F238E27FC236}">
                    <a16:creationId xmlns:a16="http://schemas.microsoft.com/office/drawing/2014/main" id="{020D407B-F51D-4C4C-8605-3AE6E0B351F0}"/>
                  </a:ext>
                </a:extLst>
              </p:cNvPr>
              <p:cNvSpPr>
                <a:spLocks noGrp="1" noRot="1" noChangeAspect="1" noMove="1" noResize="1" noEditPoints="1" noAdjustHandles="1" noChangeArrowheads="1" noChangeShapeType="1" noTextEdit="1"/>
              </p:cNvSpPr>
              <p:nvPr>
                <p:ph idx="1"/>
              </p:nvPr>
            </p:nvSpPr>
            <p:spPr>
              <a:blipFill>
                <a:blip r:embed="rId2"/>
                <a:stretch>
                  <a:fillRect l="-909" t="-1297" r="-2545"/>
                </a:stretch>
              </a:blipFill>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F7777663-0A02-4F73-A1B9-530EDB924128}"/>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a:solidFill>
                  <a:schemeClr val="bg1"/>
                </a:solidFill>
              </a:rPr>
              <a:t>Wilson Ren</a:t>
            </a:r>
            <a:endParaRPr lang="zh-TW" altLang="en-US">
              <a:solidFill>
                <a:schemeClr val="bg1"/>
              </a:solidFill>
            </a:endParaRPr>
          </a:p>
        </p:txBody>
      </p:sp>
    </p:spTree>
    <p:extLst>
      <p:ext uri="{BB962C8B-B14F-4D97-AF65-F5344CB8AC3E}">
        <p14:creationId xmlns:p14="http://schemas.microsoft.com/office/powerpoint/2010/main" val="2056653879"/>
      </p:ext>
    </p:extLst>
  </p:cSld>
  <p:clrMapOvr>
    <a:masterClrMapping/>
  </p:clrMapOvr>
  <p:transition spd="slow">
    <p:cover/>
  </p:transition>
</p:sld>
</file>

<file path=ppt/theme/theme1.xml><?xml version="1.0" encoding="utf-8"?>
<a:theme xmlns:a="http://schemas.openxmlformats.org/drawingml/2006/main" name="RetrospectVTI">
  <a:themeElements>
    <a:clrScheme name="AnalogousFromDarkSeedLeftStep">
      <a:dk1>
        <a:srgbClr val="000000"/>
      </a:dk1>
      <a:lt1>
        <a:srgbClr val="FFFFFF"/>
      </a:lt1>
      <a:dk2>
        <a:srgbClr val="1C2031"/>
      </a:dk2>
      <a:lt2>
        <a:srgbClr val="F2F3F0"/>
      </a:lt2>
      <a:accent1>
        <a:srgbClr val="7D29E7"/>
      </a:accent1>
      <a:accent2>
        <a:srgbClr val="3732DA"/>
      </a:accent2>
      <a:accent3>
        <a:srgbClr val="2973E7"/>
      </a:accent3>
      <a:accent4>
        <a:srgbClr val="17B0D5"/>
      </a:accent4>
      <a:accent5>
        <a:srgbClr val="22C29E"/>
      </a:accent5>
      <a:accent6>
        <a:srgbClr val="16C655"/>
      </a:accent6>
      <a:hlink>
        <a:srgbClr val="339A95"/>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
  <TotalTime>20466</TotalTime>
  <Words>2069</Words>
  <Application>Microsoft Office PowerPoint</Application>
  <PresentationFormat>寬螢幕</PresentationFormat>
  <Paragraphs>119</Paragraphs>
  <Slides>27</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27</vt:i4>
      </vt:variant>
    </vt:vector>
  </HeadingPairs>
  <TitlesOfParts>
    <vt:vector size="31" baseType="lpstr">
      <vt:lpstr>Calibri</vt:lpstr>
      <vt:lpstr>Cambria Math</vt:lpstr>
      <vt:lpstr>Garamond</vt:lpstr>
      <vt:lpstr>RetrospectVTI</vt:lpstr>
      <vt:lpstr>P verses NP</vt:lpstr>
      <vt:lpstr>Unsolved problem in computer science</vt:lpstr>
      <vt:lpstr>P verses NP Problem</vt:lpstr>
      <vt:lpstr>P verses NP Problem</vt:lpstr>
      <vt:lpstr>P verses NP Problem</vt:lpstr>
      <vt:lpstr>P verses NP Problem</vt:lpstr>
      <vt:lpstr>Why do we care?</vt:lpstr>
      <vt:lpstr>For Your Information (FYI)</vt:lpstr>
      <vt:lpstr>Nondeterministic TM</vt:lpstr>
      <vt:lpstr>PowerPoint 簡報</vt:lpstr>
      <vt:lpstr>For Your Information (FYI)</vt:lpstr>
      <vt:lpstr>NP-Completeness</vt:lpstr>
      <vt:lpstr>NP-Completeness</vt:lpstr>
      <vt:lpstr>NP-Complete Reduction</vt:lpstr>
      <vt:lpstr>Question</vt:lpstr>
      <vt:lpstr>General Sequence of NP-Complete Problems</vt:lpstr>
      <vt:lpstr>Reduction</vt:lpstr>
      <vt:lpstr>Solution to NP-Complete</vt:lpstr>
      <vt:lpstr>NP-Hardness</vt:lpstr>
      <vt:lpstr>SAT Problem</vt:lpstr>
      <vt:lpstr>Sum of Subset Problem</vt:lpstr>
      <vt:lpstr>Hamilton Cycle</vt:lpstr>
      <vt:lpstr>Travelling Salesman Problem (TSP)</vt:lpstr>
      <vt:lpstr>Vertex Cover</vt:lpstr>
      <vt:lpstr>Clique</vt:lpstr>
      <vt:lpstr>Reduction of 3-SAT to Clique</vt:lpstr>
      <vt:lpstr>Why Learning NP-Complete?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Sorting Algorithms</dc:title>
  <dc:creator>Yu-Hsien Jen</dc:creator>
  <cp:lastModifiedBy>Yu-Hsien Jen</cp:lastModifiedBy>
  <cp:revision>617</cp:revision>
  <dcterms:created xsi:type="dcterms:W3CDTF">2021-02-25T12:10:26Z</dcterms:created>
  <dcterms:modified xsi:type="dcterms:W3CDTF">2022-03-12T00:32:34Z</dcterms:modified>
</cp:coreProperties>
</file>