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1" r:id="rId9"/>
    <p:sldId id="266" r:id="rId10"/>
    <p:sldId id="268" r:id="rId11"/>
    <p:sldId id="267" r:id="rId12"/>
    <p:sldId id="269" r:id="rId13"/>
    <p:sldId id="270" r:id="rId14"/>
    <p:sldId id="273" r:id="rId15"/>
    <p:sldId id="274" r:id="rId16"/>
    <p:sldId id="277" r:id="rId17"/>
    <p:sldId id="278" r:id="rId18"/>
    <p:sldId id="276" r:id="rId19"/>
    <p:sldId id="280" r:id="rId20"/>
    <p:sldId id="279" r:id="rId21"/>
    <p:sldId id="284" r:id="rId22"/>
    <p:sldId id="281" r:id="rId23"/>
    <p:sldId id="287" r:id="rId24"/>
    <p:sldId id="288" r:id="rId25"/>
    <p:sldId id="286" r:id="rId26"/>
    <p:sldId id="285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chnological background">
            <a:extLst>
              <a:ext uri="{FF2B5EF4-FFF2-40B4-BE49-F238E27FC236}">
                <a16:creationId xmlns:a16="http://schemas.microsoft.com/office/drawing/2014/main" id="{DE316F29-A533-4CCE-869D-E605EFA47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5B19F76-33F3-4DB4-91A0-510A8FE2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Introduction to Algorithm Design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62B4D-3674-44E6-AC6B-FAEDB090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Chapter 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CC2A15-4F37-4C14-84AE-47A3B168D88B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Wilson Ren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020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C5108-BB0D-42A9-93E8-232C4620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Coding Practice - Intersection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6E2AB5-84B3-49EE-A052-6CA8C4354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Write a function that takes two arrays as parameters, and then return an array that is the intersection of these two arrays. For example, Intersection([1, 2, 3], [5, 16, 1, 3]) should return [1, 3].</a:t>
            </a:r>
          </a:p>
          <a:p>
            <a:endParaRPr lang="en-US" altLang="zh-TW" dirty="0"/>
          </a:p>
          <a:p>
            <a:r>
              <a:rPr lang="en-US" altLang="zh-TW" dirty="0"/>
              <a:t>Ex.</a:t>
            </a:r>
          </a:p>
          <a:p>
            <a:r>
              <a:rPr lang="en-US" altLang="zh-TW" dirty="0"/>
              <a:t>Intersection([15, 3, 6, 8, 24, 16], [11, 3, 9, 6, 15, 8]);</a:t>
            </a:r>
          </a:p>
          <a:p>
            <a:r>
              <a:rPr lang="en-US" altLang="zh-TW" dirty="0"/>
              <a:t>// [3, 6, 8, 15]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00A59DE-A884-4C66-A1B4-5FB30536440C}"/>
              </a:ext>
            </a:extLst>
          </p:cNvPr>
          <p:cNvSpPr txBox="1"/>
          <p:nvPr/>
        </p:nvSpPr>
        <p:spPr>
          <a:xfrm>
            <a:off x="1082040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64249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9CAA7F-90E0-475E-84BA-341CC679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Counter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275E17-B35F-44BD-9CD6-A46D3F2D2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- This is a general skill when doing algorithm design. Counter is not a formal name. Name is different everywhere, but the idea is the same.</a:t>
            </a:r>
          </a:p>
          <a:p>
            <a:r>
              <a:rPr lang="en-US" altLang="zh-TW" dirty="0"/>
              <a:t>- Using a counter object will reduce the complexity of algorithms.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57AFFDC-4D39-4BB2-B92A-4741654E5D1F}"/>
              </a:ext>
            </a:extLst>
          </p:cNvPr>
          <p:cNvSpPr txBox="1"/>
          <p:nvPr/>
        </p:nvSpPr>
        <p:spPr>
          <a:xfrm>
            <a:off x="1082040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25568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BC376-FDCC-4C57-8BDF-8AADD498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 Practice – Frequency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EA015-A4BA-4201-B083-C46AD1C84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Write a function that takes two strings and check if they have the same letters. Order doesn’t matter.</a:t>
            </a:r>
          </a:p>
          <a:p>
            <a:r>
              <a:rPr lang="en-US" altLang="zh-TW" dirty="0"/>
              <a:t>Ex.</a:t>
            </a:r>
          </a:p>
          <a:p>
            <a:r>
              <a:rPr lang="en-US" altLang="zh-TW" dirty="0" err="1"/>
              <a:t>sameFrequency</a:t>
            </a:r>
            <a:r>
              <a:rPr lang="en-US" altLang="zh-TW" dirty="0"/>
              <a:t>(“</a:t>
            </a:r>
            <a:r>
              <a:rPr lang="en-US" altLang="zh-TW" dirty="0" err="1"/>
              <a:t>abbc</a:t>
            </a:r>
            <a:r>
              <a:rPr lang="en-US" altLang="zh-TW" dirty="0"/>
              <a:t>”, “</a:t>
            </a:r>
            <a:r>
              <a:rPr lang="en-US" altLang="zh-TW" dirty="0" err="1"/>
              <a:t>aabc</a:t>
            </a:r>
            <a:r>
              <a:rPr lang="en-US" altLang="zh-TW" dirty="0"/>
              <a:t>”)  false</a:t>
            </a:r>
            <a:br>
              <a:rPr lang="en-US" altLang="zh-TW" dirty="0"/>
            </a:br>
            <a:r>
              <a:rPr lang="en-US" altLang="zh-TW" dirty="0" err="1"/>
              <a:t>sameFrequency</a:t>
            </a:r>
            <a:r>
              <a:rPr lang="en-US" altLang="zh-TW" dirty="0"/>
              <a:t>(“abba”, “</a:t>
            </a:r>
            <a:r>
              <a:rPr lang="en-US" altLang="zh-TW" dirty="0" err="1"/>
              <a:t>abab</a:t>
            </a:r>
            <a:r>
              <a:rPr lang="en-US" altLang="zh-TW" dirty="0"/>
              <a:t>”) true </a:t>
            </a:r>
            <a:br>
              <a:rPr lang="en-US" altLang="zh-TW" dirty="0"/>
            </a:br>
            <a:r>
              <a:rPr lang="en-US" altLang="zh-TW" dirty="0" err="1"/>
              <a:t>sameFrequency</a:t>
            </a:r>
            <a:r>
              <a:rPr lang="en-US" altLang="zh-TW" dirty="0"/>
              <a:t>(“</a:t>
            </a:r>
            <a:r>
              <a:rPr lang="en-US" altLang="zh-TW" dirty="0" err="1"/>
              <a:t>aasdebasdf</a:t>
            </a:r>
            <a:r>
              <a:rPr lang="en-US" altLang="zh-TW" dirty="0"/>
              <a:t>”, ”</a:t>
            </a:r>
            <a:r>
              <a:rPr lang="en-US" altLang="zh-TW" dirty="0" err="1"/>
              <a:t>adfeebed</a:t>
            </a:r>
            <a:r>
              <a:rPr lang="en-US" altLang="zh-TW" dirty="0"/>
              <a:t>”) false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237D37-DEBB-4538-93A9-B56BB91D2F6F}"/>
              </a:ext>
            </a:extLst>
          </p:cNvPr>
          <p:cNvSpPr txBox="1"/>
          <p:nvPr/>
        </p:nvSpPr>
        <p:spPr>
          <a:xfrm>
            <a:off x="1082040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56396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8B74F-8D01-4896-BA2D-096A350F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 Practice - Average Pair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4AD87E-A478-42A7-A206-3BD1B72E5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Write a function that given a sorted array of integers and a number. Find if there’s any pair in the array that has average of the given number. Find all of them. There might be multiple pairs fit the condition.</a:t>
            </a:r>
          </a:p>
          <a:p>
            <a:endParaRPr lang="en-US" altLang="zh-TW" dirty="0"/>
          </a:p>
          <a:p>
            <a:r>
              <a:rPr lang="en-US" altLang="zh-TW" dirty="0"/>
              <a:t>Ex.</a:t>
            </a:r>
          </a:p>
          <a:p>
            <a:r>
              <a:rPr lang="en-US" altLang="zh-TW" dirty="0" err="1"/>
              <a:t>averagePair</a:t>
            </a:r>
            <a:r>
              <a:rPr lang="en-US" altLang="zh-TW" dirty="0"/>
              <a:t>([-11, 0, 1, 2, 3, 9, 14, 17, 21], 1.5)</a:t>
            </a:r>
            <a:br>
              <a:rPr lang="en-US" altLang="zh-TW" dirty="0"/>
            </a:br>
            <a:r>
              <a:rPr lang="en-US" altLang="zh-TW" dirty="0"/>
              <a:t>The number pair is -11 and 14, 0 and 3, 1 and 2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E591097-D641-4784-9482-7EF6B203B46B}"/>
              </a:ext>
            </a:extLst>
          </p:cNvPr>
          <p:cNvSpPr txBox="1"/>
          <p:nvPr/>
        </p:nvSpPr>
        <p:spPr>
          <a:xfrm>
            <a:off x="1082040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657614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0C1EC9-7BD5-472D-9684-D5F0A7A0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Pointer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E1C4D6-2EBE-497A-9FD4-7AEF74C8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- This is a general skill when doing algorithm design. Pointer is not a formal name. Name is different, but the idea is the same everywhere.</a:t>
            </a:r>
          </a:p>
          <a:p>
            <a:r>
              <a:rPr lang="en-US" altLang="zh-TW" dirty="0"/>
              <a:t>- It helps reduce the complexity of algorithms.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75C72BB-C33C-44EE-B6E9-692AAB62E27A}"/>
              </a:ext>
            </a:extLst>
          </p:cNvPr>
          <p:cNvSpPr txBox="1"/>
          <p:nvPr/>
        </p:nvSpPr>
        <p:spPr>
          <a:xfrm>
            <a:off x="1082040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42706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5B616-D314-4238-8C4C-4AD12A1E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 Practice - Palindrome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3876E-562C-4663-85EE-E789B9DB7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Write a function that checks if the input string is a palindrome. Palindrome is a word that can be read forwards and backwards.</a:t>
            </a:r>
          </a:p>
          <a:p>
            <a:endParaRPr lang="en-US" altLang="zh-TW" dirty="0"/>
          </a:p>
          <a:p>
            <a:r>
              <a:rPr lang="en-US" altLang="zh-TW" dirty="0"/>
              <a:t>Ex.</a:t>
            </a:r>
          </a:p>
          <a:p>
            <a:r>
              <a:rPr lang="en-US" altLang="zh-TW" dirty="0" err="1"/>
              <a:t>isPalindrome</a:t>
            </a:r>
            <a:r>
              <a:rPr lang="en-US" altLang="zh-TW" dirty="0"/>
              <a:t>('awesome') false</a:t>
            </a:r>
            <a:br>
              <a:rPr lang="en-US" altLang="zh-TW" dirty="0"/>
            </a:br>
            <a:r>
              <a:rPr lang="en-US" altLang="zh-TW" dirty="0" err="1"/>
              <a:t>isPalindrome</a:t>
            </a:r>
            <a:r>
              <a:rPr lang="en-US" altLang="zh-TW" dirty="0"/>
              <a:t>('</a:t>
            </a:r>
            <a:r>
              <a:rPr lang="en-US" altLang="zh-TW" dirty="0" err="1"/>
              <a:t>foobar</a:t>
            </a:r>
            <a:r>
              <a:rPr lang="en-US" altLang="zh-TW" dirty="0"/>
              <a:t>') false</a:t>
            </a:r>
            <a:br>
              <a:rPr lang="en-US" altLang="zh-TW" dirty="0"/>
            </a:br>
            <a:r>
              <a:rPr lang="en-US" altLang="zh-TW" dirty="0" err="1"/>
              <a:t>isPalindrome</a:t>
            </a:r>
            <a:r>
              <a:rPr lang="en-US" altLang="zh-TW" dirty="0"/>
              <a:t>('</a:t>
            </a:r>
            <a:r>
              <a:rPr lang="en-US" altLang="zh-TW" dirty="0" err="1"/>
              <a:t>tacocat</a:t>
            </a:r>
            <a:r>
              <a:rPr lang="en-US" altLang="zh-TW" dirty="0"/>
              <a:t>') true</a:t>
            </a:r>
            <a:br>
              <a:rPr lang="en-US" altLang="zh-TW" dirty="0"/>
            </a:br>
            <a:r>
              <a:rPr lang="en-US" altLang="zh-TW" dirty="0" err="1"/>
              <a:t>isPalindrome</a:t>
            </a:r>
            <a:r>
              <a:rPr lang="en-US" altLang="zh-TW" dirty="0"/>
              <a:t>('</a:t>
            </a:r>
            <a:r>
              <a:rPr lang="en-US" altLang="zh-TW" dirty="0" err="1"/>
              <a:t>amanaplanacanalpanama</a:t>
            </a:r>
            <a:r>
              <a:rPr lang="en-US" altLang="zh-TW" dirty="0"/>
              <a:t>') true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4E9E9DB-F080-4D0D-8A31-C3ED7D5CA7DF}"/>
              </a:ext>
            </a:extLst>
          </p:cNvPr>
          <p:cNvSpPr txBox="1"/>
          <p:nvPr/>
        </p:nvSpPr>
        <p:spPr>
          <a:xfrm>
            <a:off x="1082040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65712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CE2103-A277-4213-9F4D-D24E55A0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Coding Practice – Subsequence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D24653-6771-4FDF-A1BE-4CC4CC77E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A subsequence of a string is a new string that is formed from the original string by deleting some (can be none) of the characters without disturbing the relative positions of the remaining characters.</a:t>
            </a:r>
          </a:p>
          <a:p>
            <a:r>
              <a:rPr lang="en-US" altLang="zh-TW" dirty="0"/>
              <a:t>Write a function that checks if one string is a subsequence of the other string.</a:t>
            </a:r>
          </a:p>
          <a:p>
            <a:endParaRPr lang="en-US" altLang="zh-TW" dirty="0"/>
          </a:p>
          <a:p>
            <a:r>
              <a:rPr lang="en-US" altLang="zh-TW" dirty="0"/>
              <a:t>Ex.</a:t>
            </a:r>
          </a:p>
          <a:p>
            <a:r>
              <a:rPr lang="en-US" altLang="zh-TW" dirty="0" err="1"/>
              <a:t>isSubsequence</a:t>
            </a:r>
            <a:r>
              <a:rPr lang="en-US" altLang="zh-TW" dirty="0"/>
              <a:t>("hello", "hello Dear"); true</a:t>
            </a:r>
            <a:br>
              <a:rPr lang="en-US" altLang="zh-TW" dirty="0"/>
            </a:br>
            <a:r>
              <a:rPr lang="en-US" altLang="zh-TW" dirty="0" err="1"/>
              <a:t>isSubsequence</a:t>
            </a:r>
            <a:r>
              <a:rPr lang="en-US" altLang="zh-TW" dirty="0"/>
              <a:t>(“book", “</a:t>
            </a:r>
            <a:r>
              <a:rPr lang="en-US" altLang="zh-TW" dirty="0" err="1"/>
              <a:t>brooklyn</a:t>
            </a:r>
            <a:r>
              <a:rPr lang="en-US" altLang="zh-TW" dirty="0"/>
              <a:t>"); true</a:t>
            </a:r>
            <a:br>
              <a:rPr lang="en-US" altLang="zh-TW" dirty="0"/>
            </a:br>
            <a:r>
              <a:rPr lang="en-US" altLang="zh-TW" dirty="0" err="1"/>
              <a:t>isSubsequence</a:t>
            </a:r>
            <a:r>
              <a:rPr lang="en-US" altLang="zh-TW" dirty="0"/>
              <a:t>("</a:t>
            </a:r>
            <a:r>
              <a:rPr lang="en-US" altLang="zh-TW" dirty="0" err="1"/>
              <a:t>abc</a:t>
            </a:r>
            <a:r>
              <a:rPr lang="en-US" altLang="zh-TW" dirty="0"/>
              <a:t>", "bac"); false (order matters)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23D1616-00DA-4C70-9C40-BFA8DE2A352B}"/>
              </a:ext>
            </a:extLst>
          </p:cNvPr>
          <p:cNvSpPr txBox="1"/>
          <p:nvPr/>
        </p:nvSpPr>
        <p:spPr>
          <a:xfrm>
            <a:off x="1082040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68266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65929-7C73-4761-BF1B-8EFD2672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Sliding Window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F3ECBD-E3C3-4F89-9748-EB06CE9A7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20881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- This is a well-known algorithm. </a:t>
            </a:r>
          </a:p>
          <a:p>
            <a:r>
              <a:rPr lang="en-US" altLang="zh-TW" dirty="0"/>
              <a:t>- Generally speaking, a sliding window is a sub-list that runs over an underlying collection. For example, if you have an array like:</a:t>
            </a:r>
          </a:p>
          <a:p>
            <a:r>
              <a:rPr lang="en-US" altLang="zh-TW" dirty="0"/>
              <a:t>[a, b, c, d, e, f, g, h]</a:t>
            </a:r>
          </a:p>
          <a:p>
            <a:r>
              <a:rPr lang="en-US" altLang="zh-TW" dirty="0"/>
              <a:t>Then, a sliding window of size 3 would run over it like</a:t>
            </a:r>
          </a:p>
          <a:p>
            <a:r>
              <a:rPr lang="en-US" altLang="zh-TW" dirty="0"/>
              <a:t>[a, b, c]</a:t>
            </a:r>
            <a:br>
              <a:rPr lang="en-US" altLang="zh-TW" dirty="0"/>
            </a:br>
            <a:r>
              <a:rPr lang="en-US" altLang="zh-TW" dirty="0"/>
              <a:t>    [b, c, d]</a:t>
            </a:r>
            <a:br>
              <a:rPr lang="en-US" altLang="zh-TW" dirty="0"/>
            </a:br>
            <a:r>
              <a:rPr lang="zh-TW" altLang="en-US" dirty="0"/>
              <a:t>         </a:t>
            </a:r>
            <a:r>
              <a:rPr lang="en-US" altLang="zh-TW" dirty="0"/>
              <a:t>[c, d, e]</a:t>
            </a:r>
            <a:br>
              <a:rPr lang="en-US" altLang="zh-TW" dirty="0"/>
            </a:br>
            <a:r>
              <a:rPr lang="zh-TW" altLang="en-US" dirty="0"/>
              <a:t>             </a:t>
            </a:r>
            <a:r>
              <a:rPr lang="en-US" altLang="zh-TW" dirty="0"/>
              <a:t>[d, e, f]</a:t>
            </a:r>
            <a:br>
              <a:rPr lang="en-US" altLang="zh-TW" dirty="0"/>
            </a:br>
            <a:r>
              <a:rPr lang="en-US" altLang="zh-TW" dirty="0"/>
              <a:t>                  [e, f, g]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6F6A60-C3A2-455C-BEE3-F5CEA3F60649}"/>
              </a:ext>
            </a:extLst>
          </p:cNvPr>
          <p:cNvSpPr txBox="1"/>
          <p:nvPr/>
        </p:nvSpPr>
        <p:spPr>
          <a:xfrm>
            <a:off x="1082040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564591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DB1923-85F0-4F6C-80AA-0FF75BD7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 Practice – Max and Min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FA4F4C-75AE-4EB9-A6DE-993F24B31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Write two functions that calculate the max and min sum of n consecutive numbers in an array.</a:t>
            </a:r>
          </a:p>
          <a:p>
            <a:endParaRPr lang="en-US" altLang="zh-TW" dirty="0"/>
          </a:p>
          <a:p>
            <a:r>
              <a:rPr lang="en-US" altLang="zh-TW" dirty="0"/>
              <a:t>Ex.</a:t>
            </a:r>
          </a:p>
          <a:p>
            <a:r>
              <a:rPr lang="en-US" altLang="zh-TW" dirty="0" err="1"/>
              <a:t>maxSum</a:t>
            </a:r>
            <a:r>
              <a:rPr lang="en-US" altLang="zh-TW" dirty="0"/>
              <a:t>([2, 7, 3, 0, 6, 1, -5, -12, -11], 3);  // 12</a:t>
            </a:r>
          </a:p>
          <a:p>
            <a:r>
              <a:rPr lang="en-US" altLang="zh-TW" dirty="0" err="1"/>
              <a:t>minSum</a:t>
            </a:r>
            <a:r>
              <a:rPr lang="en-US" altLang="zh-TW" dirty="0"/>
              <a:t> ([2, 7, 3, 0, 6, 1, -5, -12, -11], 3); // -28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D13698A-B519-46BE-A511-CC94E5F72436}"/>
              </a:ext>
            </a:extLst>
          </p:cNvPr>
          <p:cNvSpPr txBox="1"/>
          <p:nvPr/>
        </p:nvSpPr>
        <p:spPr>
          <a:xfrm>
            <a:off x="1082040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080911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EF5FB-2391-4F57-8AAF-385B733D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Coding Practice - Min Subarray Length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DDE985-7F74-4337-A2B1-1F98B7679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Write a function called </a:t>
            </a:r>
            <a:r>
              <a:rPr lang="en-US" altLang="zh-TW" dirty="0" err="1"/>
              <a:t>minSubLength</a:t>
            </a:r>
            <a:r>
              <a:rPr lang="en-US" altLang="zh-TW" dirty="0"/>
              <a:t> which accepts two parameters, an array of positive integers and a positive integer. This function should return the minimal length of a continuous subarray – the sum of elements inside this subarray has to be greater than or equal to the positive integer parameter. If subarray not found, then return 0.</a:t>
            </a:r>
          </a:p>
          <a:p>
            <a:endParaRPr lang="en-US" altLang="zh-TW" dirty="0"/>
          </a:p>
          <a:p>
            <a:r>
              <a:rPr lang="en-US" altLang="zh-TW" dirty="0"/>
              <a:t>Ex.</a:t>
            </a:r>
          </a:p>
          <a:p>
            <a:r>
              <a:rPr lang="en-US" altLang="zh-TW" dirty="0" err="1"/>
              <a:t>minSubLength</a:t>
            </a:r>
            <a:r>
              <a:rPr lang="es-ES" altLang="zh-TW" dirty="0"/>
              <a:t>([9, 8, 1, 4, 9, 5, 1, 2], 11)); // 2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2148DDC-3FEB-4120-8977-16FD925B1227}"/>
              </a:ext>
            </a:extLst>
          </p:cNvPr>
          <p:cNvSpPr txBox="1"/>
          <p:nvPr/>
        </p:nvSpPr>
        <p:spPr>
          <a:xfrm>
            <a:off x="1082040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80623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B9DE8-98FD-43FF-9FE0-BD3DA502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 of Algorithms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4BF09C-3AD0-4854-8E88-0905D1707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Linear Search (Sequential Search)</a:t>
            </a:r>
          </a:p>
          <a:p>
            <a:r>
              <a:rPr lang="en-US" altLang="zh-TW" dirty="0"/>
              <a:t>2. Binary Search</a:t>
            </a:r>
          </a:p>
          <a:p>
            <a:r>
              <a:rPr lang="en-US" altLang="zh-TW" dirty="0"/>
              <a:t>3. Counter</a:t>
            </a:r>
          </a:p>
          <a:p>
            <a:r>
              <a:rPr lang="en-US" altLang="zh-TW" dirty="0"/>
              <a:t>4. Pointer</a:t>
            </a:r>
          </a:p>
          <a:p>
            <a:r>
              <a:rPr lang="en-US" altLang="zh-TW" dirty="0"/>
              <a:t>5. Sliding Window</a:t>
            </a:r>
          </a:p>
          <a:p>
            <a:r>
              <a:rPr lang="en-US" altLang="zh-TW" dirty="0"/>
              <a:t>6. Recursion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290E12-6D6C-44E0-8D6E-F31F7334525A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3474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27CC86-BEC2-428D-AA34-0F36B0AD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Coding Practice – Unique Letters String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4E873A-B870-4FD9-A333-896BF5E6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Write a function called </a:t>
            </a:r>
            <a:r>
              <a:rPr lang="en-US" altLang="zh-TW" dirty="0" err="1"/>
              <a:t>uniqueLetterString</a:t>
            </a:r>
            <a:r>
              <a:rPr lang="en-US" altLang="zh-TW" dirty="0"/>
              <a:t>, which accepts a string and returns the length of the longest substring with all distinct characters.</a:t>
            </a:r>
          </a:p>
          <a:p>
            <a:endParaRPr lang="en-US" altLang="zh-TW" dirty="0"/>
          </a:p>
          <a:p>
            <a:r>
              <a:rPr lang="en-US" altLang="zh-TW" dirty="0"/>
              <a:t>Ex.</a:t>
            </a:r>
          </a:p>
          <a:p>
            <a:r>
              <a:rPr lang="en-US" altLang="zh-TW" dirty="0" err="1"/>
              <a:t>uniqueLetterString</a:t>
            </a:r>
            <a:r>
              <a:rPr lang="en-US" altLang="zh-TW" dirty="0"/>
              <a:t>(“</a:t>
            </a:r>
            <a:r>
              <a:rPr lang="en-US" altLang="zh-TW" dirty="0" err="1"/>
              <a:t>thisishowwedoit</a:t>
            </a:r>
            <a:r>
              <a:rPr lang="en-US" altLang="zh-TW" dirty="0"/>
              <a:t>”) // 6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2AA3B6F-8AA3-4AC8-BCEF-788C15B145B5}"/>
              </a:ext>
            </a:extLst>
          </p:cNvPr>
          <p:cNvSpPr txBox="1"/>
          <p:nvPr/>
        </p:nvSpPr>
        <p:spPr>
          <a:xfrm>
            <a:off x="1082040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35454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1C6E97-6AFC-4D32-9DFD-DA601D99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Coding Practice - Largest Product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07953-D25C-4F32-B6E9-00F9E2BB8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four adjacent digits in the 1000-digit number that have the greatest product are 9 × 9 × 8 × 9 = 5832.</a:t>
            </a:r>
          </a:p>
          <a:p>
            <a:r>
              <a:rPr lang="en-US" altLang="zh-TW" dirty="0"/>
              <a:t>Find the n adjacent digits in the 1000-digit number that have the greatest product. What is the value of this product?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35FB901-0364-4745-8A15-A1E30AF4EC5A}"/>
              </a:ext>
            </a:extLst>
          </p:cNvPr>
          <p:cNvSpPr txBox="1"/>
          <p:nvPr/>
        </p:nvSpPr>
        <p:spPr>
          <a:xfrm>
            <a:off x="1082040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454495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C3B61-1130-47B5-9F6B-DCB587BD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B1A65A-8B38-42AA-9AD8-FEE460E7F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- A function that calls itself.</a:t>
            </a:r>
          </a:p>
          <a:p>
            <a:r>
              <a:rPr lang="en-US" altLang="zh-TW" dirty="0"/>
              <a:t>- Recursion is using a data structure called “stack”. When we are calling a function inside another function, we are on the call stack.</a:t>
            </a:r>
          </a:p>
          <a:p>
            <a:r>
              <a:rPr lang="en-US" altLang="zh-TW" dirty="0"/>
              <a:t>- Recursion is also a mathematical relation in sequences.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A37D3FD-CF1C-4184-9E13-8457E53F9655}"/>
              </a:ext>
            </a:extLst>
          </p:cNvPr>
          <p:cNvSpPr txBox="1"/>
          <p:nvPr/>
        </p:nvSpPr>
        <p:spPr>
          <a:xfrm>
            <a:off x="1082040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73980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AC544B-27C5-40AC-8CB8-BB7A8D4C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Recursive Sequence (Math)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14EB60-A6E3-4BD3-885D-0671CC0D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T(1) = 10</a:t>
            </a:r>
          </a:p>
          <a:p>
            <a:r>
              <a:rPr lang="en-US" altLang="zh-TW" dirty="0"/>
              <a:t>T(n) = T(n - 1) + 15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D64D9BF-1A54-4E46-817B-892BEBC10183}"/>
              </a:ext>
            </a:extLst>
          </p:cNvPr>
          <p:cNvSpPr txBox="1"/>
          <p:nvPr/>
        </p:nvSpPr>
        <p:spPr>
          <a:xfrm>
            <a:off x="1082040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129675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16B15-CEBC-4FF2-A2E0-6210E0F5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Pseudocode of Recursive Sequence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D5FC62-5060-4A7D-BA2D-CBCC26E1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RECURSION-SEQUENCE(n):</a:t>
            </a:r>
            <a:br>
              <a:rPr lang="en-US" altLang="zh-TW" dirty="0"/>
            </a:br>
            <a:r>
              <a:rPr lang="en-US" altLang="zh-TW" dirty="0"/>
              <a:t>	if n equals to 1:</a:t>
            </a:r>
            <a:br>
              <a:rPr lang="en-US" altLang="zh-TW" dirty="0"/>
            </a:br>
            <a:r>
              <a:rPr lang="en-US" altLang="zh-TW" dirty="0"/>
              <a:t>		return 10</a:t>
            </a:r>
            <a:br>
              <a:rPr lang="en-US" altLang="zh-TW" dirty="0"/>
            </a:br>
            <a:r>
              <a:rPr lang="en-US" altLang="zh-TW" dirty="0"/>
              <a:t>	else:</a:t>
            </a:r>
            <a:br>
              <a:rPr lang="en-US" altLang="zh-TW" dirty="0"/>
            </a:br>
            <a:r>
              <a:rPr lang="en-US" altLang="zh-TW" dirty="0"/>
              <a:t>		 return 	 RECURSION-SEQUENCE(n – 1) + 15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4FB9018-DCF2-40D5-834C-264CA3EA6BF1}"/>
              </a:ext>
            </a:extLst>
          </p:cNvPr>
          <p:cNvSpPr txBox="1"/>
          <p:nvPr/>
        </p:nvSpPr>
        <p:spPr>
          <a:xfrm>
            <a:off x="1082040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94720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080579-37F5-4347-ABEC-B1E9BBF3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 Practice – Fibonacci Sequence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DBEF3C-27B0-4F57-B89A-DCEE1A92C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Write a function that takes an integer N as an input and returns the Nth number in Fibonacci Sequence.</a:t>
            </a:r>
          </a:p>
          <a:p>
            <a:endParaRPr lang="en-US" altLang="zh-TW" dirty="0"/>
          </a:p>
          <a:p>
            <a:r>
              <a:rPr lang="en-US" altLang="zh-TW" dirty="0"/>
              <a:t>Fibonacci Sequence is defined by:</a:t>
            </a:r>
          </a:p>
          <a:p>
            <a:r>
              <a:rPr lang="en-US" altLang="zh-TW" dirty="0"/>
              <a:t>F(0) = 0</a:t>
            </a:r>
            <a:br>
              <a:rPr lang="en-US" altLang="zh-TW" dirty="0"/>
            </a:br>
            <a:r>
              <a:rPr lang="en-US" altLang="zh-TW" dirty="0"/>
              <a:t>F(1) = 1</a:t>
            </a:r>
            <a:br>
              <a:rPr lang="en-US" altLang="zh-TW" dirty="0"/>
            </a:br>
            <a:r>
              <a:rPr lang="en-US" altLang="zh-TW" dirty="0"/>
              <a:t>F(n) = F(n – 1) + F(n – 2)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A7A8F9C-0C7C-4EED-83AF-199815AF2FE8}"/>
              </a:ext>
            </a:extLst>
          </p:cNvPr>
          <p:cNvSpPr txBox="1"/>
          <p:nvPr/>
        </p:nvSpPr>
        <p:spPr>
          <a:xfrm>
            <a:off x="1082040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594573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7B3C5-8541-43C9-A56D-31C590D1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 Practice – Array of Arrays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FBAE18-8092-40BA-AF4A-5D205CD84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Write a function that collects all value in an array of arrays and return an array of values collected.</a:t>
            </a:r>
          </a:p>
          <a:p>
            <a:endParaRPr lang="en-US" altLang="zh-TW" dirty="0"/>
          </a:p>
          <a:p>
            <a:r>
              <a:rPr lang="en-US" altLang="zh-TW" dirty="0"/>
              <a:t>Ex.</a:t>
            </a:r>
          </a:p>
          <a:p>
            <a:r>
              <a:rPr lang="pt-BR" altLang="zh-TW" dirty="0"/>
              <a:t>let arrs = [[[["a", [["b", ["c"]], ["d"]]], [["e"]], [[["f", "g", "h"]]]]]];</a:t>
            </a:r>
            <a:br>
              <a:rPr lang="en-US" altLang="zh-TW" dirty="0"/>
            </a:br>
            <a:r>
              <a:rPr lang="en-US" altLang="zh-TW" dirty="0"/>
              <a:t>collector(</a:t>
            </a:r>
            <a:r>
              <a:rPr lang="en-US" altLang="zh-TW" dirty="0" err="1"/>
              <a:t>arrs</a:t>
            </a:r>
            <a:r>
              <a:rPr lang="en-US" altLang="zh-TW" dirty="0"/>
              <a:t>) // [a, b, c, d, e, f, g, h]</a:t>
            </a:r>
            <a:endParaRPr lang="pt-BR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69AA4CA-B5D3-44BB-8A6D-5145E154B6F3}"/>
              </a:ext>
            </a:extLst>
          </p:cNvPr>
          <p:cNvSpPr txBox="1"/>
          <p:nvPr/>
        </p:nvSpPr>
        <p:spPr>
          <a:xfrm>
            <a:off x="1082040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4607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AA3A7-ACA3-4D9A-9F15-23B91493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Linear Search (Sequential Search)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84236C-416B-40B0-89FF-D3385B4A7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- It’s an algorithm that sequentially checks each element of the list until a match is found or the whole list has been searched.</a:t>
            </a:r>
          </a:p>
          <a:p>
            <a:r>
              <a:rPr lang="en-US" altLang="zh-TW" dirty="0"/>
              <a:t>- Probably the easily algorithm we will learn in this course.</a:t>
            </a:r>
          </a:p>
          <a:p>
            <a:endParaRPr lang="en-US" altLang="zh-TW" dirty="0"/>
          </a:p>
          <a:p>
            <a:r>
              <a:rPr lang="en-US" altLang="zh-TW" dirty="0"/>
              <a:t>- In our coding practice, we will try to find a number inside an array. If the number could be found, then return the index. If not, then return -1.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25D732-EC30-416C-97B4-F4B1518B6058}"/>
              </a:ext>
            </a:extLst>
          </p:cNvPr>
          <p:cNvSpPr txBox="1"/>
          <p:nvPr/>
        </p:nvSpPr>
        <p:spPr>
          <a:xfrm>
            <a:off x="1082040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25694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11B82-AC43-4652-88E8-28A544BA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Pseudocode for Linear Search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3BA454-2FC2-4962-A2B3-0012D2CCA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LINEAR-SEARCH(array, n):</a:t>
            </a:r>
          </a:p>
          <a:p>
            <a:pPr marL="201168" lvl="1" indent="0">
              <a:buNone/>
            </a:pPr>
            <a:r>
              <a:rPr lang="en-US" altLang="zh-TW" dirty="0"/>
              <a:t>	for </a:t>
            </a:r>
            <a:r>
              <a:rPr lang="en-US" altLang="zh-TW" dirty="0" err="1"/>
              <a:t>i</a:t>
            </a:r>
            <a:r>
              <a:rPr lang="en-US" altLang="zh-TW" dirty="0"/>
              <a:t> from 0 to </a:t>
            </a:r>
            <a:r>
              <a:rPr lang="en-US" altLang="zh-TW" dirty="0" err="1"/>
              <a:t>array.length</a:t>
            </a:r>
            <a:r>
              <a:rPr lang="en-US" altLang="zh-TW" dirty="0"/>
              <a:t> – 1:</a:t>
            </a:r>
          </a:p>
          <a:p>
            <a:pPr marL="201168" lvl="1" indent="0">
              <a:buNone/>
            </a:pPr>
            <a:r>
              <a:rPr lang="en-US" altLang="zh-TW" dirty="0"/>
              <a:t>		if (array[</a:t>
            </a:r>
            <a:r>
              <a:rPr lang="en-US" altLang="zh-TW" dirty="0" err="1"/>
              <a:t>i</a:t>
            </a:r>
            <a:r>
              <a:rPr lang="en-US" altLang="zh-TW" dirty="0"/>
              <a:t>] == n):</a:t>
            </a:r>
          </a:p>
          <a:p>
            <a:pPr marL="201168" lvl="1" indent="0">
              <a:buNone/>
            </a:pPr>
            <a:r>
              <a:rPr lang="en-US" altLang="zh-TW" dirty="0"/>
              <a:t>			return i</a:t>
            </a:r>
          </a:p>
          <a:p>
            <a:pPr marL="201168" lvl="1" indent="0">
              <a:buNone/>
            </a:pPr>
            <a:r>
              <a:rPr lang="en-US" altLang="zh-TW" dirty="0"/>
              <a:t>	return -1</a:t>
            </a:r>
          </a:p>
        </p:txBody>
      </p:sp>
    </p:spTree>
    <p:extLst>
      <p:ext uri="{BB962C8B-B14F-4D97-AF65-F5344CB8AC3E}">
        <p14:creationId xmlns:p14="http://schemas.microsoft.com/office/powerpoint/2010/main" val="261671969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948DC-891A-4932-BD0E-58C958EC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 of Linear Search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5AFFCF-93FA-44EB-B097-5334902A90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Worst Case Performance: O(n)</a:t>
                </a:r>
              </a:p>
              <a:p>
                <a:r>
                  <a:rPr lang="en-US" altLang="zh-TW" dirty="0"/>
                  <a:t>Best Case Performance: O(1)</a:t>
                </a:r>
              </a:p>
              <a:p>
                <a:r>
                  <a:rPr lang="pt-BR" altLang="zh-TW" dirty="0"/>
                  <a:t>Average performance	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altLang="zh-TW" dirty="0"/>
                  <a:t>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5AFFCF-93FA-44EB-B097-5334902A90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12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B91AFD48-34DB-4888-97A4-D927DD92A601}"/>
              </a:ext>
            </a:extLst>
          </p:cNvPr>
          <p:cNvSpPr txBox="1"/>
          <p:nvPr/>
        </p:nvSpPr>
        <p:spPr>
          <a:xfrm>
            <a:off x="1082040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12045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21E325-B3C8-4947-B02E-8A2E44BB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Search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C67061-BC34-4669-A28A-68B0D58FF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- Binary search is a search algorithm that finds the position of a target value within a </a:t>
            </a:r>
            <a:r>
              <a:rPr lang="en-US" altLang="zh-TW" b="1" dirty="0"/>
              <a:t>sorted array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- More efficient than linear search, but only works with sorted data set.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 In our coding practice, we will have a sorted array, and one number we want to find inside this sorted array. If the number could be found, then return the index. If not, then return -1.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8583579-1264-480B-9200-00B13FA1493B}"/>
              </a:ext>
            </a:extLst>
          </p:cNvPr>
          <p:cNvSpPr txBox="1"/>
          <p:nvPr/>
        </p:nvSpPr>
        <p:spPr>
          <a:xfrm>
            <a:off x="1082040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4569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04D16-506F-4C80-8452-D287ABFD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Pseudocode for Binary Search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3AE13A-06DA-4ACE-9A89-1BC81E03E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BINARY-SEARCH(array, num)</a:t>
            </a:r>
          </a:p>
          <a:p>
            <a:pPr marL="201168" lvl="1" indent="0">
              <a:buNone/>
            </a:pPr>
            <a:r>
              <a:rPr lang="en-US" altLang="zh-TW" dirty="0"/>
              <a:t>	min = 0</a:t>
            </a:r>
          </a:p>
          <a:p>
            <a:pPr marL="201168" lvl="1" indent="0">
              <a:buNone/>
            </a:pPr>
            <a:r>
              <a:rPr lang="en-US" altLang="zh-TW" dirty="0"/>
              <a:t>	max = </a:t>
            </a:r>
            <a:r>
              <a:rPr lang="en-US" altLang="zh-TW" dirty="0" err="1"/>
              <a:t>array.length</a:t>
            </a:r>
            <a:r>
              <a:rPr lang="en-US" altLang="zh-TW" dirty="0"/>
              <a:t> – 1</a:t>
            </a:r>
          </a:p>
          <a:p>
            <a:pPr marL="201168" lvl="1" indent="0">
              <a:buNone/>
            </a:pPr>
            <a:r>
              <a:rPr lang="en-US" altLang="zh-TW" dirty="0"/>
              <a:t>	while min &lt;= max:</a:t>
            </a:r>
          </a:p>
          <a:p>
            <a:pPr marL="201168" lvl="1" indent="0">
              <a:buNone/>
            </a:pPr>
            <a:r>
              <a:rPr lang="en-US" altLang="zh-TW" dirty="0"/>
              <a:t>		middle = (min + max) / 2</a:t>
            </a:r>
          </a:p>
          <a:p>
            <a:pPr marL="201168" lvl="1" indent="0">
              <a:buNone/>
            </a:pPr>
            <a:r>
              <a:rPr lang="en-US" altLang="zh-TW" dirty="0"/>
              <a:t>		if num &gt; array[middle]:</a:t>
            </a:r>
          </a:p>
          <a:p>
            <a:pPr marL="201168" lvl="1" indent="0">
              <a:buNone/>
            </a:pPr>
            <a:r>
              <a:rPr lang="en-US" altLang="zh-TW" dirty="0"/>
              <a:t>			min = middle + 1</a:t>
            </a:r>
          </a:p>
          <a:p>
            <a:pPr marL="201168" lvl="1" indent="0">
              <a:buNone/>
            </a:pPr>
            <a:r>
              <a:rPr lang="en-US" altLang="zh-TW" dirty="0"/>
              <a:t>		else if num &lt; array[middle]:</a:t>
            </a:r>
          </a:p>
          <a:p>
            <a:pPr marL="201168" lvl="1" indent="0">
              <a:buNone/>
            </a:pPr>
            <a:r>
              <a:rPr lang="en-US" altLang="zh-TW" dirty="0"/>
              <a:t>			max = middle – 1</a:t>
            </a:r>
          </a:p>
          <a:p>
            <a:pPr marL="201168" lvl="1" indent="0">
              <a:buNone/>
            </a:pPr>
            <a:r>
              <a:rPr lang="en-US" altLang="zh-TW" dirty="0"/>
              <a:t>		else:</a:t>
            </a:r>
          </a:p>
          <a:p>
            <a:pPr marL="201168" lvl="1" indent="0">
              <a:buNone/>
            </a:pPr>
            <a:r>
              <a:rPr lang="en-US" altLang="zh-TW" dirty="0"/>
              <a:t>			return middle</a:t>
            </a:r>
          </a:p>
          <a:p>
            <a:pPr marL="201168" lvl="1" indent="0">
              <a:buNone/>
            </a:pPr>
            <a:r>
              <a:rPr lang="en-US" altLang="zh-TW" dirty="0"/>
              <a:t>	return -1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74A0042-D4AC-4EC9-8588-A70290C449A2}"/>
              </a:ext>
            </a:extLst>
          </p:cNvPr>
          <p:cNvSpPr txBox="1"/>
          <p:nvPr/>
        </p:nvSpPr>
        <p:spPr>
          <a:xfrm>
            <a:off x="1082040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09839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18A436-3889-4A01-8264-E6CF47D9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 of Binary Search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C8F2589-7BD4-4265-8360-972EEBE35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Worst Case Performance: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dirty="0"/>
                  <a:t>)</a:t>
                </a:r>
              </a:p>
              <a:p>
                <a:r>
                  <a:rPr lang="en-US" altLang="zh-TW" dirty="0"/>
                  <a:t>Best Case Performance: O(1)</a:t>
                </a:r>
              </a:p>
              <a:p>
                <a:r>
                  <a:rPr lang="pt-BR" altLang="zh-TW" dirty="0"/>
                  <a:t>Average performance	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pt-BR" altLang="zh-TW" dirty="0"/>
                  <a:t>)</a:t>
                </a:r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C8F2589-7BD4-4265-8360-972EEBE35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12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C4CFBA4A-A77A-4EB2-969A-3CCDAE563503}"/>
              </a:ext>
            </a:extLst>
          </p:cNvPr>
          <p:cNvSpPr txBox="1"/>
          <p:nvPr/>
        </p:nvSpPr>
        <p:spPr>
          <a:xfrm>
            <a:off x="1082040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96353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7251345-AAAD-47F8-B7BC-D7DA208D9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altLang="zh-TW" sz="4900" dirty="0">
                <a:solidFill>
                  <a:srgbClr val="FF0000"/>
                </a:solidFill>
              </a:rPr>
              <a:t>General Guides to Algorithm Design</a:t>
            </a:r>
            <a:endParaRPr lang="zh-TW" altLang="en-US" sz="4900" dirty="0">
              <a:solidFill>
                <a:srgbClr val="FF0000"/>
              </a:solidFill>
            </a:endParaRPr>
          </a:p>
        </p:txBody>
      </p:sp>
      <p:pic>
        <p:nvPicPr>
          <p:cNvPr id="12" name="圖形 11">
            <a:extLst>
              <a:ext uri="{FF2B5EF4-FFF2-40B4-BE49-F238E27FC236}">
                <a16:creationId xmlns:a16="http://schemas.microsoft.com/office/drawing/2014/main" id="{954293AF-8923-41D7-8DE0-C292BC3E9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442" y="988907"/>
            <a:ext cx="4646269" cy="464626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63482" y="2246569"/>
            <a:ext cx="58521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F4FA8F-CDBD-4E02-9902-65C0AE02B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711" y="2407436"/>
            <a:ext cx="6576032" cy="3461657"/>
          </a:xfrm>
        </p:spPr>
        <p:txBody>
          <a:bodyPr>
            <a:normAutofit/>
          </a:bodyPr>
          <a:lstStyle/>
          <a:p>
            <a:r>
              <a:rPr lang="en-US" altLang="zh-TW" dirty="0"/>
              <a:t>Implement some human thinking in algorithms.</a:t>
            </a:r>
          </a:p>
          <a:p>
            <a:r>
              <a:rPr lang="en-US" altLang="zh-TW" dirty="0"/>
              <a:t>Don't make the computer do dumb calculation or stupid things just because computer can do it. </a:t>
            </a:r>
            <a:endParaRPr lang="zh-TW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D57AB6-3172-4520-B22E-FCD0184F3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F331D85-2198-4C25-B0D8-1DAD80D94CB1}"/>
              </a:ext>
            </a:extLst>
          </p:cNvPr>
          <p:cNvSpPr txBox="1"/>
          <p:nvPr/>
        </p:nvSpPr>
        <p:spPr>
          <a:xfrm>
            <a:off x="1082040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2541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</TotalTime>
  <Words>1547</Words>
  <Application>Microsoft Office PowerPoint</Application>
  <PresentationFormat>寬螢幕</PresentationFormat>
  <Paragraphs>151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0" baseType="lpstr">
      <vt:lpstr>Calibri</vt:lpstr>
      <vt:lpstr>Cambria Math</vt:lpstr>
      <vt:lpstr>Garamond</vt:lpstr>
      <vt:lpstr>RetrospectVTI</vt:lpstr>
      <vt:lpstr>Introduction to Algorithm Design</vt:lpstr>
      <vt:lpstr>List of Algorithms</vt:lpstr>
      <vt:lpstr>Linear Search (Sequential Search)</vt:lpstr>
      <vt:lpstr>Pseudocode for Linear Search</vt:lpstr>
      <vt:lpstr>Overview of Linear Search</vt:lpstr>
      <vt:lpstr>Binary Search</vt:lpstr>
      <vt:lpstr>Pseudocode for Binary Search</vt:lpstr>
      <vt:lpstr>Overview of Binary Search</vt:lpstr>
      <vt:lpstr>General Guides to Algorithm Design</vt:lpstr>
      <vt:lpstr>Coding Practice - Intersection Problem</vt:lpstr>
      <vt:lpstr>Counter</vt:lpstr>
      <vt:lpstr>Coding Practice – Frequency Problem</vt:lpstr>
      <vt:lpstr>Coding Practice - Average Pair</vt:lpstr>
      <vt:lpstr>Pointer</vt:lpstr>
      <vt:lpstr>Coding Practice - Palindrome</vt:lpstr>
      <vt:lpstr>Coding Practice – Subsequence Problem</vt:lpstr>
      <vt:lpstr>Sliding Window</vt:lpstr>
      <vt:lpstr>Coding Practice – Max and Min Sum</vt:lpstr>
      <vt:lpstr>Coding Practice - Min Subarray Length</vt:lpstr>
      <vt:lpstr>Coding Practice – Unique Letters String</vt:lpstr>
      <vt:lpstr>Coding Practice - Largest Product</vt:lpstr>
      <vt:lpstr>Recursion</vt:lpstr>
      <vt:lpstr>Recursive Sequence (Math)</vt:lpstr>
      <vt:lpstr>Pseudocode of Recursive Sequence</vt:lpstr>
      <vt:lpstr>Coding Practice – Fibonacci Sequence</vt:lpstr>
      <vt:lpstr>Coding Practice – Array of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Design</dc:title>
  <dc:creator>Yu-Hsien Jen</dc:creator>
  <cp:lastModifiedBy>Yu-Hsien Jen</cp:lastModifiedBy>
  <cp:revision>74</cp:revision>
  <dcterms:created xsi:type="dcterms:W3CDTF">2021-02-23T11:38:50Z</dcterms:created>
  <dcterms:modified xsi:type="dcterms:W3CDTF">2021-02-25T12:15:39Z</dcterms:modified>
</cp:coreProperties>
</file>