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3" r:id="rId9"/>
    <p:sldId id="265" r:id="rId10"/>
    <p:sldId id="266" r:id="rId11"/>
    <p:sldId id="264" r:id="rId12"/>
    <p:sldId id="267" r:id="rId13"/>
    <p:sldId id="268"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331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470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14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070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000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137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64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11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62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863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464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592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Technological background">
            <a:extLst>
              <a:ext uri="{FF2B5EF4-FFF2-40B4-BE49-F238E27FC236}">
                <a16:creationId xmlns:a16="http://schemas.microsoft.com/office/drawing/2014/main" id="{39161CFE-E421-43DB-A8C1-D8FE0F82089F}"/>
              </a:ext>
            </a:extLst>
          </p:cNvPr>
          <p:cNvPicPr>
            <a:picLocks noChangeAspect="1"/>
          </p:cNvPicPr>
          <p:nvPr/>
        </p:nvPicPr>
        <p:blipFill rotWithShape="1">
          <a:blip r:embed="rId2">
            <a:alphaModFix amt="35000"/>
          </a:blip>
          <a:srcRect t="4801" b="10929"/>
          <a:stretch/>
        </p:blipFill>
        <p:spPr>
          <a:xfrm>
            <a:off x="20" y="10"/>
            <a:ext cx="12191980" cy="6857990"/>
          </a:xfrm>
          <a:prstGeom prst="rect">
            <a:avLst/>
          </a:prstGeom>
        </p:spPr>
      </p:pic>
      <p:sp>
        <p:nvSpPr>
          <p:cNvPr id="2" name="標題 1">
            <a:extLst>
              <a:ext uri="{FF2B5EF4-FFF2-40B4-BE49-F238E27FC236}">
                <a16:creationId xmlns:a16="http://schemas.microsoft.com/office/drawing/2014/main" id="{2FF1CF57-EF51-43ED-B12D-E1D9DCAD5968}"/>
              </a:ext>
            </a:extLst>
          </p:cNvPr>
          <p:cNvSpPr>
            <a:spLocks noGrp="1"/>
          </p:cNvSpPr>
          <p:nvPr>
            <p:ph type="ctrTitle"/>
          </p:nvPr>
        </p:nvSpPr>
        <p:spPr>
          <a:xfrm>
            <a:off x="1097280" y="758952"/>
            <a:ext cx="10058400" cy="3566160"/>
          </a:xfrm>
        </p:spPr>
        <p:txBody>
          <a:bodyPr>
            <a:normAutofit/>
          </a:bodyPr>
          <a:lstStyle/>
          <a:p>
            <a:r>
              <a:rPr lang="en-US" altLang="zh-TW" dirty="0">
                <a:solidFill>
                  <a:srgbClr val="FFFFFF"/>
                </a:solidFill>
              </a:rPr>
              <a:t>Sorting Algorithms</a:t>
            </a:r>
            <a:endParaRPr lang="zh-TW" altLang="en-US" dirty="0">
              <a:solidFill>
                <a:srgbClr val="FFFFFF"/>
              </a:solidFill>
            </a:endParaRPr>
          </a:p>
        </p:txBody>
      </p:sp>
      <p:sp>
        <p:nvSpPr>
          <p:cNvPr id="3" name="副標題 2">
            <a:extLst>
              <a:ext uri="{FF2B5EF4-FFF2-40B4-BE49-F238E27FC236}">
                <a16:creationId xmlns:a16="http://schemas.microsoft.com/office/drawing/2014/main" id="{4A93BAE7-2D35-4C1C-BF14-41E7231BCAA5}"/>
              </a:ext>
            </a:extLst>
          </p:cNvPr>
          <p:cNvSpPr>
            <a:spLocks noGrp="1"/>
          </p:cNvSpPr>
          <p:nvPr>
            <p:ph type="subTitle" idx="1"/>
          </p:nvPr>
        </p:nvSpPr>
        <p:spPr>
          <a:xfrm>
            <a:off x="1100051" y="4645152"/>
            <a:ext cx="10058400" cy="1143000"/>
          </a:xfrm>
        </p:spPr>
        <p:txBody>
          <a:bodyPr>
            <a:normAutofit/>
          </a:bodyPr>
          <a:lstStyle/>
          <a:p>
            <a:r>
              <a:rPr lang="en-US" altLang="zh-TW" dirty="0">
                <a:solidFill>
                  <a:srgbClr val="FFFFFF"/>
                </a:solidFill>
              </a:rPr>
              <a:t>CHAPTER 3</a:t>
            </a:r>
            <a:endParaRPr lang="zh-TW" altLang="en-US" dirty="0">
              <a:solidFill>
                <a:srgbClr val="FFFFFF"/>
              </a:solidFill>
            </a:endParaRPr>
          </a:p>
        </p:txBody>
      </p:sp>
      <p:cxnSp>
        <p:nvCxnSpPr>
          <p:cNvPr id="21" name="Straight Connector 2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文字方塊 15">
            <a:extLst>
              <a:ext uri="{FF2B5EF4-FFF2-40B4-BE49-F238E27FC236}">
                <a16:creationId xmlns:a16="http://schemas.microsoft.com/office/drawing/2014/main" id="{A9A84FC3-520D-4EDC-9552-BAB67C348EDD}"/>
              </a:ext>
            </a:extLst>
          </p:cNvPr>
          <p:cNvSpPr txBox="1"/>
          <p:nvPr/>
        </p:nvSpPr>
        <p:spPr>
          <a:xfrm>
            <a:off x="10802470" y="6488668"/>
            <a:ext cx="1222451" cy="369332"/>
          </a:xfrm>
          <a:prstGeom prst="rect">
            <a:avLst/>
          </a:prstGeom>
          <a:noFill/>
        </p:spPr>
        <p:txBody>
          <a:bodyPr wrap="none" rtlCol="0">
            <a:spAutoFit/>
          </a:bodyPr>
          <a:lstStyle/>
          <a:p>
            <a:r>
              <a:rPr lang="en-US" altLang="zh-TW" dirty="0"/>
              <a:t>Wilson Ren</a:t>
            </a:r>
            <a:endParaRPr lang="zh-TW" altLang="en-US" dirty="0"/>
          </a:p>
        </p:txBody>
      </p:sp>
    </p:spTree>
    <p:extLst>
      <p:ext uri="{BB962C8B-B14F-4D97-AF65-F5344CB8AC3E}">
        <p14:creationId xmlns:p14="http://schemas.microsoft.com/office/powerpoint/2010/main" val="3754925898"/>
      </p:ext>
    </p:extLst>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50DFF-A53F-4A11-9387-B5A69E422785}"/>
              </a:ext>
            </a:extLst>
          </p:cNvPr>
          <p:cNvSpPr>
            <a:spLocks noGrp="1"/>
          </p:cNvSpPr>
          <p:nvPr>
            <p:ph type="title"/>
          </p:nvPr>
        </p:nvSpPr>
        <p:spPr/>
        <p:txBody>
          <a:bodyPr/>
          <a:lstStyle/>
          <a:p>
            <a:r>
              <a:rPr lang="en-US" altLang="zh-TW" dirty="0"/>
              <a:t>Selection Sort</a:t>
            </a:r>
            <a:endParaRPr lang="zh-TW" altLang="en-US" dirty="0"/>
          </a:p>
        </p:txBody>
      </p:sp>
      <p:sp>
        <p:nvSpPr>
          <p:cNvPr id="3" name="內容版面配置區 2">
            <a:extLst>
              <a:ext uri="{FF2B5EF4-FFF2-40B4-BE49-F238E27FC236}">
                <a16:creationId xmlns:a16="http://schemas.microsoft.com/office/drawing/2014/main" id="{9CB60F97-1D1B-43BF-85E9-4D64CDE43AE2}"/>
              </a:ext>
            </a:extLst>
          </p:cNvPr>
          <p:cNvSpPr>
            <a:spLocks noGrp="1"/>
          </p:cNvSpPr>
          <p:nvPr>
            <p:ph idx="1"/>
          </p:nvPr>
        </p:nvSpPr>
        <p:spPr/>
        <p:txBody>
          <a:bodyPr/>
          <a:lstStyle/>
          <a:p>
            <a:r>
              <a:rPr lang="en-US" altLang="zh-TW" dirty="0"/>
              <a:t>- The principle of selection sort is – select the smallest value in unsorted array, and then swap it with the left most value in this unsorted array.</a:t>
            </a:r>
          </a:p>
          <a:p>
            <a:r>
              <a:rPr lang="en-US" altLang="zh-TW" dirty="0"/>
              <a:t>- Wait… how do we “select” the smallest value inside an unsorted array? We’ll see.</a:t>
            </a:r>
          </a:p>
          <a:p>
            <a:r>
              <a:rPr lang="en-US" altLang="zh-TW" dirty="0"/>
              <a:t>- Selection sort is the last “not so efficient” sorting algorithm we will learn in this course.</a:t>
            </a:r>
            <a:endParaRPr lang="zh-TW" altLang="en-US" dirty="0"/>
          </a:p>
        </p:txBody>
      </p:sp>
      <p:sp>
        <p:nvSpPr>
          <p:cNvPr id="4" name="文字方塊 3">
            <a:extLst>
              <a:ext uri="{FF2B5EF4-FFF2-40B4-BE49-F238E27FC236}">
                <a16:creationId xmlns:a16="http://schemas.microsoft.com/office/drawing/2014/main" id="{9FB6FF52-C8D0-44D7-AB92-CBCC9EE70F81}"/>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52306331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EEECF1-17E4-41A2-BEF9-886281E56621}"/>
              </a:ext>
            </a:extLst>
          </p:cNvPr>
          <p:cNvSpPr>
            <a:spLocks noGrp="1"/>
          </p:cNvSpPr>
          <p:nvPr>
            <p:ph type="title"/>
          </p:nvPr>
        </p:nvSpPr>
        <p:spPr/>
        <p:txBody>
          <a:bodyPr>
            <a:normAutofit fontScale="90000"/>
          </a:bodyPr>
          <a:lstStyle/>
          <a:p>
            <a:r>
              <a:rPr lang="en-US" altLang="zh-TW" dirty="0"/>
              <a:t>Pseudocode of Finding the Smallest Value</a:t>
            </a:r>
            <a:endParaRPr lang="zh-TW" altLang="en-US" dirty="0"/>
          </a:p>
        </p:txBody>
      </p:sp>
      <p:sp>
        <p:nvSpPr>
          <p:cNvPr id="3" name="內容版面配置區 2">
            <a:extLst>
              <a:ext uri="{FF2B5EF4-FFF2-40B4-BE49-F238E27FC236}">
                <a16:creationId xmlns:a16="http://schemas.microsoft.com/office/drawing/2014/main" id="{CDDCD8C5-469C-4318-AF79-768328003184}"/>
              </a:ext>
            </a:extLst>
          </p:cNvPr>
          <p:cNvSpPr>
            <a:spLocks noGrp="1"/>
          </p:cNvSpPr>
          <p:nvPr>
            <p:ph idx="1"/>
          </p:nvPr>
        </p:nvSpPr>
        <p:spPr/>
        <p:txBody>
          <a:bodyPr/>
          <a:lstStyle/>
          <a:p>
            <a:r>
              <a:rPr lang="en-US" altLang="zh-TW" dirty="0"/>
              <a:t>SMALLEST-VALUE(A):</a:t>
            </a:r>
            <a:br>
              <a:rPr lang="en-US" altLang="zh-TW" dirty="0"/>
            </a:br>
            <a:r>
              <a:rPr lang="en-US" altLang="zh-TW" dirty="0"/>
              <a:t>	smallest = A[0]</a:t>
            </a:r>
            <a:br>
              <a:rPr lang="en-US" altLang="zh-TW" dirty="0"/>
            </a:br>
            <a:r>
              <a:rPr lang="en-US" altLang="zh-TW" dirty="0"/>
              <a:t>	for </a:t>
            </a:r>
            <a:r>
              <a:rPr lang="en-US" altLang="zh-TW" dirty="0" err="1"/>
              <a:t>i</a:t>
            </a:r>
            <a:r>
              <a:rPr lang="en-US" altLang="zh-TW" dirty="0"/>
              <a:t> from 1 to </a:t>
            </a:r>
            <a:r>
              <a:rPr lang="en-US" altLang="zh-TW" dirty="0" err="1"/>
              <a:t>A.length</a:t>
            </a:r>
            <a:r>
              <a:rPr lang="en-US" altLang="zh-TW" dirty="0"/>
              <a:t> – 1:</a:t>
            </a:r>
            <a:br>
              <a:rPr lang="en-US" altLang="zh-TW" dirty="0"/>
            </a:br>
            <a:r>
              <a:rPr lang="en-US" altLang="zh-TW" dirty="0"/>
              <a:t>		if A[</a:t>
            </a:r>
            <a:r>
              <a:rPr lang="en-US" altLang="zh-TW" dirty="0" err="1"/>
              <a:t>i</a:t>
            </a:r>
            <a:r>
              <a:rPr lang="en-US" altLang="zh-TW" dirty="0"/>
              <a:t>] &lt; smallest:</a:t>
            </a:r>
            <a:br>
              <a:rPr lang="en-US" altLang="zh-TW" dirty="0"/>
            </a:br>
            <a:r>
              <a:rPr lang="en-US" altLang="zh-TW" dirty="0"/>
              <a:t>			smallest = A[</a:t>
            </a:r>
            <a:r>
              <a:rPr lang="en-US" altLang="zh-TW" dirty="0" err="1"/>
              <a:t>i</a:t>
            </a:r>
            <a:r>
              <a:rPr lang="en-US" altLang="zh-TW" dirty="0"/>
              <a:t>]</a:t>
            </a:r>
            <a:br>
              <a:rPr lang="en-US" altLang="zh-TW" dirty="0"/>
            </a:br>
            <a:r>
              <a:rPr lang="en-US" altLang="zh-TW" dirty="0"/>
              <a:t>	return smallest</a:t>
            </a:r>
            <a:endParaRPr lang="zh-TW" altLang="en-US" dirty="0"/>
          </a:p>
        </p:txBody>
      </p:sp>
      <p:sp>
        <p:nvSpPr>
          <p:cNvPr id="4" name="文字方塊 3">
            <a:extLst>
              <a:ext uri="{FF2B5EF4-FFF2-40B4-BE49-F238E27FC236}">
                <a16:creationId xmlns:a16="http://schemas.microsoft.com/office/drawing/2014/main" id="{9A6CAB43-24D5-4A8E-AE2E-DDA1500A6951}"/>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50288332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3472A5-D907-41AC-826B-3821F484D0A5}"/>
              </a:ext>
            </a:extLst>
          </p:cNvPr>
          <p:cNvSpPr>
            <a:spLocks noGrp="1"/>
          </p:cNvSpPr>
          <p:nvPr>
            <p:ph type="title"/>
          </p:nvPr>
        </p:nvSpPr>
        <p:spPr/>
        <p:txBody>
          <a:bodyPr/>
          <a:lstStyle/>
          <a:p>
            <a:r>
              <a:rPr lang="en-US" altLang="zh-TW" dirty="0"/>
              <a:t>Pseudocode of Selection Sort</a:t>
            </a:r>
            <a:endParaRPr lang="zh-TW" altLang="en-US" dirty="0"/>
          </a:p>
        </p:txBody>
      </p:sp>
      <p:sp>
        <p:nvSpPr>
          <p:cNvPr id="3" name="內容版面配置區 2">
            <a:extLst>
              <a:ext uri="{FF2B5EF4-FFF2-40B4-BE49-F238E27FC236}">
                <a16:creationId xmlns:a16="http://schemas.microsoft.com/office/drawing/2014/main" id="{6C700E1E-C8F8-46FA-B1E3-6559899ABE19}"/>
              </a:ext>
            </a:extLst>
          </p:cNvPr>
          <p:cNvSpPr>
            <a:spLocks noGrp="1"/>
          </p:cNvSpPr>
          <p:nvPr>
            <p:ph idx="1"/>
          </p:nvPr>
        </p:nvSpPr>
        <p:spPr/>
        <p:txBody>
          <a:bodyPr/>
          <a:lstStyle/>
          <a:p>
            <a:r>
              <a:rPr lang="en-US" altLang="zh-TW" dirty="0"/>
              <a:t>SELECTION-SORT(A):</a:t>
            </a:r>
            <a:br>
              <a:rPr lang="en-US" altLang="zh-TW" dirty="0"/>
            </a:br>
            <a:r>
              <a:rPr lang="en-US" altLang="zh-TW" dirty="0"/>
              <a:t>	for </a:t>
            </a:r>
            <a:r>
              <a:rPr lang="en-US" altLang="zh-TW" dirty="0" err="1"/>
              <a:t>i</a:t>
            </a:r>
            <a:r>
              <a:rPr lang="en-US" altLang="zh-TW" dirty="0"/>
              <a:t> from 0 to </a:t>
            </a:r>
            <a:r>
              <a:rPr lang="en-US" altLang="zh-TW" dirty="0" err="1"/>
              <a:t>A.length</a:t>
            </a:r>
            <a:r>
              <a:rPr lang="en-US" altLang="zh-TW" dirty="0"/>
              <a:t> – 2</a:t>
            </a:r>
            <a:r>
              <a:rPr lang="zh-TW" altLang="en-US" dirty="0"/>
              <a:t> </a:t>
            </a:r>
            <a:r>
              <a:rPr lang="en-US" altLang="zh-TW" dirty="0"/>
              <a:t>(inclusive):</a:t>
            </a:r>
            <a:br>
              <a:rPr lang="en-US" altLang="zh-TW" dirty="0"/>
            </a:br>
            <a:r>
              <a:rPr lang="en-US" altLang="zh-TW" dirty="0"/>
              <a:t>		</a:t>
            </a:r>
            <a:r>
              <a:rPr lang="en-US" altLang="zh-TW" dirty="0" err="1"/>
              <a:t>minIndex</a:t>
            </a:r>
            <a:r>
              <a:rPr lang="en-US" altLang="zh-TW" dirty="0"/>
              <a:t> = i</a:t>
            </a:r>
            <a:br>
              <a:rPr lang="en-US" altLang="zh-TW" dirty="0"/>
            </a:br>
            <a:r>
              <a:rPr lang="en-US" altLang="zh-TW" dirty="0"/>
              <a:t>		for j from </a:t>
            </a:r>
            <a:r>
              <a:rPr lang="en-US" altLang="zh-TW" dirty="0" err="1"/>
              <a:t>i</a:t>
            </a:r>
            <a:r>
              <a:rPr lang="en-US" altLang="zh-TW" dirty="0"/>
              <a:t> to </a:t>
            </a:r>
            <a:r>
              <a:rPr lang="en-US" altLang="zh-TW" dirty="0" err="1"/>
              <a:t>A.length</a:t>
            </a:r>
            <a:r>
              <a:rPr lang="en-US" altLang="zh-TW" dirty="0"/>
              <a:t> – 1 (inclusive):</a:t>
            </a:r>
            <a:br>
              <a:rPr lang="en-US" altLang="zh-TW" dirty="0"/>
            </a:br>
            <a:r>
              <a:rPr lang="en-US" altLang="zh-TW" dirty="0"/>
              <a:t>			if A[j] &lt; A[</a:t>
            </a:r>
            <a:r>
              <a:rPr lang="en-US" altLang="zh-TW" dirty="0" err="1"/>
              <a:t>minIndex</a:t>
            </a:r>
            <a:r>
              <a:rPr lang="en-US" altLang="zh-TW" dirty="0"/>
              <a:t>]:</a:t>
            </a:r>
            <a:br>
              <a:rPr lang="en-US" altLang="zh-TW" dirty="0"/>
            </a:br>
            <a:r>
              <a:rPr lang="en-US" altLang="zh-TW" dirty="0"/>
              <a:t>				</a:t>
            </a:r>
            <a:r>
              <a:rPr lang="en-US" altLang="zh-TW" dirty="0" err="1"/>
              <a:t>minIndex</a:t>
            </a:r>
            <a:r>
              <a:rPr lang="en-US" altLang="zh-TW" dirty="0"/>
              <a:t> = j</a:t>
            </a:r>
            <a:br>
              <a:rPr lang="en-US" altLang="zh-TW" dirty="0"/>
            </a:br>
            <a:r>
              <a:rPr lang="en-US" altLang="zh-TW" dirty="0"/>
              <a:t>		swap A[</a:t>
            </a:r>
            <a:r>
              <a:rPr lang="en-US" altLang="zh-TW" dirty="0" err="1"/>
              <a:t>minIndex</a:t>
            </a:r>
            <a:r>
              <a:rPr lang="en-US" altLang="zh-TW" dirty="0"/>
              <a:t>] and A[</a:t>
            </a:r>
            <a:r>
              <a:rPr lang="en-US" altLang="zh-TW" dirty="0" err="1"/>
              <a:t>i</a:t>
            </a:r>
            <a:r>
              <a:rPr lang="en-US" altLang="zh-TW" dirty="0"/>
              <a:t>]</a:t>
            </a:r>
            <a:br>
              <a:rPr lang="en-US" altLang="zh-TW" dirty="0"/>
            </a:br>
            <a:r>
              <a:rPr lang="en-US" altLang="zh-TW" dirty="0"/>
              <a:t>			</a:t>
            </a:r>
          </a:p>
        </p:txBody>
      </p:sp>
      <p:sp>
        <p:nvSpPr>
          <p:cNvPr id="4" name="文字方塊 3">
            <a:extLst>
              <a:ext uri="{FF2B5EF4-FFF2-40B4-BE49-F238E27FC236}">
                <a16:creationId xmlns:a16="http://schemas.microsoft.com/office/drawing/2014/main" id="{8C18BA4E-5441-480A-8D8C-F5221C98621A}"/>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8195583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843508-E168-40EE-988F-056513680134}"/>
              </a:ext>
            </a:extLst>
          </p:cNvPr>
          <p:cNvSpPr>
            <a:spLocks noGrp="1"/>
          </p:cNvSpPr>
          <p:nvPr>
            <p:ph type="title"/>
          </p:nvPr>
        </p:nvSpPr>
        <p:spPr/>
        <p:txBody>
          <a:bodyPr/>
          <a:lstStyle/>
          <a:p>
            <a:r>
              <a:rPr lang="en-US" altLang="zh-TW" dirty="0"/>
              <a:t>Overview of Selection Sort</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ECC9CF85-0DA6-44C0-BD41-88A823834C25}"/>
                  </a:ext>
                </a:extLst>
              </p:cNvPr>
              <p:cNvSpPr>
                <a:spLocks noGrp="1"/>
              </p:cNvSpPr>
              <p:nvPr>
                <p:ph idx="1"/>
              </p:nvPr>
            </p:nvSpPr>
            <p:spPr/>
            <p:txBody>
              <a:bodyPr/>
              <a:lstStyle/>
              <a:p>
                <a:r>
                  <a:rPr lang="en-US" altLang="zh-TW" dirty="0"/>
                  <a:t>Worst Case Performance: O(</a:t>
                </a:r>
                <a14:m>
                  <m:oMath xmlns:m="http://schemas.openxmlformats.org/officeDocument/2006/math">
                    <m:sSup>
                      <m:sSupPr>
                        <m:ctrlPr>
                          <a:rPr lang="en-US" altLang="zh-TW" i="1" smtClean="0">
                            <a:solidFill>
                              <a:srgbClr val="836967"/>
                            </a:solidFill>
                            <a:latin typeface="Cambria Math" panose="02040503050406030204" pitchFamily="18" charset="0"/>
                          </a:rPr>
                        </m:ctrlPr>
                      </m:sSupPr>
                      <m:e>
                        <m:r>
                          <a:rPr lang="en-US" altLang="zh-TW" i="1" smtClean="0">
                            <a:latin typeface="Cambria Math" panose="02040503050406030204" pitchFamily="18" charset="0"/>
                          </a:rPr>
                          <m:t>𝑛</m:t>
                        </m:r>
                      </m:e>
                      <m:sup>
                        <m:r>
                          <a:rPr lang="en-US" altLang="zh-TW" i="1" smtClean="0">
                            <a:latin typeface="Cambria Math" panose="02040503050406030204" pitchFamily="18" charset="0"/>
                          </a:rPr>
                          <m:t>2</m:t>
                        </m:r>
                      </m:sup>
                    </m:sSup>
                  </m:oMath>
                </a14:m>
                <a:r>
                  <a:rPr lang="en-US" altLang="zh-TW" dirty="0"/>
                  <a:t>)</a:t>
                </a:r>
              </a:p>
              <a:p>
                <a:r>
                  <a:rPr lang="en-US" altLang="zh-TW" dirty="0"/>
                  <a:t>Best Case Performance: O(</a:t>
                </a:r>
                <a14:m>
                  <m:oMath xmlns:m="http://schemas.openxmlformats.org/officeDocument/2006/math">
                    <m:sSup>
                      <m:sSupPr>
                        <m:ctrlPr>
                          <a:rPr lang="en-US" altLang="zh-TW" i="1">
                            <a:solidFill>
                              <a:srgbClr val="836967"/>
                            </a:solidFill>
                            <a:latin typeface="Cambria Math" panose="02040503050406030204" pitchFamily="18" charset="0"/>
                          </a:rPr>
                        </m:ctrlPr>
                      </m:sSupPr>
                      <m:e>
                        <m:r>
                          <a:rPr lang="en-US" altLang="zh-TW" i="1">
                            <a:latin typeface="Cambria Math" panose="02040503050406030204" pitchFamily="18" charset="0"/>
                          </a:rPr>
                          <m:t>𝑛</m:t>
                        </m:r>
                      </m:e>
                      <m:sup>
                        <m:r>
                          <a:rPr lang="en-US" altLang="zh-TW" i="1">
                            <a:latin typeface="Cambria Math" panose="02040503050406030204" pitchFamily="18" charset="0"/>
                          </a:rPr>
                          <m:t>2</m:t>
                        </m:r>
                      </m:sup>
                    </m:sSup>
                  </m:oMath>
                </a14:m>
                <a:r>
                  <a:rPr lang="en-US" altLang="zh-TW" dirty="0"/>
                  <a:t>)</a:t>
                </a:r>
              </a:p>
              <a:p>
                <a:r>
                  <a:rPr lang="pt-BR" altLang="zh-TW" dirty="0"/>
                  <a:t>Average performance	O(</a:t>
                </a:r>
                <a14:m>
                  <m:oMath xmlns:m="http://schemas.openxmlformats.org/officeDocument/2006/math">
                    <m:sSup>
                      <m:sSupPr>
                        <m:ctrlPr>
                          <a:rPr lang="pt-BR" altLang="zh-TW" i="1" smtClean="0">
                            <a:solidFill>
                              <a:srgbClr val="836967"/>
                            </a:solidFill>
                            <a:latin typeface="Cambria Math" panose="02040503050406030204" pitchFamily="18" charset="0"/>
                          </a:rPr>
                        </m:ctrlPr>
                      </m:sSupPr>
                      <m:e>
                        <m:r>
                          <a:rPr lang="pt-BR" altLang="zh-TW" i="1" smtClean="0">
                            <a:latin typeface="Cambria Math" panose="02040503050406030204" pitchFamily="18" charset="0"/>
                          </a:rPr>
                          <m:t>𝑛</m:t>
                        </m:r>
                      </m:e>
                      <m:sup>
                        <m:r>
                          <a:rPr lang="pt-BR" altLang="zh-TW" i="1" smtClean="0">
                            <a:latin typeface="Cambria Math" panose="02040503050406030204" pitchFamily="18" charset="0"/>
                          </a:rPr>
                          <m:t>2</m:t>
                        </m:r>
                      </m:sup>
                    </m:sSup>
                  </m:oMath>
                </a14:m>
                <a:r>
                  <a:rPr lang="pt-BR" altLang="zh-TW" dirty="0"/>
                  <a:t>)</a:t>
                </a:r>
              </a:p>
              <a:p>
                <a:endParaRPr lang="zh-TW" altLang="en-US" dirty="0"/>
              </a:p>
            </p:txBody>
          </p:sp>
        </mc:Choice>
        <mc:Fallback>
          <p:sp>
            <p:nvSpPr>
              <p:cNvPr id="3" name="內容版面配置區 2">
                <a:extLst>
                  <a:ext uri="{FF2B5EF4-FFF2-40B4-BE49-F238E27FC236}">
                    <a16:creationId xmlns:a16="http://schemas.microsoft.com/office/drawing/2014/main" id="{ECC9CF85-0DA6-44C0-BD41-88A823834C25}"/>
                  </a:ext>
                </a:extLst>
              </p:cNvPr>
              <p:cNvSpPr>
                <a:spLocks noGrp="1" noRot="1" noChangeAspect="1" noMove="1" noResize="1" noEditPoints="1" noAdjustHandles="1" noChangeArrowheads="1" noChangeShapeType="1" noTextEdit="1"/>
              </p:cNvSpPr>
              <p:nvPr>
                <p:ph idx="1"/>
              </p:nvPr>
            </p:nvSpPr>
            <p:spPr>
              <a:blipFill>
                <a:blip r:embed="rId2"/>
                <a:stretch>
                  <a:fillRect l="-909" t="-113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6131488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A3CEC6-BE53-4CB0-B1A1-EB22E6703C3A}"/>
              </a:ext>
            </a:extLst>
          </p:cNvPr>
          <p:cNvSpPr>
            <a:spLocks noGrp="1"/>
          </p:cNvSpPr>
          <p:nvPr>
            <p:ph type="title"/>
          </p:nvPr>
        </p:nvSpPr>
        <p:spPr/>
        <p:txBody>
          <a:bodyPr/>
          <a:lstStyle/>
          <a:p>
            <a:r>
              <a:rPr lang="en-US" altLang="zh-TW" dirty="0"/>
              <a:t>Sorting Algorithms</a:t>
            </a:r>
            <a:endParaRPr lang="zh-TW" altLang="en-US" dirty="0"/>
          </a:p>
        </p:txBody>
      </p:sp>
      <p:sp>
        <p:nvSpPr>
          <p:cNvPr id="3" name="內容版面配置區 2">
            <a:extLst>
              <a:ext uri="{FF2B5EF4-FFF2-40B4-BE49-F238E27FC236}">
                <a16:creationId xmlns:a16="http://schemas.microsoft.com/office/drawing/2014/main" id="{7AF6FFB8-82D4-41FB-88E9-30A249C458EB}"/>
              </a:ext>
            </a:extLst>
          </p:cNvPr>
          <p:cNvSpPr>
            <a:spLocks noGrp="1"/>
          </p:cNvSpPr>
          <p:nvPr>
            <p:ph idx="1"/>
          </p:nvPr>
        </p:nvSpPr>
        <p:spPr/>
        <p:txBody>
          <a:bodyPr/>
          <a:lstStyle/>
          <a:p>
            <a:pPr marL="0" indent="0">
              <a:buNone/>
            </a:pPr>
            <a:r>
              <a:rPr lang="en-US" altLang="zh-TW" dirty="0"/>
              <a:t> - Sorting is one of the most fundamental of all algorithms in Computer Science.</a:t>
            </a:r>
          </a:p>
          <a:p>
            <a:pPr marL="0" indent="0">
              <a:buNone/>
            </a:pPr>
            <a:r>
              <a:rPr lang="en-US" altLang="zh-TW" dirty="0"/>
              <a:t> - Even though many modern programming languages have built-in sorting functions, it’s still a good thing to know how it works.</a:t>
            </a:r>
          </a:p>
          <a:p>
            <a:pPr marL="0" indent="0">
              <a:buNone/>
            </a:pPr>
            <a:r>
              <a:rPr lang="en-US" altLang="zh-TW" dirty="0"/>
              <a:t> - We are going to learn 6 different sorting algorithms in this course. It’s good to know when to use which algorithm, as they excel in some certain cases.</a:t>
            </a:r>
            <a:endParaRPr lang="zh-TW" altLang="en-US" dirty="0"/>
          </a:p>
        </p:txBody>
      </p:sp>
    </p:spTree>
    <p:extLst>
      <p:ext uri="{BB962C8B-B14F-4D97-AF65-F5344CB8AC3E}">
        <p14:creationId xmlns:p14="http://schemas.microsoft.com/office/powerpoint/2010/main" val="428679377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F66DC2-83CA-4AC5-8B16-1A9E424ABB52}"/>
              </a:ext>
            </a:extLst>
          </p:cNvPr>
          <p:cNvSpPr>
            <a:spLocks noGrp="1"/>
          </p:cNvSpPr>
          <p:nvPr>
            <p:ph type="title"/>
          </p:nvPr>
        </p:nvSpPr>
        <p:spPr/>
        <p:txBody>
          <a:bodyPr/>
          <a:lstStyle/>
          <a:p>
            <a:r>
              <a:rPr lang="en-US" altLang="zh-TW" dirty="0"/>
              <a:t>List of Algorithms</a:t>
            </a:r>
            <a:endParaRPr lang="zh-TW" altLang="en-US" dirty="0"/>
          </a:p>
        </p:txBody>
      </p:sp>
      <p:sp>
        <p:nvSpPr>
          <p:cNvPr id="3" name="內容版面配置區 2">
            <a:extLst>
              <a:ext uri="{FF2B5EF4-FFF2-40B4-BE49-F238E27FC236}">
                <a16:creationId xmlns:a16="http://schemas.microsoft.com/office/drawing/2014/main" id="{F54342CB-04A3-4E9F-A419-B96740016409}"/>
              </a:ext>
            </a:extLst>
          </p:cNvPr>
          <p:cNvSpPr>
            <a:spLocks noGrp="1"/>
          </p:cNvSpPr>
          <p:nvPr>
            <p:ph idx="1"/>
          </p:nvPr>
        </p:nvSpPr>
        <p:spPr/>
        <p:txBody>
          <a:bodyPr/>
          <a:lstStyle/>
          <a:p>
            <a:r>
              <a:rPr lang="en-US" altLang="zh-TW" dirty="0"/>
              <a:t>1. Bubble Sort</a:t>
            </a:r>
          </a:p>
          <a:p>
            <a:r>
              <a:rPr lang="en-US" altLang="zh-TW" dirty="0"/>
              <a:t>2. Insertion Sort</a:t>
            </a:r>
          </a:p>
          <a:p>
            <a:r>
              <a:rPr lang="en-US" altLang="zh-TW" dirty="0"/>
              <a:t>3. Selection Sort</a:t>
            </a:r>
            <a:endParaRPr lang="zh-TW" altLang="en-US" dirty="0"/>
          </a:p>
        </p:txBody>
      </p:sp>
      <p:sp>
        <p:nvSpPr>
          <p:cNvPr id="5" name="文字方塊 4">
            <a:extLst>
              <a:ext uri="{FF2B5EF4-FFF2-40B4-BE49-F238E27FC236}">
                <a16:creationId xmlns:a16="http://schemas.microsoft.com/office/drawing/2014/main" id="{0E35B83F-34A8-4166-A3CF-EE379F86B84A}"/>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5604200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7681C7-4E16-464F-BC4B-776126E3B42B}"/>
              </a:ext>
            </a:extLst>
          </p:cNvPr>
          <p:cNvSpPr>
            <a:spLocks noGrp="1"/>
          </p:cNvSpPr>
          <p:nvPr>
            <p:ph type="title"/>
          </p:nvPr>
        </p:nvSpPr>
        <p:spPr/>
        <p:txBody>
          <a:bodyPr/>
          <a:lstStyle/>
          <a:p>
            <a:r>
              <a:rPr lang="en-US" altLang="zh-TW" dirty="0"/>
              <a:t>Bubble Sort</a:t>
            </a:r>
            <a:endParaRPr lang="zh-TW" altLang="en-US" dirty="0"/>
          </a:p>
        </p:txBody>
      </p:sp>
      <p:sp>
        <p:nvSpPr>
          <p:cNvPr id="3" name="內容版面配置區 2">
            <a:extLst>
              <a:ext uri="{FF2B5EF4-FFF2-40B4-BE49-F238E27FC236}">
                <a16:creationId xmlns:a16="http://schemas.microsoft.com/office/drawing/2014/main" id="{C1852CC2-17B1-448A-8743-01E8A57750CE}"/>
              </a:ext>
            </a:extLst>
          </p:cNvPr>
          <p:cNvSpPr>
            <a:spLocks noGrp="1"/>
          </p:cNvSpPr>
          <p:nvPr>
            <p:ph idx="1"/>
          </p:nvPr>
        </p:nvSpPr>
        <p:spPr/>
        <p:txBody>
          <a:bodyPr/>
          <a:lstStyle/>
          <a:p>
            <a:r>
              <a:rPr lang="en-US" altLang="zh-TW" dirty="0"/>
              <a:t>- Bubble sort compares adjacent elements and swaps them if they are in the wrong order.</a:t>
            </a:r>
          </a:p>
          <a:p>
            <a:r>
              <a:rPr lang="en-US" altLang="zh-TW" dirty="0"/>
              <a:t>- This simple algorithm performs poorly in real world use and is used primarily as an educational tool. More efficient algorithms such as quicksort, or merge sort are used by the sorting libraries built into popular programming languages such as Python and Java.</a:t>
            </a:r>
            <a:endParaRPr lang="zh-TW" altLang="en-US" dirty="0"/>
          </a:p>
        </p:txBody>
      </p:sp>
      <p:sp>
        <p:nvSpPr>
          <p:cNvPr id="4" name="文字方塊 3">
            <a:extLst>
              <a:ext uri="{FF2B5EF4-FFF2-40B4-BE49-F238E27FC236}">
                <a16:creationId xmlns:a16="http://schemas.microsoft.com/office/drawing/2014/main" id="{13513136-42E5-41A2-836A-86C9FC177523}"/>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67369071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353EA3-25F3-45B2-BF2B-6AE40122A60A}"/>
              </a:ext>
            </a:extLst>
          </p:cNvPr>
          <p:cNvSpPr>
            <a:spLocks noGrp="1"/>
          </p:cNvSpPr>
          <p:nvPr>
            <p:ph type="title"/>
          </p:nvPr>
        </p:nvSpPr>
        <p:spPr/>
        <p:txBody>
          <a:bodyPr/>
          <a:lstStyle/>
          <a:p>
            <a:r>
              <a:rPr lang="en-US" altLang="zh-TW" dirty="0"/>
              <a:t>Pseudocode of Bubble Sort</a:t>
            </a:r>
            <a:endParaRPr lang="zh-TW" altLang="en-US" dirty="0"/>
          </a:p>
        </p:txBody>
      </p:sp>
      <p:sp>
        <p:nvSpPr>
          <p:cNvPr id="3" name="內容版面配置區 2">
            <a:extLst>
              <a:ext uri="{FF2B5EF4-FFF2-40B4-BE49-F238E27FC236}">
                <a16:creationId xmlns:a16="http://schemas.microsoft.com/office/drawing/2014/main" id="{5B2EAE07-8C39-4FB4-A322-56D4A30201FD}"/>
              </a:ext>
            </a:extLst>
          </p:cNvPr>
          <p:cNvSpPr>
            <a:spLocks noGrp="1"/>
          </p:cNvSpPr>
          <p:nvPr>
            <p:ph idx="1"/>
          </p:nvPr>
        </p:nvSpPr>
        <p:spPr/>
        <p:txBody>
          <a:bodyPr/>
          <a:lstStyle/>
          <a:p>
            <a:r>
              <a:rPr lang="en-US" altLang="zh-TW" dirty="0"/>
              <a:t>BUBBLE-SORT(A):</a:t>
            </a:r>
            <a:br>
              <a:rPr lang="en-US" altLang="zh-TW" dirty="0"/>
            </a:br>
            <a:r>
              <a:rPr lang="en-US" altLang="zh-TW" dirty="0"/>
              <a:t>	for </a:t>
            </a:r>
            <a:r>
              <a:rPr lang="en-US" altLang="zh-TW" dirty="0" err="1"/>
              <a:t>i</a:t>
            </a:r>
            <a:r>
              <a:rPr lang="en-US" altLang="zh-TW" dirty="0"/>
              <a:t> from 0 to </a:t>
            </a:r>
            <a:r>
              <a:rPr lang="en-US" altLang="zh-TW" dirty="0" err="1"/>
              <a:t>A.length</a:t>
            </a:r>
            <a:r>
              <a:rPr lang="en-US" altLang="zh-TW" dirty="0"/>
              <a:t> – 2</a:t>
            </a:r>
            <a:r>
              <a:rPr lang="zh-TW" altLang="en-US" dirty="0"/>
              <a:t> </a:t>
            </a:r>
            <a:r>
              <a:rPr lang="en-US" altLang="zh-TW" dirty="0"/>
              <a:t>(inclusive):</a:t>
            </a:r>
            <a:br>
              <a:rPr lang="en-US" altLang="zh-TW" dirty="0"/>
            </a:br>
            <a:r>
              <a:rPr lang="en-US" altLang="zh-TW" dirty="0"/>
              <a:t>		for j from </a:t>
            </a:r>
            <a:r>
              <a:rPr lang="en-US" altLang="zh-TW" dirty="0" err="1"/>
              <a:t>A.length</a:t>
            </a:r>
            <a:r>
              <a:rPr lang="en-US" altLang="zh-TW" dirty="0"/>
              <a:t> – 1 to </a:t>
            </a:r>
            <a:r>
              <a:rPr lang="en-US" altLang="zh-TW" dirty="0" err="1"/>
              <a:t>i</a:t>
            </a:r>
            <a:r>
              <a:rPr lang="en-US" altLang="zh-TW" dirty="0"/>
              <a:t> + 1 (inclusive):</a:t>
            </a:r>
            <a:br>
              <a:rPr lang="en-US" altLang="zh-TW" dirty="0"/>
            </a:br>
            <a:r>
              <a:rPr lang="en-US" altLang="zh-TW" dirty="0"/>
              <a:t>			if A[j] &lt;</a:t>
            </a:r>
            <a:r>
              <a:rPr lang="zh-TW" altLang="en-US" dirty="0"/>
              <a:t> </a:t>
            </a:r>
            <a:r>
              <a:rPr lang="en-US" altLang="zh-TW" dirty="0"/>
              <a:t>A[j – 1]:</a:t>
            </a:r>
            <a:br>
              <a:rPr lang="en-US" altLang="zh-TW" dirty="0"/>
            </a:br>
            <a:r>
              <a:rPr lang="en-US" altLang="zh-TW" dirty="0"/>
              <a:t>				exchange A[j] with A[j - 1]</a:t>
            </a:r>
          </a:p>
        </p:txBody>
      </p:sp>
      <p:sp>
        <p:nvSpPr>
          <p:cNvPr id="4" name="文字方塊 3">
            <a:extLst>
              <a:ext uri="{FF2B5EF4-FFF2-40B4-BE49-F238E27FC236}">
                <a16:creationId xmlns:a16="http://schemas.microsoft.com/office/drawing/2014/main" id="{AA24C6A8-2882-4020-8640-4DB7BDC3BD9A}"/>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24556740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5570E5-6836-46B9-813F-83238273D457}"/>
              </a:ext>
            </a:extLst>
          </p:cNvPr>
          <p:cNvSpPr>
            <a:spLocks noGrp="1"/>
          </p:cNvSpPr>
          <p:nvPr>
            <p:ph type="title"/>
          </p:nvPr>
        </p:nvSpPr>
        <p:spPr/>
        <p:txBody>
          <a:bodyPr/>
          <a:lstStyle/>
          <a:p>
            <a:r>
              <a:rPr lang="en-US" altLang="zh-TW" dirty="0"/>
              <a:t>Overview of Bubble Sort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78C3CAE-C71D-4E92-BFA1-1967DAAFA244}"/>
                  </a:ext>
                </a:extLst>
              </p:cNvPr>
              <p:cNvSpPr>
                <a:spLocks noGrp="1"/>
              </p:cNvSpPr>
              <p:nvPr>
                <p:ph idx="1"/>
              </p:nvPr>
            </p:nvSpPr>
            <p:spPr/>
            <p:txBody>
              <a:bodyPr/>
              <a:lstStyle/>
              <a:p>
                <a:r>
                  <a:rPr lang="en-US" altLang="zh-TW" dirty="0"/>
                  <a:t>Worst Case Performance: O(</a:t>
                </a:r>
                <a14:m>
                  <m:oMath xmlns:m="http://schemas.openxmlformats.org/officeDocument/2006/math">
                    <m:sSup>
                      <m:sSupPr>
                        <m:ctrlPr>
                          <a:rPr lang="en-US" altLang="zh-TW" i="1" smtClean="0">
                            <a:solidFill>
                              <a:srgbClr val="836967"/>
                            </a:solidFill>
                            <a:latin typeface="Cambria Math" panose="02040503050406030204" pitchFamily="18" charset="0"/>
                          </a:rPr>
                        </m:ctrlPr>
                      </m:sSupPr>
                      <m:e>
                        <m:r>
                          <a:rPr lang="en-US" altLang="zh-TW" i="1" smtClean="0">
                            <a:latin typeface="Cambria Math" panose="02040503050406030204" pitchFamily="18" charset="0"/>
                          </a:rPr>
                          <m:t>𝑛</m:t>
                        </m:r>
                      </m:e>
                      <m:sup>
                        <m:r>
                          <a:rPr lang="en-US" altLang="zh-TW" i="1" smtClean="0">
                            <a:latin typeface="Cambria Math" panose="02040503050406030204" pitchFamily="18" charset="0"/>
                          </a:rPr>
                          <m:t>2</m:t>
                        </m:r>
                      </m:sup>
                    </m:sSup>
                  </m:oMath>
                </a14:m>
                <a:r>
                  <a:rPr lang="en-US" altLang="zh-TW" dirty="0"/>
                  <a:t>)</a:t>
                </a:r>
              </a:p>
              <a:p>
                <a:r>
                  <a:rPr lang="en-US" altLang="zh-TW" dirty="0"/>
                  <a:t>Best Case Performance: O(</a:t>
                </a:r>
                <a14:m>
                  <m:oMath xmlns:m="http://schemas.openxmlformats.org/officeDocument/2006/math">
                    <m:r>
                      <a:rPr lang="en-US" altLang="zh-TW" b="0" i="1" smtClean="0">
                        <a:latin typeface="Cambria Math" panose="02040503050406030204" pitchFamily="18" charset="0"/>
                      </a:rPr>
                      <m:t>𝑛</m:t>
                    </m:r>
                  </m:oMath>
                </a14:m>
                <a:r>
                  <a:rPr lang="en-US" altLang="zh-TW" dirty="0"/>
                  <a:t>)</a:t>
                </a:r>
              </a:p>
              <a:p>
                <a:r>
                  <a:rPr lang="pt-BR" altLang="zh-TW" dirty="0"/>
                  <a:t>Average performance	O(</a:t>
                </a:r>
                <a14:m>
                  <m:oMath xmlns:m="http://schemas.openxmlformats.org/officeDocument/2006/math">
                    <m:sSup>
                      <m:sSupPr>
                        <m:ctrlPr>
                          <a:rPr lang="pt-BR" altLang="zh-TW" i="1" smtClean="0">
                            <a:solidFill>
                              <a:srgbClr val="836967"/>
                            </a:solidFill>
                            <a:latin typeface="Cambria Math" panose="02040503050406030204" pitchFamily="18" charset="0"/>
                          </a:rPr>
                        </m:ctrlPr>
                      </m:sSupPr>
                      <m:e>
                        <m:r>
                          <a:rPr lang="pt-BR" altLang="zh-TW" i="1" smtClean="0">
                            <a:latin typeface="Cambria Math" panose="02040503050406030204" pitchFamily="18" charset="0"/>
                          </a:rPr>
                          <m:t>𝑛</m:t>
                        </m:r>
                      </m:e>
                      <m:sup>
                        <m:r>
                          <a:rPr lang="pt-BR" altLang="zh-TW" i="1" smtClean="0">
                            <a:latin typeface="Cambria Math" panose="02040503050406030204" pitchFamily="18" charset="0"/>
                          </a:rPr>
                          <m:t>2</m:t>
                        </m:r>
                      </m:sup>
                    </m:sSup>
                  </m:oMath>
                </a14:m>
                <a:r>
                  <a:rPr lang="pt-BR" altLang="zh-TW" dirty="0"/>
                  <a:t>)</a:t>
                </a:r>
              </a:p>
              <a:p>
                <a:endParaRPr lang="zh-TW" altLang="en-US" dirty="0"/>
              </a:p>
            </p:txBody>
          </p:sp>
        </mc:Choice>
        <mc:Fallback xmlns="">
          <p:sp>
            <p:nvSpPr>
              <p:cNvPr id="3" name="內容版面配置區 2">
                <a:extLst>
                  <a:ext uri="{FF2B5EF4-FFF2-40B4-BE49-F238E27FC236}">
                    <a16:creationId xmlns:a16="http://schemas.microsoft.com/office/drawing/2014/main" id="{B78C3CAE-C71D-4E92-BFA1-1967DAAFA244}"/>
                  </a:ext>
                </a:extLst>
              </p:cNvPr>
              <p:cNvSpPr>
                <a:spLocks noGrp="1" noRot="1" noChangeAspect="1" noMove="1" noResize="1" noEditPoints="1" noAdjustHandles="1" noChangeArrowheads="1" noChangeShapeType="1" noTextEdit="1"/>
              </p:cNvSpPr>
              <p:nvPr>
                <p:ph idx="1"/>
              </p:nvPr>
            </p:nvSpPr>
            <p:spPr>
              <a:blipFill>
                <a:blip r:embed="rId2"/>
                <a:stretch>
                  <a:fillRect l="-909" t="-1135"/>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C918E25C-7EFE-43B0-A146-9E6B65888A14}"/>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06156930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3BBE4F-01DB-413A-B2CE-F55A0A10E52C}"/>
              </a:ext>
            </a:extLst>
          </p:cNvPr>
          <p:cNvSpPr>
            <a:spLocks noGrp="1"/>
          </p:cNvSpPr>
          <p:nvPr>
            <p:ph type="title"/>
          </p:nvPr>
        </p:nvSpPr>
        <p:spPr/>
        <p:txBody>
          <a:bodyPr/>
          <a:lstStyle/>
          <a:p>
            <a:r>
              <a:rPr lang="en-US" altLang="zh-TW" dirty="0"/>
              <a:t>Insertion Sort</a:t>
            </a:r>
            <a:endParaRPr lang="zh-TW" altLang="en-US" dirty="0"/>
          </a:p>
        </p:txBody>
      </p:sp>
      <p:sp>
        <p:nvSpPr>
          <p:cNvPr id="3" name="內容版面配置區 2">
            <a:extLst>
              <a:ext uri="{FF2B5EF4-FFF2-40B4-BE49-F238E27FC236}">
                <a16:creationId xmlns:a16="http://schemas.microsoft.com/office/drawing/2014/main" id="{67B4530D-82EF-4C0A-A9F0-F524E7FD151B}"/>
              </a:ext>
            </a:extLst>
          </p:cNvPr>
          <p:cNvSpPr>
            <a:spLocks noGrp="1"/>
          </p:cNvSpPr>
          <p:nvPr>
            <p:ph idx="1"/>
          </p:nvPr>
        </p:nvSpPr>
        <p:spPr/>
        <p:txBody>
          <a:bodyPr/>
          <a:lstStyle/>
          <a:p>
            <a:r>
              <a:rPr lang="en-US" altLang="zh-TW" dirty="0"/>
              <a:t>- Insertion sort is a little bit more efficient than bubble sort in practice. Theoretically, they have the same Big O value.</a:t>
            </a:r>
          </a:p>
          <a:p>
            <a:r>
              <a:rPr lang="en-US" altLang="zh-TW" dirty="0"/>
              <a:t>- The principle of insertion sort is simple. Keeping inserting a new value into a sorted array. Insert it to the correct spot so the sorted array remains sorted.</a:t>
            </a:r>
            <a:endParaRPr lang="zh-TW" altLang="en-US" dirty="0"/>
          </a:p>
        </p:txBody>
      </p:sp>
      <p:sp>
        <p:nvSpPr>
          <p:cNvPr id="6" name="文字方塊 5">
            <a:extLst>
              <a:ext uri="{FF2B5EF4-FFF2-40B4-BE49-F238E27FC236}">
                <a16:creationId xmlns:a16="http://schemas.microsoft.com/office/drawing/2014/main" id="{9587263D-50E2-4F2D-AC9F-2B7ED5935872}"/>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89950899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837234-924A-49AA-A01F-08E947F106D4}"/>
              </a:ext>
            </a:extLst>
          </p:cNvPr>
          <p:cNvSpPr>
            <a:spLocks noGrp="1"/>
          </p:cNvSpPr>
          <p:nvPr>
            <p:ph type="title"/>
          </p:nvPr>
        </p:nvSpPr>
        <p:spPr/>
        <p:txBody>
          <a:bodyPr/>
          <a:lstStyle/>
          <a:p>
            <a:r>
              <a:rPr lang="en-US" altLang="zh-TW" dirty="0"/>
              <a:t>Pseudocode of Insertion Sort</a:t>
            </a:r>
            <a:endParaRPr lang="zh-TW" altLang="en-US" dirty="0"/>
          </a:p>
        </p:txBody>
      </p:sp>
      <p:sp>
        <p:nvSpPr>
          <p:cNvPr id="3" name="內容版面配置區 2">
            <a:extLst>
              <a:ext uri="{FF2B5EF4-FFF2-40B4-BE49-F238E27FC236}">
                <a16:creationId xmlns:a16="http://schemas.microsoft.com/office/drawing/2014/main" id="{1EDF7F36-C4A2-4AFC-ABF1-7ACEA591E085}"/>
              </a:ext>
            </a:extLst>
          </p:cNvPr>
          <p:cNvSpPr>
            <a:spLocks noGrp="1"/>
          </p:cNvSpPr>
          <p:nvPr>
            <p:ph idx="1"/>
          </p:nvPr>
        </p:nvSpPr>
        <p:spPr/>
        <p:txBody>
          <a:bodyPr/>
          <a:lstStyle/>
          <a:p>
            <a:r>
              <a:rPr lang="en-US" altLang="zh-TW" dirty="0"/>
              <a:t>INSERTION-SORT(A):</a:t>
            </a:r>
            <a:br>
              <a:rPr lang="en-US" altLang="zh-TW" dirty="0"/>
            </a:br>
            <a:r>
              <a:rPr lang="en-US" altLang="zh-TW" dirty="0"/>
              <a:t>	for j from index 1 to </a:t>
            </a:r>
            <a:r>
              <a:rPr lang="en-US" altLang="zh-TW" dirty="0" err="1"/>
              <a:t>A.length</a:t>
            </a:r>
            <a:r>
              <a:rPr lang="en-US" altLang="zh-TW" dirty="0"/>
              <a:t> – 1 (inclusive):</a:t>
            </a:r>
            <a:br>
              <a:rPr lang="en-US" altLang="zh-TW" dirty="0"/>
            </a:br>
            <a:r>
              <a:rPr lang="en-US" altLang="zh-TW" dirty="0"/>
              <a:t>		key = A[j]</a:t>
            </a:r>
            <a:br>
              <a:rPr lang="en-US" altLang="zh-TW" dirty="0"/>
            </a:br>
            <a:r>
              <a:rPr lang="en-US" altLang="zh-TW" dirty="0"/>
              <a:t>		// Now, insertion key into the sorted sequence A[0, 1, 2, …, j – 1]</a:t>
            </a:r>
            <a:br>
              <a:rPr lang="en-US" altLang="zh-TW" dirty="0"/>
            </a:br>
            <a:r>
              <a:rPr lang="en-US" altLang="zh-TW" dirty="0"/>
              <a:t>		</a:t>
            </a:r>
            <a:r>
              <a:rPr lang="en-US" altLang="zh-TW" dirty="0" err="1"/>
              <a:t>i</a:t>
            </a:r>
            <a:r>
              <a:rPr lang="en-US" altLang="zh-TW" dirty="0"/>
              <a:t> = j – 1</a:t>
            </a:r>
            <a:br>
              <a:rPr lang="en-US" altLang="zh-TW" dirty="0"/>
            </a:br>
            <a:r>
              <a:rPr lang="en-US" altLang="zh-TW" dirty="0"/>
              <a:t>		while </a:t>
            </a:r>
            <a:r>
              <a:rPr lang="en-US" altLang="zh-TW" dirty="0" err="1"/>
              <a:t>i</a:t>
            </a:r>
            <a:r>
              <a:rPr lang="en-US" altLang="zh-TW" dirty="0"/>
              <a:t> &gt;= 0 and A[</a:t>
            </a:r>
            <a:r>
              <a:rPr lang="en-US" altLang="zh-TW" dirty="0" err="1"/>
              <a:t>i</a:t>
            </a:r>
            <a:r>
              <a:rPr lang="en-US" altLang="zh-TW" dirty="0"/>
              <a:t>] &gt; key:</a:t>
            </a:r>
            <a:br>
              <a:rPr lang="en-US" altLang="zh-TW" dirty="0"/>
            </a:br>
            <a:r>
              <a:rPr lang="en-US" altLang="zh-TW" dirty="0"/>
              <a:t>			A[</a:t>
            </a:r>
            <a:r>
              <a:rPr lang="en-US" altLang="zh-TW" dirty="0" err="1"/>
              <a:t>i</a:t>
            </a:r>
            <a:r>
              <a:rPr lang="en-US" altLang="zh-TW" dirty="0"/>
              <a:t> + 1] = A[</a:t>
            </a:r>
            <a:r>
              <a:rPr lang="en-US" altLang="zh-TW" dirty="0" err="1"/>
              <a:t>i</a:t>
            </a:r>
            <a:r>
              <a:rPr lang="en-US" altLang="zh-TW" dirty="0"/>
              <a:t>]</a:t>
            </a:r>
            <a:br>
              <a:rPr lang="en-US" altLang="zh-TW" dirty="0"/>
            </a:br>
            <a:r>
              <a:rPr lang="en-US" altLang="zh-TW" dirty="0"/>
              <a:t>			</a:t>
            </a:r>
            <a:r>
              <a:rPr lang="en-US" altLang="zh-TW" dirty="0" err="1"/>
              <a:t>i</a:t>
            </a:r>
            <a:r>
              <a:rPr lang="en-US" altLang="zh-TW" dirty="0"/>
              <a:t> = </a:t>
            </a:r>
            <a:r>
              <a:rPr lang="en-US" altLang="zh-TW" dirty="0" err="1"/>
              <a:t>i</a:t>
            </a:r>
            <a:r>
              <a:rPr lang="en-US" altLang="zh-TW" dirty="0"/>
              <a:t> – 1</a:t>
            </a:r>
            <a:br>
              <a:rPr lang="en-US" altLang="zh-TW" dirty="0"/>
            </a:br>
            <a:r>
              <a:rPr lang="en-US" altLang="zh-TW" dirty="0"/>
              <a:t>		A[</a:t>
            </a:r>
            <a:r>
              <a:rPr lang="en-US" altLang="zh-TW" dirty="0" err="1"/>
              <a:t>i</a:t>
            </a:r>
            <a:r>
              <a:rPr lang="en-US" altLang="zh-TW" dirty="0"/>
              <a:t> + 1] = key</a:t>
            </a:r>
          </a:p>
        </p:txBody>
      </p:sp>
      <p:sp>
        <p:nvSpPr>
          <p:cNvPr id="4" name="文字方塊 3">
            <a:extLst>
              <a:ext uri="{FF2B5EF4-FFF2-40B4-BE49-F238E27FC236}">
                <a16:creationId xmlns:a16="http://schemas.microsoft.com/office/drawing/2014/main" id="{15FDE3E0-B0B4-451D-BF15-E47926006F54}"/>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73000324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5570E5-6836-46B9-813F-83238273D457}"/>
              </a:ext>
            </a:extLst>
          </p:cNvPr>
          <p:cNvSpPr>
            <a:spLocks noGrp="1"/>
          </p:cNvSpPr>
          <p:nvPr>
            <p:ph type="title"/>
          </p:nvPr>
        </p:nvSpPr>
        <p:spPr/>
        <p:txBody>
          <a:bodyPr/>
          <a:lstStyle/>
          <a:p>
            <a:r>
              <a:rPr lang="en-US" altLang="zh-TW" dirty="0"/>
              <a:t>Overview of Insertion Sort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78C3CAE-C71D-4E92-BFA1-1967DAAFA244}"/>
                  </a:ext>
                </a:extLst>
              </p:cNvPr>
              <p:cNvSpPr>
                <a:spLocks noGrp="1"/>
              </p:cNvSpPr>
              <p:nvPr>
                <p:ph idx="1"/>
              </p:nvPr>
            </p:nvSpPr>
            <p:spPr/>
            <p:txBody>
              <a:bodyPr/>
              <a:lstStyle/>
              <a:p>
                <a:r>
                  <a:rPr lang="en-US" altLang="zh-TW" dirty="0"/>
                  <a:t>Worst Case Performance: O(</a:t>
                </a:r>
                <a14:m>
                  <m:oMath xmlns:m="http://schemas.openxmlformats.org/officeDocument/2006/math">
                    <m:sSup>
                      <m:sSupPr>
                        <m:ctrlPr>
                          <a:rPr lang="en-US" altLang="zh-TW" i="1" smtClean="0">
                            <a:solidFill>
                              <a:srgbClr val="836967"/>
                            </a:solidFill>
                            <a:latin typeface="Cambria Math" panose="02040503050406030204" pitchFamily="18" charset="0"/>
                          </a:rPr>
                        </m:ctrlPr>
                      </m:sSupPr>
                      <m:e>
                        <m:r>
                          <a:rPr lang="en-US" altLang="zh-TW" i="1" smtClean="0">
                            <a:latin typeface="Cambria Math" panose="02040503050406030204" pitchFamily="18" charset="0"/>
                          </a:rPr>
                          <m:t>𝑛</m:t>
                        </m:r>
                      </m:e>
                      <m:sup>
                        <m:r>
                          <a:rPr lang="en-US" altLang="zh-TW" i="1" smtClean="0">
                            <a:latin typeface="Cambria Math" panose="02040503050406030204" pitchFamily="18" charset="0"/>
                          </a:rPr>
                          <m:t>2</m:t>
                        </m:r>
                      </m:sup>
                    </m:sSup>
                  </m:oMath>
                </a14:m>
                <a:r>
                  <a:rPr lang="en-US" altLang="zh-TW" dirty="0"/>
                  <a:t>)</a:t>
                </a:r>
              </a:p>
              <a:p>
                <a:r>
                  <a:rPr lang="en-US" altLang="zh-TW" dirty="0"/>
                  <a:t>Best Case Performance: O(</a:t>
                </a:r>
                <a14:m>
                  <m:oMath xmlns:m="http://schemas.openxmlformats.org/officeDocument/2006/math">
                    <m:r>
                      <a:rPr lang="en-US" altLang="zh-TW" b="0" i="1" smtClean="0">
                        <a:latin typeface="Cambria Math" panose="02040503050406030204" pitchFamily="18" charset="0"/>
                      </a:rPr>
                      <m:t>𝑛</m:t>
                    </m:r>
                  </m:oMath>
                </a14:m>
                <a:r>
                  <a:rPr lang="en-US" altLang="zh-TW" dirty="0"/>
                  <a:t>)</a:t>
                </a:r>
              </a:p>
              <a:p>
                <a:r>
                  <a:rPr lang="pt-BR" altLang="zh-TW" dirty="0"/>
                  <a:t>Average performance	O(</a:t>
                </a:r>
                <a14:m>
                  <m:oMath xmlns:m="http://schemas.openxmlformats.org/officeDocument/2006/math">
                    <m:sSup>
                      <m:sSupPr>
                        <m:ctrlPr>
                          <a:rPr lang="pt-BR" altLang="zh-TW" i="1" smtClean="0">
                            <a:solidFill>
                              <a:srgbClr val="836967"/>
                            </a:solidFill>
                            <a:latin typeface="Cambria Math" panose="02040503050406030204" pitchFamily="18" charset="0"/>
                          </a:rPr>
                        </m:ctrlPr>
                      </m:sSupPr>
                      <m:e>
                        <m:r>
                          <a:rPr lang="pt-BR" altLang="zh-TW" i="1" smtClean="0">
                            <a:latin typeface="Cambria Math" panose="02040503050406030204" pitchFamily="18" charset="0"/>
                          </a:rPr>
                          <m:t>𝑛</m:t>
                        </m:r>
                      </m:e>
                      <m:sup>
                        <m:r>
                          <a:rPr lang="pt-BR" altLang="zh-TW" i="1" smtClean="0">
                            <a:latin typeface="Cambria Math" panose="02040503050406030204" pitchFamily="18" charset="0"/>
                          </a:rPr>
                          <m:t>2</m:t>
                        </m:r>
                      </m:sup>
                    </m:sSup>
                  </m:oMath>
                </a14:m>
                <a:r>
                  <a:rPr lang="pt-BR" altLang="zh-TW" dirty="0"/>
                  <a:t>)</a:t>
                </a:r>
              </a:p>
              <a:p>
                <a:endParaRPr lang="zh-TW" altLang="en-US" dirty="0"/>
              </a:p>
            </p:txBody>
          </p:sp>
        </mc:Choice>
        <mc:Fallback xmlns="">
          <p:sp>
            <p:nvSpPr>
              <p:cNvPr id="3" name="內容版面配置區 2">
                <a:extLst>
                  <a:ext uri="{FF2B5EF4-FFF2-40B4-BE49-F238E27FC236}">
                    <a16:creationId xmlns:a16="http://schemas.microsoft.com/office/drawing/2014/main" id="{B78C3CAE-C71D-4E92-BFA1-1967DAAFA244}"/>
                  </a:ext>
                </a:extLst>
              </p:cNvPr>
              <p:cNvSpPr>
                <a:spLocks noGrp="1" noRot="1" noChangeAspect="1" noMove="1" noResize="1" noEditPoints="1" noAdjustHandles="1" noChangeArrowheads="1" noChangeShapeType="1" noTextEdit="1"/>
              </p:cNvSpPr>
              <p:nvPr>
                <p:ph idx="1"/>
              </p:nvPr>
            </p:nvSpPr>
            <p:spPr>
              <a:blipFill>
                <a:blip r:embed="rId2"/>
                <a:stretch>
                  <a:fillRect l="-909" t="-1135"/>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1FEDDF4A-3220-4E4C-A62C-A838DA0754F0}"/>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472825243"/>
      </p:ext>
    </p:extLst>
  </p:cSld>
  <p:clrMapOvr>
    <a:masterClrMapping/>
  </p:clrMapOvr>
  <p:transition spd="slow">
    <p:cover/>
  </p:transition>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
  <TotalTime>3068</TotalTime>
  <Words>723</Words>
  <Application>Microsoft Office PowerPoint</Application>
  <PresentationFormat>寬螢幕</PresentationFormat>
  <Paragraphs>51</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Calibri</vt:lpstr>
      <vt:lpstr>Cambria Math</vt:lpstr>
      <vt:lpstr>Garamond</vt:lpstr>
      <vt:lpstr>RetrospectVTI</vt:lpstr>
      <vt:lpstr>Sorting Algorithms</vt:lpstr>
      <vt:lpstr>Sorting Algorithms</vt:lpstr>
      <vt:lpstr>List of Algorithms</vt:lpstr>
      <vt:lpstr>Bubble Sort</vt:lpstr>
      <vt:lpstr>Pseudocode of Bubble Sort</vt:lpstr>
      <vt:lpstr>Overview of Bubble Sort</vt:lpstr>
      <vt:lpstr>Insertion Sort</vt:lpstr>
      <vt:lpstr>Pseudocode of Insertion Sort</vt:lpstr>
      <vt:lpstr>Overview of Insertion Sort</vt:lpstr>
      <vt:lpstr>Selection Sort</vt:lpstr>
      <vt:lpstr>Pseudocode of Finding the Smallest Value</vt:lpstr>
      <vt:lpstr>Pseudocode of Selection Sort</vt:lpstr>
      <vt:lpstr>Overview of Selection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Sorting Algorithms</dc:title>
  <dc:creator>Yu-Hsien Jen</dc:creator>
  <cp:lastModifiedBy>Yu-Hsien Jen</cp:lastModifiedBy>
  <cp:revision>37</cp:revision>
  <dcterms:created xsi:type="dcterms:W3CDTF">2021-02-25T12:10:26Z</dcterms:created>
  <dcterms:modified xsi:type="dcterms:W3CDTF">2021-03-01T03:22:17Z</dcterms:modified>
</cp:coreProperties>
</file>