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2" r:id="rId12"/>
    <p:sldId id="266" r:id="rId13"/>
    <p:sldId id="271" r:id="rId14"/>
    <p:sldId id="278" r:id="rId15"/>
    <p:sldId id="269" r:id="rId16"/>
    <p:sldId id="268" r:id="rId17"/>
    <p:sldId id="270" r:id="rId18"/>
    <p:sldId id="274" r:id="rId19"/>
    <p:sldId id="272" r:id="rId20"/>
    <p:sldId id="275" r:id="rId21"/>
    <p:sldId id="276" r:id="rId22"/>
    <p:sldId id="273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1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3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Technological background">
            <a:extLst>
              <a:ext uri="{FF2B5EF4-FFF2-40B4-BE49-F238E27FC236}">
                <a16:creationId xmlns:a16="http://schemas.microsoft.com/office/drawing/2014/main" id="{39161CFE-E421-43DB-A8C1-D8FE0F820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F1CF57-EF51-43ED-B12D-E1D9DCAD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Sorting Algorithms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>
                <a:solidFill>
                  <a:srgbClr val="FFFFFF"/>
                </a:solidFill>
              </a:rPr>
              <a:t>II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93BAE7-2D35-4C1C-BF14-41E7231B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4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A84FC3-520D-4EDC-9552-BAB67C348EDD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9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1A3B6-69A5-4249-ABB2-DB90568C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45B3CD2-E90E-4280-A30C-779A0FE3E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40" y="2108200"/>
            <a:ext cx="6685845" cy="376078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C113576-6C2B-498A-9BE5-29F4467E555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9327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25BB7-377D-4352-BB23-2AB523C9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6181-426A-4CFA-8546-024A5C61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- Heap sort uses </a:t>
            </a:r>
            <a:r>
              <a:rPr lang="en-US" altLang="zh-TW" b="1" dirty="0"/>
              <a:t>Max Heap </a:t>
            </a:r>
            <a:r>
              <a:rPr lang="en-US" altLang="zh-TW" dirty="0"/>
              <a:t>to sort. </a:t>
            </a:r>
          </a:p>
          <a:p>
            <a:r>
              <a:rPr lang="en-US" altLang="zh-TW" dirty="0"/>
              <a:t> - In order to understand our next sorting algorithm, Heap Sort, you must first understand what a "max heap" is. Also, we need to know how max heap algorithm works.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E3E8C7-3611-4436-A21D-CB6342C0351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6633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C4DA6-E801-4B36-8DE5-56F1B981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max heap?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3C9A2-7378-4F38-B830-6D1DBCD2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we swap a node N down, just keep swapping if the node N has a child node that is bigger than the node N.</a:t>
            </a:r>
          </a:p>
          <a:p>
            <a:endParaRPr lang="en-US" altLang="zh-TW" dirty="0"/>
          </a:p>
          <a:p>
            <a:r>
              <a:rPr lang="en-US" altLang="zh-TW" dirty="0"/>
              <a:t>Array = [6, 13, 10, 4, 1, 5, 2, 8 ,14, 9, 11, 7, 3, 15, 12]</a:t>
            </a:r>
          </a:p>
          <a:p>
            <a:r>
              <a:rPr lang="en-US" altLang="zh-TW" dirty="0"/>
              <a:t>Max Heap = [15, 14, 12, 13, 11, 7, 10, 8, 4, 9, 1, 5, 3, 2, 6]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6BE409-FACB-47D1-A20F-7F85BBF967D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4820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D651D-FE46-43F2-87DB-578A869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Heap Sort Work?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2795A1-DAC2-46C4-919F-D7E4FDF5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34" y="2135095"/>
            <a:ext cx="6685845" cy="376078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955DA5A-0261-4CF3-A629-989279139BE8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025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1DE03-43D0-41B4-B283-9BA40D05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6BF1DD-96E5-4829-AC92-A5F08797F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40" y="2108200"/>
            <a:ext cx="6685845" cy="3760788"/>
          </a:xfrm>
        </p:spPr>
      </p:pic>
    </p:spTree>
    <p:extLst>
      <p:ext uri="{BB962C8B-B14F-4D97-AF65-F5344CB8AC3E}">
        <p14:creationId xmlns:p14="http://schemas.microsoft.com/office/powerpoint/2010/main" val="324281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4836D-2086-483B-879B-0C24DAF7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Build Max 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08C26-E7D3-4BEA-9B54-879C6823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BUILD-MAX-HEAP():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heapSize</a:t>
            </a:r>
            <a:r>
              <a:rPr lang="en-US" altLang="zh-TW" dirty="0"/>
              <a:t> = </a:t>
            </a:r>
            <a:r>
              <a:rPr lang="en-US" altLang="zh-TW" dirty="0" err="1"/>
              <a:t>A.length</a:t>
            </a:r>
            <a:r>
              <a:rPr lang="en-US" altLang="zh-TW" dirty="0"/>
              <a:t> – 1</a:t>
            </a:r>
            <a:br>
              <a:rPr lang="en-US" altLang="zh-TW" dirty="0"/>
            </a:b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from (</a:t>
            </a:r>
            <a:r>
              <a:rPr lang="en-US" altLang="zh-TW" dirty="0" err="1"/>
              <a:t>A.length</a:t>
            </a:r>
            <a:r>
              <a:rPr lang="en-US" altLang="zh-TW" dirty="0"/>
              <a:t> / 2) to 0 (inclusive):</a:t>
            </a:r>
            <a:br>
              <a:rPr lang="en-US" altLang="zh-TW" dirty="0"/>
            </a:br>
            <a:r>
              <a:rPr lang="en-US" altLang="zh-TW" dirty="0"/>
              <a:t>		MAX-HEAPIFY(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* </a:t>
            </a:r>
            <a:r>
              <a:rPr lang="en-US" altLang="zh-TW" dirty="0" err="1"/>
              <a:t>heapSize</a:t>
            </a:r>
            <a:r>
              <a:rPr lang="zh-TW" altLang="en-US" dirty="0"/>
              <a:t> </a:t>
            </a:r>
            <a:r>
              <a:rPr lang="en-US" altLang="zh-TW" dirty="0"/>
              <a:t>and A are global variables, since they are used in more than one function.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784534-5F9E-4E2C-916B-16FC02DEB774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5207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8C11-AB75-40D4-A44C-B8D4545D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Max </a:t>
            </a:r>
            <a:r>
              <a:rPr lang="en-US" altLang="zh-TW" dirty="0" err="1"/>
              <a:t>Heapify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E91A5-3C3E-4FD9-AB86-597174A9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88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MAX-HEAPIFY(</a:t>
            </a:r>
            <a:r>
              <a:rPr lang="en-US" altLang="zh-TW" dirty="0" err="1"/>
              <a:t>i</a:t>
            </a:r>
            <a:r>
              <a:rPr lang="en-US" altLang="zh-TW" dirty="0"/>
              <a:t>):</a:t>
            </a:r>
            <a:br>
              <a:rPr lang="en-US" altLang="zh-TW" dirty="0"/>
            </a:br>
            <a:r>
              <a:rPr lang="en-US" altLang="zh-TW" dirty="0"/>
              <a:t>	l = 2 * </a:t>
            </a:r>
            <a:r>
              <a:rPr lang="en-US" altLang="zh-TW" dirty="0" err="1"/>
              <a:t>i</a:t>
            </a:r>
            <a:r>
              <a:rPr lang="en-US" altLang="zh-TW" dirty="0"/>
              <a:t> + 1</a:t>
            </a:r>
            <a:br>
              <a:rPr lang="en-US" altLang="zh-TW" dirty="0"/>
            </a:br>
            <a:r>
              <a:rPr lang="en-US" altLang="zh-TW" dirty="0"/>
              <a:t>	r = 2 * </a:t>
            </a:r>
            <a:r>
              <a:rPr lang="en-US" altLang="zh-TW" dirty="0" err="1"/>
              <a:t>i</a:t>
            </a:r>
            <a:r>
              <a:rPr lang="en-US" altLang="zh-TW" dirty="0"/>
              <a:t> + 2</a:t>
            </a:r>
            <a:br>
              <a:rPr lang="en-US" altLang="zh-TW" dirty="0"/>
            </a:br>
            <a:r>
              <a:rPr lang="en-US" altLang="zh-TW" dirty="0"/>
              <a:t>	if l &lt;= </a:t>
            </a:r>
            <a:r>
              <a:rPr lang="en-US" altLang="zh-TW" dirty="0" err="1"/>
              <a:t>heapSize</a:t>
            </a:r>
            <a:r>
              <a:rPr lang="en-US" altLang="zh-TW" dirty="0"/>
              <a:t> and A[l] &gt; A[</a:t>
            </a:r>
            <a:r>
              <a:rPr lang="en-US" altLang="zh-TW" dirty="0" err="1"/>
              <a:t>i</a:t>
            </a:r>
            <a:r>
              <a:rPr lang="en-US" altLang="zh-TW" dirty="0"/>
              <a:t>]:</a:t>
            </a:r>
            <a:br>
              <a:rPr lang="en-US" altLang="zh-TW" dirty="0"/>
            </a:br>
            <a:r>
              <a:rPr lang="en-US" altLang="zh-TW" dirty="0"/>
              <a:t>		largest = l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largest = </a:t>
            </a:r>
            <a:r>
              <a:rPr lang="en-US" altLang="zh-TW" dirty="0" err="1"/>
              <a:t>i</a:t>
            </a:r>
            <a:br>
              <a:rPr lang="en-US" altLang="zh-TW" dirty="0"/>
            </a:br>
            <a:r>
              <a:rPr lang="en-US" altLang="zh-TW" dirty="0"/>
              <a:t>	if r &lt;= </a:t>
            </a:r>
            <a:r>
              <a:rPr lang="en-US" altLang="zh-TW" dirty="0" err="1"/>
              <a:t>heapSize</a:t>
            </a:r>
            <a:r>
              <a:rPr lang="en-US" altLang="zh-TW" dirty="0"/>
              <a:t> and A[r] &gt; A[largest]:</a:t>
            </a:r>
            <a:br>
              <a:rPr lang="en-US" altLang="zh-TW" dirty="0"/>
            </a:br>
            <a:r>
              <a:rPr lang="en-US" altLang="zh-TW" dirty="0"/>
              <a:t>		largest = r</a:t>
            </a:r>
            <a:br>
              <a:rPr lang="en-US" altLang="zh-TW" dirty="0"/>
            </a:br>
            <a:r>
              <a:rPr lang="en-US" altLang="zh-TW" dirty="0"/>
              <a:t>	if largest is not i:</a:t>
            </a:r>
            <a:br>
              <a:rPr lang="en-US" altLang="zh-TW" dirty="0"/>
            </a:br>
            <a:r>
              <a:rPr lang="en-US" altLang="zh-TW" dirty="0"/>
              <a:t>		swap A[</a:t>
            </a:r>
            <a:r>
              <a:rPr lang="en-US" altLang="zh-TW" dirty="0" err="1"/>
              <a:t>i</a:t>
            </a:r>
            <a:r>
              <a:rPr lang="en-US" altLang="zh-TW" dirty="0"/>
              <a:t>] with A[largest]</a:t>
            </a:r>
            <a:br>
              <a:rPr lang="en-US" altLang="zh-TW" dirty="0"/>
            </a:br>
            <a:r>
              <a:rPr lang="en-US" altLang="zh-TW" dirty="0"/>
              <a:t>		MAX-HEAPIFY(largest)</a:t>
            </a:r>
          </a:p>
          <a:p>
            <a:br>
              <a:rPr lang="en-US" altLang="zh-TW" dirty="0"/>
            </a:br>
            <a:r>
              <a:rPr lang="en-US" altLang="zh-TW" dirty="0"/>
              <a:t>* </a:t>
            </a:r>
            <a:r>
              <a:rPr lang="en-US" altLang="zh-TW" dirty="0" err="1"/>
              <a:t>heapSize</a:t>
            </a:r>
            <a:r>
              <a:rPr lang="en-US" altLang="zh-TW" dirty="0"/>
              <a:t> and A are global variables, since they are used in more than one function.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3BCD7B-50BE-4A39-9788-645C86813CAA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4745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7EDC2-DF81-4FDF-A148-625E1A22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Heap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DDE2C-6201-4D74-8210-76825378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HEAP-SORT():</a:t>
            </a:r>
            <a:br>
              <a:rPr lang="en-US" altLang="zh-TW" dirty="0"/>
            </a:br>
            <a:r>
              <a:rPr lang="en-US" altLang="zh-TW" dirty="0"/>
              <a:t>	 BUILD-MAX-HEAP()</a:t>
            </a:r>
            <a:br>
              <a:rPr lang="en-US" altLang="zh-TW" dirty="0"/>
            </a:b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from </a:t>
            </a:r>
            <a:r>
              <a:rPr lang="en-US" altLang="zh-TW" dirty="0" err="1"/>
              <a:t>A.length</a:t>
            </a:r>
            <a:r>
              <a:rPr lang="en-US" altLang="zh-TW" dirty="0"/>
              <a:t> - 1 to 0:</a:t>
            </a:r>
            <a:br>
              <a:rPr lang="en-US" altLang="zh-TW" dirty="0"/>
            </a:br>
            <a:r>
              <a:rPr lang="en-US" altLang="zh-TW" dirty="0"/>
              <a:t>		exchange A[0] with A[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 err="1"/>
              <a:t>heapSize</a:t>
            </a:r>
            <a:r>
              <a:rPr lang="en-US" altLang="zh-TW" dirty="0"/>
              <a:t> = </a:t>
            </a:r>
            <a:r>
              <a:rPr lang="en-US" altLang="zh-TW" dirty="0" err="1"/>
              <a:t>heapSize</a:t>
            </a:r>
            <a:r>
              <a:rPr lang="en-US" altLang="zh-TW" dirty="0"/>
              <a:t> – 1</a:t>
            </a:r>
            <a:br>
              <a:rPr lang="en-US" altLang="zh-TW" dirty="0"/>
            </a:br>
            <a:r>
              <a:rPr lang="en-US" altLang="zh-TW" dirty="0"/>
              <a:t>		MAX-HEAPIFY(0)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 </a:t>
            </a:r>
            <a:r>
              <a:rPr lang="en-US" altLang="zh-TW" dirty="0" err="1"/>
              <a:t>heapSize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and A are global variables, since they are used in more than one function.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E263E7-2118-4BBE-AA01-9D05B4074A0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1784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2C9C-0851-4E19-A454-E3BE46E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Heap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FFB6DD-9BF1-4850-A671-154300F18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90272"/>
                <a:ext cx="10058400" cy="3760891"/>
              </a:xfrm>
            </p:spPr>
            <p:txBody>
              <a:bodyPr/>
              <a:lstStyle/>
              <a:p>
                <a:r>
                  <a:rPr lang="en-US" altLang="zh-TW" dirty="0"/>
                  <a:t>Worse Case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Best Case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 O(n)</a:t>
                </a:r>
              </a:p>
              <a:p>
                <a:r>
                  <a:rPr lang="en-US" altLang="zh-TW" dirty="0"/>
                  <a:t>Average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FFB6DD-9BF1-4850-A671-154300F18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90272"/>
                <a:ext cx="10058400" cy="3760891"/>
              </a:xfrm>
              <a:blipFill>
                <a:blip r:embed="rId2"/>
                <a:stretch>
                  <a:fillRect l="-909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DDBD3EA-5C9F-4D82-9DA5-5BC76E33AE4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BC7392-9D3B-4FD9-BE56-2A688C913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75" y="2287139"/>
            <a:ext cx="2765913" cy="15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5863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015D5-86F9-4ECD-B630-574F2BAD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90CD4-F811-4C72-8710-BC43B0CC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 As you know from its name, quick sort is quick.</a:t>
            </a:r>
          </a:p>
          <a:p>
            <a:r>
              <a:rPr lang="en-US" altLang="zh-TW" dirty="0"/>
              <a:t>- Developed by British computer scientist Tony Hoare in 1959 and published in 1961, it is still a commonly used algorithm for sorting.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8E8D11-B9AE-44AE-BC69-25A78A36AB6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8505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66DC2-83CA-4AC5-8B16-1A9E424A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of Algorithms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342CB-04A3-4E9F-A419-B9674001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Merge Sort</a:t>
            </a:r>
          </a:p>
          <a:p>
            <a:r>
              <a:rPr lang="en-US" altLang="zh-TW" dirty="0"/>
              <a:t>2. Heap Sort</a:t>
            </a:r>
          </a:p>
          <a:p>
            <a:r>
              <a:rPr lang="en-US" altLang="zh-TW" dirty="0"/>
              <a:t>3. Quick Sort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35B83F-34A8-4166-A3CF-EE379F86B84A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200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6B5A8-E8C2-4DCB-9379-E6EB8B68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26D781-29FE-4DB7-97B8-C33BBAC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- By itself, Partition is not a sorting algorithm, but it is an important subroutine of the Quicksort algorithm. So, to understand Quicksort, you must first understand Partition.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The idea of partition algorithm is to divide the array into 2 parts.  Either part is a sorted array, but the element in the middle is sorted (we found its correct final spot)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D19BED-E3DA-4A32-8382-C65F25040B4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9472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030F7-B077-4932-B97E-024FA10D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D81C5-B113-4C98-956F-9E6C9BB2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7446"/>
          </a:xfrm>
        </p:spPr>
        <p:txBody>
          <a:bodyPr>
            <a:normAutofit/>
          </a:bodyPr>
          <a:lstStyle/>
          <a:p>
            <a:r>
              <a:rPr lang="en-US" altLang="zh-TW" dirty="0"/>
              <a:t>PARTITION(p, r):</a:t>
            </a:r>
            <a:br>
              <a:rPr lang="en-US" altLang="zh-TW" dirty="0"/>
            </a:br>
            <a:r>
              <a:rPr lang="en-US" altLang="zh-TW" dirty="0"/>
              <a:t>	x = A[r]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 = p – 1</a:t>
            </a:r>
            <a:br>
              <a:rPr lang="en-US" altLang="zh-TW" dirty="0"/>
            </a:br>
            <a:r>
              <a:rPr lang="en-US" altLang="zh-TW" dirty="0"/>
              <a:t>	for j from p to r – 1(inclusive):</a:t>
            </a:r>
            <a:br>
              <a:rPr lang="en-US" altLang="zh-TW" dirty="0"/>
            </a:br>
            <a:r>
              <a:rPr lang="en-US" altLang="zh-TW" dirty="0"/>
              <a:t>		if A[j] &lt;= x: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err="1"/>
              <a:t>i</a:t>
            </a:r>
            <a:r>
              <a:rPr lang="en-US" altLang="zh-TW" dirty="0"/>
              <a:t> + 1</a:t>
            </a:r>
            <a:br>
              <a:rPr lang="en-US" altLang="zh-TW" dirty="0"/>
            </a:br>
            <a:r>
              <a:rPr lang="en-US" altLang="zh-TW" dirty="0"/>
              <a:t>			exchange A[</a:t>
            </a:r>
            <a:r>
              <a:rPr lang="en-US" altLang="zh-TW" dirty="0" err="1"/>
              <a:t>i</a:t>
            </a:r>
            <a:r>
              <a:rPr lang="en-US" altLang="zh-TW" dirty="0"/>
              <a:t>] with A[j]</a:t>
            </a:r>
            <a:br>
              <a:rPr lang="en-US" altLang="zh-TW" dirty="0"/>
            </a:br>
            <a:r>
              <a:rPr lang="en-US" altLang="zh-TW" dirty="0"/>
              <a:t>	exchange</a:t>
            </a:r>
            <a:r>
              <a:rPr lang="zh-TW" altLang="en-US" dirty="0"/>
              <a:t> </a:t>
            </a:r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 + 1] with A[r]</a:t>
            </a:r>
            <a:br>
              <a:rPr lang="en-US" altLang="zh-TW" dirty="0"/>
            </a:br>
            <a:r>
              <a:rPr lang="en-US" altLang="zh-TW" dirty="0"/>
              <a:t>	return </a:t>
            </a:r>
            <a:r>
              <a:rPr lang="en-US" altLang="zh-TW" dirty="0" err="1"/>
              <a:t>i</a:t>
            </a:r>
            <a:r>
              <a:rPr lang="en-US" altLang="zh-TW" dirty="0"/>
              <a:t> + 1</a:t>
            </a:r>
          </a:p>
          <a:p>
            <a:r>
              <a:rPr lang="en-US" altLang="zh-TW" dirty="0"/>
              <a:t>*. </a:t>
            </a:r>
            <a:r>
              <a:rPr lang="en-US" altLang="zh-TW" dirty="0" err="1"/>
              <a:t>i</a:t>
            </a:r>
            <a:r>
              <a:rPr lang="en-US" altLang="zh-TW" dirty="0"/>
              <a:t> this variable is counting how many items are less than the pivot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C5072E-F0AD-4BC2-A41A-ADC3E7B0E438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8656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BEFF6-2BFD-43C4-B062-2C910C40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of 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7E5D7-1B17-46FE-A2B7-BFDDA72E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QUICK-SORT(p, r):</a:t>
            </a:r>
            <a:br>
              <a:rPr lang="en-US" altLang="zh-TW" dirty="0"/>
            </a:br>
            <a:r>
              <a:rPr lang="en-US" altLang="zh-TW" dirty="0"/>
              <a:t>	if p &lt; r:</a:t>
            </a:r>
            <a:br>
              <a:rPr lang="en-US" altLang="zh-TW" dirty="0"/>
            </a:br>
            <a:r>
              <a:rPr lang="en-US" altLang="zh-TW" dirty="0"/>
              <a:t>		q = partition(p, r)</a:t>
            </a:r>
            <a:br>
              <a:rPr lang="en-US" altLang="zh-TW" dirty="0"/>
            </a:br>
            <a:r>
              <a:rPr lang="en-US" altLang="zh-TW" dirty="0"/>
              <a:t>		QUICK-SORT(p, q - 1)</a:t>
            </a:r>
            <a:br>
              <a:rPr lang="en-US" altLang="zh-TW" dirty="0"/>
            </a:br>
            <a:r>
              <a:rPr lang="en-US" altLang="zh-TW" dirty="0"/>
              <a:t>		QUICK-SORT(q + 1, r)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*. When calling QUICK-SORT() the first time, just pass 0 and </a:t>
            </a:r>
            <a:r>
              <a:rPr lang="en-US" altLang="zh-TW" dirty="0" err="1"/>
              <a:t>array.length</a:t>
            </a:r>
            <a:r>
              <a:rPr lang="en-US" altLang="zh-TW" dirty="0"/>
              <a:t> – 1 as parameters.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E8F727-2336-445F-A8CF-3BC9D27F21D8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11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A989-23C9-4390-91CB-742AD0DC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Quick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26E94A4-06BF-4495-BF5A-6D1150481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Worse Case Performance: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Best Case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Average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26E94A4-06BF-4495-BF5A-6D1150481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5964483A-D36B-4202-98E8-2125C39FEF4C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175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681C7-4E16-464F-BC4B-776126E3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52CC2-17B1-448A-8743-01E8A577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- The principle of merge sort is quite simple. Take advantage of the fact that combining two sorted arrays has O(n) time complexity, using the pointer skill.</a:t>
            </a:r>
          </a:p>
          <a:p>
            <a:pPr marL="0" indent="0">
              <a:buNone/>
            </a:pPr>
            <a:r>
              <a:rPr lang="en-US" altLang="zh-TW" dirty="0"/>
              <a:t> - This sorting algorithm is a classic example of “divide and conquer.”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513136-42E5-41A2-836A-86C9FC177523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9071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53EA3-25F3-45B2-BF2B-6AE40122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I of 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EAE07-8C39-4FB4-A322-56D4A302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MERGE(A1, A2):</a:t>
            </a:r>
            <a:br>
              <a:rPr lang="en-US" altLang="zh-TW" dirty="0"/>
            </a:br>
            <a:r>
              <a:rPr lang="en-US" altLang="zh-TW" dirty="0"/>
              <a:t>	result = [ ], </a:t>
            </a:r>
            <a:r>
              <a:rPr lang="en-US" altLang="zh-TW" dirty="0" err="1"/>
              <a:t>i</a:t>
            </a:r>
            <a:r>
              <a:rPr lang="en-US" altLang="zh-TW" dirty="0"/>
              <a:t> = 0, j = 0</a:t>
            </a:r>
            <a:br>
              <a:rPr lang="en-US" altLang="zh-TW" dirty="0"/>
            </a:br>
            <a:r>
              <a:rPr lang="en-US" altLang="zh-TW" dirty="0"/>
              <a:t>	while </a:t>
            </a:r>
            <a:r>
              <a:rPr lang="en-US" altLang="zh-TW" dirty="0" err="1"/>
              <a:t>i</a:t>
            </a:r>
            <a:r>
              <a:rPr lang="en-US" altLang="zh-TW" dirty="0"/>
              <a:t> &lt; A1.length and j &lt; A2.length:</a:t>
            </a:r>
            <a:br>
              <a:rPr lang="en-US" altLang="zh-TW" dirty="0"/>
            </a:br>
            <a:r>
              <a:rPr lang="en-US" altLang="zh-TW" dirty="0"/>
              <a:t>		if A1[</a:t>
            </a:r>
            <a:r>
              <a:rPr lang="en-US" altLang="zh-TW" dirty="0" err="1"/>
              <a:t>i</a:t>
            </a:r>
            <a:r>
              <a:rPr lang="en-US" altLang="zh-TW" dirty="0"/>
              <a:t>] &gt; A2[j]:</a:t>
            </a:r>
            <a:br>
              <a:rPr lang="en-US" altLang="zh-TW" dirty="0"/>
            </a:br>
            <a:r>
              <a:rPr lang="en-US" altLang="zh-TW" dirty="0"/>
              <a:t>			add A2[j] to result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err="1"/>
              <a:t>j++</a:t>
            </a:r>
            <a:br>
              <a:rPr lang="en-US" altLang="zh-TW" dirty="0"/>
            </a:br>
            <a:r>
              <a:rPr lang="en-US" altLang="zh-TW" dirty="0"/>
              <a:t>		else:</a:t>
            </a:r>
            <a:br>
              <a:rPr lang="en-US" altLang="zh-TW" dirty="0"/>
            </a:br>
            <a:r>
              <a:rPr lang="en-US" altLang="zh-TW" dirty="0"/>
              <a:t>			add A1[</a:t>
            </a:r>
            <a:r>
              <a:rPr lang="en-US" altLang="zh-TW" dirty="0" err="1"/>
              <a:t>i</a:t>
            </a:r>
            <a:r>
              <a:rPr lang="en-US" altLang="zh-TW" dirty="0"/>
              <a:t>] to result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err="1"/>
              <a:t>i</a:t>
            </a:r>
            <a:r>
              <a:rPr lang="en-US" altLang="zh-TW" dirty="0"/>
              <a:t>++</a:t>
            </a:r>
            <a:br>
              <a:rPr lang="en-US" altLang="zh-TW" dirty="0"/>
            </a:br>
            <a:r>
              <a:rPr lang="en-US" altLang="zh-TW" dirty="0"/>
              <a:t>	 // either arr1 or arr2 will have something left</a:t>
            </a:r>
            <a:br>
              <a:rPr lang="en-US" altLang="zh-TW" dirty="0"/>
            </a:br>
            <a:r>
              <a:rPr lang="en-US" altLang="zh-TW" dirty="0"/>
              <a:t>	 // use loop to put all remaining things into the result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24C6A8-2882-4020-8640-4DB7BDC3BD9A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674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89621-C1AA-4689-A449-B759515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Pseudocode II of 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BDD6B-72BC-4E2B-965E-0FDE9D17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MERGE-SORT(A):</a:t>
            </a:r>
            <a:br>
              <a:rPr lang="en-US" altLang="zh-TW" dirty="0"/>
            </a:br>
            <a:r>
              <a:rPr lang="en-US" altLang="zh-TW" dirty="0"/>
              <a:t>	if </a:t>
            </a:r>
            <a:r>
              <a:rPr lang="en-US" altLang="zh-TW" dirty="0" err="1"/>
              <a:t>A.length</a:t>
            </a:r>
            <a:r>
              <a:rPr lang="en-US" altLang="zh-TW" dirty="0"/>
              <a:t> equals to 1:</a:t>
            </a:r>
            <a:br>
              <a:rPr lang="en-US" altLang="zh-TW" dirty="0"/>
            </a:br>
            <a:r>
              <a:rPr lang="en-US" altLang="zh-TW" dirty="0"/>
              <a:t>		return A</a:t>
            </a:r>
            <a:br>
              <a:rPr lang="en-US" altLang="zh-TW" dirty="0"/>
            </a:br>
            <a:r>
              <a:rPr lang="en-US" altLang="zh-TW" dirty="0"/>
              <a:t>	else:</a:t>
            </a:r>
            <a:br>
              <a:rPr lang="en-US" altLang="zh-TW" dirty="0"/>
            </a:br>
            <a:r>
              <a:rPr lang="en-US" altLang="zh-TW" dirty="0"/>
              <a:t>		middle = </a:t>
            </a:r>
            <a:r>
              <a:rPr lang="en-US" altLang="zh-TW" dirty="0" err="1"/>
              <a:t>A.length</a:t>
            </a:r>
            <a:r>
              <a:rPr lang="en-US" altLang="zh-TW" dirty="0"/>
              <a:t> / 2</a:t>
            </a:r>
            <a:br>
              <a:rPr lang="en-US" altLang="zh-TW" dirty="0"/>
            </a:br>
            <a:r>
              <a:rPr lang="en-US" altLang="zh-TW" dirty="0"/>
              <a:t>		left = </a:t>
            </a:r>
            <a:r>
              <a:rPr lang="en-US" altLang="zh-TW" dirty="0" err="1"/>
              <a:t>A.slice</a:t>
            </a:r>
            <a:r>
              <a:rPr lang="en-US" altLang="zh-TW" dirty="0"/>
              <a:t>(0, middle)</a:t>
            </a:r>
            <a:br>
              <a:rPr lang="en-US" altLang="zh-TW" dirty="0"/>
            </a:br>
            <a:r>
              <a:rPr lang="en-US" altLang="zh-TW" dirty="0"/>
              <a:t>		right = </a:t>
            </a:r>
            <a:r>
              <a:rPr lang="en-US" altLang="zh-TW" dirty="0" err="1"/>
              <a:t>A.slice</a:t>
            </a:r>
            <a:r>
              <a:rPr lang="en-US" altLang="zh-TW" dirty="0"/>
              <a:t>(middle, </a:t>
            </a:r>
            <a:r>
              <a:rPr lang="en-US" altLang="zh-TW" dirty="0" err="1"/>
              <a:t>A.length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return MERGE(MERGE-SORT(right), MERGE-SORT(left))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689297-ACB9-45A6-B006-E4A7646E6969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522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2C9C-0851-4E19-A454-E3BE46E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Merge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FFB6DD-9BF1-4850-A671-154300F18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90272"/>
                <a:ext cx="10058400" cy="3760891"/>
              </a:xfrm>
            </p:spPr>
            <p:txBody>
              <a:bodyPr/>
              <a:lstStyle/>
              <a:p>
                <a:r>
                  <a:rPr lang="en-US" altLang="zh-TW" dirty="0"/>
                  <a:t>Worse Case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Best Case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Average Performance: O(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FFB6DD-9BF1-4850-A671-154300F18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90272"/>
                <a:ext cx="10058400" cy="3760891"/>
              </a:xfrm>
              <a:blipFill>
                <a:blip r:embed="rId2"/>
                <a:stretch>
                  <a:fillRect l="-909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82259E30-9E66-4ABC-A112-6D1151052F69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9860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85BC6E-303C-4946-905A-E638FEF6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Tree (Data Structure)</a:t>
            </a:r>
            <a:endParaRPr lang="zh-TW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1A4AB-A579-441F-82DF-E178EC98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altLang="zh-TW" dirty="0"/>
              <a:t> - In computer science, a tree is a widely used abstract data type that simulates a hierarchical tree structure, with a root value and subtrees of children with a parent node, represented as a set of linked nodes.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 tree should have only one root.</a:t>
            </a:r>
          </a:p>
          <a:p>
            <a:r>
              <a:rPr lang="en-US" altLang="zh-TW" dirty="0"/>
              <a:t> - Another definition of tree is “tree is acyclic graph.”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97890D36-BECC-47B0-837B-11485206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199399"/>
            <a:ext cx="3144043" cy="35784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21A1D4-74CC-4889-85F6-187C1EB51F2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4371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19C30-8762-41A1-A86F-9318269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ACDA-8E74-4CA7-B65E-270C996A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- </a:t>
            </a:r>
            <a:r>
              <a:rPr lang="en-US" altLang="zh-TW" b="1" dirty="0"/>
              <a:t>Binary Tree </a:t>
            </a:r>
            <a:r>
              <a:rPr lang="en-US" altLang="zh-TW" dirty="0"/>
              <a:t>means each node has at most two children, which are referred to as the left child and the right child.</a:t>
            </a:r>
          </a:p>
          <a:p>
            <a:r>
              <a:rPr lang="en-US" altLang="zh-TW" dirty="0"/>
              <a:t> - </a:t>
            </a:r>
            <a:r>
              <a:rPr lang="en-US" altLang="zh-TW" b="1" dirty="0"/>
              <a:t>Complete Binary Tree </a:t>
            </a:r>
            <a:r>
              <a:rPr lang="en-US" altLang="zh-TW" dirty="0"/>
              <a:t>means an “almost-full” binary tree, the right most nodes of the bottom might be missing.</a:t>
            </a:r>
          </a:p>
          <a:p>
            <a:r>
              <a:rPr lang="en-US" altLang="zh-TW" dirty="0"/>
              <a:t> - </a:t>
            </a:r>
            <a:r>
              <a:rPr lang="en-US" altLang="zh-TW" b="1" dirty="0"/>
              <a:t>Full Binary Tree </a:t>
            </a:r>
            <a:r>
              <a:rPr lang="en-US" altLang="zh-TW" dirty="0"/>
              <a:t>means a binary tree in which all leaf nodes have the same depth.</a:t>
            </a:r>
          </a:p>
          <a:p>
            <a:r>
              <a:rPr lang="en-US" altLang="zh-TW" dirty="0"/>
              <a:t> - </a:t>
            </a:r>
            <a:r>
              <a:rPr lang="en-US" altLang="zh-TW" b="1" dirty="0"/>
              <a:t>Max Heap </a:t>
            </a:r>
            <a:r>
              <a:rPr lang="en-US" altLang="zh-TW" dirty="0"/>
              <a:t>means a complete binary tree where the largest node is always the at root for any sub-trees.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BA2533-D0C9-4514-B86B-5D9C8CBFDB71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431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39749-1C2B-4436-B5BF-A8AA43A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Complete Binary Tree (Not Full)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F606E6D-F539-403F-8A3C-0C046AF7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409" y="2108200"/>
            <a:ext cx="7201508" cy="376078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0D588AC-87D9-4EA3-8427-5F060818139C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52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8999</TotalTime>
  <Words>1284</Words>
  <Application>Microsoft Office PowerPoint</Application>
  <PresentationFormat>寬螢幕</PresentationFormat>
  <Paragraphs>93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Calibri</vt:lpstr>
      <vt:lpstr>Cambria Math</vt:lpstr>
      <vt:lpstr>Garamond</vt:lpstr>
      <vt:lpstr>RetrospectVTI</vt:lpstr>
      <vt:lpstr>Sorting Algorithms II</vt:lpstr>
      <vt:lpstr>List of Algorithms</vt:lpstr>
      <vt:lpstr>Merge Sort</vt:lpstr>
      <vt:lpstr>Pseudocode I of Merge Sort</vt:lpstr>
      <vt:lpstr>Pseudocode II of Merge Sort</vt:lpstr>
      <vt:lpstr>Overview of Merge Sort</vt:lpstr>
      <vt:lpstr>Tree (Data Structure)</vt:lpstr>
      <vt:lpstr>Binary Tree</vt:lpstr>
      <vt:lpstr>A Complete Binary Tree (Not Full)</vt:lpstr>
      <vt:lpstr>Max Heap</vt:lpstr>
      <vt:lpstr>Heap Sort</vt:lpstr>
      <vt:lpstr>How to create max heap?</vt:lpstr>
      <vt:lpstr>How does Heap Sort Work?</vt:lpstr>
      <vt:lpstr>PowerPoint 簡報</vt:lpstr>
      <vt:lpstr>Pseudocode of Build Max Heap</vt:lpstr>
      <vt:lpstr>Pseudocode of Max Heapify</vt:lpstr>
      <vt:lpstr>Pseudocode of Heap Sort</vt:lpstr>
      <vt:lpstr>Overview of Heap Sort</vt:lpstr>
      <vt:lpstr>Quick Sort</vt:lpstr>
      <vt:lpstr>Partition</vt:lpstr>
      <vt:lpstr>Pseudocode of Partition</vt:lpstr>
      <vt:lpstr>Pseudocode of Quick Sort</vt:lpstr>
      <vt:lpstr>Overview of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Sorting Algorithms</dc:title>
  <dc:creator>Yu-Hsien Jen</dc:creator>
  <cp:lastModifiedBy>Yu-Hsien Jen</cp:lastModifiedBy>
  <cp:revision>133</cp:revision>
  <dcterms:created xsi:type="dcterms:W3CDTF">2021-02-25T12:10:26Z</dcterms:created>
  <dcterms:modified xsi:type="dcterms:W3CDTF">2021-03-12T13:13:54Z</dcterms:modified>
</cp:coreProperties>
</file>