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8" r:id="rId4"/>
    <p:sldId id="263" r:id="rId5"/>
    <p:sldId id="259" r:id="rId6"/>
    <p:sldId id="261" r:id="rId7"/>
    <p:sldId id="264" r:id="rId8"/>
    <p:sldId id="271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  <p:sldId id="282" r:id="rId25"/>
    <p:sldId id="284" r:id="rId26"/>
    <p:sldId id="287" r:id="rId27"/>
    <p:sldId id="288" r:id="rId28"/>
    <p:sldId id="281" r:id="rId29"/>
    <p:sldId id="28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Hsien Jen" initials="YHJ" lastIdx="1" clrIdx="0">
    <p:extLst>
      <p:ext uri="{19B8F6BF-5375-455C-9EA6-DF929625EA0E}">
        <p15:presenceInfo xmlns:p15="http://schemas.microsoft.com/office/powerpoint/2012/main" userId="Yu-Hsien J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1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0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7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3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Technological background">
            <a:extLst>
              <a:ext uri="{FF2B5EF4-FFF2-40B4-BE49-F238E27FC236}">
                <a16:creationId xmlns:a16="http://schemas.microsoft.com/office/drawing/2014/main" id="{39161CFE-E421-43DB-A8C1-D8FE0F820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01" b="10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FF1CF57-EF51-43ED-B12D-E1D9DCAD5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Data Structure 1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93BAE7-2D35-4C1C-BF14-41E7231B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5</a:t>
            </a:r>
            <a:endParaRPr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9A84FC3-520D-4EDC-9552-BAB67C348EDD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9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8A1A6B-C533-40B8-9178-677FF3F8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Stack</a:t>
            </a:r>
            <a:endParaRPr lang="zh-TW" altLang="en-US" sz="4000" dirty="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E7BF-4DDC-4417-95C6-9ABC80748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altLang="zh-TW" dirty="0"/>
              <a:t>- If you want to add something to a stack, then you add it to the top.</a:t>
            </a:r>
          </a:p>
          <a:p>
            <a:r>
              <a:rPr lang="en-US" altLang="zh-TW" dirty="0"/>
              <a:t>- If you want to remove something from a stack, then you remove the top item.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677CAC-B52A-4D5E-A3B6-D64B31BC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47" y="1369438"/>
            <a:ext cx="6892560" cy="3773677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135BBB-D94C-4AB6-AFD7-ABA66DC809D0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3939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22684-2BBA-489F-90E4-546696C9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349C0F-6AE2-4C1F-B52B-11E829CE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The principle of understanding stack is “LIFO” (Last in first out)</a:t>
            </a:r>
          </a:p>
          <a:p>
            <a:r>
              <a:rPr lang="en-US" altLang="zh-TW" dirty="0"/>
              <a:t>- Elements have no index.</a:t>
            </a:r>
          </a:p>
          <a:p>
            <a:r>
              <a:rPr lang="en-US" altLang="zh-TW" dirty="0"/>
              <a:t>- Can only add to the top and remove from the top.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7894D8-24EC-4843-8ED1-BF649DCAC025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556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C09C158-EA63-4377-8D40-C2A64B93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zh-TW"/>
              <a:t>Queue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5D4DFF-C670-485F-BFD4-30719A9B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830288"/>
            <a:ext cx="5115347" cy="2877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453734-52BE-4563-8EC0-0FCC2AF6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altLang="zh-TW" dirty="0"/>
              <a:t>- If you want to add something to a queue, then you add it from the back.</a:t>
            </a:r>
          </a:p>
          <a:p>
            <a:r>
              <a:rPr lang="en-US" altLang="zh-TW" dirty="0"/>
              <a:t>- If you want to remove something from a queue, then you remove from the front.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DCE124E-BCAB-4CB2-917E-8294C3EE5625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8829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A3DE0-68D7-495C-B22B-16EF670C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39719-1098-4821-9A94-DD9DFEBC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The principle of understanding stack is “FIFO” (First in first out)</a:t>
            </a:r>
          </a:p>
          <a:p>
            <a:r>
              <a:rPr lang="en-US" altLang="zh-TW" dirty="0"/>
              <a:t>- Elements have no index.</a:t>
            </a:r>
          </a:p>
          <a:p>
            <a:r>
              <a:rPr lang="en-US" altLang="zh-TW" dirty="0"/>
              <a:t>- Can only add to the back and remove from the front.</a:t>
            </a:r>
          </a:p>
          <a:p>
            <a:r>
              <a:rPr lang="en-US" altLang="zh-TW" dirty="0"/>
              <a:t>- Enqueue means to add something to the queue, and dequeue means remove something from a queue.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D6F17F-54E9-4C10-B886-07306AEEABE6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3567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8381F-E648-4819-ADA8-F1242912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Stack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D1E00-3278-4CD1-B26A-A81D2D45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267" y="2937704"/>
            <a:ext cx="2721685" cy="341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push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flour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push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milk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push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eggs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pop</a:t>
            </a:r>
            <a:endParaRPr lang="en-US" altLang="zh-TW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push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leavening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push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sugar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pop</a:t>
            </a:r>
            <a:endParaRPr lang="en-US" altLang="zh-TW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pop</a:t>
            </a:r>
          </a:p>
          <a:p>
            <a:pPr marL="0" indent="0" algn="l">
              <a:buNone/>
            </a:pPr>
            <a:endParaRPr lang="en-US" altLang="zh-TW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9106B7-520A-43B9-BCF9-4A26ABBD2BF9}"/>
              </a:ext>
            </a:extLst>
          </p:cNvPr>
          <p:cNvSpPr txBox="1"/>
          <p:nvPr/>
        </p:nvSpPr>
        <p:spPr>
          <a:xfrm>
            <a:off x="1097280" y="2108201"/>
            <a:ext cx="1065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b="0" i="0" dirty="0">
                <a:solidFill>
                  <a:srgbClr val="2D3B45"/>
                </a:solidFill>
                <a:effectLst/>
                <a:latin typeface="Lato Extended"/>
              </a:rPr>
              <a:t>What is the </a:t>
            </a:r>
            <a:r>
              <a:rPr lang="en-US" altLang="zh-TW" sz="2400" b="1" i="0" dirty="0">
                <a:solidFill>
                  <a:srgbClr val="2D3B45"/>
                </a:solidFill>
                <a:effectLst/>
                <a:latin typeface="Lato Extended"/>
              </a:rPr>
              <a:t>size</a:t>
            </a:r>
            <a:r>
              <a:rPr lang="en-US" altLang="zh-TW" sz="2400" b="0" i="0" dirty="0">
                <a:solidFill>
                  <a:srgbClr val="2D3B45"/>
                </a:solidFill>
                <a:effectLst/>
                <a:latin typeface="Lato Extended"/>
              </a:rPr>
              <a:t> of the stack after all the operations have completed?</a:t>
            </a:r>
          </a:p>
          <a:p>
            <a:pPr marL="342900" indent="-342900">
              <a:buAutoNum type="arabicPeriod"/>
            </a:pPr>
            <a:r>
              <a:rPr lang="en-US" altLang="zh-TW" sz="2400" b="0" i="0" dirty="0">
                <a:solidFill>
                  <a:srgbClr val="2D3B45"/>
                </a:solidFill>
                <a:effectLst/>
                <a:latin typeface="Lato Extended"/>
              </a:rPr>
              <a:t>What element is currently on top of the stack?</a:t>
            </a:r>
            <a:endParaRPr lang="en-US" altLang="zh-TW" sz="2400" dirty="0">
              <a:solidFill>
                <a:srgbClr val="2D3B45"/>
              </a:solidFill>
              <a:latin typeface="Lato Extended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F8D1A7-4BAE-449E-8235-CB0CCCA9CD66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532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B2E84-404C-46E4-8F66-984A2E43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9F44E-5A9C-4FCF-8EFB-3B427B9F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What is the </a:t>
            </a: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size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of the queue after all the operations have completed?</a:t>
            </a: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What element is currently at the </a:t>
            </a: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tail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of the queue?</a:t>
            </a: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What element is currently at the </a:t>
            </a: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head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of the queue?</a:t>
            </a:r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F79D71E-63BD-4F5D-9CB3-386771026628}"/>
              </a:ext>
            </a:extLst>
          </p:cNvPr>
          <p:cNvSpPr txBox="1">
            <a:spLocks/>
          </p:cNvSpPr>
          <p:nvPr/>
        </p:nvSpPr>
        <p:spPr>
          <a:xfrm>
            <a:off x="10068260" y="2991493"/>
            <a:ext cx="2174839" cy="341133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enqueue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pencil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enqueue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pen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enqueue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stapler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enqueue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phone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dequeue</a:t>
            </a:r>
            <a:endParaRPr lang="en-US" altLang="zh-TW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dequeue</a:t>
            </a:r>
            <a:endParaRPr lang="en-US" altLang="zh-TW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enqueue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tablet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enqueue</a:t>
            </a:r>
            <a:r>
              <a:rPr lang="en-US" altLang="zh-TW" b="0" i="0" dirty="0">
                <a:solidFill>
                  <a:srgbClr val="2D3B45"/>
                </a:solidFill>
                <a:effectLst/>
                <a:latin typeface="Lato Extended"/>
              </a:rPr>
              <a:t> notes</a:t>
            </a:r>
          </a:p>
          <a:p>
            <a:pPr marL="0" indent="0" algn="l">
              <a:buNone/>
            </a:pPr>
            <a:r>
              <a:rPr lang="en-US" altLang="zh-TW" b="1" i="0" dirty="0">
                <a:solidFill>
                  <a:srgbClr val="2D3B45"/>
                </a:solidFill>
                <a:effectLst/>
                <a:latin typeface="Lato Extended"/>
              </a:rPr>
              <a:t>dequeue</a:t>
            </a:r>
            <a:endParaRPr lang="en-US" altLang="zh-TW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389781-39E5-49AC-9348-44926313C30C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015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771B0-E49F-4207-8947-DB1BDE89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Deque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C99800-C1A3-49BF-93FD-DC71F181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Deque is also known as "double-ended queue“. It is sort of like a hybrid of a stack and a queue. You can add and remove elements from either the front or the back -- but not the middle.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EEBE7F-C8B0-4C69-9068-0B14428046D5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2114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011FD5-2AFA-482D-B692-CA1842BF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pic>
        <p:nvPicPr>
          <p:cNvPr id="5" name="圖片 4" descr="一張含有 文字, 書 的圖片&#10;&#10;自動產生的描述">
            <a:extLst>
              <a:ext uri="{FF2B5EF4-FFF2-40B4-BE49-F238E27FC236}">
                <a16:creationId xmlns:a16="http://schemas.microsoft.com/office/drawing/2014/main" id="{98B6E453-FB8B-4EF5-ADAA-F63DD426F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75" y="645106"/>
            <a:ext cx="4526181" cy="5247747"/>
          </a:xfrm>
          <a:prstGeom prst="rect">
            <a:avLst/>
          </a:pr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E3BD7-E3AD-4B8C-9C10-938E165B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altLang="zh-TW" dirty="0"/>
              <a:t>- Searching for a specific value in a traditional array is slow. </a:t>
            </a:r>
          </a:p>
          <a:p>
            <a:r>
              <a:rPr lang="en-US" altLang="zh-TW" dirty="0"/>
              <a:t>- Searching for a specific value in a direct-addressed array is fast, but impractical due to the high memory requirements. </a:t>
            </a:r>
          </a:p>
          <a:p>
            <a:endParaRPr lang="en-US" altLang="zh-TW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8F5FB8-7F6B-4E89-8D7C-BD1D063047D3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0515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7737D-FE59-4276-9FF1-9A3F8AA0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Doesn’t seem nice…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8E0C55-28C9-4B5F-A843-85B8CFE1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No matter what we do, we always end up with one of two situations: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Save memory but waste time</a:t>
            </a:r>
          </a:p>
          <a:p>
            <a:r>
              <a:rPr lang="en-US" altLang="zh-TW" dirty="0"/>
              <a:t>2. Save time but waster memory</a:t>
            </a:r>
          </a:p>
          <a:p>
            <a:endParaRPr lang="en-US" altLang="zh-TW" dirty="0"/>
          </a:p>
          <a:p>
            <a:r>
              <a:rPr lang="en-US" altLang="zh-TW" dirty="0"/>
              <a:t>Huh… so how are we going to fix this?</a:t>
            </a:r>
          </a:p>
          <a:p>
            <a:r>
              <a:rPr lang="en-US" altLang="zh-TW" dirty="0" err="1"/>
              <a:t>Hashtable</a:t>
            </a:r>
            <a:r>
              <a:rPr lang="en-US" altLang="zh-TW" dirty="0"/>
              <a:t>! Save both time and memory.</a:t>
            </a:r>
            <a:r>
              <a:rPr lang="zh-TW" altLang="en-US" dirty="0"/>
              <a:t> </a:t>
            </a:r>
            <a:r>
              <a:rPr lang="en-US" altLang="zh-TW" dirty="0"/>
              <a:t>Sounds like a magic? Let’s see how it works.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CAE4C5-4787-4142-9452-E6DDC31DB666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5755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06D8D-C8E3-4E36-BAD3-BCC12A6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532C6-A38A-47A7-8ED5-533D5FC5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“Hash” is… not a very commonly used word in English. Mostly people know it with “hash brown.”</a:t>
            </a:r>
          </a:p>
          <a:p>
            <a:r>
              <a:rPr lang="en-US" altLang="zh-TW" dirty="0"/>
              <a:t>- In computer science, hash function is a commonly used idea. There’s tons of different hash functions. Ex. Passwords are hashed before storing into database. JavaScript objects and arrays are hashed.</a:t>
            </a:r>
          </a:p>
          <a:p>
            <a:r>
              <a:rPr lang="en-US" altLang="zh-TW" dirty="0"/>
              <a:t>- The principle of a hash function is to convert one value to another.</a:t>
            </a:r>
          </a:p>
          <a:p>
            <a:r>
              <a:rPr lang="en-US" altLang="zh-TW" dirty="0"/>
              <a:t>- From the problem we observed before, let’s think about how to solve it… why not hashed all players ID into a small integer?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6EE60C-8ACC-4CF1-BE0E-B5C3E7DC93F5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307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9AD-6DEF-4CD4-9372-ED8BB7E6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of Data Structures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74F75F-BD16-4F50-B088-BD08CB36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Linked List</a:t>
            </a:r>
          </a:p>
          <a:p>
            <a:r>
              <a:rPr lang="en-US" altLang="zh-TW" dirty="0"/>
              <a:t>2. Stack and Queue</a:t>
            </a:r>
          </a:p>
          <a:p>
            <a:r>
              <a:rPr lang="en-US" altLang="zh-TW" dirty="0"/>
              <a:t>3. </a:t>
            </a:r>
            <a:r>
              <a:rPr lang="en-US" altLang="zh-TW" dirty="0" err="1"/>
              <a:t>Hashtable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E48E45-2433-450D-A22F-32F8DEDF342E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5131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BE1A6-A252-4401-8256-99BF7267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Function I – Division Method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C3004C-8AB9-4617-99A1-6DDAC9AAA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5" y="2224740"/>
            <a:ext cx="6685845" cy="376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A995A1-1A43-4F7D-A61F-734C4913922D}"/>
              </a:ext>
            </a:extLst>
          </p:cNvPr>
          <p:cNvSpPr txBox="1"/>
          <p:nvPr/>
        </p:nvSpPr>
        <p:spPr>
          <a:xfrm>
            <a:off x="7566211" y="2951946"/>
            <a:ext cx="363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Division Method:</a:t>
            </a:r>
            <a:br>
              <a:rPr lang="en-US" altLang="zh-TW" sz="2800" dirty="0"/>
            </a:br>
            <a:r>
              <a:rPr lang="en-US" altLang="zh-TW" sz="2800" dirty="0">
                <a:solidFill>
                  <a:srgbClr val="FF0000"/>
                </a:solidFill>
              </a:rPr>
              <a:t>Index = Key mod m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DD5FE1-6C09-4138-9F5C-D6609DEA05B5}"/>
              </a:ext>
            </a:extLst>
          </p:cNvPr>
          <p:cNvSpPr txBox="1"/>
          <p:nvPr/>
        </p:nvSpPr>
        <p:spPr>
          <a:xfrm>
            <a:off x="7566211" y="2154679"/>
            <a:ext cx="390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 = </a:t>
            </a:r>
            <a:r>
              <a:rPr lang="en-US" altLang="zh-TW" dirty="0" err="1"/>
              <a:t>hashtable</a:t>
            </a:r>
            <a:r>
              <a:rPr lang="en-US" altLang="zh-TW" dirty="0"/>
              <a:t> size</a:t>
            </a:r>
          </a:p>
          <a:p>
            <a:r>
              <a:rPr lang="en-US" altLang="zh-TW" dirty="0"/>
              <a:t>n = # of elements to store into </a:t>
            </a:r>
            <a:r>
              <a:rPr lang="en-US" altLang="zh-TW" dirty="0" err="1"/>
              <a:t>hashtable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59AC90-B90A-4A2D-B8D4-DC76CBB60D36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0754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4248E-BE3B-4CDD-9546-A026F03D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 and Load Factor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FC2DE-09FE-461E-89DD-A7CCF33E7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-Collision: When two or more objects happen to be hashed into the same index in </a:t>
                </a:r>
                <a:r>
                  <a:rPr lang="en-US" altLang="zh-TW" dirty="0" err="1"/>
                  <a:t>hashtable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- Load factor: the ratio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br>
                  <a:rPr lang="en-US" altLang="zh-TW" dirty="0"/>
                </a:br>
                <a:endParaRPr lang="en-US" altLang="zh-TW" dirty="0"/>
              </a:p>
              <a:p>
                <a:pPr lvl="1"/>
                <a:r>
                  <a:rPr lang="en-US" altLang="zh-TW" dirty="0"/>
                  <a:t>Usually, the load factor will be a number between 0 and 1</a:t>
                </a:r>
              </a:p>
              <a:p>
                <a:pPr lvl="1"/>
                <a:r>
                  <a:rPr lang="en-US" altLang="zh-TW" dirty="0"/>
                  <a:t>The smaller the load factor is, the </a:t>
                </a:r>
                <a:r>
                  <a:rPr lang="en-US" altLang="zh-TW" dirty="0" err="1"/>
                  <a:t>hashtable</a:t>
                </a:r>
                <a:r>
                  <a:rPr lang="en-US" altLang="zh-TW" dirty="0"/>
                  <a:t> is likely to have many empty spots, but not too many collisions. </a:t>
                </a:r>
              </a:p>
              <a:p>
                <a:pPr lvl="1"/>
                <a:r>
                  <a:rPr lang="en-US" altLang="zh-TW" dirty="0"/>
                  <a:t>The bigger the load factor is, the </a:t>
                </a:r>
                <a:r>
                  <a:rPr lang="en-US" altLang="zh-TW" dirty="0" err="1"/>
                  <a:t>hashtable</a:t>
                </a:r>
                <a:r>
                  <a:rPr lang="en-US" altLang="zh-TW" dirty="0"/>
                  <a:t> is likely to be full and have lots of collisions.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FC2DE-09FE-461E-89DD-A7CCF33E7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297" r="-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456C76C8-A63C-42C7-9476-41F4F3E1501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2472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E647-5DB8-4511-B4CD-D160A99C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Division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16356E-9BEB-4492-B111-A467465AC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- Advantage of using division method is FAST.</a:t>
                </a:r>
              </a:p>
              <a:p>
                <a:r>
                  <a:rPr lang="en-US" altLang="zh-TW" dirty="0"/>
                  <a:t>- Disadvantages:</a:t>
                </a:r>
              </a:p>
              <a:p>
                <a:r>
                  <a:rPr lang="en-US" altLang="zh-TW" dirty="0"/>
                  <a:t>1. Ideally, Integer m has to be a number that it “far” enough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altLang="zh-TW" dirty="0"/>
                  <a:t>, where P is a positive integer. (Because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altLang="zh-TW" dirty="0"/>
                  <a:t> is divisible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altLang="zh-TW" dirty="0"/>
                  <a:t>, taught in Number Theory)</a:t>
                </a:r>
              </a:p>
              <a:p>
                <a:r>
                  <a:rPr lang="en-US" altLang="zh-TW" dirty="0"/>
                  <a:t>2. If naming convention of objects are similar, then it has a chance to get MANY </a:t>
                </a:r>
                <a:r>
                  <a:rPr lang="en-US" altLang="zh-TW" dirty="0" err="1"/>
                  <a:t>MANY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MANY</a:t>
                </a:r>
                <a:r>
                  <a:rPr lang="en-US" altLang="zh-TW" dirty="0"/>
                  <a:t> collisions.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16356E-9BEB-4492-B111-A467465AC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297" r="-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69E1E967-0045-4333-8C89-059BA8355754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58644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990CD-55BF-4D18-B736-E080ABF1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Hash Function II – Multiplication Method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22779CE-F04E-4099-A1AF-EC4FC7A10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5" y="2224740"/>
            <a:ext cx="6685845" cy="376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76AA86E-C5E5-4D4F-B984-4A51A1CEEEB7}"/>
              </a:ext>
            </a:extLst>
          </p:cNvPr>
          <p:cNvSpPr txBox="1"/>
          <p:nvPr/>
        </p:nvSpPr>
        <p:spPr>
          <a:xfrm>
            <a:off x="7566211" y="2154679"/>
            <a:ext cx="390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 = </a:t>
            </a:r>
            <a:r>
              <a:rPr lang="en-US" altLang="zh-TW" dirty="0" err="1"/>
              <a:t>hashtable</a:t>
            </a:r>
            <a:r>
              <a:rPr lang="en-US" altLang="zh-TW" dirty="0"/>
              <a:t> size</a:t>
            </a:r>
          </a:p>
          <a:p>
            <a:r>
              <a:rPr lang="en-US" altLang="zh-TW" dirty="0"/>
              <a:t>n = # of elements to store into </a:t>
            </a:r>
            <a:r>
              <a:rPr lang="en-US" altLang="zh-TW" dirty="0" err="1"/>
              <a:t>hashtable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FC6293-2674-4D42-AADD-851C4FBB4494}"/>
              </a:ext>
            </a:extLst>
          </p:cNvPr>
          <p:cNvSpPr txBox="1"/>
          <p:nvPr/>
        </p:nvSpPr>
        <p:spPr>
          <a:xfrm>
            <a:off x="7566211" y="2951946"/>
            <a:ext cx="363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Multiplication Method:</a:t>
            </a:r>
            <a:br>
              <a:rPr lang="en-US" altLang="zh-TW" sz="2800" dirty="0"/>
            </a:br>
            <a:r>
              <a:rPr lang="en-US" altLang="zh-TW" sz="2800" b="1" dirty="0">
                <a:solidFill>
                  <a:srgbClr val="FF0000"/>
                </a:solidFill>
              </a:rPr>
              <a:t>Index = [m(</a:t>
            </a:r>
            <a:r>
              <a:rPr lang="en-US" altLang="zh-TW" sz="2800" b="1" dirty="0" err="1">
                <a:solidFill>
                  <a:srgbClr val="FF0000"/>
                </a:solidFill>
              </a:rPr>
              <a:t>keyA</a:t>
            </a:r>
            <a:r>
              <a:rPr lang="en-US" altLang="zh-TW" sz="2800" b="1" dirty="0">
                <a:solidFill>
                  <a:srgbClr val="FF0000"/>
                </a:solidFill>
              </a:rPr>
              <a:t> % 1)]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71472BE-86FF-4B5E-9F7D-0AA1BB5691BB}"/>
                  </a:ext>
                </a:extLst>
              </p:cNvPr>
              <p:cNvSpPr txBox="1"/>
              <p:nvPr/>
            </p:nvSpPr>
            <p:spPr>
              <a:xfrm>
                <a:off x="7566212" y="4107692"/>
                <a:ext cx="4025154" cy="2196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marL="285750" indent="-285750">
                  <a:buFontTx/>
                  <a:buChar char="-"/>
                </a:pPr>
                <a:r>
                  <a:rPr lang="en-US" altLang="zh-TW" dirty="0" err="1"/>
                  <a:t>keyA</a:t>
                </a:r>
                <a:r>
                  <a:rPr lang="en-US" altLang="zh-TW" dirty="0"/>
                  <a:t> is an irrational number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TW" dirty="0"/>
                  <a:t>By </a:t>
                </a:r>
                <a:r>
                  <a:rPr lang="en-US" altLang="zh-TW" dirty="0" err="1"/>
                  <a:t>moding</a:t>
                </a:r>
                <a:r>
                  <a:rPr lang="en-US" altLang="zh-TW" dirty="0"/>
                  <a:t> 1, we will get a number between 0 and 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zh-TW" dirty="0"/>
                  <a:t>By multiplying m, we will get a number between 0 and m – 1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71472BE-86FF-4B5E-9F7D-0AA1BB569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212" y="4107692"/>
                <a:ext cx="4025154" cy="2196692"/>
              </a:xfrm>
              <a:prstGeom prst="rect">
                <a:avLst/>
              </a:prstGeom>
              <a:blipFill>
                <a:blip r:embed="rId3"/>
                <a:stretch>
                  <a:fillRect l="-1212" r="-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D5485C-8C28-4960-8035-1F6260E46BC3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1844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0BE66-DFE7-41DE-AA12-30637CDA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(Challenging) Deeper Understanding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A5498-B037-466D-A313-548FEE2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does Multiplication method work? Let’s look into it in binary digits.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F0E56-2650-4FD3-8863-42331E351ED1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8034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1C435-B257-4D48-BB78-A3366133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Handling Collisions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D2A52-06D5-4BC5-9831-4EF2D7B1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No matter what hash function methods we use, we will have collisions.</a:t>
            </a:r>
          </a:p>
          <a:p>
            <a:r>
              <a:rPr lang="en-US" altLang="zh-TW" dirty="0"/>
              <a:t>- When coming across collision, we just store elements into an array. Therefore, our </a:t>
            </a:r>
            <a:r>
              <a:rPr lang="en-US" altLang="zh-TW" dirty="0" err="1"/>
              <a:t>hashtable</a:t>
            </a:r>
            <a:r>
              <a:rPr lang="en-US" altLang="zh-TW" dirty="0"/>
              <a:t> is actually a “array of arrays”.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D517BF-4C4C-47C4-A44E-B33D345E3597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65852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A8DBD-9098-4F60-8510-7E671E39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keys that are not Numbers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69ABA-AF2B-458D-8BD8-D4951A56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Convert the string to an integer using whatever technique you wish.</a:t>
            </a:r>
          </a:p>
          <a:p>
            <a:pPr marL="0" indent="0">
              <a:buNone/>
            </a:pPr>
            <a:endParaRPr lang="en-US" altLang="zh-TW" dirty="0"/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altLang="zh-TW" b="0" i="0" dirty="0">
                <a:solidFill>
                  <a:srgbClr val="2D3B45"/>
                </a:solidFill>
                <a:effectLst/>
                <a:latin typeface="+mj-lt"/>
              </a:rPr>
              <a:t>The simplest (but not very effective) algorithm is to use the length of the string.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altLang="zh-TW" b="0" i="0" dirty="0">
                <a:solidFill>
                  <a:srgbClr val="2D3B45"/>
                </a:solidFill>
                <a:effectLst/>
                <a:latin typeface="+mj-lt"/>
              </a:rPr>
              <a:t>Or you could take the sum of all the ASCII values of all the characters in the string.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altLang="zh-TW" b="0" i="0" dirty="0">
                <a:solidFill>
                  <a:srgbClr val="2D3B45"/>
                </a:solidFill>
                <a:effectLst/>
                <a:latin typeface="+mj-lt"/>
              </a:rPr>
              <a:t>Or you could take some combination of the character's position in the string (0...length) and its ASCII value, and multiply/add them creative ways.</a:t>
            </a: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US" altLang="zh-TW" b="0" i="0" dirty="0">
                <a:solidFill>
                  <a:srgbClr val="2D3B45"/>
                </a:solidFill>
                <a:effectLst/>
                <a:latin typeface="+mj-lt"/>
              </a:rPr>
              <a:t>What other fun ideas can you think of?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3E43E4-522D-4AB8-A5A0-032400625CAA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44268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B11BD-9CAE-44F0-957D-6CC732E2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Color Simulator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1C903-7218-41CA-9661-0AE2DDF4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white =&gt; # FFFFFF</a:t>
            </a:r>
          </a:p>
          <a:p>
            <a:r>
              <a:rPr lang="en-US" altLang="zh-TW" dirty="0"/>
              <a:t>red =&gt; #FF0000</a:t>
            </a:r>
          </a:p>
          <a:p>
            <a:r>
              <a:rPr lang="en-US" altLang="zh-TW" dirty="0"/>
              <a:t>magenta =&gt; #FF00FF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0F8BAC-E05E-4B42-BFFB-5D9CE88BA082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85375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83677-FE95-4E19-8EEA-7A0914D3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Understanding </a:t>
            </a:r>
            <a:r>
              <a:rPr lang="en-US" altLang="zh-TW" dirty="0" err="1"/>
              <a:t>Hashtable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025CA1-C5D4-47FB-BAEA-E0CF15389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- Assuming the following things are true (which might not be true in real life but could be close enough):</a:t>
                </a:r>
              </a:p>
              <a:p>
                <a:r>
                  <a:rPr lang="en-US" altLang="zh-TW" dirty="0"/>
                  <a:t>1. Hash function has O(1) when hashing any keys.</a:t>
                </a:r>
              </a:p>
              <a:p>
                <a:r>
                  <a:rPr lang="en-US" altLang="zh-TW" dirty="0"/>
                  <a:t>2. We are doing simple uniform hashing, which means that each key that we are hashing is equally likely to be hashed into any slot of </a:t>
                </a:r>
                <a:r>
                  <a:rPr lang="en-US" altLang="zh-TW" dirty="0" err="1"/>
                  <a:t>hashtable</a:t>
                </a:r>
                <a:r>
                  <a:rPr lang="en-US" altLang="zh-TW" dirty="0"/>
                  <a:t>, independent of other keys hashing.</a:t>
                </a:r>
              </a:p>
              <a:p>
                <a:r>
                  <a:rPr lang="en-US" altLang="zh-TW" dirty="0"/>
                  <a:t>- Then, </a:t>
                </a:r>
              </a:p>
              <a:p>
                <a:r>
                  <a:rPr lang="en-US" altLang="zh-TW" dirty="0"/>
                  <a:t>1. Let’s called the load factor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TW" dirty="0"/>
                  <a:t> 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zh-TW" dirty="0"/>
                  <a:t>. If m =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/>
                  <a:t>(n), then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zh-TW" dirty="0"/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TW" dirty="0"/>
                  <a:t>(1).</a:t>
                </a:r>
              </a:p>
              <a:p>
                <a:r>
                  <a:rPr lang="en-US" altLang="zh-TW" dirty="0"/>
                  <a:t>2. The running time for </a:t>
                </a:r>
                <a:r>
                  <a:rPr lang="en-US" altLang="zh-TW" dirty="0" err="1"/>
                  <a:t>hashtable</a:t>
                </a:r>
                <a:r>
                  <a:rPr lang="en-US" altLang="zh-TW" dirty="0"/>
                  <a:t> is O(1 +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zh-TW" dirty="0"/>
                  <a:t> ).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025CA1-C5D4-47FB-BAEA-E0CF15389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3F016EC7-9479-4241-A93A-75097417F9FF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75236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AD23E-A763-4621-970B-DC5E0E90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 Life  Application of </a:t>
            </a:r>
            <a:r>
              <a:rPr lang="en-US" altLang="zh-TW" dirty="0" err="1"/>
              <a:t>Hashtable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60B112-6E79-4927-A244-9FE1CAAE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- Python has Dictionaries</a:t>
            </a:r>
          </a:p>
          <a:p>
            <a:pPr marL="0" indent="0">
              <a:buNone/>
            </a:pPr>
            <a:r>
              <a:rPr lang="en-US" altLang="zh-TW" dirty="0"/>
              <a:t> - JavaScript has Objects, Arrays</a:t>
            </a:r>
          </a:p>
          <a:p>
            <a:pPr marL="0" indent="0">
              <a:buNone/>
            </a:pPr>
            <a:r>
              <a:rPr lang="en-US" altLang="zh-TW" dirty="0"/>
              <a:t> - Java (including Android API) has HashSet, HashMap, </a:t>
            </a:r>
            <a:r>
              <a:rPr lang="en-US" altLang="zh-TW" dirty="0" err="1"/>
              <a:t>LinkedHashSet</a:t>
            </a:r>
            <a:r>
              <a:rPr lang="en-US" altLang="zh-TW" dirty="0"/>
              <a:t>, and  </a:t>
            </a:r>
            <a:r>
              <a:rPr lang="en-US" altLang="zh-TW" dirty="0" err="1"/>
              <a:t>LinkedHashMap</a:t>
            </a:r>
            <a:r>
              <a:rPr lang="en-US" altLang="zh-TW" dirty="0"/>
              <a:t> generic collections.</a:t>
            </a:r>
          </a:p>
          <a:p>
            <a:pPr marL="0" indent="0">
              <a:buNone/>
            </a:pPr>
            <a:r>
              <a:rPr lang="en-US" altLang="zh-TW" dirty="0"/>
              <a:t> - Password Hashing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23952E-7E65-465F-8C39-78D8053E95A7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0591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681C7-4E16-464F-BC4B-776126E3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Linked List?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52CC2-17B1-448A-8743-01E8A577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- In computer science, a linked list is a linear collection of data elements whose order is not given by their physical placement in memory. Instead, each element points to the next.</a:t>
            </a:r>
          </a:p>
          <a:p>
            <a:r>
              <a:rPr lang="en-US" altLang="zh-TW" dirty="0"/>
              <a:t>- A data structure that contains only head and length property.</a:t>
            </a:r>
          </a:p>
          <a:p>
            <a:pPr marL="0" indent="0">
              <a:buNone/>
            </a:pPr>
            <a:r>
              <a:rPr lang="en-US" altLang="zh-TW" dirty="0"/>
              <a:t> - Link list consists of nodes, and each node has a value (number, string, array, or anything) and a pointer to another node or null.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513136-42E5-41A2-836A-86C9FC177523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9071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2DF47-23A4-4B16-A1D4-566DDAA4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Advantages of 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7AC94-4B98-4443-9046-F2B3B49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- Elements can be inserted into linked lists indefinitely, while an array will eventually either fill up or need to be resized. </a:t>
            </a:r>
          </a:p>
          <a:p>
            <a:r>
              <a:rPr lang="en-US" altLang="zh-TW" dirty="0"/>
              <a:t> - Very fast insertion and deletion compared to Array.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CEFA19-39BC-4107-9F88-8A4F2BD1FA17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543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2942F-7C41-4A17-B1C2-09001D9C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Disadvantages of 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1257C-D869-41C8-8162-75CE8204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1. They use more memory than arrays because of the storage used by their pointers.</a:t>
            </a:r>
          </a:p>
          <a:p>
            <a:r>
              <a:rPr lang="en-US" altLang="zh-TW" dirty="0"/>
              <a:t>2. Nodes in a linked list must be read in order from the beginning as linked lists are inherently sequential access. </a:t>
            </a:r>
          </a:p>
          <a:p>
            <a:r>
              <a:rPr lang="en-US" altLang="zh-TW" dirty="0"/>
              <a:t>3. Nodes are stored noncontiguous, greatly increasing the time periods required to access individual elements within the list, especially with a CPU cache. </a:t>
            </a:r>
          </a:p>
          <a:p>
            <a:pPr marL="0" indent="0">
              <a:buNone/>
            </a:pPr>
            <a:r>
              <a:rPr lang="en-US" altLang="zh-TW" dirty="0"/>
              <a:t>4. Difficulties arise in linked lists when it comes to reverse traversing. For instance, singly-linked lists are cumbersome to navigate backward and while doubly linked lists are somewhat easier to read, memory is consumed in allocating space for a back-pointer.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5E162-13C0-4F5D-8FF4-31005273481C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4914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DBB0D-5495-4E6F-98FE-41699A05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Difference between Array and 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52EB5-6D90-4D45-A3D0-11D0CA25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/>
              <a:t>Linked List</a:t>
            </a:r>
          </a:p>
          <a:p>
            <a:pPr marL="0" indent="0">
              <a:buNone/>
            </a:pPr>
            <a:r>
              <a:rPr lang="en-US" altLang="zh-TW" dirty="0"/>
              <a:t> - Do Not Have indices</a:t>
            </a:r>
          </a:p>
          <a:p>
            <a:pPr marL="0" indent="0">
              <a:buNone/>
            </a:pPr>
            <a:r>
              <a:rPr lang="en-US" altLang="zh-TW" dirty="0"/>
              <a:t> - Connection between nodes are a "next" pointer</a:t>
            </a:r>
          </a:p>
          <a:p>
            <a:pPr marL="0" indent="0">
              <a:buNone/>
            </a:pPr>
            <a:r>
              <a:rPr lang="en-US" altLang="zh-TW" dirty="0"/>
              <a:t> - Random access is not allowed(Must go through each item before accessing)</a:t>
            </a:r>
          </a:p>
          <a:p>
            <a:r>
              <a:rPr lang="en-US" altLang="zh-TW" b="1" dirty="0"/>
              <a:t>Array</a:t>
            </a:r>
          </a:p>
          <a:p>
            <a:pPr marL="0" indent="0">
              <a:buNone/>
            </a:pPr>
            <a:r>
              <a:rPr lang="en-US" altLang="zh-TW" dirty="0"/>
              <a:t> - Items are indexed in order</a:t>
            </a:r>
          </a:p>
          <a:p>
            <a:pPr marL="0" indent="0">
              <a:buNone/>
            </a:pPr>
            <a:r>
              <a:rPr lang="en-US" altLang="zh-TW" dirty="0"/>
              <a:t> - Insertion and deletion are expensive</a:t>
            </a:r>
          </a:p>
          <a:p>
            <a:pPr marL="0" indent="0">
              <a:buNone/>
            </a:pPr>
            <a:r>
              <a:rPr lang="en-US" altLang="zh-TW" dirty="0"/>
              <a:t> - Elements can quickly be accessed with a specific index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1657D10-9B29-4B60-A84B-48AD095E62C2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400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47EB6-CBA2-4436-99AE-A2D71789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of Linked List</a:t>
            </a:r>
            <a:endParaRPr lang="zh-TW" altLang="en-US" dirty="0"/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A5AB840A-A173-4341-932A-8CC752B8D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93" y="2518942"/>
            <a:ext cx="6598214" cy="289574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363106E-6F74-4926-8766-64C2E23031AF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6693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F582E-CEB8-4D83-903D-7980F696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Singly and Doubly Linked List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0A213D-BA3E-4D5E-B0A6-13853BE99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769" y="2789052"/>
            <a:ext cx="6769711" cy="680289"/>
          </a:xfrm>
        </p:spPr>
      </p:pic>
      <p:pic>
        <p:nvPicPr>
          <p:cNvPr id="7" name="圖形 6">
            <a:extLst>
              <a:ext uri="{FF2B5EF4-FFF2-40B4-BE49-F238E27FC236}">
                <a16:creationId xmlns:a16="http://schemas.microsoft.com/office/drawing/2014/main" id="{F4DAA412-463A-4C13-89D6-E0F0F35C6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5769" y="4440352"/>
            <a:ext cx="10121373" cy="68028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8EE2472-39BB-49E3-8D9B-5D55043445C6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0851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A4DF4D-0798-4FF3-BB10-C39F2395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zh-TW" sz="4900" dirty="0"/>
              <a:t>Stack and Queue</a:t>
            </a:r>
            <a:endParaRPr lang="zh-TW" altLang="en-US" sz="4900" dirty="0"/>
          </a:p>
        </p:txBody>
      </p:sp>
      <p:pic>
        <p:nvPicPr>
          <p:cNvPr id="5" name="圖片 4" descr="一張含有 水, 室外, 金屬器皿, 岩石 的圖片&#10;&#10;自動產生的描述">
            <a:extLst>
              <a:ext uri="{FF2B5EF4-FFF2-40B4-BE49-F238E27FC236}">
                <a16:creationId xmlns:a16="http://schemas.microsoft.com/office/drawing/2014/main" id="{7D7EFCA9-471D-47A3-9558-C2E1FA9BD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 r="2184"/>
          <a:stretch/>
        </p:blipFill>
        <p:spPr>
          <a:xfrm>
            <a:off x="634001" y="640079"/>
            <a:ext cx="3409179" cy="5314406"/>
          </a:xfrm>
          <a:prstGeom prst="rect">
            <a:avLst/>
          </a:prstGeom>
        </p:spPr>
      </p:pic>
      <p:pic>
        <p:nvPicPr>
          <p:cNvPr id="7" name="圖片 6" descr="一張含有 個人, 室外 的圖片&#10;&#10;自動產生的描述">
            <a:extLst>
              <a:ext uri="{FF2B5EF4-FFF2-40B4-BE49-F238E27FC236}">
                <a16:creationId xmlns:a16="http://schemas.microsoft.com/office/drawing/2014/main" id="{207C9A79-44B8-4E67-BF38-1C793115F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6" r="30511" b="2"/>
          <a:stretch/>
        </p:blipFill>
        <p:spPr>
          <a:xfrm>
            <a:off x="4134617" y="640083"/>
            <a:ext cx="3409182" cy="531440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7E86B5-6407-43DD-8641-C6EE531A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altLang="zh-TW"/>
              <a:t>- In computer science, stacks and queues are abstract data types.</a:t>
            </a:r>
          </a:p>
          <a:p>
            <a:r>
              <a:rPr lang="en-US" altLang="zh-TW"/>
              <a:t>- The idea of stacks and queues are commonly used in software engineering, such as JavaScript Call Stack and undo/redo button.</a:t>
            </a:r>
          </a:p>
          <a:p>
            <a:endParaRPr lang="en-US" altLang="zh-TW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B78729-3B6A-4C94-B93E-137DED552371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Wilson Ren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9256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14079</TotalTime>
  <Words>1538</Words>
  <Application>Microsoft Office PowerPoint</Application>
  <PresentationFormat>寬螢幕</PresentationFormat>
  <Paragraphs>168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Lato Extended</vt:lpstr>
      <vt:lpstr>Calibri</vt:lpstr>
      <vt:lpstr>Cambria Math</vt:lpstr>
      <vt:lpstr>Garamond</vt:lpstr>
      <vt:lpstr>RetrospectVTI</vt:lpstr>
      <vt:lpstr>Data Structure 1</vt:lpstr>
      <vt:lpstr>List of Data Structures</vt:lpstr>
      <vt:lpstr>What is Linked List?</vt:lpstr>
      <vt:lpstr>Advantages of Linked List</vt:lpstr>
      <vt:lpstr>Disadvantages of Linked List</vt:lpstr>
      <vt:lpstr>Difference between Array and Linked List</vt:lpstr>
      <vt:lpstr>Overview of Linked List</vt:lpstr>
      <vt:lpstr>Singly and Doubly Linked List</vt:lpstr>
      <vt:lpstr>Stack and Queue</vt:lpstr>
      <vt:lpstr>Stack</vt:lpstr>
      <vt:lpstr>Stack</vt:lpstr>
      <vt:lpstr>Queue</vt:lpstr>
      <vt:lpstr>Queue</vt:lpstr>
      <vt:lpstr>Stack Example</vt:lpstr>
      <vt:lpstr>Queue Example</vt:lpstr>
      <vt:lpstr>Deque</vt:lpstr>
      <vt:lpstr>Problem</vt:lpstr>
      <vt:lpstr>Doesn’t seem nice…</vt:lpstr>
      <vt:lpstr>Hash Function</vt:lpstr>
      <vt:lpstr>Hash Function I – Division Method</vt:lpstr>
      <vt:lpstr>Collision and Load Factor</vt:lpstr>
      <vt:lpstr>Division Method</vt:lpstr>
      <vt:lpstr>Hash Function II – Multiplication Method</vt:lpstr>
      <vt:lpstr>(Challenging) Deeper Understanding</vt:lpstr>
      <vt:lpstr>Handling Collisions</vt:lpstr>
      <vt:lpstr>Hash keys that are not Numbers</vt:lpstr>
      <vt:lpstr>CSS Color Simulator</vt:lpstr>
      <vt:lpstr>Understanding Hashtable</vt:lpstr>
      <vt:lpstr>Real Life  Application of Hashtable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Sorting Algorithms</dc:title>
  <dc:creator>Yu-Hsien Jen</dc:creator>
  <cp:lastModifiedBy>Yu-Hsien Jen</cp:lastModifiedBy>
  <cp:revision>247</cp:revision>
  <dcterms:created xsi:type="dcterms:W3CDTF">2021-02-25T12:10:26Z</dcterms:created>
  <dcterms:modified xsi:type="dcterms:W3CDTF">2021-03-13T01:30:11Z</dcterms:modified>
</cp:coreProperties>
</file>