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96" r:id="rId7"/>
    <p:sldId id="262" r:id="rId8"/>
    <p:sldId id="277" r:id="rId9"/>
    <p:sldId id="264" r:id="rId10"/>
    <p:sldId id="278" r:id="rId11"/>
    <p:sldId id="265" r:id="rId12"/>
    <p:sldId id="279" r:id="rId13"/>
    <p:sldId id="266" r:id="rId14"/>
    <p:sldId id="267" r:id="rId15"/>
    <p:sldId id="269" r:id="rId16"/>
    <p:sldId id="268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80" r:id="rId25"/>
    <p:sldId id="299" r:id="rId26"/>
    <p:sldId id="281" r:id="rId27"/>
    <p:sldId id="283" r:id="rId28"/>
    <p:sldId id="282" r:id="rId29"/>
    <p:sldId id="284" r:id="rId30"/>
    <p:sldId id="285" r:id="rId31"/>
    <p:sldId id="286" r:id="rId32"/>
    <p:sldId id="287" r:id="rId33"/>
    <p:sldId id="290" r:id="rId34"/>
    <p:sldId id="291" r:id="rId35"/>
    <p:sldId id="292" r:id="rId36"/>
    <p:sldId id="293" r:id="rId37"/>
    <p:sldId id="288" r:id="rId38"/>
    <p:sldId id="294" r:id="rId39"/>
    <p:sldId id="289" r:id="rId40"/>
    <p:sldId id="300" r:id="rId41"/>
    <p:sldId id="295" r:id="rId4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-Hsien Jen" initials="YHJ" lastIdx="1" clrIdx="0">
    <p:extLst>
      <p:ext uri="{19B8F6BF-5375-455C-9EA6-DF929625EA0E}">
        <p15:presenceInfo xmlns:p15="http://schemas.microsoft.com/office/powerpoint/2012/main" userId="Yu-Hsien J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4660"/>
  </p:normalViewPr>
  <p:slideViewPr>
    <p:cSldViewPr snapToGrid="0">
      <p:cViewPr>
        <p:scale>
          <a:sx n="90" d="100"/>
          <a:sy n="90" d="100"/>
        </p:scale>
        <p:origin x="403" y="-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317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70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14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707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005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373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645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14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26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631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640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59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 descr="Technological background">
            <a:extLst>
              <a:ext uri="{FF2B5EF4-FFF2-40B4-BE49-F238E27FC236}">
                <a16:creationId xmlns:a16="http://schemas.microsoft.com/office/drawing/2014/main" id="{39161CFE-E421-43DB-A8C1-D8FE0F8208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801" b="109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FF1CF57-EF51-43ED-B12D-E1D9DCAD5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FFFF"/>
                </a:solidFill>
              </a:rPr>
              <a:t>Data Structure II</a:t>
            </a:r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A93BAE7-2D35-4C1C-BF14-41E7231BCA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FFFF"/>
                </a:solidFill>
              </a:rPr>
              <a:t>CHAPTER 6</a:t>
            </a:r>
            <a:endParaRPr lang="zh-TW" altLang="en-US" dirty="0">
              <a:solidFill>
                <a:srgbClr val="FFFFFF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9A84FC3-520D-4EDC-9552-BAB67C348EDD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Wilson Ren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4925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29F2E9-A853-4D87-A8F2-54093126E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Pseudocode of </a:t>
            </a:r>
            <a:r>
              <a:rPr lang="en-US" altLang="zh-TW" dirty="0" err="1"/>
              <a:t>InOrder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9432DF-D515-41BD-886E-67272011C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j-lt"/>
              </a:rPr>
              <a:t>INORDER</a:t>
            </a:r>
            <a:r>
              <a:rPr lang="en-US" altLang="zh-TW" b="0" i="0" u="none" strike="noStrike" baseline="0" dirty="0">
                <a:latin typeface="+mj-lt"/>
              </a:rPr>
              <a:t>(</a:t>
            </a:r>
            <a:r>
              <a:rPr lang="en-US" altLang="zh-TW" i="1" dirty="0">
                <a:latin typeface="+mj-lt"/>
              </a:rPr>
              <a:t>n</a:t>
            </a:r>
            <a:r>
              <a:rPr lang="en-US" altLang="zh-TW" b="0" i="0" u="none" strike="noStrike" baseline="0" dirty="0">
                <a:latin typeface="+mj-lt"/>
              </a:rPr>
              <a:t>):</a:t>
            </a:r>
            <a:br>
              <a:rPr lang="en-US" altLang="zh-TW" b="0" i="0" u="none" strike="noStrike" baseline="0" dirty="0">
                <a:latin typeface="+mj-lt"/>
              </a:rPr>
            </a:br>
            <a:r>
              <a:rPr lang="en-US" altLang="zh-TW" b="0" i="0" u="none" strike="noStrike" baseline="0" dirty="0">
                <a:latin typeface="+mj-lt"/>
              </a:rPr>
              <a:t>	INORDER(</a:t>
            </a:r>
            <a:r>
              <a:rPr lang="en-US" altLang="zh-TW" dirty="0">
                <a:latin typeface="+mj-lt"/>
              </a:rPr>
              <a:t>n[0]</a:t>
            </a:r>
            <a:r>
              <a:rPr lang="en-US" altLang="zh-TW" b="0" i="0" u="none" strike="noStrike" baseline="0" dirty="0">
                <a:latin typeface="+mj-lt"/>
              </a:rPr>
              <a:t>)</a:t>
            </a:r>
            <a:br>
              <a:rPr lang="en-US" altLang="zh-TW" b="0" i="0" u="none" strike="noStrike" baseline="0" dirty="0">
                <a:latin typeface="+mj-lt"/>
              </a:rPr>
            </a:br>
            <a:r>
              <a:rPr lang="en-US" altLang="zh-TW" b="0" i="0" u="none" strike="noStrike" baseline="0" dirty="0">
                <a:latin typeface="+mj-lt"/>
              </a:rPr>
              <a:t>	write(</a:t>
            </a:r>
            <a:r>
              <a:rPr lang="en-US" altLang="zh-TW" i="1" dirty="0">
                <a:latin typeface="+mj-lt"/>
              </a:rPr>
              <a:t>n</a:t>
            </a:r>
            <a:r>
              <a:rPr lang="en-US" altLang="zh-TW" dirty="0">
                <a:latin typeface="+mj-lt"/>
              </a:rPr>
              <a:t>)</a:t>
            </a:r>
            <a:br>
              <a:rPr lang="en-US" altLang="zh-TW" b="0" i="0" u="none" strike="noStrike" baseline="0" dirty="0">
                <a:latin typeface="+mj-lt"/>
              </a:rPr>
            </a:br>
            <a:r>
              <a:rPr lang="en-US" altLang="zh-TW" b="0" i="0" u="none" strike="noStrike" baseline="0" dirty="0">
                <a:latin typeface="+mj-lt"/>
              </a:rPr>
              <a:t>	</a:t>
            </a:r>
            <a:r>
              <a:rPr lang="en-US" altLang="zh-TW" i="0" u="none" strike="noStrike" baseline="0" dirty="0">
                <a:latin typeface="+mj-lt"/>
              </a:rPr>
              <a:t>for </a:t>
            </a:r>
            <a:r>
              <a:rPr lang="en-US" altLang="zh-TW" i="0" u="none" strike="noStrike" baseline="0" dirty="0" err="1">
                <a:latin typeface="+mj-lt"/>
              </a:rPr>
              <a:t>i</a:t>
            </a:r>
            <a:r>
              <a:rPr lang="en-US" altLang="zh-TW" i="0" u="none" strike="noStrike" baseline="0" dirty="0">
                <a:latin typeface="+mj-lt"/>
              </a:rPr>
              <a:t> from 1 to n</a:t>
            </a:r>
            <a:r>
              <a:rPr lang="en-US" altLang="zh-TW" dirty="0">
                <a:latin typeface="+mj-lt"/>
              </a:rPr>
              <a:t>’s children count-1:</a:t>
            </a:r>
            <a:br>
              <a:rPr lang="en-US" altLang="zh-TW" dirty="0">
                <a:latin typeface="+mj-lt"/>
              </a:rPr>
            </a:br>
            <a:r>
              <a:rPr lang="en-US" altLang="zh-TW" dirty="0">
                <a:latin typeface="+mj-lt"/>
              </a:rPr>
              <a:t>		</a:t>
            </a:r>
            <a:r>
              <a:rPr lang="en-US" altLang="zh-TW" b="0" i="0" u="none" strike="noStrike" baseline="0" dirty="0">
                <a:latin typeface="+mj-lt"/>
              </a:rPr>
              <a:t> </a:t>
            </a:r>
            <a:r>
              <a:rPr lang="en-US" altLang="zh-TW" dirty="0">
                <a:latin typeface="+mj-lt"/>
              </a:rPr>
              <a:t>INORDER</a:t>
            </a:r>
            <a:r>
              <a:rPr lang="en-US" altLang="zh-TW" b="0" i="0" u="none" strike="noStrike" baseline="0" dirty="0">
                <a:latin typeface="+mj-lt"/>
              </a:rPr>
              <a:t>(n[</a:t>
            </a:r>
            <a:r>
              <a:rPr lang="en-US" altLang="zh-TW" b="0" i="0" u="none" strike="noStrike" baseline="0" dirty="0" err="1">
                <a:latin typeface="+mj-lt"/>
              </a:rPr>
              <a:t>i</a:t>
            </a:r>
            <a:r>
              <a:rPr lang="en-US" altLang="zh-TW" b="0" i="0" u="none" strike="noStrike" baseline="0" dirty="0">
                <a:latin typeface="+mj-lt"/>
              </a:rPr>
              <a:t>])</a:t>
            </a:r>
            <a:endParaRPr lang="en-US" altLang="zh-TW" i="0" u="none" strike="noStrike" baseline="0" dirty="0">
              <a:latin typeface="+mj-lt"/>
            </a:endParaRPr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8A01F5D-A7E3-47F5-B0FC-34668108935F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17018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5F3910-0EB2-4674-ABEA-CF34BB01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Depth-First Tree Traversal - </a:t>
            </a:r>
            <a:r>
              <a:rPr lang="en-US" altLang="zh-TW" dirty="0" err="1"/>
              <a:t>PostOrder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C76A09-C13B-480E-B50D-5E6112068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7616802" cy="3760891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Definition: Process all nodes of a tree by recursively processing all subtrees, then finally processing the root. </a:t>
            </a:r>
          </a:p>
          <a:p>
            <a:r>
              <a:rPr lang="en-US" altLang="zh-TW" sz="2000" dirty="0"/>
              <a:t>Understanding: left, right, root</a:t>
            </a:r>
            <a:endParaRPr lang="zh-TW" altLang="en-US" sz="2000" dirty="0"/>
          </a:p>
        </p:txBody>
      </p:sp>
      <p:pic>
        <p:nvPicPr>
          <p:cNvPr id="4" name="圖形 3">
            <a:extLst>
              <a:ext uri="{FF2B5EF4-FFF2-40B4-BE49-F238E27FC236}">
                <a16:creationId xmlns:a16="http://schemas.microsoft.com/office/drawing/2014/main" id="{2E95A96D-C2B1-4BF8-B72E-1F6D8E07C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14082" y="2359077"/>
            <a:ext cx="3144043" cy="357849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A1F7B79-BB91-4684-BB94-573086868B95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443576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CFB3F7-68A5-4528-A573-ACB1A5682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Pseudocode of </a:t>
            </a:r>
            <a:r>
              <a:rPr lang="en-US" altLang="zh-TW" dirty="0" err="1"/>
              <a:t>PostOrder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388D8D-52B8-4A05-850D-8086B8EF4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j-lt"/>
              </a:rPr>
              <a:t>POSTORDER</a:t>
            </a:r>
            <a:r>
              <a:rPr lang="en-US" altLang="zh-TW" b="0" i="0" u="none" strike="noStrike" baseline="0" dirty="0">
                <a:latin typeface="+mj-lt"/>
              </a:rPr>
              <a:t>(</a:t>
            </a:r>
            <a:r>
              <a:rPr lang="en-US" altLang="zh-TW" i="1" dirty="0">
                <a:latin typeface="+mj-lt"/>
              </a:rPr>
              <a:t>n</a:t>
            </a:r>
            <a:r>
              <a:rPr lang="en-US" altLang="zh-TW" b="0" i="0" u="none" strike="noStrike" baseline="0" dirty="0">
                <a:latin typeface="+mj-lt"/>
              </a:rPr>
              <a:t>):</a:t>
            </a:r>
            <a:br>
              <a:rPr lang="en-US" altLang="zh-TW" b="0" i="0" u="none" strike="noStrike" baseline="0" dirty="0">
                <a:latin typeface="+mj-lt"/>
              </a:rPr>
            </a:br>
            <a:r>
              <a:rPr lang="en-US" altLang="zh-TW" b="0" i="0" u="none" strike="noStrike" baseline="0" dirty="0">
                <a:latin typeface="+mj-lt"/>
              </a:rPr>
              <a:t>	</a:t>
            </a:r>
            <a:r>
              <a:rPr lang="en-US" altLang="zh-TW" i="0" u="none" strike="noStrike" baseline="0" dirty="0">
                <a:latin typeface="+mj-lt"/>
              </a:rPr>
              <a:t>for </a:t>
            </a:r>
            <a:r>
              <a:rPr lang="en-US" altLang="zh-TW" i="0" u="none" strike="noStrike" baseline="0" dirty="0" err="1">
                <a:latin typeface="+mj-lt"/>
              </a:rPr>
              <a:t>i</a:t>
            </a:r>
            <a:r>
              <a:rPr lang="en-US" altLang="zh-TW" i="0" u="none" strike="noStrike" baseline="0" dirty="0">
                <a:latin typeface="+mj-lt"/>
              </a:rPr>
              <a:t> from 0 to n</a:t>
            </a:r>
            <a:r>
              <a:rPr lang="en-US" altLang="zh-TW" dirty="0">
                <a:latin typeface="+mj-lt"/>
              </a:rPr>
              <a:t>’s children count-1:</a:t>
            </a:r>
            <a:br>
              <a:rPr lang="en-US" altLang="zh-TW" dirty="0">
                <a:latin typeface="+mj-lt"/>
              </a:rPr>
            </a:br>
            <a:r>
              <a:rPr lang="en-US" altLang="zh-TW" dirty="0">
                <a:latin typeface="+mj-lt"/>
              </a:rPr>
              <a:t>		</a:t>
            </a:r>
            <a:r>
              <a:rPr lang="en-US" altLang="zh-TW" b="0" i="0" u="none" strike="noStrike" baseline="0" dirty="0">
                <a:latin typeface="+mj-lt"/>
              </a:rPr>
              <a:t> </a:t>
            </a:r>
            <a:r>
              <a:rPr lang="en-US" altLang="zh-TW" dirty="0">
                <a:latin typeface="+mj-lt"/>
              </a:rPr>
              <a:t>POSTORDER</a:t>
            </a:r>
            <a:r>
              <a:rPr lang="en-US" altLang="zh-TW" b="0" i="0" u="none" strike="noStrike" baseline="0" dirty="0">
                <a:latin typeface="+mj-lt"/>
              </a:rPr>
              <a:t>(</a:t>
            </a:r>
            <a:r>
              <a:rPr lang="en-US" altLang="zh-TW" dirty="0">
                <a:latin typeface="+mj-lt"/>
              </a:rPr>
              <a:t>n[</a:t>
            </a:r>
            <a:r>
              <a:rPr lang="en-US" altLang="zh-TW" dirty="0" err="1">
                <a:latin typeface="+mj-lt"/>
              </a:rPr>
              <a:t>i</a:t>
            </a:r>
            <a:r>
              <a:rPr lang="en-US" altLang="zh-TW" dirty="0">
                <a:latin typeface="+mj-lt"/>
              </a:rPr>
              <a:t>]</a:t>
            </a:r>
            <a:r>
              <a:rPr lang="en-US" altLang="zh-TW" b="0" i="0" u="none" strike="noStrike" baseline="0" dirty="0">
                <a:latin typeface="+mj-lt"/>
              </a:rPr>
              <a:t>)</a:t>
            </a:r>
            <a:br>
              <a:rPr lang="en-US" altLang="zh-TW" b="0" i="0" u="none" strike="noStrike" baseline="0" dirty="0">
                <a:latin typeface="+mj-lt"/>
              </a:rPr>
            </a:br>
            <a:r>
              <a:rPr lang="en-US" altLang="zh-TW" b="0" i="0" u="none" strike="noStrike" baseline="0" dirty="0">
                <a:latin typeface="+mj-lt"/>
              </a:rPr>
              <a:t>	 write(</a:t>
            </a:r>
            <a:r>
              <a:rPr lang="en-US" altLang="zh-TW" i="1" dirty="0">
                <a:latin typeface="+mj-lt"/>
              </a:rPr>
              <a:t>n</a:t>
            </a:r>
            <a:r>
              <a:rPr lang="en-US" altLang="zh-TW" dirty="0">
                <a:latin typeface="+mj-lt"/>
              </a:rPr>
              <a:t>)</a:t>
            </a:r>
            <a:endParaRPr lang="en-US" altLang="zh-TW" i="0" u="none" strike="noStrike" baseline="0" dirty="0">
              <a:latin typeface="+mj-lt"/>
            </a:endParaRP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6F72F91-29A9-4CFB-AC13-6ABFDE4625C7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952029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FF6FC72-6743-4A35-AC1E-9B38BD168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6437363" cy="1450757"/>
          </a:xfrm>
        </p:spPr>
        <p:txBody>
          <a:bodyPr>
            <a:normAutofit/>
          </a:bodyPr>
          <a:lstStyle/>
          <a:p>
            <a:r>
              <a:rPr lang="en-US" altLang="zh-TW" dirty="0"/>
              <a:t>Practice</a:t>
            </a:r>
            <a:endParaRPr lang="zh-TW" alt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62179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形 3">
            <a:extLst>
              <a:ext uri="{FF2B5EF4-FFF2-40B4-BE49-F238E27FC236}">
                <a16:creationId xmlns:a16="http://schemas.microsoft.com/office/drawing/2014/main" id="{E330DD98-94C8-4E56-9828-2E955B316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4246" y="2279509"/>
            <a:ext cx="5133130" cy="317161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EC9799F-A0B8-45B9-8164-71F283892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0680F4C-264C-487C-A028-0B8F7220CA5F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764372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055756-DB47-49F5-8A99-153CD7D02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Binary Search Tree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AFC921-4DA0-46AD-BE67-5688DDC58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- Suppose that you have a system that allows user to store their data. Users might keep inserting new data into your database. Therefore, you can choose to:</a:t>
            </a:r>
          </a:p>
          <a:p>
            <a:r>
              <a:rPr lang="en-US" altLang="zh-TW" dirty="0"/>
              <a:t>1. Store data in an array. When getting data out from database, you have O(n) complexity, since you are using sequential search.</a:t>
            </a:r>
          </a:p>
          <a:p>
            <a:r>
              <a:rPr lang="en-US" altLang="zh-TW" dirty="0"/>
              <a:t>2. Store data into </a:t>
            </a:r>
            <a:r>
              <a:rPr lang="en-US" altLang="zh-TW" dirty="0" err="1"/>
              <a:t>hashtable</a:t>
            </a:r>
            <a:r>
              <a:rPr lang="en-US" altLang="zh-TW" dirty="0"/>
              <a:t>. When getting data out from database, you have O(1) complexity. But… when implementing </a:t>
            </a:r>
            <a:r>
              <a:rPr lang="en-US" altLang="zh-TW" dirty="0" err="1"/>
              <a:t>hashtable</a:t>
            </a:r>
            <a:r>
              <a:rPr lang="en-US" altLang="zh-TW" dirty="0"/>
              <a:t>, you have to know how many data you will store before hand.</a:t>
            </a:r>
          </a:p>
          <a:p>
            <a:r>
              <a:rPr lang="en-US" altLang="zh-TW" dirty="0"/>
              <a:t>3. Umm…. Maybe you need a new tool – Binary Search Tree!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0D2D3DA-1E43-4E8D-868B-2F72B4700BE3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885842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F98BB7-4E16-45D8-8EFE-5AF0F6B5D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Binary Search Tree (aka BST)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66E956-3D0F-4A79-A294-5BF452086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- </a:t>
            </a:r>
            <a:r>
              <a:rPr lang="en-US" altLang="zh-TW" b="1" dirty="0"/>
              <a:t>Binary Tree </a:t>
            </a:r>
            <a:r>
              <a:rPr lang="en-US" altLang="zh-TW" dirty="0"/>
              <a:t>means each node has at most two children, which are referred to as the left child and the right child.</a:t>
            </a:r>
          </a:p>
          <a:p>
            <a:r>
              <a:rPr lang="en-US" altLang="zh-TW" dirty="0"/>
              <a:t>- </a:t>
            </a:r>
            <a:r>
              <a:rPr lang="en-US" altLang="zh-TW" b="1" dirty="0"/>
              <a:t>Binary Search Tree </a:t>
            </a:r>
            <a:r>
              <a:rPr lang="en-US" altLang="zh-TW" dirty="0"/>
              <a:t>is a binary tree, but the left child is always less than the root, and the right child is always greater than the root.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D20A56B-7BAC-4A7E-B66A-5E17F9B2855F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427744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FD5D17-1D91-4D71-B531-26AA152F3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Constructing Binary Search Tree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B4BA89-8301-4146-BAED-BF8A28A88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Given a sequence of numbers, how to construct a binary search tree?</a:t>
            </a:r>
          </a:p>
          <a:p>
            <a:r>
              <a:rPr lang="en-US" altLang="zh-TW" dirty="0"/>
              <a:t>5, 7, 1, 15, 9, 2, 14, 8, 3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E4A1A6E-23C0-41E9-8628-27989D5CCA50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034873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2CD51D-CE18-47AC-A68A-435A42FEC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Pseudocode of Insertion in BST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1354E0-B402-4E97-9994-581AE255D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301564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INSERT(z):</a:t>
            </a:r>
            <a:br>
              <a:rPr lang="en-US" altLang="zh-TW" dirty="0"/>
            </a:br>
            <a:r>
              <a:rPr lang="en-US" altLang="zh-TW" dirty="0"/>
              <a:t>	y = null</a:t>
            </a:r>
            <a:br>
              <a:rPr lang="en-US" altLang="zh-TW" dirty="0"/>
            </a:br>
            <a:r>
              <a:rPr lang="en-US" altLang="zh-TW" dirty="0"/>
              <a:t>	x =root</a:t>
            </a:r>
            <a:br>
              <a:rPr lang="en-US" altLang="zh-TW" dirty="0"/>
            </a:br>
            <a:r>
              <a:rPr lang="en-US" altLang="zh-TW" dirty="0"/>
              <a:t>	while (x !== null):</a:t>
            </a:r>
            <a:br>
              <a:rPr lang="en-US" altLang="zh-TW" dirty="0"/>
            </a:br>
            <a:r>
              <a:rPr lang="en-US" altLang="zh-TW" dirty="0"/>
              <a:t>		y = x</a:t>
            </a:r>
            <a:br>
              <a:rPr lang="en-US" altLang="zh-TW" dirty="0"/>
            </a:br>
            <a:r>
              <a:rPr lang="en-US" altLang="zh-TW" dirty="0"/>
              <a:t>		if </a:t>
            </a:r>
            <a:r>
              <a:rPr lang="en-US" altLang="zh-TW" dirty="0" err="1"/>
              <a:t>z.key</a:t>
            </a:r>
            <a:r>
              <a:rPr lang="en-US" altLang="zh-TW" dirty="0"/>
              <a:t> &lt; </a:t>
            </a:r>
            <a:r>
              <a:rPr lang="en-US" altLang="zh-TW" dirty="0" err="1"/>
              <a:t>x.key</a:t>
            </a:r>
            <a:r>
              <a:rPr lang="en-US" altLang="zh-TW" dirty="0"/>
              <a:t>:</a:t>
            </a:r>
            <a:br>
              <a:rPr lang="en-US" altLang="zh-TW" dirty="0"/>
            </a:br>
            <a:r>
              <a:rPr lang="en-US" altLang="zh-TW" dirty="0"/>
              <a:t>			x = </a:t>
            </a:r>
            <a:r>
              <a:rPr lang="en-US" altLang="zh-TW" dirty="0" err="1"/>
              <a:t>x.left</a:t>
            </a:r>
            <a:br>
              <a:rPr lang="en-US" altLang="zh-TW" dirty="0"/>
            </a:br>
            <a:r>
              <a:rPr lang="en-US" altLang="zh-TW" dirty="0"/>
              <a:t>		else:</a:t>
            </a:r>
            <a:br>
              <a:rPr lang="en-US" altLang="zh-TW" dirty="0"/>
            </a:br>
            <a:r>
              <a:rPr lang="en-US" altLang="zh-TW" dirty="0"/>
              <a:t>			x = </a:t>
            </a:r>
            <a:r>
              <a:rPr lang="en-US" altLang="zh-TW" dirty="0" err="1"/>
              <a:t>x.right</a:t>
            </a:r>
            <a:br>
              <a:rPr lang="en-US" altLang="zh-TW" dirty="0"/>
            </a:br>
            <a:r>
              <a:rPr lang="en-US" altLang="zh-TW" dirty="0"/>
              <a:t>	if</a:t>
            </a:r>
            <a:r>
              <a:rPr lang="zh-TW" altLang="en-US" dirty="0"/>
              <a:t> </a:t>
            </a:r>
            <a:r>
              <a:rPr lang="en-US" altLang="zh-TW" dirty="0"/>
              <a:t>y</a:t>
            </a:r>
            <a:r>
              <a:rPr lang="zh-TW" altLang="en-US" dirty="0"/>
              <a:t> </a:t>
            </a:r>
            <a:r>
              <a:rPr lang="en-US" altLang="zh-TW" dirty="0"/>
              <a:t>==</a:t>
            </a:r>
            <a:r>
              <a:rPr lang="zh-TW" altLang="en-US" dirty="0"/>
              <a:t> </a:t>
            </a:r>
            <a:r>
              <a:rPr lang="en-US" altLang="zh-TW" dirty="0"/>
              <a:t>null:</a:t>
            </a:r>
            <a:br>
              <a:rPr lang="en-US" altLang="zh-TW" dirty="0"/>
            </a:br>
            <a:r>
              <a:rPr lang="en-US" altLang="zh-TW" dirty="0"/>
              <a:t>		root = z</a:t>
            </a:r>
            <a:br>
              <a:rPr lang="en-US" altLang="zh-TW" dirty="0"/>
            </a:br>
            <a:r>
              <a:rPr lang="en-US" altLang="zh-TW" dirty="0"/>
              <a:t>	else if </a:t>
            </a:r>
            <a:r>
              <a:rPr lang="en-US" altLang="zh-TW" dirty="0" err="1"/>
              <a:t>z.key</a:t>
            </a:r>
            <a:r>
              <a:rPr lang="en-US" altLang="zh-TW" dirty="0"/>
              <a:t> &lt; </a:t>
            </a:r>
            <a:r>
              <a:rPr lang="en-US" altLang="zh-TW" dirty="0" err="1"/>
              <a:t>y.key</a:t>
            </a:r>
            <a:r>
              <a:rPr lang="en-US" altLang="zh-TW" dirty="0"/>
              <a:t>:</a:t>
            </a:r>
            <a:br>
              <a:rPr lang="en-US" altLang="zh-TW" dirty="0"/>
            </a:br>
            <a:r>
              <a:rPr lang="en-US" altLang="zh-TW" dirty="0"/>
              <a:t>		</a:t>
            </a:r>
            <a:r>
              <a:rPr lang="en-US" altLang="zh-TW" dirty="0" err="1"/>
              <a:t>y.left</a:t>
            </a:r>
            <a:r>
              <a:rPr lang="en-US" altLang="zh-TW" dirty="0"/>
              <a:t> = z</a:t>
            </a:r>
            <a:br>
              <a:rPr lang="en-US" altLang="zh-TW" dirty="0"/>
            </a:br>
            <a:r>
              <a:rPr lang="en-US" altLang="zh-TW" dirty="0"/>
              <a:t>	else:</a:t>
            </a:r>
            <a:br>
              <a:rPr lang="en-US" altLang="zh-TW" dirty="0"/>
            </a:br>
            <a:r>
              <a:rPr lang="en-US" altLang="zh-TW" dirty="0"/>
              <a:t>		</a:t>
            </a:r>
            <a:r>
              <a:rPr lang="en-US" altLang="zh-TW" dirty="0" err="1"/>
              <a:t>y.right</a:t>
            </a:r>
            <a:r>
              <a:rPr lang="en-US" altLang="zh-TW" dirty="0"/>
              <a:t> = z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BF0F8A1-1FA5-49C1-8A02-205646E1DA6D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847519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3023F6-203E-4B20-A614-C3C946C00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Pseudocode of Search Recursively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8EFAAC-36A3-4AC4-9414-72BBCDA64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SEARCH(x, key):</a:t>
            </a:r>
            <a:br>
              <a:rPr lang="en-US" altLang="zh-TW" dirty="0"/>
            </a:br>
            <a:r>
              <a:rPr lang="en-US" altLang="zh-TW" dirty="0"/>
              <a:t>	if x == null or key = </a:t>
            </a:r>
            <a:r>
              <a:rPr lang="en-US" altLang="zh-TW" dirty="0" err="1"/>
              <a:t>x.key</a:t>
            </a:r>
            <a:r>
              <a:rPr lang="en-US" altLang="zh-TW" dirty="0"/>
              <a:t>:</a:t>
            </a:r>
            <a:br>
              <a:rPr lang="en-US" altLang="zh-TW" dirty="0"/>
            </a:br>
            <a:r>
              <a:rPr lang="en-US" altLang="zh-TW" dirty="0"/>
              <a:t>		return x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	if key &lt; </a:t>
            </a:r>
            <a:r>
              <a:rPr lang="en-US" altLang="zh-TW" dirty="0" err="1"/>
              <a:t>x.key</a:t>
            </a:r>
            <a:r>
              <a:rPr lang="en-US" altLang="zh-TW" dirty="0"/>
              <a:t>:</a:t>
            </a:r>
            <a:br>
              <a:rPr lang="en-US" altLang="zh-TW" dirty="0"/>
            </a:br>
            <a:r>
              <a:rPr lang="en-US" altLang="zh-TW" dirty="0"/>
              <a:t>		return SEARCH(</a:t>
            </a:r>
            <a:r>
              <a:rPr lang="en-US" altLang="zh-TW" dirty="0" err="1"/>
              <a:t>x.left</a:t>
            </a:r>
            <a:r>
              <a:rPr lang="en-US" altLang="zh-TW" dirty="0"/>
              <a:t>, key)</a:t>
            </a:r>
            <a:br>
              <a:rPr lang="en-US" altLang="zh-TW" dirty="0"/>
            </a:br>
            <a:r>
              <a:rPr lang="en-US" altLang="zh-TW" dirty="0"/>
              <a:t>	else:</a:t>
            </a:r>
            <a:br>
              <a:rPr lang="en-US" altLang="zh-TW" dirty="0"/>
            </a:br>
            <a:r>
              <a:rPr lang="en-US" altLang="zh-TW" dirty="0"/>
              <a:t>		return SEARCH(</a:t>
            </a:r>
            <a:r>
              <a:rPr lang="en-US" altLang="zh-TW" dirty="0" err="1"/>
              <a:t>x.right</a:t>
            </a:r>
            <a:r>
              <a:rPr lang="en-US" altLang="zh-TW" dirty="0"/>
              <a:t>, key)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290D632-13C4-46B6-B9CD-DA053590C1D6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511477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C59DF6-7237-45B7-B437-3F991412D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Pseudocode of Search Iteratively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B61DEE-5287-44D3-BA8C-D1F4F24E4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SEARCH(x, key):</a:t>
            </a:r>
            <a:br>
              <a:rPr lang="en-US" altLang="zh-TW" dirty="0"/>
            </a:br>
            <a:r>
              <a:rPr lang="en-US" altLang="zh-TW" dirty="0"/>
              <a:t>	while x != null and key!=</a:t>
            </a:r>
            <a:r>
              <a:rPr lang="zh-TW" altLang="en-US" dirty="0"/>
              <a:t> </a:t>
            </a:r>
            <a:r>
              <a:rPr lang="en-US" altLang="zh-TW" dirty="0" err="1"/>
              <a:t>x.key</a:t>
            </a:r>
            <a:r>
              <a:rPr lang="en-US" altLang="zh-TW" dirty="0"/>
              <a:t>:</a:t>
            </a:r>
            <a:br>
              <a:rPr lang="en-US" altLang="zh-TW" dirty="0"/>
            </a:br>
            <a:r>
              <a:rPr lang="en-US" altLang="zh-TW" dirty="0"/>
              <a:t>		if key &lt; </a:t>
            </a:r>
            <a:r>
              <a:rPr lang="en-US" altLang="zh-TW" dirty="0" err="1"/>
              <a:t>x.key</a:t>
            </a:r>
            <a:r>
              <a:rPr lang="en-US" altLang="zh-TW" dirty="0"/>
              <a:t>:</a:t>
            </a:r>
            <a:br>
              <a:rPr lang="en-US" altLang="zh-TW" dirty="0"/>
            </a:br>
            <a:r>
              <a:rPr lang="en-US" altLang="zh-TW" dirty="0"/>
              <a:t>			x = </a:t>
            </a:r>
            <a:r>
              <a:rPr lang="en-US" altLang="zh-TW" dirty="0" err="1"/>
              <a:t>x.left</a:t>
            </a:r>
            <a:br>
              <a:rPr lang="en-US" altLang="zh-TW" dirty="0"/>
            </a:br>
            <a:r>
              <a:rPr lang="en-US" altLang="zh-TW" dirty="0"/>
              <a:t>		else:</a:t>
            </a:r>
            <a:br>
              <a:rPr lang="en-US" altLang="zh-TW" dirty="0"/>
            </a:br>
            <a:r>
              <a:rPr lang="en-US" altLang="zh-TW" dirty="0"/>
              <a:t>			x = </a:t>
            </a:r>
            <a:r>
              <a:rPr lang="en-US" altLang="zh-TW" dirty="0" err="1"/>
              <a:t>x.right</a:t>
            </a:r>
            <a:br>
              <a:rPr lang="en-US" altLang="zh-TW" dirty="0"/>
            </a:br>
            <a:r>
              <a:rPr lang="en-US" altLang="zh-TW" dirty="0"/>
              <a:t>	return x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57C3755-CA08-4EAA-94F5-A2C2661F93F2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887556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C000549-EF29-4500-B6DF-FF6777EBA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6432434" cy="1450757"/>
          </a:xfrm>
        </p:spPr>
        <p:txBody>
          <a:bodyPr>
            <a:normAutofit/>
          </a:bodyPr>
          <a:lstStyle/>
          <a:p>
            <a:r>
              <a:rPr lang="en-US" altLang="zh-TW" dirty="0"/>
              <a:t>Graph (Definition)</a:t>
            </a:r>
            <a:endParaRPr lang="zh-TW" altLang="en-US" dirty="0"/>
          </a:p>
        </p:txBody>
      </p:sp>
      <p:cxnSp>
        <p:nvCxnSpPr>
          <p:cNvPr id="19" name="Straight Connector 13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6240" y="2267421"/>
            <a:ext cx="60350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15B2E9-B073-4FEA-9B78-5F62227BD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407436"/>
            <a:ext cx="6432434" cy="346165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dirty="0"/>
              <a:t>- In computer science, a graph is an abstract data type.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- A graph data structure consists of a finite set of vertices (also called nodes or points.)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- Lines between nodes are known as edges (also called links or lines), and for a directed graph are also known as arrows.</a:t>
            </a:r>
            <a:endParaRPr lang="zh-TW" altLang="en-US" dirty="0"/>
          </a:p>
          <a:p>
            <a:pPr>
              <a:lnSpc>
                <a:spcPct val="90000"/>
              </a:lnSpc>
            </a:pPr>
            <a:endParaRPr lang="zh-TW" altLang="en-US" dirty="0"/>
          </a:p>
        </p:txBody>
      </p:sp>
      <p:pic>
        <p:nvPicPr>
          <p:cNvPr id="5" name="圖形 4">
            <a:extLst>
              <a:ext uri="{FF2B5EF4-FFF2-40B4-BE49-F238E27FC236}">
                <a16:creationId xmlns:a16="http://schemas.microsoft.com/office/drawing/2014/main" id="{182A6D0A-2B94-4F72-BC5F-006FBC404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7880" y="634947"/>
            <a:ext cx="2798928" cy="2519036"/>
          </a:xfrm>
          <a:prstGeom prst="rect">
            <a:avLst/>
          </a:prstGeom>
        </p:spPr>
      </p:pic>
      <p:pic>
        <p:nvPicPr>
          <p:cNvPr id="6" name="圖片 5" descr="一張含有 球, 運動, 房間 的圖片&#10;&#10;自動產生的描述">
            <a:extLst>
              <a:ext uri="{FF2B5EF4-FFF2-40B4-BE49-F238E27FC236}">
                <a16:creationId xmlns:a16="http://schemas.microsoft.com/office/drawing/2014/main" id="{1944C9BD-418F-440C-B48C-90D50413C2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168" y="3428999"/>
            <a:ext cx="1818350" cy="2525487"/>
          </a:xfrm>
          <a:prstGeom prst="rect">
            <a:avLst/>
          </a:prstGeom>
        </p:spPr>
      </p:pic>
      <p:sp>
        <p:nvSpPr>
          <p:cNvPr id="20" name="Rectangle 15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4B530D0-888D-4BB1-AE1A-F4021D8525DE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736939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148698-E851-45CD-8328-E72DB2BA8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Pseudocode of </a:t>
            </a:r>
            <a:r>
              <a:rPr lang="en-US" altLang="zh-TW" dirty="0" err="1"/>
              <a:t>PreOrder</a:t>
            </a:r>
            <a:r>
              <a:rPr lang="en-US" altLang="zh-TW" dirty="0"/>
              <a:t> in BST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985BA7-F485-4346-8C28-CD0041864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PREORDER(n):</a:t>
            </a:r>
            <a:br>
              <a:rPr lang="en-US" altLang="zh-TW" dirty="0"/>
            </a:br>
            <a:r>
              <a:rPr lang="en-US" altLang="zh-TW" dirty="0"/>
              <a:t>	if n != null:</a:t>
            </a:r>
            <a:br>
              <a:rPr lang="en-US" altLang="zh-TW" dirty="0"/>
            </a:br>
            <a:r>
              <a:rPr lang="en-US" altLang="zh-TW" dirty="0"/>
              <a:t>		print </a:t>
            </a:r>
            <a:r>
              <a:rPr lang="en-US" altLang="zh-TW" dirty="0" err="1"/>
              <a:t>n.key</a:t>
            </a:r>
            <a:br>
              <a:rPr lang="en-US" altLang="zh-TW" dirty="0"/>
            </a:br>
            <a:r>
              <a:rPr lang="en-US" altLang="zh-TW" dirty="0"/>
              <a:t>		PREORDER(</a:t>
            </a:r>
            <a:r>
              <a:rPr lang="en-US" altLang="zh-TW" dirty="0" err="1"/>
              <a:t>n.left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dirty="0"/>
              <a:t>		PREORDER(</a:t>
            </a:r>
            <a:r>
              <a:rPr lang="en-US" altLang="zh-TW" dirty="0" err="1"/>
              <a:t>n.right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8B08101-4FE8-4A0F-A676-F116EB88275B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9903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2F559D-38ED-4025-AB8F-75C687AD7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Pseudocode of </a:t>
            </a:r>
            <a:r>
              <a:rPr lang="en-US" altLang="zh-TW" dirty="0" err="1"/>
              <a:t>InOrder</a:t>
            </a:r>
            <a:r>
              <a:rPr lang="en-US" altLang="zh-TW" dirty="0"/>
              <a:t> in BST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530713-0822-4C58-821F-E35A423C0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PREORDER(n):</a:t>
            </a:r>
            <a:br>
              <a:rPr lang="en-US" altLang="zh-TW" dirty="0"/>
            </a:br>
            <a:r>
              <a:rPr lang="en-US" altLang="zh-TW" dirty="0"/>
              <a:t>	if n != null:</a:t>
            </a:r>
            <a:br>
              <a:rPr lang="en-US" altLang="zh-TW" dirty="0"/>
            </a:br>
            <a:r>
              <a:rPr lang="en-US" altLang="zh-TW" dirty="0"/>
              <a:t>		PREORDER(</a:t>
            </a:r>
            <a:r>
              <a:rPr lang="en-US" altLang="zh-TW" dirty="0" err="1"/>
              <a:t>n.left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dirty="0"/>
              <a:t>		 print </a:t>
            </a:r>
            <a:r>
              <a:rPr lang="en-US" altLang="zh-TW" dirty="0" err="1"/>
              <a:t>n.key</a:t>
            </a:r>
            <a:br>
              <a:rPr lang="en-US" altLang="zh-TW" dirty="0"/>
            </a:br>
            <a:r>
              <a:rPr lang="en-US" altLang="zh-TW" dirty="0"/>
              <a:t>		PREORDER(</a:t>
            </a:r>
            <a:r>
              <a:rPr lang="en-US" altLang="zh-TW" dirty="0" err="1"/>
              <a:t>n.right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26FE420-DF9A-4327-A8B8-0630B5336D49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125518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51B61E-9A6B-4413-9AED-068037428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Pseudocode of </a:t>
            </a:r>
            <a:r>
              <a:rPr lang="en-US" altLang="zh-TW" dirty="0" err="1"/>
              <a:t>PostOrder</a:t>
            </a:r>
            <a:r>
              <a:rPr lang="en-US" altLang="zh-TW" dirty="0"/>
              <a:t> in BST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9B462A-3250-4223-944B-09AEC490B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PREORDER(n):</a:t>
            </a:r>
            <a:br>
              <a:rPr lang="en-US" altLang="zh-TW" dirty="0"/>
            </a:br>
            <a:r>
              <a:rPr lang="en-US" altLang="zh-TW" dirty="0"/>
              <a:t>	if n != null:</a:t>
            </a:r>
            <a:br>
              <a:rPr lang="en-US" altLang="zh-TW" dirty="0"/>
            </a:br>
            <a:r>
              <a:rPr lang="en-US" altLang="zh-TW" dirty="0"/>
              <a:t>		PREORDER(</a:t>
            </a:r>
            <a:r>
              <a:rPr lang="en-US" altLang="zh-TW" dirty="0" err="1"/>
              <a:t>n.left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dirty="0"/>
              <a:t>		PREORDER(</a:t>
            </a:r>
            <a:r>
              <a:rPr lang="en-US" altLang="zh-TW" dirty="0" err="1"/>
              <a:t>n.right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dirty="0"/>
              <a:t>		 print </a:t>
            </a:r>
            <a:r>
              <a:rPr lang="en-US" altLang="zh-TW" dirty="0" err="1"/>
              <a:t>n.key</a:t>
            </a:r>
            <a:br>
              <a:rPr lang="en-US" altLang="zh-TW" dirty="0"/>
            </a:br>
            <a:r>
              <a:rPr lang="en-US" altLang="zh-TW" dirty="0"/>
              <a:t>		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10DBBE7-BCD2-40D9-BB11-259B7FA05FE5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13991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B10EAE1-3963-491B-9049-734142F56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TW" dirty="0"/>
              <a:t>Overview of Binary Search Tree</a:t>
            </a:r>
            <a:endParaRPr lang="zh-TW" alt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8F5B86-466F-455A-B122-97B7AA237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6437367" cy="3760891"/>
          </a:xfrm>
        </p:spPr>
        <p:txBody>
          <a:bodyPr>
            <a:normAutofit/>
          </a:bodyPr>
          <a:lstStyle/>
          <a:p>
            <a:r>
              <a:rPr lang="en-US" altLang="zh-TW" dirty="0"/>
              <a:t>Worst Case Performance: O(n)</a:t>
            </a:r>
          </a:p>
          <a:p>
            <a:r>
              <a:rPr lang="en-US" altLang="zh-TW" dirty="0"/>
              <a:t>Best Case Performance: O(1)</a:t>
            </a:r>
          </a:p>
          <a:p>
            <a:r>
              <a:rPr lang="en-US" altLang="zh-TW" dirty="0"/>
              <a:t>Average</a:t>
            </a:r>
            <a:r>
              <a:rPr lang="zh-TW" altLang="en-US" dirty="0"/>
              <a:t> </a:t>
            </a:r>
            <a:r>
              <a:rPr lang="en-US" altLang="zh-TW" dirty="0"/>
              <a:t>Case Performance: O(log n)</a:t>
            </a:r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  <p:pic>
        <p:nvPicPr>
          <p:cNvPr id="5" name="圖形 4">
            <a:extLst>
              <a:ext uri="{FF2B5EF4-FFF2-40B4-BE49-F238E27FC236}">
                <a16:creationId xmlns:a16="http://schemas.microsoft.com/office/drawing/2014/main" id="{DBB80FB1-9A10-43A4-9998-8888DAD75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9006" y="2483586"/>
            <a:ext cx="3144043" cy="301011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B06839E-D8C3-4A74-BA2B-3B97E7B2C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93ACC5E-6B23-459D-AC57-3E002AD425C7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944565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6228AD-65A6-4AA0-BB9A-66A443B55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Priority Queue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A3D383-4BB6-4BDF-8DEC-78EB65004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In computer science, a priority queue is an abstract data type similar to a regular queue in which each element additionally has a "priority" associated with it.</a:t>
            </a:r>
          </a:p>
          <a:p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Elements with higher priorities are served before elements with lower priorities. (Just like emergency room in a hospital).</a:t>
            </a:r>
          </a:p>
          <a:p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Since priority queue is a concept, we can implement it with a linked list, queue, array, or other data structures. But… which one is the most efficient? Max Heap!!</a:t>
            </a:r>
          </a:p>
          <a:p>
            <a:endParaRPr lang="en-US" altLang="zh-TW" dirty="0"/>
          </a:p>
          <a:p>
            <a:r>
              <a:rPr lang="en-US" altLang="zh-TW" dirty="0"/>
              <a:t>*. Max heap is a binary tree that the parent node is always greater than both the right child and left child. However, the right child doesn’t necessarily need to be greater than left child.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E89436D-55F9-4ED9-8C3E-672818EB9165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567659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769E15-680C-4854-8A32-1A637A96B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Deeper Understanding – Why Max Heap?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287E48-7EE4-409E-B724-BF9D69FB4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- Big O of Enqueue and Dequeue of Priority Queue using Max Heap.</a:t>
            </a:r>
          </a:p>
          <a:p>
            <a:r>
              <a:rPr lang="en-US" altLang="zh-TW" dirty="0"/>
              <a:t>Enqueue: O(</a:t>
            </a:r>
            <a:r>
              <a:rPr lang="en-US" altLang="zh-TW" dirty="0" err="1"/>
              <a:t>logn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Dequeue: O(</a:t>
            </a:r>
            <a:r>
              <a:rPr lang="en-US" altLang="zh-TW" dirty="0" err="1"/>
              <a:t>logn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- Big O of Enqueue and Dequeue of Priority Queue using Array or LinkedList.</a:t>
            </a:r>
          </a:p>
          <a:p>
            <a:r>
              <a:rPr lang="en-US" altLang="zh-TW" dirty="0"/>
              <a:t>Enqueue: O(n) (using insertion sort for a nearly sorted array)</a:t>
            </a:r>
          </a:p>
          <a:p>
            <a:r>
              <a:rPr lang="en-US" altLang="zh-TW" dirty="0"/>
              <a:t>Dequeue: O(1) or O(n)  (LinkedList or Array)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DEBBD5E-59F2-48A0-B8B9-66D31ED73DC4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000345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9A87BB-909F-44E5-AD43-58A797A52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3529"/>
            <a:ext cx="10058400" cy="1450757"/>
          </a:xfrm>
        </p:spPr>
        <p:txBody>
          <a:bodyPr/>
          <a:lstStyle/>
          <a:p>
            <a:r>
              <a:rPr lang="en-US" altLang="zh-TW" dirty="0"/>
              <a:t>Max Heap Insertion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2734EF-BC26-426B-A001-7C00C859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- In heap sort, we learned how to build a max heap with a given array. Now, since priority queue is dynamic, which means that we will keep adding new items into max heap.</a:t>
            </a:r>
          </a:p>
          <a:p>
            <a:r>
              <a:rPr lang="en-US" altLang="zh-TW" dirty="0"/>
              <a:t>- The principle of dynamic max heap is simple, just keep swapping the new node up if necessary.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ECB7732-3F0B-4083-979B-795CFE14B90E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37825"/>
      </p:ext>
    </p:extLst>
  </p:cSld>
  <p:clrMapOvr>
    <a:masterClrMapping/>
  </p:clrMapOvr>
  <p:transition spd="slow"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B82EE0-F06C-464C-8C52-4A998715D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Math Relation in PQ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5D5FF78-6B48-4331-A0A7-C29CD7C458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⇒(2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+1, 2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+2) </m:t>
                    </m:r>
                  </m:oMath>
                </a14:m>
                <a:r>
                  <a:rPr lang="en-US" altLang="zh-TW" dirty="0"/>
                  <a:t>is the index relationship between parent node to child nodes.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𝑀𝑎𝑡h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𝑓𝑙𝑜𝑜𝑟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e>
                        </m:d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is the index relationship between child node to parent node.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5D5FF78-6B48-4331-A0A7-C29CD7C458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18" t="-1783" r="-16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>
            <a:extLst>
              <a:ext uri="{FF2B5EF4-FFF2-40B4-BE49-F238E27FC236}">
                <a16:creationId xmlns:a16="http://schemas.microsoft.com/office/drawing/2014/main" id="{FBCFE538-D641-4D47-A84C-9FFC68C0CB94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943954"/>
      </p:ext>
    </p:extLst>
  </p:cSld>
  <p:clrMapOvr>
    <a:masterClrMapping/>
  </p:clrMapOvr>
  <p:transition spd="slow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F4E079-2080-4373-A9D0-C1E9E469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Pseudocode of PQ Enqueue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6CD595-4BF0-4F6F-8DAA-2F376DF40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76058"/>
          </a:xfrm>
        </p:spPr>
        <p:txBody>
          <a:bodyPr/>
          <a:lstStyle/>
          <a:p>
            <a:r>
              <a:rPr lang="en-US" altLang="zh-TW" dirty="0"/>
              <a:t>ENQUEUE(value, priority):</a:t>
            </a:r>
            <a:br>
              <a:rPr lang="en-US" altLang="zh-TW" dirty="0"/>
            </a:br>
            <a:r>
              <a:rPr lang="en-US" altLang="zh-TW" dirty="0"/>
              <a:t>	if PQ is empty:</a:t>
            </a:r>
            <a:br>
              <a:rPr lang="en-US" altLang="zh-TW" dirty="0"/>
            </a:br>
            <a:r>
              <a:rPr lang="en-US" altLang="zh-TW" dirty="0"/>
              <a:t>		add node into PQ</a:t>
            </a:r>
            <a:br>
              <a:rPr lang="en-US" altLang="zh-TW" dirty="0"/>
            </a:br>
            <a:r>
              <a:rPr lang="en-US" altLang="zh-TW" dirty="0"/>
              <a:t>	else:</a:t>
            </a:r>
            <a:br>
              <a:rPr lang="en-US" altLang="zh-TW" dirty="0"/>
            </a:br>
            <a:r>
              <a:rPr lang="en-US" altLang="zh-TW" dirty="0"/>
              <a:t>		push node into PQ</a:t>
            </a:r>
            <a:br>
              <a:rPr lang="en-US" altLang="zh-TW" dirty="0"/>
            </a:br>
            <a:r>
              <a:rPr lang="en-US" altLang="zh-TW" dirty="0"/>
              <a:t>		</a:t>
            </a:r>
            <a:r>
              <a:rPr lang="en-US" altLang="zh-TW" dirty="0" err="1"/>
              <a:t>newIndex</a:t>
            </a:r>
            <a:r>
              <a:rPr lang="en-US" altLang="zh-TW" dirty="0"/>
              <a:t> = </a:t>
            </a:r>
            <a:r>
              <a:rPr lang="en-US" altLang="zh-TW" dirty="0" err="1"/>
              <a:t>PQ.length</a:t>
            </a:r>
            <a:r>
              <a:rPr lang="en-US" altLang="zh-TW" dirty="0"/>
              <a:t> – 1</a:t>
            </a:r>
            <a:br>
              <a:rPr lang="en-US" altLang="zh-TW" dirty="0"/>
            </a:br>
            <a:r>
              <a:rPr lang="en-US" altLang="zh-TW" dirty="0"/>
              <a:t>		</a:t>
            </a:r>
            <a:r>
              <a:rPr lang="en-US" altLang="zh-TW" dirty="0" err="1"/>
              <a:t>parentIndex</a:t>
            </a:r>
            <a:r>
              <a:rPr lang="en-US" altLang="zh-TW" dirty="0"/>
              <a:t> = </a:t>
            </a:r>
            <a:r>
              <a:rPr lang="en-US" altLang="zh-TW" dirty="0" err="1"/>
              <a:t>Math.floor</a:t>
            </a:r>
            <a:r>
              <a:rPr lang="en-US" altLang="zh-TW" dirty="0"/>
              <a:t>(</a:t>
            </a:r>
            <a:r>
              <a:rPr lang="en-US" altLang="zh-TW" dirty="0" err="1"/>
              <a:t>newIndex</a:t>
            </a:r>
            <a:r>
              <a:rPr lang="en-US" altLang="zh-TW" dirty="0"/>
              <a:t> - 1 / 2)</a:t>
            </a:r>
            <a:br>
              <a:rPr lang="en-US" altLang="zh-TW" dirty="0"/>
            </a:br>
            <a:r>
              <a:rPr lang="en-US" altLang="zh-TW" dirty="0"/>
              <a:t>		while (</a:t>
            </a:r>
            <a:r>
              <a:rPr lang="en-US" altLang="zh-TW" dirty="0" err="1"/>
              <a:t>parentIndex</a:t>
            </a:r>
            <a:r>
              <a:rPr lang="en-US" altLang="zh-TW" dirty="0"/>
              <a:t> &gt;= 0) and </a:t>
            </a:r>
            <a:r>
              <a:rPr lang="en-US" altLang="zh-TW" dirty="0" err="1"/>
              <a:t>newNode.priority</a:t>
            </a:r>
            <a:r>
              <a:rPr lang="en-US" altLang="zh-TW" dirty="0"/>
              <a:t> &gt; </a:t>
            </a:r>
            <a:r>
              <a:rPr lang="en-US" altLang="zh-TW" dirty="0" err="1"/>
              <a:t>parent.priority</a:t>
            </a:r>
            <a:r>
              <a:rPr lang="en-US" altLang="zh-TW" dirty="0"/>
              <a:t>:</a:t>
            </a:r>
            <a:br>
              <a:rPr lang="en-US" altLang="zh-TW" dirty="0"/>
            </a:br>
            <a:r>
              <a:rPr lang="en-US" altLang="zh-TW" dirty="0"/>
              <a:t>			swap parent and child</a:t>
            </a:r>
            <a:br>
              <a:rPr lang="en-US" altLang="zh-TW" dirty="0"/>
            </a:br>
            <a:r>
              <a:rPr lang="en-US" altLang="zh-TW" dirty="0"/>
              <a:t>			</a:t>
            </a:r>
            <a:r>
              <a:rPr lang="en-US" altLang="zh-TW" dirty="0" err="1"/>
              <a:t>newIndex</a:t>
            </a:r>
            <a:r>
              <a:rPr lang="en-US" altLang="zh-TW" dirty="0"/>
              <a:t> = </a:t>
            </a:r>
            <a:r>
              <a:rPr lang="en-US" altLang="zh-TW" dirty="0" err="1"/>
              <a:t>parentIndex</a:t>
            </a:r>
            <a:br>
              <a:rPr lang="en-US" altLang="zh-TW" dirty="0"/>
            </a:br>
            <a:r>
              <a:rPr lang="en-US" altLang="zh-TW" dirty="0"/>
              <a:t>			</a:t>
            </a:r>
            <a:r>
              <a:rPr lang="en-US" altLang="zh-TW" dirty="0" err="1"/>
              <a:t>parentIndex</a:t>
            </a:r>
            <a:r>
              <a:rPr lang="en-US" altLang="zh-TW" dirty="0"/>
              <a:t> = </a:t>
            </a:r>
            <a:r>
              <a:rPr lang="en-US" altLang="zh-TW" dirty="0" err="1"/>
              <a:t>Math.floor</a:t>
            </a:r>
            <a:r>
              <a:rPr lang="en-US" altLang="zh-TW" dirty="0"/>
              <a:t>(</a:t>
            </a:r>
            <a:r>
              <a:rPr lang="en-US" altLang="zh-TW" dirty="0" err="1"/>
              <a:t>newNodeIndex</a:t>
            </a:r>
            <a:r>
              <a:rPr lang="en-US" altLang="zh-TW" dirty="0"/>
              <a:t> - 1 / 2)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5C27A74-72D4-4002-9732-EA3D73C3E551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548954"/>
      </p:ext>
    </p:extLst>
  </p:cSld>
  <p:clrMapOvr>
    <a:masterClrMapping/>
  </p:clrMapOvr>
  <p:transition spd="slow"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1B8E37-2EBF-454C-96BE-3BFD1CAFC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Pseudocode of PQ Dequeue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210C25-F00B-4404-B83B-B5EA3118F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DEQUEUE():</a:t>
            </a:r>
            <a:br>
              <a:rPr lang="en-US" altLang="zh-TW" dirty="0"/>
            </a:br>
            <a:r>
              <a:rPr lang="en-US" altLang="zh-TW" dirty="0"/>
              <a:t>	if </a:t>
            </a:r>
            <a:r>
              <a:rPr lang="en-US" altLang="zh-TW" dirty="0" err="1"/>
              <a:t>PQ.length</a:t>
            </a:r>
            <a:r>
              <a:rPr lang="en-US" altLang="zh-TW" dirty="0"/>
              <a:t> == 0:</a:t>
            </a:r>
            <a:br>
              <a:rPr lang="en-US" altLang="zh-TW" dirty="0"/>
            </a:br>
            <a:r>
              <a:rPr lang="en-US" altLang="zh-TW" dirty="0"/>
              <a:t>		return false</a:t>
            </a:r>
            <a:br>
              <a:rPr lang="en-US" altLang="zh-TW" dirty="0"/>
            </a:br>
            <a:r>
              <a:rPr lang="en-US" altLang="zh-TW" dirty="0"/>
              <a:t>	if </a:t>
            </a:r>
            <a:r>
              <a:rPr lang="en-US" altLang="zh-TW" dirty="0" err="1"/>
              <a:t>PQ.length</a:t>
            </a:r>
            <a:r>
              <a:rPr lang="en-US" altLang="zh-TW" dirty="0"/>
              <a:t> == 1:</a:t>
            </a:r>
            <a:br>
              <a:rPr lang="en-US" altLang="zh-TW" dirty="0"/>
            </a:br>
            <a:r>
              <a:rPr lang="en-US" altLang="zh-TW" dirty="0"/>
              <a:t>		remove PQ[0]</a:t>
            </a:r>
            <a:br>
              <a:rPr lang="en-US" altLang="zh-TW" dirty="0"/>
            </a:br>
            <a:r>
              <a:rPr lang="en-US" altLang="zh-TW" dirty="0"/>
              <a:t>		return PQ[0]</a:t>
            </a:r>
            <a:br>
              <a:rPr lang="en-US" altLang="zh-TW" dirty="0"/>
            </a:br>
            <a:r>
              <a:rPr lang="en-US" altLang="zh-TW" dirty="0"/>
              <a:t>	else:</a:t>
            </a:r>
            <a:br>
              <a:rPr lang="en-US" altLang="zh-TW" dirty="0"/>
            </a:br>
            <a:r>
              <a:rPr lang="en-US" altLang="zh-TW" dirty="0"/>
              <a:t>		swap PQ[0] and PQ[</a:t>
            </a:r>
            <a:r>
              <a:rPr lang="en-US" altLang="zh-TW" dirty="0" err="1"/>
              <a:t>PQ.length</a:t>
            </a:r>
            <a:r>
              <a:rPr lang="en-US" altLang="zh-TW" dirty="0"/>
              <a:t> - 1]</a:t>
            </a:r>
            <a:br>
              <a:rPr lang="en-US" altLang="zh-TW" dirty="0"/>
            </a:br>
            <a:r>
              <a:rPr lang="en-US" altLang="zh-TW" dirty="0"/>
              <a:t>		</a:t>
            </a:r>
            <a:r>
              <a:rPr lang="en-US" altLang="zh-TW" dirty="0" err="1"/>
              <a:t>PQ.pop</a:t>
            </a:r>
            <a:r>
              <a:rPr lang="en-US" altLang="zh-TW" dirty="0"/>
              <a:t>()</a:t>
            </a:r>
            <a:br>
              <a:rPr lang="en-US" altLang="zh-TW" dirty="0"/>
            </a:br>
            <a:r>
              <a:rPr lang="en-US" altLang="zh-TW" dirty="0"/>
              <a:t>		</a:t>
            </a:r>
            <a:r>
              <a:rPr lang="en-US" altLang="zh-TW" dirty="0" err="1"/>
              <a:t>maxHeapify</a:t>
            </a:r>
            <a:r>
              <a:rPr lang="en-US" altLang="zh-TW" dirty="0"/>
              <a:t>(0)</a:t>
            </a:r>
          </a:p>
          <a:p>
            <a:endParaRPr lang="en-US" altLang="zh-TW" dirty="0"/>
          </a:p>
          <a:p>
            <a:r>
              <a:rPr lang="en-US" altLang="zh-TW" dirty="0"/>
              <a:t>*. </a:t>
            </a:r>
            <a:r>
              <a:rPr lang="en-US" altLang="zh-TW" dirty="0" err="1"/>
              <a:t>maxHeapify</a:t>
            </a:r>
            <a:r>
              <a:rPr lang="en-US" altLang="zh-TW" dirty="0"/>
              <a:t> is the same function we used in heap sort.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FF051E2-1353-4B61-B937-BB811F9DB00E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46386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5BD83D4-4884-45C8-88C8-32C6E9483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6437363" cy="1450757"/>
          </a:xfrm>
        </p:spPr>
        <p:txBody>
          <a:bodyPr>
            <a:normAutofit/>
          </a:bodyPr>
          <a:lstStyle/>
          <a:p>
            <a:r>
              <a:rPr lang="en-US" altLang="zh-TW" dirty="0"/>
              <a:t>Tree (Definition)</a:t>
            </a:r>
            <a:endParaRPr lang="zh-TW" alt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62179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2BB9F8-ABF2-44B4-B88B-10D818A0A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2108201"/>
            <a:ext cx="6890272" cy="4134102"/>
          </a:xfrm>
        </p:spPr>
        <p:txBody>
          <a:bodyPr>
            <a:normAutofit/>
          </a:bodyPr>
          <a:lstStyle/>
          <a:p>
            <a:r>
              <a:rPr lang="en-US" altLang="zh-TW" dirty="0"/>
              <a:t>- Tree is a graph without a loop.</a:t>
            </a:r>
          </a:p>
          <a:p>
            <a:r>
              <a:rPr lang="en-US" altLang="zh-TW" dirty="0"/>
              <a:t>- Tree must have one and only one root.</a:t>
            </a:r>
          </a:p>
          <a:p>
            <a:endParaRPr lang="en-US" altLang="zh-TW" dirty="0"/>
          </a:p>
          <a:p>
            <a:r>
              <a:rPr lang="en-US" altLang="zh-TW" dirty="0"/>
              <a:t>Real Life Application of Tree:</a:t>
            </a:r>
          </a:p>
          <a:p>
            <a:r>
              <a:rPr lang="en-US" altLang="zh-TW" dirty="0"/>
              <a:t>1. DOM (Document Object Model)</a:t>
            </a:r>
          </a:p>
          <a:p>
            <a:r>
              <a:rPr lang="en-US" altLang="zh-TW" dirty="0"/>
              <a:t>2. File System in Operating System</a:t>
            </a:r>
          </a:p>
          <a:p>
            <a:r>
              <a:rPr lang="en-US" altLang="zh-TW" dirty="0"/>
              <a:t>3. Artificial Intelligence</a:t>
            </a:r>
          </a:p>
        </p:txBody>
      </p:sp>
      <p:pic>
        <p:nvPicPr>
          <p:cNvPr id="7" name="圖形 6">
            <a:extLst>
              <a:ext uri="{FF2B5EF4-FFF2-40B4-BE49-F238E27FC236}">
                <a16:creationId xmlns:a16="http://schemas.microsoft.com/office/drawing/2014/main" id="{8061A36B-9AFB-487B-95D8-DC02487C8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9003" y="1256676"/>
            <a:ext cx="3412514" cy="388406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EC9799F-A0B8-45B9-8164-71F283892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561A38D-46BF-47A2-BC96-0D75E96A303D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853721"/>
      </p:ext>
    </p:extLst>
  </p:cSld>
  <p:clrMapOvr>
    <a:masterClrMapping/>
  </p:clrMapOvr>
  <p:transition spd="slow">
    <p:cov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AC1429-52C3-4EDC-ABC6-832B52282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Encoding Theory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4D0670-6009-420F-8483-432590B60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- In computing, all data are stored digitally in our devices. Briefly speaking, all digital files, including music, picture, video, string and numbers are just 0s and 1s.</a:t>
            </a:r>
          </a:p>
          <a:p>
            <a:r>
              <a:rPr lang="en-US" altLang="zh-TW" dirty="0"/>
              <a:t>- When storing files, what is the best way to perform “Lossless Compression”? 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*. In Lossy compression, A file does not restore or rebuilt in its original form. While in Lossless Compression, A file can be restored in its original form.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EDB293F-2085-4045-82F9-3EE618994598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554267"/>
      </p:ext>
    </p:extLst>
  </p:cSld>
  <p:clrMapOvr>
    <a:masterClrMapping/>
  </p:clrMapOvr>
  <p:transition spd="slow">
    <p:cov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FA9777-7C8D-4A9A-8486-23146F5D5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Bits Storage Example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6EABFF-9196-40A9-9137-71350EDF8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65705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Supposed that our machine that can only present 6 words – A, B, C, D, E, F. Since machines only work with binary digits, we can encode them as:</a:t>
            </a:r>
          </a:p>
          <a:p>
            <a:r>
              <a:rPr lang="en-US" altLang="zh-TW" dirty="0"/>
              <a:t>A – 000</a:t>
            </a:r>
          </a:p>
          <a:p>
            <a:r>
              <a:rPr lang="en-US" altLang="zh-TW" dirty="0"/>
              <a:t>B – 001</a:t>
            </a:r>
          </a:p>
          <a:p>
            <a:r>
              <a:rPr lang="en-US" altLang="zh-TW" dirty="0"/>
              <a:t>C – 010</a:t>
            </a:r>
          </a:p>
          <a:p>
            <a:r>
              <a:rPr lang="en-US" altLang="zh-TW" dirty="0"/>
              <a:t>D – 011</a:t>
            </a:r>
          </a:p>
          <a:p>
            <a:r>
              <a:rPr lang="en-US" altLang="zh-TW" dirty="0"/>
              <a:t>E – 100</a:t>
            </a:r>
          </a:p>
          <a:p>
            <a:r>
              <a:rPr lang="en-US" altLang="zh-TW" dirty="0"/>
              <a:t>F – 101</a:t>
            </a:r>
          </a:p>
          <a:p>
            <a:r>
              <a:rPr lang="en-US" altLang="zh-TW" dirty="0"/>
              <a:t>Space - 110</a:t>
            </a:r>
          </a:p>
          <a:p>
            <a:r>
              <a:rPr lang="en-US" altLang="zh-TW" dirty="0"/>
              <a:t>How many bits do we need to store the word “A FADED DEAD”?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DD94884-C607-48BB-BA8F-DD34C8166690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307301"/>
      </p:ext>
    </p:extLst>
  </p:cSld>
  <p:clrMapOvr>
    <a:masterClrMapping/>
  </p:clrMapOvr>
  <p:transition spd="slow">
    <p:cover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343643-92E7-4A40-805F-AD8633B8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does compression work?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3CE57C-FE44-4CE6-9FA4-464F1646F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- Not Correct Approach: Let’s remove the unnecessary 0s in the front.</a:t>
            </a:r>
          </a:p>
          <a:p>
            <a:r>
              <a:rPr lang="en-US" altLang="zh-TW" dirty="0"/>
              <a:t>- Problem with simple approach: </a:t>
            </a:r>
          </a:p>
          <a:p>
            <a:r>
              <a:rPr lang="en-US" altLang="zh-TW" dirty="0"/>
              <a:t>A – 000</a:t>
            </a:r>
          </a:p>
          <a:p>
            <a:r>
              <a:rPr lang="en-US" altLang="zh-TW" dirty="0"/>
              <a:t>B – 001</a:t>
            </a:r>
          </a:p>
          <a:p>
            <a:r>
              <a:rPr lang="en-US" altLang="zh-TW" dirty="0"/>
              <a:t>C – 010</a:t>
            </a:r>
          </a:p>
          <a:p>
            <a:r>
              <a:rPr lang="en-US" altLang="zh-TW" dirty="0"/>
              <a:t>D – 011</a:t>
            </a:r>
          </a:p>
          <a:p>
            <a:r>
              <a:rPr lang="en-US" altLang="zh-TW" dirty="0"/>
              <a:t>E – 100</a:t>
            </a:r>
          </a:p>
          <a:p>
            <a:r>
              <a:rPr lang="en-US" altLang="zh-TW" dirty="0"/>
              <a:t>F – 101</a:t>
            </a:r>
          </a:p>
          <a:p>
            <a:r>
              <a:rPr lang="en-US" altLang="zh-TW" dirty="0"/>
              <a:t>Space - 110</a:t>
            </a:r>
          </a:p>
          <a:p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BC809DF-B698-4D98-A7C1-25651C9EEFF5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026278"/>
      </p:ext>
    </p:extLst>
  </p:cSld>
  <p:clrMapOvr>
    <a:masterClrMapping/>
  </p:clrMapOvr>
  <p:transition spd="slow">
    <p:cover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4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42C0456-891C-4BDF-80D6-8A7FBABA2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6432434" cy="1450757"/>
          </a:xfrm>
        </p:spPr>
        <p:txBody>
          <a:bodyPr>
            <a:normAutofit/>
          </a:bodyPr>
          <a:lstStyle/>
          <a:p>
            <a:r>
              <a:rPr lang="en-US" altLang="zh-TW"/>
              <a:t>Huffman Encoding</a:t>
            </a:r>
            <a:endParaRPr lang="zh-TW" altLang="en-US" dirty="0"/>
          </a:p>
        </p:txBody>
      </p:sp>
      <p:cxnSp>
        <p:nvCxnSpPr>
          <p:cNvPr id="32" name="!!Straight Connector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819" y="2267421"/>
            <a:ext cx="62179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16ECF6-0C92-4E57-AF3A-826719AD1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407436"/>
            <a:ext cx="6432434" cy="3461658"/>
          </a:xfrm>
        </p:spPr>
        <p:txBody>
          <a:bodyPr>
            <a:normAutofit/>
          </a:bodyPr>
          <a:lstStyle/>
          <a:p>
            <a:r>
              <a:rPr lang="en-US" altLang="zh-TW" dirty="0"/>
              <a:t>- This is an algorithm developed by David A. Huffman while he was a Sc.D. student at MIT, and published in the 1952 paper "A Method for the Construction of Minimum-Redundancy Codes".</a:t>
            </a:r>
          </a:p>
          <a:p>
            <a:r>
              <a:rPr lang="en-US" altLang="zh-TW" dirty="0"/>
              <a:t>- The principle of Huffman encoding is, if a letter appears many times in a file, then it be compressed into short bits. On the other hand, a letter appears very less in a file, it can be compressed into more bits.</a:t>
            </a:r>
            <a:endParaRPr lang="zh-TW" altLang="en-US" dirty="0"/>
          </a:p>
        </p:txBody>
      </p:sp>
      <p:pic>
        <p:nvPicPr>
          <p:cNvPr id="7" name="圖片 6" descr="一張含有 男人, 擺姿勢 的圖片&#10;&#10;自動產生的描述">
            <a:extLst>
              <a:ext uri="{FF2B5EF4-FFF2-40B4-BE49-F238E27FC236}">
                <a16:creationId xmlns:a16="http://schemas.microsoft.com/office/drawing/2014/main" id="{1AC5DAD2-0662-46B2-B21C-88F468050E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79" r="-2" b="-2"/>
          <a:stretch/>
        </p:blipFill>
        <p:spPr>
          <a:xfrm>
            <a:off x="7556686" y="640081"/>
            <a:ext cx="4001315" cy="5314406"/>
          </a:xfrm>
          <a:prstGeom prst="rect">
            <a:avLst/>
          </a:prstGeom>
        </p:spPr>
      </p:pic>
      <p:sp>
        <p:nvSpPr>
          <p:cNvPr id="33" name="Rectangle 28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0273935-26F8-4F56-8733-A37022EB24E0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694187"/>
      </p:ext>
    </p:extLst>
  </p:cSld>
  <p:clrMapOvr>
    <a:masterClrMapping/>
  </p:clrMapOvr>
  <p:transition spd="slow">
    <p:cover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F64D66-BB98-4F2A-9718-2B097D5DB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of Huffman Encoding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7B855A-F0BC-4D95-9872-371C2BF37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AAAABBB  C =&gt; 000000000000001001001110110010 (30bits)</a:t>
            </a:r>
            <a:br>
              <a:rPr lang="en-US" altLang="zh-TW" sz="2000" dirty="0"/>
            </a:br>
            <a:r>
              <a:rPr lang="en-US" altLang="zh-TW" sz="2000" dirty="0"/>
              <a:t>Huffman Encoding: AAAABBB  C =&gt; 0000111111101101100 (19 bits)</a:t>
            </a:r>
            <a:endParaRPr lang="zh-TW" altLang="en-US" sz="2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1BCDB01-FED2-4AF3-BC70-DCEFB77DC311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176152"/>
      </p:ext>
    </p:extLst>
  </p:cSld>
  <p:clrMapOvr>
    <a:masterClrMapping/>
  </p:clrMapOvr>
  <p:transition spd="slow">
    <p:cover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631F30-E6E0-44F7-818D-7A5B6A617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Huffman Encoding - Compression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C4FBF1-2367-4530-845F-1B41A4054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2227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1. Read the file, count the frequency of each character.</a:t>
            </a:r>
          </a:p>
          <a:p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lang="en-US" altLang="zh-TW" dirty="0"/>
              <a:t>Sort the frequency table.</a:t>
            </a:r>
          </a:p>
          <a:p>
            <a:r>
              <a:rPr lang="en-US" altLang="zh-TW" dirty="0"/>
              <a:t>3. According to the frequency table, constructor a Huffman Tree. Priority Queue is a good option for building Huffman Tree.</a:t>
            </a:r>
          </a:p>
          <a:p>
            <a:r>
              <a:rPr lang="en-US" altLang="zh-TW" dirty="0"/>
              <a:t>4. Generate Huffman codes for the nodes in Huffman Tree.</a:t>
            </a:r>
          </a:p>
          <a:p>
            <a:r>
              <a:rPr lang="en-US" altLang="zh-TW" dirty="0"/>
              <a:t>5. Read the whole file again and compress the file, according to the Huffman codes. Every byte can be written into the compressed file. (Java has </a:t>
            </a:r>
            <a:r>
              <a:rPr lang="en-US" altLang="zh-TW" dirty="0" err="1"/>
              <a:t>BufferedOutputStream</a:t>
            </a:r>
            <a:r>
              <a:rPr lang="en-US" altLang="zh-TW" dirty="0"/>
              <a:t> class to write raw byte data to a file. Node.js might have something similar.)</a:t>
            </a:r>
          </a:p>
          <a:p>
            <a:endParaRPr lang="en-US" altLang="zh-TW" dirty="0"/>
          </a:p>
          <a:p>
            <a:r>
              <a:rPr lang="en-US" altLang="zh-TW" dirty="0"/>
              <a:t>*. At the beginning of the compressed file, include Huffman codes and its corresponding letter, as we need those information for decompression.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3BB2AEB-8ED6-45E5-9E5B-31C74AE0F1A0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046060"/>
      </p:ext>
    </p:extLst>
  </p:cSld>
  <p:clrMapOvr>
    <a:masterClrMapping/>
  </p:clrMapOvr>
  <p:transition spd="slow">
    <p:cover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12C362-62C7-4CCB-AA39-B3868508F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Huffman Encoding – Decompression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457E7E-2529-4161-8203-C4666D58E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 Read the information of Huffman Codes and its corresponding letters. Store the information in a </a:t>
            </a:r>
            <a:r>
              <a:rPr lang="en-US" altLang="zh-TW" dirty="0" err="1"/>
              <a:t>Hashtable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2. Read the compressed file, for each byte, we convert it back to 8 bits. Store the bits in an array. (I called it </a:t>
            </a:r>
            <a:r>
              <a:rPr lang="en-US" altLang="zh-TW" dirty="0" err="1"/>
              <a:t>bitArray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3. Read through </a:t>
            </a:r>
            <a:r>
              <a:rPr lang="en-US" altLang="zh-TW" dirty="0" err="1"/>
              <a:t>bitArray</a:t>
            </a:r>
            <a:r>
              <a:rPr lang="en-US" altLang="zh-TW" dirty="0"/>
              <a:t>, use left and right point algorithm to convert bits back to its corresponding letters.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845D1E9-FF46-484A-AE62-AC335522464F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559202"/>
      </p:ext>
    </p:extLst>
  </p:cSld>
  <p:clrMapOvr>
    <a:masterClrMapping/>
  </p:clrMapOvr>
  <p:transition spd="slow">
    <p:cover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1BEFB2-8DC1-4884-B805-62B43DB56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Minimal Spanning Tree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CFEB03-3B71-48A2-9644-B308D4D5C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- If you have a graph, and selectively remove edges (without removing nodes) so that it forms a tree, what's left is called a SPANNING TREE. </a:t>
            </a:r>
          </a:p>
          <a:p>
            <a:r>
              <a:rPr lang="en-US" altLang="zh-TW" dirty="0"/>
              <a:t>- That is, a spanning tree is a subset of the graph that has all the nodes of the original, but just enough edges to hold it together. For any graph, there are usually many possible spanning trees.</a:t>
            </a:r>
          </a:p>
          <a:p>
            <a:r>
              <a:rPr lang="en-US" altLang="zh-TW" dirty="0"/>
              <a:t>- However, the MINIMAL SPANNING TREE is one whose edges have the smallest total weight. (This assumes a weighted graph; i.e. a graph in which each edge has a "weight" or a cost associated with it.)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F53405F-660B-40B2-B343-E727DA65EDA9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441014"/>
      </p:ext>
    </p:extLst>
  </p:cSld>
  <p:clrMapOvr>
    <a:masterClrMapping/>
  </p:clrMapOvr>
  <p:transition spd="slow">
    <p:cover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3FF021-AD2C-4D72-A2F3-630A2F2F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1946FFE-6E63-4ADC-849F-67815B05FF14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66B6B6FF-850F-43B9-BB2F-131BEAF9C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3014" y="2232620"/>
            <a:ext cx="4410998" cy="3760788"/>
          </a:xfrm>
        </p:spPr>
      </p:pic>
    </p:spTree>
    <p:extLst>
      <p:ext uri="{BB962C8B-B14F-4D97-AF65-F5344CB8AC3E}">
        <p14:creationId xmlns:p14="http://schemas.microsoft.com/office/powerpoint/2010/main" val="1124673975"/>
      </p:ext>
    </p:extLst>
  </p:cSld>
  <p:clrMapOvr>
    <a:masterClrMapping/>
  </p:clrMapOvr>
  <p:transition spd="slow">
    <p:cover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57CE2B-5191-423A-B045-AA289C541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Prim’s Algorithm of Finding MST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7DF3A3-2D20-4C8C-9BAE-FF83ABBD4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29846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- Start at any node we want.</a:t>
            </a:r>
          </a:p>
          <a:p>
            <a:r>
              <a:rPr lang="en-US" altLang="zh-TW" dirty="0"/>
              <a:t>- Keep track of what nodes have been visited.</a:t>
            </a:r>
          </a:p>
          <a:p>
            <a:r>
              <a:rPr lang="en-US" altLang="zh-TW" dirty="0"/>
              <a:t>- Keep a list of edges. (These are the edges we use in building MST.)</a:t>
            </a:r>
          </a:p>
          <a:p>
            <a:r>
              <a:rPr lang="en-US" altLang="zh-TW" dirty="0"/>
              <a:t>- For all edges of visited node but not in MST edges list, find the smallest weighted edge that doesn’t create a cycle, and add the edge to the MST edge list. (Remember, MST is a tree, which should be cyclic.) (If the smallest weight graph is connected to two nodes that are in MST array, then the edge would create a cycle)</a:t>
            </a:r>
          </a:p>
          <a:p>
            <a:r>
              <a:rPr lang="en-US" altLang="zh-TW" dirty="0"/>
              <a:t>- Keep doing this until we come across a situation that a smallest weighted edge will 100% create a cycle. (That means that all nodes in this graph are in MST array) If we hit this point, then stop.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621175F-D01C-48B0-9A34-62CF0699A2DB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244289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C085A6-AF39-4AA9-9450-BE65DBA7C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Tree Traversal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8FB8CA-5EEB-42DC-ACA9-1FC513BDB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- Since tree is a commonly used data structure, we need a systematic way to know what nodes are in a tree.</a:t>
            </a:r>
          </a:p>
          <a:p>
            <a:r>
              <a:rPr lang="en-US" altLang="zh-TW" dirty="0"/>
              <a:t>- There are two ways to do tree traversal: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altLang="zh-TW" dirty="0"/>
              <a:t>Breadth-First Tree Traversal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altLang="zh-TW" dirty="0"/>
              <a:t>Depth-First Tree Traversal</a:t>
            </a:r>
          </a:p>
          <a:p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DBF6DDB-2976-4430-A5CA-D5174E1CB846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065011"/>
      </p:ext>
    </p:extLst>
  </p:cSld>
  <p:clrMapOvr>
    <a:masterClrMapping/>
  </p:clrMapOvr>
  <p:transition spd="slow">
    <p:cover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C7273-97F6-4FFC-8189-5274D0210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Kruskal’s Algorithm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DB0561-A91B-437E-8634-27632D3E5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10">
            <a:extLst>
              <a:ext uri="{FF2B5EF4-FFF2-40B4-BE49-F238E27FC236}">
                <a16:creationId xmlns:a16="http://schemas.microsoft.com/office/drawing/2014/main" id="{154DBE5F-EBA5-4835-984C-DB1290B16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3014" y="2232620"/>
            <a:ext cx="4410998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5504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31E2B9-A83D-4CAE-AEFF-94B8AD03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36A3FE-D255-4D22-94E4-A51C8028B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6997849" cy="3760891"/>
          </a:xfrm>
        </p:spPr>
        <p:txBody>
          <a:bodyPr/>
          <a:lstStyle/>
          <a:p>
            <a:r>
              <a:rPr lang="en-US" altLang="zh-TW" dirty="0"/>
              <a:t>- Take the cable television wiring as an example. If you can only route along the street, the streets are the edges, and the intersections are the nodes. </a:t>
            </a:r>
          </a:p>
          <a:p>
            <a:r>
              <a:rPr lang="en-US" altLang="zh-TW" dirty="0"/>
              <a:t>- There must be a minimum spanning tree to minimize the wiring cost.</a:t>
            </a:r>
            <a:endParaRPr lang="zh-TW" altLang="en-US" dirty="0"/>
          </a:p>
        </p:txBody>
      </p:sp>
      <p:pic>
        <p:nvPicPr>
          <p:cNvPr id="4" name="內容版面配置區 5">
            <a:extLst>
              <a:ext uri="{FF2B5EF4-FFF2-40B4-BE49-F238E27FC236}">
                <a16:creationId xmlns:a16="http://schemas.microsoft.com/office/drawing/2014/main" id="{8B7A1C48-9E46-4D5F-AE11-7A065D5F5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96426" y="2889699"/>
            <a:ext cx="3756304" cy="303008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537C96A-3C23-43F2-BBF1-DF4FD0CF018F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593061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D29281-F533-4B80-A003-55951A573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Breadth-First Tree Traversal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74C291-3B5A-4CCD-9009-C9EF34A09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600" dirty="0"/>
              <a:t>BFTT():</a:t>
            </a:r>
            <a:br>
              <a:rPr lang="en-US" altLang="zh-TW" sz="1600" dirty="0"/>
            </a:br>
            <a:r>
              <a:rPr lang="en-US" altLang="zh-TW" sz="1600" dirty="0"/>
              <a:t>	</a:t>
            </a:r>
            <a:r>
              <a:rPr lang="en-US" altLang="zh-TW" sz="1600" dirty="0" err="1"/>
              <a:t>queue.add</a:t>
            </a:r>
            <a:r>
              <a:rPr lang="en-US" altLang="zh-TW" sz="1600" dirty="0"/>
              <a:t>(root)</a:t>
            </a:r>
            <a:br>
              <a:rPr lang="en-US" altLang="zh-TW" sz="1600" dirty="0"/>
            </a:br>
            <a:r>
              <a:rPr lang="en-US" altLang="zh-TW" sz="1600" dirty="0"/>
              <a:t>	for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from 0 to </a:t>
            </a:r>
            <a:r>
              <a:rPr lang="en-US" altLang="zh-TW" sz="1600" dirty="0" err="1"/>
              <a:t>queue.length</a:t>
            </a:r>
            <a:r>
              <a:rPr lang="en-US" altLang="zh-TW" sz="1600" dirty="0"/>
              <a:t>:</a:t>
            </a:r>
            <a:br>
              <a:rPr lang="en-US" altLang="zh-TW" sz="1600" dirty="0"/>
            </a:br>
            <a:r>
              <a:rPr lang="en-US" altLang="zh-TW" sz="1600" dirty="0"/>
              <a:t>		</a:t>
            </a:r>
            <a:r>
              <a:rPr lang="en-US" altLang="zh-TW" sz="1600" dirty="0" err="1"/>
              <a:t>currentNode</a:t>
            </a:r>
            <a:r>
              <a:rPr lang="en-US" altLang="zh-TW" sz="1600" dirty="0"/>
              <a:t> = queue[</a:t>
            </a:r>
            <a:r>
              <a:rPr lang="en-US" altLang="zh-TW" sz="1600" dirty="0" err="1"/>
              <a:t>i</a:t>
            </a:r>
            <a:r>
              <a:rPr lang="en-US" altLang="zh-TW" sz="1600" dirty="0"/>
              <a:t>]</a:t>
            </a:r>
            <a:br>
              <a:rPr lang="en-US" altLang="zh-TW" sz="1600" dirty="0"/>
            </a:br>
            <a:r>
              <a:rPr lang="en-US" altLang="zh-TW" sz="1600" dirty="0"/>
              <a:t>		</a:t>
            </a:r>
            <a:r>
              <a:rPr lang="en-US" altLang="zh-TW" sz="1600" i="0" u="none" strike="noStrike" baseline="0" dirty="0">
                <a:latin typeface="+mj-lt"/>
              </a:rPr>
              <a:t>for </a:t>
            </a:r>
            <a:r>
              <a:rPr lang="en-US" altLang="zh-TW" sz="1600" dirty="0">
                <a:latin typeface="+mj-lt"/>
              </a:rPr>
              <a:t>j</a:t>
            </a:r>
            <a:r>
              <a:rPr lang="en-US" altLang="zh-TW" sz="1600" i="0" u="none" strike="noStrike" baseline="0" dirty="0">
                <a:latin typeface="+mj-lt"/>
              </a:rPr>
              <a:t> from 0 to </a:t>
            </a:r>
            <a:r>
              <a:rPr lang="en-US" altLang="zh-TW" sz="1600" dirty="0" err="1"/>
              <a:t>currentNode</a:t>
            </a:r>
            <a:r>
              <a:rPr lang="en-US" altLang="zh-TW" sz="1600" dirty="0" err="1">
                <a:latin typeface="+mj-lt"/>
              </a:rPr>
              <a:t>’s</a:t>
            </a:r>
            <a:r>
              <a:rPr lang="en-US" altLang="zh-TW" sz="1600" dirty="0">
                <a:latin typeface="+mj-lt"/>
              </a:rPr>
              <a:t> children count - 1 (inclusive):</a:t>
            </a:r>
            <a:br>
              <a:rPr lang="en-US" altLang="zh-TW" sz="1600" dirty="0">
                <a:latin typeface="+mj-lt"/>
              </a:rPr>
            </a:br>
            <a:r>
              <a:rPr lang="en-US" altLang="zh-TW" sz="1600" dirty="0">
                <a:latin typeface="+mj-lt"/>
              </a:rPr>
              <a:t>		</a:t>
            </a:r>
            <a:r>
              <a:rPr lang="en-US" altLang="zh-TW" sz="1600" b="0" i="0" u="none" strike="noStrike" baseline="0" dirty="0">
                <a:latin typeface="+mj-lt"/>
              </a:rPr>
              <a:t> </a:t>
            </a:r>
            <a:r>
              <a:rPr lang="en-US" altLang="zh-TW" sz="1600" dirty="0" err="1"/>
              <a:t>queue.add</a:t>
            </a:r>
            <a:r>
              <a:rPr lang="en-US" altLang="zh-TW" sz="1600" dirty="0"/>
              <a:t>(</a:t>
            </a:r>
            <a:r>
              <a:rPr lang="en-US" altLang="zh-TW" sz="1600" dirty="0" err="1"/>
              <a:t>currentNode</a:t>
            </a:r>
            <a:r>
              <a:rPr lang="en-US" altLang="zh-TW" sz="1600" dirty="0" err="1">
                <a:latin typeface="+mj-lt"/>
              </a:rPr>
              <a:t>’s</a:t>
            </a:r>
            <a:r>
              <a:rPr lang="en-US" altLang="zh-TW" sz="1600" dirty="0">
                <a:latin typeface="+mj-lt"/>
              </a:rPr>
              <a:t> child</a:t>
            </a:r>
            <a:r>
              <a:rPr lang="en-US" altLang="zh-TW" sz="1600" dirty="0"/>
              <a:t>)</a:t>
            </a:r>
            <a:br>
              <a:rPr lang="en-US" altLang="zh-TW" sz="1100" dirty="0"/>
            </a:br>
            <a:endParaRPr lang="zh-TW" altLang="en-US" sz="1100" dirty="0"/>
          </a:p>
          <a:p>
            <a:endParaRPr lang="zh-TW" altLang="en-US" sz="1100" dirty="0"/>
          </a:p>
        </p:txBody>
      </p:sp>
      <p:pic>
        <p:nvPicPr>
          <p:cNvPr id="4" name="圖形 3">
            <a:extLst>
              <a:ext uri="{FF2B5EF4-FFF2-40B4-BE49-F238E27FC236}">
                <a16:creationId xmlns:a16="http://schemas.microsoft.com/office/drawing/2014/main" id="{601EDC67-A640-41A7-8B81-52F89A41C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82791" y="2046615"/>
            <a:ext cx="3412514" cy="388406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FA77A16-879E-4951-97EA-CB000D2E5FFC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674487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992060-E916-4FCE-A9E7-6585DB46D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Pseudocode of BFTT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A14F35-5CAF-41CE-BB84-3DE65F70F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// use a queue</a:t>
            </a:r>
          </a:p>
          <a:p>
            <a:r>
              <a:rPr lang="en-US" altLang="zh-TW" dirty="0"/>
              <a:t>BFTT():</a:t>
            </a:r>
            <a:br>
              <a:rPr lang="en-US" altLang="zh-TW" dirty="0"/>
            </a:br>
            <a:r>
              <a:rPr lang="en-US" altLang="zh-TW" dirty="0"/>
              <a:t>	</a:t>
            </a:r>
            <a:r>
              <a:rPr lang="en-US" altLang="zh-TW" dirty="0" err="1"/>
              <a:t>queue.add</a:t>
            </a:r>
            <a:r>
              <a:rPr lang="en-US" altLang="zh-TW" dirty="0"/>
              <a:t>(root)</a:t>
            </a:r>
            <a:br>
              <a:rPr lang="en-US" altLang="zh-TW" dirty="0"/>
            </a:br>
            <a:r>
              <a:rPr lang="en-US" altLang="zh-TW" dirty="0"/>
              <a:t>	for </a:t>
            </a:r>
            <a:r>
              <a:rPr lang="en-US" altLang="zh-TW" dirty="0" err="1"/>
              <a:t>i</a:t>
            </a:r>
            <a:r>
              <a:rPr lang="en-US" altLang="zh-TW" dirty="0"/>
              <a:t> from 0 to </a:t>
            </a:r>
            <a:r>
              <a:rPr lang="en-US" altLang="zh-TW" dirty="0" err="1"/>
              <a:t>queue.length</a:t>
            </a:r>
            <a:r>
              <a:rPr lang="en-US" altLang="zh-TW" dirty="0"/>
              <a:t>:</a:t>
            </a:r>
            <a:br>
              <a:rPr lang="en-US" altLang="zh-TW" dirty="0"/>
            </a:br>
            <a:r>
              <a:rPr lang="en-US" altLang="zh-TW" dirty="0"/>
              <a:t>		</a:t>
            </a:r>
            <a:r>
              <a:rPr lang="en-US" altLang="zh-TW" dirty="0" err="1"/>
              <a:t>currentNode</a:t>
            </a:r>
            <a:r>
              <a:rPr lang="en-US" altLang="zh-TW" dirty="0"/>
              <a:t> = queue[</a:t>
            </a:r>
            <a:r>
              <a:rPr lang="en-US" altLang="zh-TW" dirty="0" err="1"/>
              <a:t>i</a:t>
            </a:r>
            <a:r>
              <a:rPr lang="en-US" altLang="zh-TW" dirty="0"/>
              <a:t>]</a:t>
            </a:r>
            <a:br>
              <a:rPr lang="en-US" altLang="zh-TW" dirty="0"/>
            </a:br>
            <a:r>
              <a:rPr lang="en-US" altLang="zh-TW" dirty="0"/>
              <a:t>		</a:t>
            </a:r>
            <a:r>
              <a:rPr lang="en-US" altLang="zh-TW" i="0" u="none" strike="noStrike" baseline="0" dirty="0">
                <a:latin typeface="+mj-lt"/>
              </a:rPr>
              <a:t>for </a:t>
            </a:r>
            <a:r>
              <a:rPr lang="en-US" altLang="zh-TW" dirty="0">
                <a:latin typeface="+mj-lt"/>
              </a:rPr>
              <a:t>j</a:t>
            </a:r>
            <a:r>
              <a:rPr lang="en-US" altLang="zh-TW" i="0" u="none" strike="noStrike" baseline="0" dirty="0">
                <a:latin typeface="+mj-lt"/>
              </a:rPr>
              <a:t> from 0 to </a:t>
            </a:r>
            <a:r>
              <a:rPr lang="en-US" altLang="zh-TW" dirty="0" err="1"/>
              <a:t>currentNode</a:t>
            </a:r>
            <a:r>
              <a:rPr lang="en-US" altLang="zh-TW" dirty="0" err="1">
                <a:latin typeface="+mj-lt"/>
              </a:rPr>
              <a:t>’s</a:t>
            </a:r>
            <a:r>
              <a:rPr lang="en-US" altLang="zh-TW" dirty="0">
                <a:latin typeface="+mj-lt"/>
              </a:rPr>
              <a:t> children count - 1 (inclusive):</a:t>
            </a:r>
            <a:br>
              <a:rPr lang="en-US" altLang="zh-TW" dirty="0">
                <a:latin typeface="+mj-lt"/>
              </a:rPr>
            </a:br>
            <a:r>
              <a:rPr lang="en-US" altLang="zh-TW" dirty="0">
                <a:latin typeface="+mj-lt"/>
              </a:rPr>
              <a:t>		</a:t>
            </a:r>
            <a:r>
              <a:rPr lang="en-US" altLang="zh-TW" b="0" i="0" u="none" strike="noStrike" baseline="0" dirty="0">
                <a:latin typeface="+mj-lt"/>
              </a:rPr>
              <a:t> </a:t>
            </a:r>
            <a:r>
              <a:rPr lang="en-US" altLang="zh-TW" dirty="0" err="1"/>
              <a:t>queue.add</a:t>
            </a:r>
            <a:r>
              <a:rPr lang="en-US" altLang="zh-TW" dirty="0"/>
              <a:t>(</a:t>
            </a:r>
            <a:r>
              <a:rPr lang="en-US" altLang="zh-TW" dirty="0" err="1"/>
              <a:t>currentNode</a:t>
            </a:r>
            <a:r>
              <a:rPr lang="en-US" altLang="zh-TW" dirty="0" err="1">
                <a:latin typeface="+mj-lt"/>
              </a:rPr>
              <a:t>’s</a:t>
            </a:r>
            <a:r>
              <a:rPr lang="en-US" altLang="zh-TW" dirty="0">
                <a:latin typeface="+mj-lt"/>
              </a:rPr>
              <a:t> child</a:t>
            </a:r>
            <a:r>
              <a:rPr lang="en-US" altLang="zh-TW" dirty="0"/>
              <a:t>)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02EB20B-C47F-4FC1-8970-3D7C57AB3C6D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677012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F5F3910-0EB2-4674-ABEA-CF34BB01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TW" dirty="0"/>
              <a:t>Depth-First Tree Traversal - </a:t>
            </a:r>
            <a:r>
              <a:rPr lang="en-US" altLang="zh-TW" dirty="0" err="1"/>
              <a:t>PreOrder</a:t>
            </a:r>
            <a:endParaRPr lang="zh-TW" alt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C76A09-C13B-480E-B50D-5E6112068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7616802" cy="3760891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Definition: Process all nodes of a tree by processing the root, then recursively processing all subtrees. Also known as prefix traversal.</a:t>
            </a:r>
          </a:p>
          <a:p>
            <a:r>
              <a:rPr lang="en-US" altLang="zh-TW" sz="2000" dirty="0"/>
              <a:t>Understanding: root, left, right</a:t>
            </a:r>
            <a:endParaRPr lang="zh-TW" altLang="en-US" sz="2000" dirty="0"/>
          </a:p>
        </p:txBody>
      </p:sp>
      <p:pic>
        <p:nvPicPr>
          <p:cNvPr id="4" name="圖形 3">
            <a:extLst>
              <a:ext uri="{FF2B5EF4-FFF2-40B4-BE49-F238E27FC236}">
                <a16:creationId xmlns:a16="http://schemas.microsoft.com/office/drawing/2014/main" id="{2E95A96D-C2B1-4BF8-B72E-1F6D8E07C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14082" y="2359077"/>
            <a:ext cx="3144043" cy="357849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B06839E-D8C3-4A74-BA2B-3B97E7B2C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2FE67B1-F7C8-48EF-9532-D45A6B75D695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411925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6E0822-4C83-408E-A8A5-9E328BD43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Pseudocode of </a:t>
            </a:r>
            <a:r>
              <a:rPr lang="en-US" altLang="zh-TW" dirty="0" err="1"/>
              <a:t>PreOrder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4BB790-8829-4FE5-9DA8-7925001C0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b="0" i="0" u="none" strike="noStrike" baseline="0" dirty="0">
                <a:latin typeface="+mj-lt"/>
              </a:rPr>
              <a:t>PREORDER(</a:t>
            </a:r>
            <a:r>
              <a:rPr lang="en-US" altLang="zh-TW" i="1" dirty="0">
                <a:latin typeface="+mj-lt"/>
              </a:rPr>
              <a:t>n</a:t>
            </a:r>
            <a:r>
              <a:rPr lang="en-US" altLang="zh-TW" b="0" i="0" u="none" strike="noStrike" baseline="0" dirty="0">
                <a:latin typeface="+mj-lt"/>
              </a:rPr>
              <a:t>):</a:t>
            </a:r>
            <a:br>
              <a:rPr lang="en-US" altLang="zh-TW" b="0" i="0" u="none" strike="noStrike" baseline="0" dirty="0">
                <a:latin typeface="+mj-lt"/>
              </a:rPr>
            </a:br>
            <a:r>
              <a:rPr lang="en-US" altLang="zh-TW" b="0" i="0" u="none" strike="noStrike" baseline="0" dirty="0">
                <a:latin typeface="+mj-lt"/>
              </a:rPr>
              <a:t>	write(</a:t>
            </a:r>
            <a:r>
              <a:rPr lang="en-US" altLang="zh-TW" i="1" dirty="0">
                <a:latin typeface="+mj-lt"/>
              </a:rPr>
              <a:t>n</a:t>
            </a:r>
            <a:r>
              <a:rPr lang="en-US" altLang="zh-TW" b="0" i="0" u="none" strike="noStrike" baseline="0" dirty="0">
                <a:latin typeface="+mj-lt"/>
              </a:rPr>
              <a:t>)</a:t>
            </a:r>
            <a:br>
              <a:rPr lang="en-US" altLang="zh-TW" b="0" i="0" u="none" strike="noStrike" baseline="0" dirty="0">
                <a:latin typeface="+mj-lt"/>
              </a:rPr>
            </a:br>
            <a:r>
              <a:rPr lang="en-US" altLang="zh-TW" b="0" i="0" u="none" strike="noStrike" baseline="0" dirty="0">
                <a:latin typeface="+mj-lt"/>
              </a:rPr>
              <a:t>	</a:t>
            </a:r>
            <a:r>
              <a:rPr lang="en-US" altLang="zh-TW" i="0" u="none" strike="noStrike" baseline="0" dirty="0">
                <a:latin typeface="+mj-lt"/>
              </a:rPr>
              <a:t>for </a:t>
            </a:r>
            <a:r>
              <a:rPr lang="en-US" altLang="zh-TW" i="0" u="none" strike="noStrike" baseline="0" dirty="0" err="1">
                <a:latin typeface="+mj-lt"/>
              </a:rPr>
              <a:t>i</a:t>
            </a:r>
            <a:r>
              <a:rPr lang="en-US" altLang="zh-TW" i="0" u="none" strike="noStrike" baseline="0" dirty="0">
                <a:latin typeface="+mj-lt"/>
              </a:rPr>
              <a:t> from 0 to n</a:t>
            </a:r>
            <a:r>
              <a:rPr lang="en-US" altLang="zh-TW" dirty="0">
                <a:latin typeface="+mj-lt"/>
              </a:rPr>
              <a:t>’s children count-1:</a:t>
            </a:r>
            <a:br>
              <a:rPr lang="en-US" altLang="zh-TW" dirty="0">
                <a:latin typeface="+mj-lt"/>
              </a:rPr>
            </a:br>
            <a:r>
              <a:rPr lang="en-US" altLang="zh-TW" dirty="0">
                <a:latin typeface="+mj-lt"/>
              </a:rPr>
              <a:t>		</a:t>
            </a:r>
            <a:r>
              <a:rPr lang="en-US" altLang="zh-TW" b="0" i="0" u="none" strike="noStrike" baseline="0" dirty="0">
                <a:latin typeface="+mj-lt"/>
              </a:rPr>
              <a:t> PREORDER(n[</a:t>
            </a:r>
            <a:r>
              <a:rPr lang="en-US" altLang="zh-TW" b="0" i="0" u="none" strike="noStrike" baseline="0" dirty="0" err="1">
                <a:latin typeface="+mj-lt"/>
              </a:rPr>
              <a:t>i</a:t>
            </a:r>
            <a:r>
              <a:rPr lang="en-US" altLang="zh-TW" b="0" i="0" u="none" strike="noStrike" baseline="0" dirty="0">
                <a:latin typeface="+mj-lt"/>
              </a:rPr>
              <a:t>])</a:t>
            </a:r>
          </a:p>
          <a:p>
            <a:pPr algn="l"/>
            <a:endParaRPr lang="en-US" altLang="zh-TW" dirty="0">
              <a:latin typeface="+mj-lt"/>
            </a:endParaRPr>
          </a:p>
          <a:p>
            <a:pPr algn="l"/>
            <a:endParaRPr lang="en-US" altLang="zh-TW" i="0" u="none" strike="noStrike" baseline="0" dirty="0">
              <a:latin typeface="+mj-lt"/>
            </a:endParaRPr>
          </a:p>
          <a:p>
            <a:pPr algn="l"/>
            <a:endParaRPr lang="en-US" altLang="zh-TW" dirty="0">
              <a:latin typeface="+mj-lt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82F83BF-CE53-4590-96FE-3ED6FCCE6D2E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182704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5F3910-0EB2-4674-ABEA-CF34BB01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TW" dirty="0"/>
              <a:t>Depth-First Tree Traversal - </a:t>
            </a:r>
            <a:r>
              <a:rPr lang="en-US" altLang="zh-TW" dirty="0" err="1"/>
              <a:t>InOrder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C76A09-C13B-480E-B50D-5E6112068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7616802" cy="3760891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Definition: Process all nodes of a tree by recursively processing the left subtree, then processing the root, and finally the right subtree.</a:t>
            </a:r>
          </a:p>
          <a:p>
            <a:r>
              <a:rPr lang="en-US" altLang="zh-TW" sz="2000" dirty="0"/>
              <a:t>Understanding: left, root, right</a:t>
            </a:r>
            <a:endParaRPr lang="zh-TW" altLang="en-US" sz="2000" dirty="0"/>
          </a:p>
        </p:txBody>
      </p:sp>
      <p:pic>
        <p:nvPicPr>
          <p:cNvPr id="4" name="圖形 3">
            <a:extLst>
              <a:ext uri="{FF2B5EF4-FFF2-40B4-BE49-F238E27FC236}">
                <a16:creationId xmlns:a16="http://schemas.microsoft.com/office/drawing/2014/main" id="{2E95A96D-C2B1-4BF8-B72E-1F6D8E07C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14082" y="2359077"/>
            <a:ext cx="3144043" cy="357849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05E260E-168E-4218-9881-E2FF4D432EE0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48239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2F3F0"/>
      </a:lt2>
      <a:accent1>
        <a:srgbClr val="7D29E7"/>
      </a:accent1>
      <a:accent2>
        <a:srgbClr val="3732DA"/>
      </a:accent2>
      <a:accent3>
        <a:srgbClr val="2973E7"/>
      </a:accent3>
      <a:accent4>
        <a:srgbClr val="17B0D5"/>
      </a:accent4>
      <a:accent5>
        <a:srgbClr val="22C29E"/>
      </a:accent5>
      <a:accent6>
        <a:srgbClr val="16C655"/>
      </a:accent6>
      <a:hlink>
        <a:srgbClr val="339A95"/>
      </a:hlink>
      <a:folHlink>
        <a:srgbClr val="7F7F7F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29438</TotalTime>
  <Words>2585</Words>
  <Application>Microsoft Office PowerPoint</Application>
  <PresentationFormat>寬螢幕</PresentationFormat>
  <Paragraphs>192</Paragraphs>
  <Slides>41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45" baseType="lpstr">
      <vt:lpstr>Calibri</vt:lpstr>
      <vt:lpstr>Cambria Math</vt:lpstr>
      <vt:lpstr>Garamond</vt:lpstr>
      <vt:lpstr>RetrospectVTI</vt:lpstr>
      <vt:lpstr>Data Structure II</vt:lpstr>
      <vt:lpstr>Graph (Definition)</vt:lpstr>
      <vt:lpstr>Tree (Definition)</vt:lpstr>
      <vt:lpstr>Tree Traversal</vt:lpstr>
      <vt:lpstr>Breadth-First Tree Traversal</vt:lpstr>
      <vt:lpstr>Pseudocode of BFTT</vt:lpstr>
      <vt:lpstr>Depth-First Tree Traversal - PreOrder</vt:lpstr>
      <vt:lpstr>Pseudocode of PreOrder</vt:lpstr>
      <vt:lpstr>Depth-First Tree Traversal - InOrder</vt:lpstr>
      <vt:lpstr>Pseudocode of InOrder</vt:lpstr>
      <vt:lpstr>Depth-First Tree Traversal - PostOrder</vt:lpstr>
      <vt:lpstr>Pseudocode of PostOrder</vt:lpstr>
      <vt:lpstr>Practice</vt:lpstr>
      <vt:lpstr>Binary Search Tree</vt:lpstr>
      <vt:lpstr>Binary Search Tree (aka BST)</vt:lpstr>
      <vt:lpstr>Constructing Binary Search Tree</vt:lpstr>
      <vt:lpstr>Pseudocode of Insertion in BST</vt:lpstr>
      <vt:lpstr>Pseudocode of Search Recursively</vt:lpstr>
      <vt:lpstr>Pseudocode of Search Iteratively</vt:lpstr>
      <vt:lpstr>Pseudocode of PreOrder in BST</vt:lpstr>
      <vt:lpstr>Pseudocode of InOrder in BST</vt:lpstr>
      <vt:lpstr>Pseudocode of PostOrder in BST</vt:lpstr>
      <vt:lpstr>Overview of Binary Search Tree</vt:lpstr>
      <vt:lpstr>Priority Queue</vt:lpstr>
      <vt:lpstr>Deeper Understanding – Why Max Heap?</vt:lpstr>
      <vt:lpstr>Max Heap Insertion</vt:lpstr>
      <vt:lpstr>Math Relation in PQ</vt:lpstr>
      <vt:lpstr>Pseudocode of PQ Enqueue</vt:lpstr>
      <vt:lpstr>Pseudocode of PQ Dequeue</vt:lpstr>
      <vt:lpstr>Encoding Theory</vt:lpstr>
      <vt:lpstr>Bits Storage Example</vt:lpstr>
      <vt:lpstr>How does compression work?</vt:lpstr>
      <vt:lpstr>Huffman Encoding</vt:lpstr>
      <vt:lpstr>Example of Huffman Encoding</vt:lpstr>
      <vt:lpstr>Huffman Encoding - Compression</vt:lpstr>
      <vt:lpstr>Huffman Encoding – Decompression</vt:lpstr>
      <vt:lpstr>Minimal Spanning Tree</vt:lpstr>
      <vt:lpstr>Example</vt:lpstr>
      <vt:lpstr>Prim’s Algorithm of Finding MST</vt:lpstr>
      <vt:lpstr>Kruskal’s Algorithm</vt:lpstr>
      <vt:lpstr>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Sorting Algorithms</dc:title>
  <dc:creator>Yu-Hsien Jen</dc:creator>
  <cp:lastModifiedBy>Yu-Hsien Jen</cp:lastModifiedBy>
  <cp:revision>595</cp:revision>
  <dcterms:created xsi:type="dcterms:W3CDTF">2021-02-25T12:10:26Z</dcterms:created>
  <dcterms:modified xsi:type="dcterms:W3CDTF">2021-04-19T12:40:14Z</dcterms:modified>
</cp:coreProperties>
</file>