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9" r:id="rId4"/>
    <p:sldId id="264" r:id="rId5"/>
    <p:sldId id="268" r:id="rId6"/>
    <p:sldId id="269" r:id="rId7"/>
    <p:sldId id="260" r:id="rId8"/>
    <p:sldId id="262" r:id="rId9"/>
    <p:sldId id="263" r:id="rId10"/>
    <p:sldId id="261" r:id="rId11"/>
    <p:sldId id="266"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Hsien Jen" initials="YHJ" lastIdx="1" clrIdx="0">
    <p:extLst>
      <p:ext uri="{19B8F6BF-5375-455C-9EA6-DF929625EA0E}">
        <p15:presenceInfo xmlns:p15="http://schemas.microsoft.com/office/powerpoint/2012/main" userId="Yu-Hsien J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5" d="100"/>
          <a:sy n="85" d="100"/>
        </p:scale>
        <p:origin x="59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3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7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7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00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37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64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6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86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6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92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echnological background">
            <a:extLst>
              <a:ext uri="{FF2B5EF4-FFF2-40B4-BE49-F238E27FC236}">
                <a16:creationId xmlns:a16="http://schemas.microsoft.com/office/drawing/2014/main" id="{39161CFE-E421-43DB-A8C1-D8FE0F82089F}"/>
              </a:ext>
            </a:extLst>
          </p:cNvPr>
          <p:cNvPicPr>
            <a:picLocks noChangeAspect="1"/>
          </p:cNvPicPr>
          <p:nvPr/>
        </p:nvPicPr>
        <p:blipFill rotWithShape="1">
          <a:blip r:embed="rId2">
            <a:alphaModFix amt="35000"/>
          </a:blip>
          <a:srcRect t="4801" b="10929"/>
          <a:stretch/>
        </p:blipFill>
        <p:spPr>
          <a:xfrm>
            <a:off x="20" y="10"/>
            <a:ext cx="12191980" cy="6857990"/>
          </a:xfrm>
          <a:prstGeom prst="rect">
            <a:avLst/>
          </a:prstGeom>
        </p:spPr>
      </p:pic>
      <p:sp>
        <p:nvSpPr>
          <p:cNvPr id="2" name="標題 1">
            <a:extLst>
              <a:ext uri="{FF2B5EF4-FFF2-40B4-BE49-F238E27FC236}">
                <a16:creationId xmlns:a16="http://schemas.microsoft.com/office/drawing/2014/main" id="{2FF1CF57-EF51-43ED-B12D-E1D9DCAD5968}"/>
              </a:ext>
            </a:extLst>
          </p:cNvPr>
          <p:cNvSpPr>
            <a:spLocks noGrp="1"/>
          </p:cNvSpPr>
          <p:nvPr>
            <p:ph type="ctrTitle"/>
          </p:nvPr>
        </p:nvSpPr>
        <p:spPr>
          <a:xfrm>
            <a:off x="1097280" y="758952"/>
            <a:ext cx="10058400" cy="3566160"/>
          </a:xfrm>
        </p:spPr>
        <p:txBody>
          <a:bodyPr>
            <a:normAutofit/>
          </a:bodyPr>
          <a:lstStyle/>
          <a:p>
            <a:r>
              <a:rPr lang="en-US" altLang="zh-TW" dirty="0">
                <a:solidFill>
                  <a:srgbClr val="FFFFFF"/>
                </a:solidFill>
              </a:rPr>
              <a:t>Data Structure III</a:t>
            </a:r>
            <a:endParaRPr lang="zh-TW" altLang="en-US" dirty="0">
              <a:solidFill>
                <a:srgbClr val="FFFFFF"/>
              </a:solidFill>
            </a:endParaRPr>
          </a:p>
        </p:txBody>
      </p:sp>
      <p:sp>
        <p:nvSpPr>
          <p:cNvPr id="3" name="副標題 2">
            <a:extLst>
              <a:ext uri="{FF2B5EF4-FFF2-40B4-BE49-F238E27FC236}">
                <a16:creationId xmlns:a16="http://schemas.microsoft.com/office/drawing/2014/main" id="{4A93BAE7-2D35-4C1C-BF14-41E7231BCAA5}"/>
              </a:ext>
            </a:extLst>
          </p:cNvPr>
          <p:cNvSpPr>
            <a:spLocks noGrp="1"/>
          </p:cNvSpPr>
          <p:nvPr>
            <p:ph type="subTitle" idx="1"/>
          </p:nvPr>
        </p:nvSpPr>
        <p:spPr>
          <a:xfrm>
            <a:off x="1100051" y="4645152"/>
            <a:ext cx="10058400" cy="1143000"/>
          </a:xfrm>
        </p:spPr>
        <p:txBody>
          <a:bodyPr>
            <a:normAutofit/>
          </a:bodyPr>
          <a:lstStyle/>
          <a:p>
            <a:r>
              <a:rPr lang="en-US" altLang="zh-TW" dirty="0">
                <a:solidFill>
                  <a:srgbClr val="FFFFFF"/>
                </a:solidFill>
              </a:rPr>
              <a:t>CHAPTER 7 </a:t>
            </a:r>
            <a:endParaRPr lang="zh-TW" altLang="en-US" dirty="0">
              <a:solidFill>
                <a:srgbClr val="FFFFFF"/>
              </a:solidFill>
            </a:endParaRPr>
          </a:p>
        </p:txBody>
      </p:sp>
      <p:cxnSp>
        <p:nvCxnSpPr>
          <p:cNvPr id="21" name="Straight Connector 2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文字方塊 15">
            <a:extLst>
              <a:ext uri="{FF2B5EF4-FFF2-40B4-BE49-F238E27FC236}">
                <a16:creationId xmlns:a16="http://schemas.microsoft.com/office/drawing/2014/main" id="{A9A84FC3-520D-4EDC-9552-BAB67C348EDD}"/>
              </a:ext>
            </a:extLst>
          </p:cNvPr>
          <p:cNvSpPr txBox="1"/>
          <p:nvPr/>
        </p:nvSpPr>
        <p:spPr>
          <a:xfrm>
            <a:off x="10802470" y="6488668"/>
            <a:ext cx="1222451" cy="369332"/>
          </a:xfrm>
          <a:prstGeom prst="rect">
            <a:avLst/>
          </a:prstGeom>
          <a:noFill/>
        </p:spPr>
        <p:txBody>
          <a:bodyPr wrap="none" rtlCol="0">
            <a:spAutoFit/>
          </a:bodyPr>
          <a:lstStyle/>
          <a:p>
            <a:r>
              <a:rPr lang="en-US" altLang="zh-TW" dirty="0"/>
              <a:t>Wilson Ren</a:t>
            </a:r>
            <a:endParaRPr lang="zh-TW" altLang="en-US" dirty="0"/>
          </a:p>
        </p:txBody>
      </p:sp>
    </p:spTree>
    <p:extLst>
      <p:ext uri="{BB962C8B-B14F-4D97-AF65-F5344CB8AC3E}">
        <p14:creationId xmlns:p14="http://schemas.microsoft.com/office/powerpoint/2010/main" val="3754925898"/>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4435F72-9AB6-46A1-A794-5D2458202265}"/>
              </a:ext>
            </a:extLst>
          </p:cNvPr>
          <p:cNvSpPr>
            <a:spLocks noGrp="1"/>
          </p:cNvSpPr>
          <p:nvPr>
            <p:ph type="title"/>
          </p:nvPr>
        </p:nvSpPr>
        <p:spPr>
          <a:xfrm>
            <a:off x="1097280" y="286603"/>
            <a:ext cx="6437363" cy="1450757"/>
          </a:xfrm>
        </p:spPr>
        <p:txBody>
          <a:bodyPr>
            <a:normAutofit/>
          </a:bodyPr>
          <a:lstStyle/>
          <a:p>
            <a:r>
              <a:rPr lang="en-US" altLang="zh-TW" dirty="0"/>
              <a:t>Dijkstra’s Algorithm</a:t>
            </a:r>
            <a:endParaRPr lang="zh-TW" altLang="en-US" dirty="0"/>
          </a:p>
        </p:txBody>
      </p:sp>
      <p:cxnSp>
        <p:nvCxnSpPr>
          <p:cNvPr id="26" name="Straight Connector 2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DF82DFFC-6763-4C51-8D50-83715032E3C5}"/>
              </a:ext>
            </a:extLst>
          </p:cNvPr>
          <p:cNvSpPr>
            <a:spLocks noGrp="1"/>
          </p:cNvSpPr>
          <p:nvPr>
            <p:ph idx="1"/>
          </p:nvPr>
        </p:nvSpPr>
        <p:spPr>
          <a:xfrm>
            <a:off x="1097281" y="2108201"/>
            <a:ext cx="6388242" cy="3760891"/>
          </a:xfrm>
        </p:spPr>
        <p:txBody>
          <a:bodyPr>
            <a:normAutofit fontScale="92500" lnSpcReduction="20000"/>
          </a:bodyPr>
          <a:lstStyle/>
          <a:p>
            <a:r>
              <a:rPr lang="en-US" altLang="zh-TW" dirty="0"/>
              <a:t>- Dijkstra's algorithm is an algorithm for finding the shortest paths between nodes in a graph. It was conceived by computer scientist </a:t>
            </a:r>
            <a:r>
              <a:rPr lang="en-US" altLang="zh-TW" dirty="0" err="1"/>
              <a:t>Edsger</a:t>
            </a:r>
            <a:r>
              <a:rPr lang="en-US" altLang="zh-TW" dirty="0"/>
              <a:t> W. Dijkstra in 1956 and published three years later.</a:t>
            </a:r>
          </a:p>
          <a:p>
            <a:r>
              <a:rPr lang="en-US" altLang="zh-TW" dirty="0"/>
              <a:t>- Given a start point, find the shortest path from this node to all other nodes.</a:t>
            </a:r>
          </a:p>
          <a:p>
            <a:pPr marL="0" indent="0">
              <a:buNone/>
            </a:pPr>
            <a:r>
              <a:rPr lang="en-US" altLang="zh-TW" dirty="0"/>
              <a:t> - Least-cost paths are calculated for instance to establish tracks of electricity lines or oil pipelines. The algorithm has also been used to calculate optimal long-distance footpaths in Ethiopia and contrast them with the situation on the ground. Dijkstra’s Algorithm is also used in network routing.</a:t>
            </a:r>
            <a:endParaRPr lang="zh-TW" altLang="en-US" dirty="0"/>
          </a:p>
        </p:txBody>
      </p:sp>
      <p:pic>
        <p:nvPicPr>
          <p:cNvPr id="14" name="圖片 13" descr="一張含有 男人, 個人, 眼鏡, 老 的圖片&#10;&#10;自動產生的描述">
            <a:extLst>
              <a:ext uri="{FF2B5EF4-FFF2-40B4-BE49-F238E27FC236}">
                <a16:creationId xmlns:a16="http://schemas.microsoft.com/office/drawing/2014/main" id="{9DBB3C46-704A-418E-8781-1FD5849E2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003" y="923698"/>
            <a:ext cx="3412514" cy="4550018"/>
          </a:xfrm>
          <a:prstGeom prst="rect">
            <a:avLst/>
          </a:prstGeom>
        </p:spPr>
      </p:pic>
      <p:sp>
        <p:nvSpPr>
          <p:cNvPr id="28" name="Rectangle 27">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B1CDEEAF-252D-4708-B519-7151226C92E0}"/>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13409116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B2111-6A44-4C4E-A3CD-AF86839C6CA8}"/>
              </a:ext>
            </a:extLst>
          </p:cNvPr>
          <p:cNvSpPr>
            <a:spLocks noGrp="1"/>
          </p:cNvSpPr>
          <p:nvPr>
            <p:ph type="title"/>
          </p:nvPr>
        </p:nvSpPr>
        <p:spPr/>
        <p:txBody>
          <a:bodyPr/>
          <a:lstStyle/>
          <a:p>
            <a:r>
              <a:rPr lang="en-US" altLang="zh-TW" dirty="0"/>
              <a:t>Dijkstra’s Algorithm</a:t>
            </a:r>
            <a:endParaRPr lang="zh-TW" altLang="en-US" dirty="0"/>
          </a:p>
        </p:txBody>
      </p:sp>
      <p:sp>
        <p:nvSpPr>
          <p:cNvPr id="3" name="內容版面配置區 2">
            <a:extLst>
              <a:ext uri="{FF2B5EF4-FFF2-40B4-BE49-F238E27FC236}">
                <a16:creationId xmlns:a16="http://schemas.microsoft.com/office/drawing/2014/main" id="{4B52B07C-E841-49DC-9E02-A3E55E70E954}"/>
              </a:ext>
            </a:extLst>
          </p:cNvPr>
          <p:cNvSpPr>
            <a:spLocks noGrp="1"/>
          </p:cNvSpPr>
          <p:nvPr>
            <p:ph idx="1"/>
          </p:nvPr>
        </p:nvSpPr>
        <p:spPr/>
        <p:txBody>
          <a:bodyPr/>
          <a:lstStyle/>
          <a:p>
            <a:pPr marL="0" indent="0">
              <a:buNone/>
            </a:pPr>
            <a:r>
              <a:rPr lang="en-US" altLang="zh-TW" dirty="0"/>
              <a:t> - Have a function that takes one input – the starting node.</a:t>
            </a:r>
          </a:p>
          <a:p>
            <a:pPr marL="0" indent="0">
              <a:buNone/>
            </a:pPr>
            <a:r>
              <a:rPr lang="en-US" altLang="zh-TW" dirty="0"/>
              <a:t> - Set all values in shortest table to be infinity except for the starting node.</a:t>
            </a:r>
          </a:p>
          <a:p>
            <a:pPr marL="0" indent="0">
              <a:buNone/>
            </a:pPr>
            <a:r>
              <a:rPr lang="en-US" altLang="zh-TW" dirty="0"/>
              <a:t> - Set the previous object's property to be null.</a:t>
            </a:r>
          </a:p>
          <a:p>
            <a:pPr marL="0" indent="0">
              <a:buNone/>
            </a:pPr>
            <a:r>
              <a:rPr lang="en-US" altLang="zh-TW" dirty="0"/>
              <a:t> - As long as there is something we need to visit, calculate the distance from A to </a:t>
            </a:r>
            <a:r>
              <a:rPr lang="en-US" altLang="zh-TW" dirty="0" err="1"/>
              <a:t>currentNode</a:t>
            </a:r>
            <a:r>
              <a:rPr lang="en-US" altLang="zh-TW" dirty="0"/>
              <a:t> plus </a:t>
            </a:r>
            <a:r>
              <a:rPr lang="en-US" altLang="zh-TW" dirty="0" err="1"/>
              <a:t>currentNode</a:t>
            </a:r>
            <a:r>
              <a:rPr lang="en-US" altLang="zh-TW" dirty="0"/>
              <a:t> to neighbor, if it's less than the shortest path, then update the shortest path and previous table and visited list.</a:t>
            </a:r>
          </a:p>
          <a:p>
            <a:endParaRPr lang="zh-TW" altLang="en-US" dirty="0"/>
          </a:p>
        </p:txBody>
      </p:sp>
      <p:sp>
        <p:nvSpPr>
          <p:cNvPr id="4" name="文字方塊 3">
            <a:extLst>
              <a:ext uri="{FF2B5EF4-FFF2-40B4-BE49-F238E27FC236}">
                <a16:creationId xmlns:a16="http://schemas.microsoft.com/office/drawing/2014/main" id="{F19BBD78-78A9-4939-A15D-897465D77133}"/>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9282047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1ABB6F-56A6-489C-B7B9-6FFB37C8542D}"/>
              </a:ext>
            </a:extLst>
          </p:cNvPr>
          <p:cNvSpPr>
            <a:spLocks noGrp="1"/>
          </p:cNvSpPr>
          <p:nvPr>
            <p:ph type="title"/>
          </p:nvPr>
        </p:nvSpPr>
        <p:spPr/>
        <p:txBody>
          <a:bodyPr/>
          <a:lstStyle/>
          <a:p>
            <a:r>
              <a:rPr lang="en-US" altLang="zh-TW" dirty="0"/>
              <a:t>Implementing Dijkstra’s Algorithm</a:t>
            </a:r>
            <a:endParaRPr lang="zh-TW" altLang="en-US" dirty="0"/>
          </a:p>
        </p:txBody>
      </p:sp>
      <p:pic>
        <p:nvPicPr>
          <p:cNvPr id="6" name="內容版面配置區 5">
            <a:extLst>
              <a:ext uri="{FF2B5EF4-FFF2-40B4-BE49-F238E27FC236}">
                <a16:creationId xmlns:a16="http://schemas.microsoft.com/office/drawing/2014/main" id="{054D2802-D6A4-4772-90E8-15F49F2E6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5992" y="2343149"/>
            <a:ext cx="2920799" cy="2563813"/>
          </a:xfrm>
        </p:spPr>
      </p:pic>
      <p:sp>
        <p:nvSpPr>
          <p:cNvPr id="4" name="文字方塊 3">
            <a:extLst>
              <a:ext uri="{FF2B5EF4-FFF2-40B4-BE49-F238E27FC236}">
                <a16:creationId xmlns:a16="http://schemas.microsoft.com/office/drawing/2014/main" id="{42A005DF-C7FA-47D4-B19D-3C4F564579F9}"/>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30012865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FB031E-94B0-4781-8C09-2C9B751B5B62}"/>
              </a:ext>
            </a:extLst>
          </p:cNvPr>
          <p:cNvSpPr>
            <a:spLocks noGrp="1"/>
          </p:cNvSpPr>
          <p:nvPr>
            <p:ph type="title"/>
          </p:nvPr>
        </p:nvSpPr>
        <p:spPr/>
        <p:txBody>
          <a:bodyPr>
            <a:normAutofit/>
          </a:bodyPr>
          <a:lstStyle/>
          <a:p>
            <a:r>
              <a:rPr lang="en-US" altLang="zh-TW" dirty="0"/>
              <a:t>Intro to Graph Algorithms</a:t>
            </a:r>
            <a:endParaRPr lang="zh-TW" altLang="en-US" dirty="0"/>
          </a:p>
        </p:txBody>
      </p:sp>
      <p:sp>
        <p:nvSpPr>
          <p:cNvPr id="3" name="內容版面配置區 2">
            <a:extLst>
              <a:ext uri="{FF2B5EF4-FFF2-40B4-BE49-F238E27FC236}">
                <a16:creationId xmlns:a16="http://schemas.microsoft.com/office/drawing/2014/main" id="{3F91905A-8E96-49D2-8DA0-78E5CB03A1C7}"/>
              </a:ext>
            </a:extLst>
          </p:cNvPr>
          <p:cNvSpPr>
            <a:spLocks noGrp="1"/>
          </p:cNvSpPr>
          <p:nvPr>
            <p:ph idx="1"/>
          </p:nvPr>
        </p:nvSpPr>
        <p:spPr/>
        <p:txBody>
          <a:bodyPr/>
          <a:lstStyle/>
          <a:p>
            <a:r>
              <a:rPr lang="en-US" altLang="zh-TW" dirty="0"/>
              <a:t>- Graph Traversal (Depth First, Breadth First)</a:t>
            </a:r>
          </a:p>
          <a:p>
            <a:r>
              <a:rPr lang="en-US" altLang="zh-TW" dirty="0"/>
              <a:t>- Floyd-</a:t>
            </a:r>
            <a:r>
              <a:rPr lang="en-US" altLang="zh-TW" dirty="0" err="1"/>
              <a:t>Warshall</a:t>
            </a:r>
            <a:r>
              <a:rPr lang="en-US" altLang="zh-TW" dirty="0"/>
              <a:t> Algorithm</a:t>
            </a:r>
          </a:p>
          <a:p>
            <a:r>
              <a:rPr lang="en-US" altLang="zh-TW" dirty="0"/>
              <a:t>- Dijkstra’s Algorithm</a:t>
            </a:r>
            <a:endParaRPr lang="zh-TW" altLang="en-US" dirty="0"/>
          </a:p>
        </p:txBody>
      </p:sp>
      <p:sp>
        <p:nvSpPr>
          <p:cNvPr id="4" name="文字方塊 3">
            <a:extLst>
              <a:ext uri="{FF2B5EF4-FFF2-40B4-BE49-F238E27FC236}">
                <a16:creationId xmlns:a16="http://schemas.microsoft.com/office/drawing/2014/main" id="{BCF8607F-BC2C-4C90-9FF2-BA3CBB2203A0}"/>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98452725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BB8DF33-9099-45D1-8C86-F56583161983}"/>
              </a:ext>
            </a:extLst>
          </p:cNvPr>
          <p:cNvSpPr>
            <a:spLocks noGrp="1"/>
          </p:cNvSpPr>
          <p:nvPr>
            <p:ph type="title"/>
          </p:nvPr>
        </p:nvSpPr>
        <p:spPr>
          <a:xfrm>
            <a:off x="6411685" y="634946"/>
            <a:ext cx="5127171" cy="1450757"/>
          </a:xfrm>
        </p:spPr>
        <p:txBody>
          <a:bodyPr>
            <a:normAutofit/>
          </a:bodyPr>
          <a:lstStyle/>
          <a:p>
            <a:r>
              <a:rPr lang="en-US" altLang="zh-TW"/>
              <a:t>Graph Traversal</a:t>
            </a:r>
            <a:endParaRPr lang="zh-TW" altLang="en-US" dirty="0"/>
          </a:p>
        </p:txBody>
      </p:sp>
      <p:pic>
        <p:nvPicPr>
          <p:cNvPr id="6" name="圖形 5">
            <a:extLst>
              <a:ext uri="{FF2B5EF4-FFF2-40B4-BE49-F238E27FC236}">
                <a16:creationId xmlns:a16="http://schemas.microsoft.com/office/drawing/2014/main" id="{21C8C6FD-1548-47D1-ABA7-DBEB2CDD9B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8"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6F90878-761B-43DF-BA76-D6F901EDDB8C}"/>
              </a:ext>
            </a:extLst>
          </p:cNvPr>
          <p:cNvSpPr>
            <a:spLocks noGrp="1"/>
          </p:cNvSpPr>
          <p:nvPr>
            <p:ph idx="1"/>
          </p:nvPr>
        </p:nvSpPr>
        <p:spPr>
          <a:xfrm>
            <a:off x="6411684" y="2407436"/>
            <a:ext cx="5127172" cy="3461658"/>
          </a:xfrm>
        </p:spPr>
        <p:txBody>
          <a:bodyPr>
            <a:normAutofit/>
          </a:bodyPr>
          <a:lstStyle/>
          <a:p>
            <a:r>
              <a:rPr lang="en-US" altLang="zh-TW" dirty="0"/>
              <a:t>- Traversal means we visited each node of a graph exactly once.</a:t>
            </a:r>
          </a:p>
          <a:p>
            <a:r>
              <a:rPr lang="en-US" altLang="zh-TW" dirty="0"/>
              <a:t>- Two main types of graph traversal algorithms are “Depth-First” and “Breadth-First.”</a:t>
            </a:r>
            <a:endParaRPr lang="zh-TW" altLang="en-US" dirty="0"/>
          </a:p>
        </p:txBody>
      </p:sp>
      <p:sp>
        <p:nvSpPr>
          <p:cNvPr id="19"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57CE738A-45CF-4FBE-88B6-350DA0BDA797}"/>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419875405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6F877A-7E39-4501-A9A3-974C284CF21A}"/>
              </a:ext>
            </a:extLst>
          </p:cNvPr>
          <p:cNvSpPr>
            <a:spLocks noGrp="1"/>
          </p:cNvSpPr>
          <p:nvPr>
            <p:ph type="title"/>
          </p:nvPr>
        </p:nvSpPr>
        <p:spPr/>
        <p:txBody>
          <a:bodyPr/>
          <a:lstStyle/>
          <a:p>
            <a:r>
              <a:rPr lang="en-US" altLang="zh-TW" dirty="0"/>
              <a:t>Exercise</a:t>
            </a:r>
            <a:endParaRPr lang="zh-TW" altLang="en-US" dirty="0"/>
          </a:p>
        </p:txBody>
      </p:sp>
      <p:pic>
        <p:nvPicPr>
          <p:cNvPr id="5" name="內容版面配置區 4">
            <a:extLst>
              <a:ext uri="{FF2B5EF4-FFF2-40B4-BE49-F238E27FC236}">
                <a16:creationId xmlns:a16="http://schemas.microsoft.com/office/drawing/2014/main" id="{1A142805-016F-4164-BD35-85AB3C4A391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9893" y="2146300"/>
            <a:ext cx="2725940" cy="3760788"/>
          </a:xfrm>
        </p:spPr>
      </p:pic>
      <p:sp>
        <p:nvSpPr>
          <p:cNvPr id="6" name="文字方塊 5">
            <a:extLst>
              <a:ext uri="{FF2B5EF4-FFF2-40B4-BE49-F238E27FC236}">
                <a16:creationId xmlns:a16="http://schemas.microsoft.com/office/drawing/2014/main" id="{91C3DEEB-B122-4E48-B5BA-5317EB04C5CE}"/>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
        <p:nvSpPr>
          <p:cNvPr id="7" name="文字方塊 6">
            <a:extLst>
              <a:ext uri="{FF2B5EF4-FFF2-40B4-BE49-F238E27FC236}">
                <a16:creationId xmlns:a16="http://schemas.microsoft.com/office/drawing/2014/main" id="{5217379A-A06F-4B39-AD04-1EDB13BB7DB4}"/>
              </a:ext>
            </a:extLst>
          </p:cNvPr>
          <p:cNvSpPr txBox="1"/>
          <p:nvPr/>
        </p:nvSpPr>
        <p:spPr>
          <a:xfrm>
            <a:off x="1097280" y="2146300"/>
            <a:ext cx="2627642" cy="584775"/>
          </a:xfrm>
          <a:prstGeom prst="rect">
            <a:avLst/>
          </a:prstGeom>
          <a:noFill/>
        </p:spPr>
        <p:txBody>
          <a:bodyPr wrap="square" rtlCol="0">
            <a:spAutoFit/>
          </a:bodyPr>
          <a:lstStyle/>
          <a:p>
            <a:r>
              <a:rPr lang="en-US" altLang="zh-TW" sz="3200" dirty="0"/>
              <a:t>DF from G:</a:t>
            </a:r>
            <a:endParaRPr lang="zh-TW" altLang="en-US" sz="3200" dirty="0"/>
          </a:p>
        </p:txBody>
      </p:sp>
      <p:sp>
        <p:nvSpPr>
          <p:cNvPr id="8" name="文字方塊 7">
            <a:extLst>
              <a:ext uri="{FF2B5EF4-FFF2-40B4-BE49-F238E27FC236}">
                <a16:creationId xmlns:a16="http://schemas.microsoft.com/office/drawing/2014/main" id="{A227BCAE-F31A-445D-B9F3-2EFD28B816CB}"/>
              </a:ext>
            </a:extLst>
          </p:cNvPr>
          <p:cNvSpPr txBox="1"/>
          <p:nvPr/>
        </p:nvSpPr>
        <p:spPr>
          <a:xfrm>
            <a:off x="1097280" y="3734306"/>
            <a:ext cx="2627642" cy="584775"/>
          </a:xfrm>
          <a:prstGeom prst="rect">
            <a:avLst/>
          </a:prstGeom>
          <a:noFill/>
        </p:spPr>
        <p:txBody>
          <a:bodyPr wrap="square" rtlCol="0">
            <a:spAutoFit/>
          </a:bodyPr>
          <a:lstStyle/>
          <a:p>
            <a:r>
              <a:rPr lang="en-US" altLang="zh-TW" sz="3200" dirty="0"/>
              <a:t>BF from D:</a:t>
            </a:r>
            <a:endParaRPr lang="zh-TW" altLang="en-US" sz="3200" dirty="0"/>
          </a:p>
        </p:txBody>
      </p:sp>
    </p:spTree>
    <p:extLst>
      <p:ext uri="{BB962C8B-B14F-4D97-AF65-F5344CB8AC3E}">
        <p14:creationId xmlns:p14="http://schemas.microsoft.com/office/powerpoint/2010/main" val="130170778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23C191-D70C-4EEF-BB5E-3C2CDA7A87C0}"/>
              </a:ext>
            </a:extLst>
          </p:cNvPr>
          <p:cNvSpPr>
            <a:spLocks noGrp="1"/>
          </p:cNvSpPr>
          <p:nvPr>
            <p:ph type="title"/>
          </p:nvPr>
        </p:nvSpPr>
        <p:spPr/>
        <p:txBody>
          <a:bodyPr/>
          <a:lstStyle/>
          <a:p>
            <a:r>
              <a:rPr lang="en-US" altLang="zh-TW" dirty="0"/>
              <a:t>Pseudocode of Depth First Traversal</a:t>
            </a:r>
            <a:endParaRPr lang="zh-TW" altLang="en-US" dirty="0"/>
          </a:p>
        </p:txBody>
      </p:sp>
      <p:sp>
        <p:nvSpPr>
          <p:cNvPr id="3" name="內容版面配置區 2">
            <a:extLst>
              <a:ext uri="{FF2B5EF4-FFF2-40B4-BE49-F238E27FC236}">
                <a16:creationId xmlns:a16="http://schemas.microsoft.com/office/drawing/2014/main" id="{0BA66C96-27ED-4293-A49D-0F39708EC56D}"/>
              </a:ext>
            </a:extLst>
          </p:cNvPr>
          <p:cNvSpPr>
            <a:spLocks noGrp="1"/>
          </p:cNvSpPr>
          <p:nvPr>
            <p:ph idx="1"/>
          </p:nvPr>
        </p:nvSpPr>
        <p:spPr/>
        <p:txBody>
          <a:bodyPr/>
          <a:lstStyle/>
          <a:p>
            <a:r>
              <a:rPr lang="en-US" altLang="zh-TW" dirty="0"/>
              <a:t>DFT(node):</a:t>
            </a:r>
            <a:br>
              <a:rPr lang="en-US" altLang="zh-TW" dirty="0"/>
            </a:br>
            <a:r>
              <a:rPr lang="en-US" altLang="zh-TW" dirty="0"/>
              <a:t>	</a:t>
            </a:r>
            <a:r>
              <a:rPr lang="en-US" altLang="zh-TW" dirty="0" err="1"/>
              <a:t>node.visited</a:t>
            </a:r>
            <a:r>
              <a:rPr lang="en-US" altLang="zh-TW" dirty="0"/>
              <a:t> = true</a:t>
            </a:r>
            <a:br>
              <a:rPr lang="en-US" altLang="zh-TW" dirty="0"/>
            </a:br>
            <a:r>
              <a:rPr lang="en-US" altLang="zh-TW" dirty="0"/>
              <a:t>	write node to the result list</a:t>
            </a:r>
            <a:br>
              <a:rPr lang="en-US" altLang="zh-TW" dirty="0"/>
            </a:br>
            <a:r>
              <a:rPr lang="en-US" altLang="zh-TW" dirty="0"/>
              <a:t>	for each neighbor n of node:</a:t>
            </a:r>
            <a:br>
              <a:rPr lang="en-US" altLang="zh-TW" dirty="0"/>
            </a:br>
            <a:r>
              <a:rPr lang="en-US" altLang="zh-TW" dirty="0"/>
              <a:t>		if n is not visited:</a:t>
            </a:r>
            <a:br>
              <a:rPr lang="en-US" altLang="zh-TW" dirty="0"/>
            </a:br>
            <a:r>
              <a:rPr lang="en-US" altLang="zh-TW" dirty="0"/>
              <a:t>			 DFT(n)</a:t>
            </a:r>
          </a:p>
        </p:txBody>
      </p:sp>
      <p:sp>
        <p:nvSpPr>
          <p:cNvPr id="4" name="文字方塊 3">
            <a:extLst>
              <a:ext uri="{FF2B5EF4-FFF2-40B4-BE49-F238E27FC236}">
                <a16:creationId xmlns:a16="http://schemas.microsoft.com/office/drawing/2014/main" id="{2E2B389D-8091-4B75-86D7-315DA2814579}"/>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pic>
        <p:nvPicPr>
          <p:cNvPr id="7" name="圖片 6" descr="一張含有 文字, 撞球 的圖片&#10;&#10;自動產生的描述">
            <a:extLst>
              <a:ext uri="{FF2B5EF4-FFF2-40B4-BE49-F238E27FC236}">
                <a16:creationId xmlns:a16="http://schemas.microsoft.com/office/drawing/2014/main" id="{3F44BEF9-4C4B-4016-BCB2-E3190B9C7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270" y="2356936"/>
            <a:ext cx="2496013" cy="1450757"/>
          </a:xfrm>
          <a:prstGeom prst="rect">
            <a:avLst/>
          </a:prstGeom>
        </p:spPr>
      </p:pic>
    </p:spTree>
    <p:extLst>
      <p:ext uri="{BB962C8B-B14F-4D97-AF65-F5344CB8AC3E}">
        <p14:creationId xmlns:p14="http://schemas.microsoft.com/office/powerpoint/2010/main" val="391521576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AEA0C5-3091-4C77-BC40-20C842A7C58D}"/>
              </a:ext>
            </a:extLst>
          </p:cNvPr>
          <p:cNvSpPr>
            <a:spLocks noGrp="1"/>
          </p:cNvSpPr>
          <p:nvPr>
            <p:ph type="title"/>
          </p:nvPr>
        </p:nvSpPr>
        <p:spPr/>
        <p:txBody>
          <a:bodyPr/>
          <a:lstStyle/>
          <a:p>
            <a:r>
              <a:rPr lang="en-US" altLang="zh-TW" dirty="0"/>
              <a:t>Pseudocode of Breadth First Traversal</a:t>
            </a:r>
            <a:endParaRPr lang="zh-TW" altLang="en-US" dirty="0"/>
          </a:p>
        </p:txBody>
      </p:sp>
      <p:sp>
        <p:nvSpPr>
          <p:cNvPr id="3" name="內容版面配置區 2">
            <a:extLst>
              <a:ext uri="{FF2B5EF4-FFF2-40B4-BE49-F238E27FC236}">
                <a16:creationId xmlns:a16="http://schemas.microsoft.com/office/drawing/2014/main" id="{DE5BD749-6331-4AEB-800C-EED32110369E}"/>
              </a:ext>
            </a:extLst>
          </p:cNvPr>
          <p:cNvSpPr>
            <a:spLocks noGrp="1"/>
          </p:cNvSpPr>
          <p:nvPr>
            <p:ph idx="1"/>
          </p:nvPr>
        </p:nvSpPr>
        <p:spPr/>
        <p:txBody>
          <a:bodyPr>
            <a:normAutofit fontScale="92500" lnSpcReduction="10000"/>
          </a:bodyPr>
          <a:lstStyle/>
          <a:p>
            <a:r>
              <a:rPr lang="en-US" altLang="zh-TW" dirty="0"/>
              <a:t>BFT(starter):</a:t>
            </a:r>
            <a:br>
              <a:rPr lang="en-US" altLang="zh-TW" dirty="0"/>
            </a:br>
            <a:r>
              <a:rPr lang="en-US" altLang="zh-TW" dirty="0"/>
              <a:t>	let queue be a new queue</a:t>
            </a:r>
            <a:br>
              <a:rPr lang="en-US" altLang="zh-TW" dirty="0"/>
            </a:br>
            <a:r>
              <a:rPr lang="en-US" altLang="zh-TW" dirty="0"/>
              <a:t>	</a:t>
            </a:r>
            <a:r>
              <a:rPr lang="en-US" altLang="zh-TW" dirty="0" err="1"/>
              <a:t>queue.push</a:t>
            </a:r>
            <a:r>
              <a:rPr lang="en-US" altLang="zh-TW" dirty="0"/>
              <a:t>(starter)</a:t>
            </a:r>
            <a:br>
              <a:rPr lang="en-US" altLang="zh-TW" dirty="0"/>
            </a:br>
            <a:r>
              <a:rPr lang="en-US" altLang="zh-TW" dirty="0"/>
              <a:t>	while </a:t>
            </a:r>
            <a:r>
              <a:rPr lang="en-US" altLang="zh-TW" dirty="0" err="1"/>
              <a:t>queue.length</a:t>
            </a:r>
            <a:r>
              <a:rPr lang="en-US" altLang="zh-TW" dirty="0"/>
              <a:t> is not 0:</a:t>
            </a:r>
            <a:br>
              <a:rPr lang="en-US" altLang="zh-TW" dirty="0"/>
            </a:br>
            <a:r>
              <a:rPr lang="en-US" altLang="zh-TW" dirty="0"/>
              <a:t>		</a:t>
            </a:r>
            <a:r>
              <a:rPr lang="en-US" altLang="zh-TW" dirty="0" err="1"/>
              <a:t>firstNode</a:t>
            </a:r>
            <a:r>
              <a:rPr lang="en-US" altLang="zh-TW" dirty="0"/>
              <a:t> = </a:t>
            </a:r>
            <a:r>
              <a:rPr lang="en-US" altLang="zh-TW" dirty="0" err="1"/>
              <a:t>queue.dequeue</a:t>
            </a:r>
            <a:r>
              <a:rPr lang="en-US" altLang="zh-TW" dirty="0"/>
              <a:t>()</a:t>
            </a:r>
            <a:br>
              <a:rPr lang="en-US" altLang="zh-TW" dirty="0"/>
            </a:br>
            <a:r>
              <a:rPr lang="en-US" altLang="zh-TW" dirty="0"/>
              <a:t>		if </a:t>
            </a:r>
            <a:r>
              <a:rPr lang="en-US" altLang="zh-TW" dirty="0" err="1"/>
              <a:t>firstNode.visited</a:t>
            </a:r>
            <a:r>
              <a:rPr lang="en-US" altLang="zh-TW" dirty="0"/>
              <a:t> is false:</a:t>
            </a:r>
            <a:br>
              <a:rPr lang="en-US" altLang="zh-TW" dirty="0"/>
            </a:br>
            <a:r>
              <a:rPr lang="en-US" altLang="zh-TW" dirty="0"/>
              <a:t>			mark </a:t>
            </a:r>
            <a:r>
              <a:rPr lang="en-US" altLang="zh-TW" dirty="0" err="1"/>
              <a:t>firstNode</a:t>
            </a:r>
            <a:r>
              <a:rPr lang="en-US" altLang="zh-TW" dirty="0"/>
              <a:t> as visited</a:t>
            </a:r>
            <a:br>
              <a:rPr lang="en-US" altLang="zh-TW" dirty="0"/>
            </a:br>
            <a:r>
              <a:rPr lang="en-US" altLang="zh-TW" dirty="0"/>
              <a:t>			write </a:t>
            </a:r>
            <a:r>
              <a:rPr lang="en-US" altLang="zh-TW" dirty="0" err="1"/>
              <a:t>firstNode</a:t>
            </a:r>
            <a:r>
              <a:rPr lang="en-US" altLang="zh-TW" dirty="0"/>
              <a:t> to the result list</a:t>
            </a:r>
            <a:br>
              <a:rPr lang="en-US" altLang="zh-TW" dirty="0"/>
            </a:br>
            <a:r>
              <a:rPr lang="en-US" altLang="zh-TW" dirty="0"/>
              <a:t>			for each neighbor of </a:t>
            </a:r>
            <a:r>
              <a:rPr lang="en-US" altLang="zh-TW" dirty="0" err="1"/>
              <a:t>firstNode</a:t>
            </a:r>
            <a:r>
              <a:rPr lang="en-US" altLang="zh-TW" dirty="0"/>
              <a:t>:</a:t>
            </a:r>
            <a:br>
              <a:rPr lang="en-US" altLang="zh-TW" dirty="0"/>
            </a:br>
            <a:r>
              <a:rPr lang="en-US" altLang="zh-TW" dirty="0"/>
              <a:t>				if neighbor has not been visited:</a:t>
            </a:r>
            <a:br>
              <a:rPr lang="en-US" altLang="zh-TW" dirty="0"/>
            </a:br>
            <a:r>
              <a:rPr lang="en-US" altLang="zh-TW" dirty="0"/>
              <a:t>					</a:t>
            </a:r>
            <a:r>
              <a:rPr lang="en-US" altLang="zh-TW" dirty="0" err="1"/>
              <a:t>queue.push</a:t>
            </a:r>
            <a:r>
              <a:rPr lang="en-US" altLang="zh-TW" dirty="0"/>
              <a:t>(neighbor)</a:t>
            </a:r>
            <a:br>
              <a:rPr lang="en-US" altLang="zh-TW" dirty="0"/>
            </a:br>
            <a:r>
              <a:rPr lang="en-US" altLang="zh-TW" dirty="0"/>
              <a:t>	return result</a:t>
            </a:r>
            <a:endParaRPr lang="zh-TW" altLang="en-US" dirty="0"/>
          </a:p>
        </p:txBody>
      </p:sp>
      <p:sp>
        <p:nvSpPr>
          <p:cNvPr id="4" name="文字方塊 3">
            <a:extLst>
              <a:ext uri="{FF2B5EF4-FFF2-40B4-BE49-F238E27FC236}">
                <a16:creationId xmlns:a16="http://schemas.microsoft.com/office/drawing/2014/main" id="{2DAFED20-F9F7-4021-99D7-1171E8D2A99B}"/>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pic>
        <p:nvPicPr>
          <p:cNvPr id="7" name="圖片 6" descr="一張含有 文字, 撞球 的圖片&#10;&#10;自動產生的描述">
            <a:extLst>
              <a:ext uri="{FF2B5EF4-FFF2-40B4-BE49-F238E27FC236}">
                <a16:creationId xmlns:a16="http://schemas.microsoft.com/office/drawing/2014/main" id="{1F6B5B22-114A-457C-B791-9712AC7A3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270" y="2356936"/>
            <a:ext cx="2496013" cy="1450757"/>
          </a:xfrm>
          <a:prstGeom prst="rect">
            <a:avLst/>
          </a:prstGeom>
        </p:spPr>
      </p:pic>
    </p:spTree>
    <p:extLst>
      <p:ext uri="{BB962C8B-B14F-4D97-AF65-F5344CB8AC3E}">
        <p14:creationId xmlns:p14="http://schemas.microsoft.com/office/powerpoint/2010/main" val="32952408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698511A-AD59-4ED3-BCD7-DFDAEFE3A584}"/>
              </a:ext>
            </a:extLst>
          </p:cNvPr>
          <p:cNvSpPr>
            <a:spLocks noGrp="1"/>
          </p:cNvSpPr>
          <p:nvPr>
            <p:ph type="title"/>
          </p:nvPr>
        </p:nvSpPr>
        <p:spPr>
          <a:xfrm>
            <a:off x="1097280" y="286603"/>
            <a:ext cx="10058400" cy="1450757"/>
          </a:xfrm>
        </p:spPr>
        <p:txBody>
          <a:bodyPr>
            <a:normAutofit/>
          </a:bodyPr>
          <a:lstStyle/>
          <a:p>
            <a:r>
              <a:rPr lang="en-US" altLang="zh-TW"/>
              <a:t>Floyd-Warshall</a:t>
            </a:r>
            <a:r>
              <a:rPr lang="zh-TW" altLang="en-US"/>
              <a:t> </a:t>
            </a:r>
            <a:r>
              <a:rPr lang="en-US" altLang="zh-TW"/>
              <a:t>Algorithm</a:t>
            </a:r>
            <a:endParaRPr lang="zh-TW" altLang="en-US" dirty="0"/>
          </a:p>
        </p:txBody>
      </p:sp>
      <p:cxnSp>
        <p:nvCxnSpPr>
          <p:cNvPr id="1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142A3912-FE38-4B7E-AAF2-51764E09128C}"/>
              </a:ext>
            </a:extLst>
          </p:cNvPr>
          <p:cNvSpPr>
            <a:spLocks noGrp="1"/>
          </p:cNvSpPr>
          <p:nvPr>
            <p:ph idx="1"/>
          </p:nvPr>
        </p:nvSpPr>
        <p:spPr>
          <a:xfrm>
            <a:off x="1097280" y="2108201"/>
            <a:ext cx="6719944" cy="3760891"/>
          </a:xfrm>
        </p:spPr>
        <p:txBody>
          <a:bodyPr>
            <a:normAutofit/>
          </a:bodyPr>
          <a:lstStyle/>
          <a:p>
            <a:pPr>
              <a:lnSpc>
                <a:spcPct val="90000"/>
              </a:lnSpc>
            </a:pPr>
            <a:r>
              <a:rPr lang="en-US" altLang="zh-TW" sz="2200" dirty="0"/>
              <a:t>- In computer science, the Floyd–</a:t>
            </a:r>
            <a:r>
              <a:rPr lang="en-US" altLang="zh-TW" sz="2200" dirty="0" err="1"/>
              <a:t>Warshall</a:t>
            </a:r>
            <a:r>
              <a:rPr lang="en-US" altLang="zh-TW" sz="2200" dirty="0"/>
              <a:t> algorithm is an algorithm for finding all-pairs shortest path problem in a directed weighted graph with positive or negative edge weights.</a:t>
            </a:r>
          </a:p>
          <a:p>
            <a:pPr>
              <a:lnSpc>
                <a:spcPct val="90000"/>
              </a:lnSpc>
            </a:pPr>
            <a:r>
              <a:rPr lang="en-US" altLang="zh-TW" sz="2200" dirty="0"/>
              <a:t>- The Floyd–</a:t>
            </a:r>
            <a:r>
              <a:rPr lang="en-US" altLang="zh-TW" sz="2200" dirty="0" err="1"/>
              <a:t>Warshall</a:t>
            </a:r>
            <a:r>
              <a:rPr lang="en-US" altLang="zh-TW" sz="2200" dirty="0"/>
              <a:t> algorithm is an example of dynamic programming and was published in its currently recognized form by Robert Floyd in 1962. However, it is essentially the same as algorithms previously published by Bernard Roy in 1959 and also by Stephen </a:t>
            </a:r>
            <a:r>
              <a:rPr lang="en-US" altLang="zh-TW" sz="2200" dirty="0" err="1"/>
              <a:t>Warshall</a:t>
            </a:r>
            <a:r>
              <a:rPr lang="en-US" altLang="zh-TW" sz="2200" dirty="0"/>
              <a:t> in 1962.</a:t>
            </a:r>
          </a:p>
        </p:txBody>
      </p:sp>
      <p:pic>
        <p:nvPicPr>
          <p:cNvPr id="6" name="圖片 5" descr="一張含有 個人, 軍裝, 擺姿勢 的圖片&#10;&#10;自動產生的描述">
            <a:extLst>
              <a:ext uri="{FF2B5EF4-FFF2-40B4-BE49-F238E27FC236}">
                <a16:creationId xmlns:a16="http://schemas.microsoft.com/office/drawing/2014/main" id="{E7A4FB68-1FC1-4981-A7B0-E83277726D6A}"/>
              </a:ext>
            </a:extLst>
          </p:cNvPr>
          <p:cNvPicPr>
            <a:picLocks noChangeAspect="1"/>
          </p:cNvPicPr>
          <p:nvPr/>
        </p:nvPicPr>
        <p:blipFill rotWithShape="1">
          <a:blip r:embed="rId2">
            <a:extLst>
              <a:ext uri="{28A0092B-C50C-407E-A947-70E740481C1C}">
                <a14:useLocalDpi xmlns:a14="http://schemas.microsoft.com/office/drawing/2010/main" val="0"/>
              </a:ext>
            </a:extLst>
          </a:blip>
          <a:srcRect r="-4" b="10713"/>
          <a:stretch/>
        </p:blipFill>
        <p:spPr>
          <a:xfrm>
            <a:off x="8220635" y="2188763"/>
            <a:ext cx="3074894" cy="3600613"/>
          </a:xfrm>
          <a:prstGeom prst="rect">
            <a:avLst/>
          </a:prstGeom>
        </p:spPr>
      </p:pic>
      <p:sp>
        <p:nvSpPr>
          <p:cNvPr id="15" name="Rectangle 1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5C936743-CF23-49D0-8C85-B03193E510BA}"/>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63251268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6A604-D763-405C-A090-94B6DE7727A8}"/>
              </a:ext>
            </a:extLst>
          </p:cNvPr>
          <p:cNvSpPr>
            <a:spLocks noGrp="1"/>
          </p:cNvSpPr>
          <p:nvPr>
            <p:ph type="title"/>
          </p:nvPr>
        </p:nvSpPr>
        <p:spPr/>
        <p:txBody>
          <a:bodyPr>
            <a:normAutofit fontScale="90000"/>
          </a:bodyPr>
          <a:lstStyle/>
          <a:p>
            <a:r>
              <a:rPr lang="en-US" altLang="zh-TW" dirty="0"/>
              <a:t>Pseudocode of Floyd-</a:t>
            </a:r>
            <a:r>
              <a:rPr lang="en-US" altLang="zh-TW" dirty="0" err="1"/>
              <a:t>Warshall</a:t>
            </a:r>
            <a:r>
              <a:rPr lang="en-US" altLang="zh-TW" dirty="0"/>
              <a:t> Algorithm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42069AA-37B7-4C16-97C5-7FFF9D6A6C72}"/>
                  </a:ext>
                </a:extLst>
              </p:cNvPr>
              <p:cNvSpPr>
                <a:spLocks noGrp="1"/>
              </p:cNvSpPr>
              <p:nvPr>
                <p:ph idx="1"/>
              </p:nvPr>
            </p:nvSpPr>
            <p:spPr/>
            <p:txBody>
              <a:bodyPr>
                <a:normAutofit lnSpcReduction="10000"/>
              </a:bodyPr>
              <a:lstStyle/>
              <a:p>
                <a:r>
                  <a:rPr lang="en-US" altLang="zh-TW" dirty="0"/>
                  <a:t>FloydWarshall():</a:t>
                </a:r>
                <a:br>
                  <a:rPr lang="en-US" altLang="zh-TW" dirty="0"/>
                </a:br>
                <a:r>
                  <a:rPr lang="en-US" altLang="zh-TW" dirty="0"/>
                  <a:t>	for k in 0 to n-1:</a:t>
                </a:r>
                <a:br>
                  <a:rPr lang="en-US" altLang="zh-TW" dirty="0"/>
                </a:br>
                <a:r>
                  <a:rPr lang="en-US" altLang="zh-TW" dirty="0"/>
                  <a:t>		for </a:t>
                </a:r>
                <a:r>
                  <a:rPr lang="en-US" altLang="zh-TW" dirty="0" err="1"/>
                  <a:t>i</a:t>
                </a:r>
                <a:r>
                  <a:rPr lang="en-US" altLang="zh-TW" dirty="0"/>
                  <a:t> in 0 to n-1:</a:t>
                </a:r>
                <a:br>
                  <a:rPr lang="en-US" altLang="zh-TW" dirty="0"/>
                </a:br>
                <a:r>
                  <a:rPr lang="en-US" altLang="zh-TW" dirty="0"/>
                  <a:t>			for j in 0 to n-1:</a:t>
                </a:r>
                <a:br>
                  <a:rPr lang="en-US" altLang="zh-TW" dirty="0"/>
                </a:br>
                <a:r>
                  <a:rPr lang="en-US" altLang="zh-TW" dirty="0"/>
                  <a:t>				if distance[</a:t>
                </a:r>
                <a:r>
                  <a:rPr lang="en-US" altLang="zh-TW" dirty="0" err="1"/>
                  <a:t>i</a:t>
                </a:r>
                <a:r>
                  <a:rPr lang="en-US" altLang="zh-TW" dirty="0"/>
                  <a:t>][j] &gt; distance[</a:t>
                </a:r>
                <a:r>
                  <a:rPr lang="en-US" altLang="zh-TW" dirty="0" err="1"/>
                  <a:t>i</a:t>
                </a:r>
                <a:r>
                  <a:rPr lang="en-US" altLang="zh-TW" dirty="0"/>
                  <a:t>][k] + distance[k][j]:</a:t>
                </a:r>
                <a:br>
                  <a:rPr lang="en-US" altLang="zh-TW" dirty="0"/>
                </a:br>
                <a:r>
                  <a:rPr lang="en-US" altLang="zh-TW" dirty="0"/>
                  <a:t>					distance[</a:t>
                </a:r>
                <a:r>
                  <a:rPr lang="en-US" altLang="zh-TW" dirty="0" err="1"/>
                  <a:t>i</a:t>
                </a:r>
                <a:r>
                  <a:rPr lang="en-US" altLang="zh-TW" dirty="0"/>
                  <a:t>][j] = distance[</a:t>
                </a:r>
                <a:r>
                  <a:rPr lang="en-US" altLang="zh-TW" dirty="0" err="1"/>
                  <a:t>i</a:t>
                </a:r>
                <a:r>
                  <a:rPr lang="en-US" altLang="zh-TW" dirty="0"/>
                  <a:t>][k] + distance[k][j]</a:t>
                </a:r>
                <a:br>
                  <a:rPr lang="en-US" altLang="zh-TW" dirty="0"/>
                </a:br>
                <a:br>
                  <a:rPr lang="en-US" altLang="zh-TW" dirty="0"/>
                </a:br>
                <a:br>
                  <a:rPr lang="en-US" altLang="zh-TW" dirty="0"/>
                </a:br>
                <a:r>
                  <a:rPr lang="zh-TW" altLang="en-US" dirty="0"/>
                  <a:t>*</a:t>
                </a:r>
                <a:r>
                  <a:rPr lang="en-US" altLang="zh-TW" dirty="0"/>
                  <a:t>.</a:t>
                </a:r>
                <a:r>
                  <a:rPr lang="zh-TW" altLang="en-US" dirty="0"/>
                  <a:t> </a:t>
                </a:r>
                <a:r>
                  <a:rPr lang="en-US" altLang="zh-TW" dirty="0"/>
                  <a:t>n is the number of nodes in a graph </a:t>
                </a:r>
                <a:br>
                  <a:rPr lang="en-US" altLang="zh-TW" dirty="0"/>
                </a:br>
                <a:r>
                  <a:rPr lang="en-US" altLang="zh-TW" dirty="0"/>
                  <a:t>*. Floyd-</a:t>
                </a:r>
                <a:r>
                  <a:rPr lang="en-US" altLang="zh-TW" dirty="0" err="1"/>
                  <a:t>Warshall</a:t>
                </a:r>
                <a:r>
                  <a:rPr lang="en-US" altLang="zh-TW" dirty="0"/>
                  <a:t> Algorithm has time Complexity O(</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3</m:t>
                        </m:r>
                      </m:sup>
                    </m:sSup>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542069AA-37B7-4C16-97C5-7FFF9D6A6C72}"/>
                  </a:ext>
                </a:extLst>
              </p:cNvPr>
              <p:cNvSpPr>
                <a:spLocks noGrp="1" noRot="1" noChangeAspect="1" noMove="1" noResize="1" noEditPoints="1" noAdjustHandles="1" noChangeArrowheads="1" noChangeShapeType="1" noTextEdit="1"/>
              </p:cNvSpPr>
              <p:nvPr>
                <p:ph idx="1"/>
              </p:nvPr>
            </p:nvSpPr>
            <p:spPr>
              <a:blipFill>
                <a:blip r:embed="rId2"/>
                <a:stretch>
                  <a:fillRect l="-909" t="-2107"/>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CB1C1A9-6A4F-40D8-B9FF-D653AFDA78CC}"/>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52420061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C6E86-2F8C-4911-A726-90F7FB156B58}"/>
              </a:ext>
            </a:extLst>
          </p:cNvPr>
          <p:cNvSpPr>
            <a:spLocks noGrp="1"/>
          </p:cNvSpPr>
          <p:nvPr>
            <p:ph type="title"/>
          </p:nvPr>
        </p:nvSpPr>
        <p:spPr/>
        <p:txBody>
          <a:bodyPr/>
          <a:lstStyle/>
          <a:p>
            <a:r>
              <a:rPr lang="en-US" altLang="zh-TW" dirty="0"/>
              <a:t>Implementing Floyd-</a:t>
            </a:r>
            <a:r>
              <a:rPr lang="en-US" altLang="zh-TW" dirty="0" err="1"/>
              <a:t>Warshall</a:t>
            </a:r>
            <a:endParaRPr lang="zh-TW" altLang="en-US" dirty="0"/>
          </a:p>
        </p:txBody>
      </p:sp>
      <p:pic>
        <p:nvPicPr>
          <p:cNvPr id="6" name="內容版面配置區 5" descr="一張含有 文字, 撞球, 時鐘, 向量圖形 的圖片&#10;&#10;自動產生的描述">
            <a:extLst>
              <a:ext uri="{FF2B5EF4-FFF2-40B4-BE49-F238E27FC236}">
                <a16:creationId xmlns:a16="http://schemas.microsoft.com/office/drawing/2014/main" id="{D8DB25BB-890B-424D-89BF-D1D9710BC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8670" y="2904973"/>
            <a:ext cx="2231464" cy="2366274"/>
          </a:xfrm>
        </p:spPr>
      </p:pic>
      <p:sp>
        <p:nvSpPr>
          <p:cNvPr id="4" name="文字方塊 3">
            <a:extLst>
              <a:ext uri="{FF2B5EF4-FFF2-40B4-BE49-F238E27FC236}">
                <a16:creationId xmlns:a16="http://schemas.microsoft.com/office/drawing/2014/main" id="{0278D722-1BDB-44A0-A844-81FAC2DA2E05}"/>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304213222"/>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30821</TotalTime>
  <Words>645</Words>
  <Application>Microsoft Office PowerPoint</Application>
  <PresentationFormat>寬螢幕</PresentationFormat>
  <Paragraphs>44</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Calibri</vt:lpstr>
      <vt:lpstr>Cambria Math</vt:lpstr>
      <vt:lpstr>Garamond</vt:lpstr>
      <vt:lpstr>RetrospectVTI</vt:lpstr>
      <vt:lpstr>Data Structure III</vt:lpstr>
      <vt:lpstr>Intro to Graph Algorithms</vt:lpstr>
      <vt:lpstr>Graph Traversal</vt:lpstr>
      <vt:lpstr>Exercise</vt:lpstr>
      <vt:lpstr>Pseudocode of Depth First Traversal</vt:lpstr>
      <vt:lpstr>Pseudocode of Breadth First Traversal</vt:lpstr>
      <vt:lpstr>Floyd-Warshall Algorithm</vt:lpstr>
      <vt:lpstr>Pseudocode of Floyd-Warshall Algorithm</vt:lpstr>
      <vt:lpstr>Implementing Floyd-Warshall</vt:lpstr>
      <vt:lpstr>Dijkstra’s Algorithm</vt:lpstr>
      <vt:lpstr>Dijkstra’s Algorithm</vt:lpstr>
      <vt:lpstr>Implementing Dijkstra’s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Sorting Algorithms</dc:title>
  <dc:creator>Yu-Hsien Jen</dc:creator>
  <cp:lastModifiedBy>Yu-Hsien Jen</cp:lastModifiedBy>
  <cp:revision>620</cp:revision>
  <dcterms:created xsi:type="dcterms:W3CDTF">2021-02-25T12:10:26Z</dcterms:created>
  <dcterms:modified xsi:type="dcterms:W3CDTF">2021-04-21T13:01:41Z</dcterms:modified>
</cp:coreProperties>
</file>