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7" r:id="rId4"/>
    <p:sldId id="269" r:id="rId5"/>
    <p:sldId id="271" r:id="rId6"/>
    <p:sldId id="270" r:id="rId7"/>
    <p:sldId id="272" r:id="rId8"/>
    <p:sldId id="258" r:id="rId9"/>
    <p:sldId id="257" r:id="rId10"/>
    <p:sldId id="260" r:id="rId11"/>
    <p:sldId id="273" r:id="rId12"/>
    <p:sldId id="262" r:id="rId13"/>
    <p:sldId id="264" r:id="rId14"/>
    <p:sldId id="263" r:id="rId15"/>
    <p:sldId id="274"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Hsien Jen" initials="YHJ" lastIdx="1" clrIdx="0">
    <p:extLst>
      <p:ext uri="{19B8F6BF-5375-455C-9EA6-DF929625EA0E}">
        <p15:presenceInfo xmlns:p15="http://schemas.microsoft.com/office/powerpoint/2012/main" userId="Yu-Hsien J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中等深淺樣式 3 - 輔色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5" d="100"/>
          <a:sy n="85" d="100"/>
        </p:scale>
        <p:origin x="59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331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470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114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070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000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137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564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11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62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863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464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592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Technological background">
            <a:extLst>
              <a:ext uri="{FF2B5EF4-FFF2-40B4-BE49-F238E27FC236}">
                <a16:creationId xmlns:a16="http://schemas.microsoft.com/office/drawing/2014/main" id="{39161CFE-E421-43DB-A8C1-D8FE0F82089F}"/>
              </a:ext>
            </a:extLst>
          </p:cNvPr>
          <p:cNvPicPr>
            <a:picLocks noChangeAspect="1"/>
          </p:cNvPicPr>
          <p:nvPr/>
        </p:nvPicPr>
        <p:blipFill rotWithShape="1">
          <a:blip r:embed="rId2">
            <a:alphaModFix amt="35000"/>
          </a:blip>
          <a:srcRect t="4801" b="10929"/>
          <a:stretch/>
        </p:blipFill>
        <p:spPr>
          <a:xfrm>
            <a:off x="20" y="10"/>
            <a:ext cx="12191980" cy="6857990"/>
          </a:xfrm>
          <a:prstGeom prst="rect">
            <a:avLst/>
          </a:prstGeom>
        </p:spPr>
      </p:pic>
      <p:sp>
        <p:nvSpPr>
          <p:cNvPr id="2" name="標題 1">
            <a:extLst>
              <a:ext uri="{FF2B5EF4-FFF2-40B4-BE49-F238E27FC236}">
                <a16:creationId xmlns:a16="http://schemas.microsoft.com/office/drawing/2014/main" id="{2FF1CF57-EF51-43ED-B12D-E1D9DCAD5968}"/>
              </a:ext>
            </a:extLst>
          </p:cNvPr>
          <p:cNvSpPr>
            <a:spLocks noGrp="1"/>
          </p:cNvSpPr>
          <p:nvPr>
            <p:ph type="ctrTitle"/>
          </p:nvPr>
        </p:nvSpPr>
        <p:spPr>
          <a:xfrm>
            <a:off x="1097280" y="758952"/>
            <a:ext cx="10058400" cy="3566160"/>
          </a:xfrm>
        </p:spPr>
        <p:txBody>
          <a:bodyPr>
            <a:normAutofit/>
          </a:bodyPr>
          <a:lstStyle/>
          <a:p>
            <a:r>
              <a:rPr lang="en-US" altLang="zh-TW" dirty="0">
                <a:solidFill>
                  <a:srgbClr val="FFFFFF"/>
                </a:solidFill>
              </a:rPr>
              <a:t>Greedy Methods</a:t>
            </a:r>
            <a:br>
              <a:rPr lang="en-US" altLang="zh-TW" dirty="0">
                <a:solidFill>
                  <a:srgbClr val="FFFFFF"/>
                </a:solidFill>
              </a:rPr>
            </a:br>
            <a:r>
              <a:rPr lang="en-US" altLang="zh-TW" dirty="0">
                <a:solidFill>
                  <a:srgbClr val="FFFFFF"/>
                </a:solidFill>
              </a:rPr>
              <a:t>Dynamic Programming</a:t>
            </a:r>
            <a:endParaRPr lang="zh-TW" altLang="en-US" dirty="0">
              <a:solidFill>
                <a:srgbClr val="FFFFFF"/>
              </a:solidFill>
            </a:endParaRPr>
          </a:p>
        </p:txBody>
      </p:sp>
      <p:sp>
        <p:nvSpPr>
          <p:cNvPr id="3" name="副標題 2">
            <a:extLst>
              <a:ext uri="{FF2B5EF4-FFF2-40B4-BE49-F238E27FC236}">
                <a16:creationId xmlns:a16="http://schemas.microsoft.com/office/drawing/2014/main" id="{4A93BAE7-2D35-4C1C-BF14-41E7231BCAA5}"/>
              </a:ext>
            </a:extLst>
          </p:cNvPr>
          <p:cNvSpPr>
            <a:spLocks noGrp="1"/>
          </p:cNvSpPr>
          <p:nvPr>
            <p:ph type="subTitle" idx="1"/>
          </p:nvPr>
        </p:nvSpPr>
        <p:spPr>
          <a:xfrm>
            <a:off x="1100051" y="4645152"/>
            <a:ext cx="10058400" cy="1143000"/>
          </a:xfrm>
        </p:spPr>
        <p:txBody>
          <a:bodyPr>
            <a:normAutofit/>
          </a:bodyPr>
          <a:lstStyle/>
          <a:p>
            <a:r>
              <a:rPr lang="en-US" altLang="zh-TW" dirty="0">
                <a:solidFill>
                  <a:srgbClr val="FFFFFF"/>
                </a:solidFill>
              </a:rPr>
              <a:t>CHAPTER 8</a:t>
            </a:r>
            <a:endParaRPr lang="zh-TW" altLang="en-US" dirty="0">
              <a:solidFill>
                <a:srgbClr val="FFFFFF"/>
              </a:solidFill>
            </a:endParaRPr>
          </a:p>
        </p:txBody>
      </p:sp>
      <p:cxnSp>
        <p:nvCxnSpPr>
          <p:cNvPr id="21" name="Straight Connector 2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文字方塊 15">
            <a:extLst>
              <a:ext uri="{FF2B5EF4-FFF2-40B4-BE49-F238E27FC236}">
                <a16:creationId xmlns:a16="http://schemas.microsoft.com/office/drawing/2014/main" id="{A9A84FC3-520D-4EDC-9552-BAB67C348EDD}"/>
              </a:ext>
            </a:extLst>
          </p:cNvPr>
          <p:cNvSpPr txBox="1"/>
          <p:nvPr/>
        </p:nvSpPr>
        <p:spPr>
          <a:xfrm>
            <a:off x="10802470" y="6488668"/>
            <a:ext cx="1222451" cy="369332"/>
          </a:xfrm>
          <a:prstGeom prst="rect">
            <a:avLst/>
          </a:prstGeom>
          <a:noFill/>
        </p:spPr>
        <p:txBody>
          <a:bodyPr wrap="none" rtlCol="0">
            <a:spAutoFit/>
          </a:bodyPr>
          <a:lstStyle/>
          <a:p>
            <a:r>
              <a:rPr lang="en-US" altLang="zh-TW" dirty="0"/>
              <a:t>Wilson Ren</a:t>
            </a:r>
            <a:endParaRPr lang="zh-TW" altLang="en-US" dirty="0"/>
          </a:p>
        </p:txBody>
      </p:sp>
    </p:spTree>
    <p:extLst>
      <p:ext uri="{BB962C8B-B14F-4D97-AF65-F5344CB8AC3E}">
        <p14:creationId xmlns:p14="http://schemas.microsoft.com/office/powerpoint/2010/main" val="3754925898"/>
      </p:ext>
    </p:extLst>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447B96-55DA-4D0C-BF08-8793AE391407}"/>
              </a:ext>
            </a:extLst>
          </p:cNvPr>
          <p:cNvSpPr>
            <a:spLocks noGrp="1"/>
          </p:cNvSpPr>
          <p:nvPr>
            <p:ph type="title"/>
          </p:nvPr>
        </p:nvSpPr>
        <p:spPr/>
        <p:txBody>
          <a:bodyPr/>
          <a:lstStyle/>
          <a:p>
            <a:r>
              <a:rPr lang="en-US" altLang="zh-TW" dirty="0"/>
              <a:t>Recursion Solution of LCS</a:t>
            </a:r>
            <a:endParaRPr lang="zh-TW" altLang="en-US" dirty="0"/>
          </a:p>
        </p:txBody>
      </p:sp>
      <p:sp>
        <p:nvSpPr>
          <p:cNvPr id="3" name="內容版面配置區 2">
            <a:extLst>
              <a:ext uri="{FF2B5EF4-FFF2-40B4-BE49-F238E27FC236}">
                <a16:creationId xmlns:a16="http://schemas.microsoft.com/office/drawing/2014/main" id="{7C39706D-6233-449C-B0A9-E439A76FC1C1}"/>
              </a:ext>
            </a:extLst>
          </p:cNvPr>
          <p:cNvSpPr>
            <a:spLocks noGrp="1"/>
          </p:cNvSpPr>
          <p:nvPr>
            <p:ph idx="1"/>
          </p:nvPr>
        </p:nvSpPr>
        <p:spPr/>
        <p:txBody>
          <a:bodyPr/>
          <a:lstStyle/>
          <a:p>
            <a:r>
              <a:rPr lang="en-US" altLang="zh-TW" dirty="0"/>
              <a:t>LCS(“AGB”, “ACB”)</a:t>
            </a:r>
            <a:endParaRPr lang="zh-TW" altLang="en-US" dirty="0"/>
          </a:p>
        </p:txBody>
      </p:sp>
      <p:sp>
        <p:nvSpPr>
          <p:cNvPr id="4" name="文字方塊 3">
            <a:extLst>
              <a:ext uri="{FF2B5EF4-FFF2-40B4-BE49-F238E27FC236}">
                <a16:creationId xmlns:a16="http://schemas.microsoft.com/office/drawing/2014/main" id="{888E1DB6-37FE-4A0E-9EA5-8C4C7FAA6754}"/>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321152717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237FCB-AA38-4579-B8A6-601F7D58D1EB}"/>
              </a:ext>
            </a:extLst>
          </p:cNvPr>
          <p:cNvSpPr>
            <a:spLocks noGrp="1"/>
          </p:cNvSpPr>
          <p:nvPr>
            <p:ph type="title"/>
          </p:nvPr>
        </p:nvSpPr>
        <p:spPr/>
        <p:txBody>
          <a:bodyPr/>
          <a:lstStyle/>
          <a:p>
            <a:r>
              <a:rPr lang="en-US" altLang="zh-TW" dirty="0"/>
              <a:t>Dynamic Programming Solution</a:t>
            </a:r>
            <a:endParaRPr lang="zh-TW" altLang="en-US" dirty="0"/>
          </a:p>
        </p:txBody>
      </p:sp>
      <p:sp>
        <p:nvSpPr>
          <p:cNvPr id="3" name="內容版面配置區 2">
            <a:extLst>
              <a:ext uri="{FF2B5EF4-FFF2-40B4-BE49-F238E27FC236}">
                <a16:creationId xmlns:a16="http://schemas.microsoft.com/office/drawing/2014/main" id="{CC6B1A1D-3BBE-4710-ADE3-0579C30A998B}"/>
              </a:ext>
            </a:extLst>
          </p:cNvPr>
          <p:cNvSpPr>
            <a:spLocks noGrp="1"/>
          </p:cNvSpPr>
          <p:nvPr>
            <p:ph idx="1"/>
          </p:nvPr>
        </p:nvSpPr>
        <p:spPr/>
        <p:txBody>
          <a:bodyPr/>
          <a:lstStyle/>
          <a:p>
            <a:endParaRPr lang="zh-TW" altLang="en-US"/>
          </a:p>
        </p:txBody>
      </p:sp>
      <p:sp>
        <p:nvSpPr>
          <p:cNvPr id="4" name="文字方塊 3">
            <a:extLst>
              <a:ext uri="{FF2B5EF4-FFF2-40B4-BE49-F238E27FC236}">
                <a16:creationId xmlns:a16="http://schemas.microsoft.com/office/drawing/2014/main" id="{4DEE5785-DEA0-4E60-BBCD-1A9174448267}"/>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82679470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874DA8-8E23-4F46-A59F-6773B5BD96A6}"/>
              </a:ext>
            </a:extLst>
          </p:cNvPr>
          <p:cNvSpPr>
            <a:spLocks noGrp="1"/>
          </p:cNvSpPr>
          <p:nvPr>
            <p:ph type="title"/>
          </p:nvPr>
        </p:nvSpPr>
        <p:spPr/>
        <p:txBody>
          <a:bodyPr/>
          <a:lstStyle/>
          <a:p>
            <a:r>
              <a:rPr lang="en-US" altLang="zh-TW" dirty="0"/>
              <a:t>Dynamic Programming</a:t>
            </a:r>
            <a:endParaRPr lang="zh-TW" altLang="en-US" dirty="0"/>
          </a:p>
        </p:txBody>
      </p:sp>
      <p:sp>
        <p:nvSpPr>
          <p:cNvPr id="3" name="內容版面配置區 2">
            <a:extLst>
              <a:ext uri="{FF2B5EF4-FFF2-40B4-BE49-F238E27FC236}">
                <a16:creationId xmlns:a16="http://schemas.microsoft.com/office/drawing/2014/main" id="{1CD1331F-28A8-4EB5-8C36-913FE6A2E5D5}"/>
              </a:ext>
            </a:extLst>
          </p:cNvPr>
          <p:cNvSpPr>
            <a:spLocks noGrp="1"/>
          </p:cNvSpPr>
          <p:nvPr>
            <p:ph idx="1"/>
          </p:nvPr>
        </p:nvSpPr>
        <p:spPr/>
        <p:txBody>
          <a:bodyPr/>
          <a:lstStyle/>
          <a:p>
            <a:r>
              <a:rPr lang="en-US" altLang="zh-TW" dirty="0"/>
              <a:t>- Dynamic Programming algorithms, like the LCS algorithm, take a very "global" approach to problem-solving. (Compared with Greedy Method, which makes decision based on the current situation.)</a:t>
            </a:r>
          </a:p>
          <a:p>
            <a:r>
              <a:rPr lang="en-US" altLang="zh-TW" dirty="0"/>
              <a:t>- Dynamic Programming algorithm solves every possible subproblem before producing its solution. (By doing this, we won’t have duplicate works.)</a:t>
            </a:r>
          </a:p>
          <a:p>
            <a:r>
              <a:rPr lang="en-US" altLang="zh-TW" dirty="0"/>
              <a:t>-</a:t>
            </a:r>
            <a:r>
              <a:rPr lang="zh-TW" altLang="en-US" dirty="0"/>
              <a:t> </a:t>
            </a:r>
            <a:r>
              <a:rPr lang="en-US" altLang="zh-TW" dirty="0"/>
              <a:t>While effective, dynamic programming is overkill for some types of problems.</a:t>
            </a:r>
            <a:r>
              <a:rPr lang="zh-TW" altLang="en-US" dirty="0"/>
              <a:t> </a:t>
            </a:r>
            <a:r>
              <a:rPr lang="en-US" altLang="zh-TW" dirty="0"/>
              <a:t>In some cases, a simpler, more efficient algorithm will still find the right answer.</a:t>
            </a:r>
            <a:endParaRPr lang="zh-TW" altLang="en-US" dirty="0"/>
          </a:p>
        </p:txBody>
      </p:sp>
      <p:sp>
        <p:nvSpPr>
          <p:cNvPr id="4" name="文字方塊 3">
            <a:extLst>
              <a:ext uri="{FF2B5EF4-FFF2-40B4-BE49-F238E27FC236}">
                <a16:creationId xmlns:a16="http://schemas.microsoft.com/office/drawing/2014/main" id="{4E5AE862-0260-4EF6-B332-3C50CEAE9F3B}"/>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5346334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DE7FB0-0C51-4675-B8D5-0AD3BD24D9CB}"/>
              </a:ext>
            </a:extLst>
          </p:cNvPr>
          <p:cNvSpPr>
            <a:spLocks noGrp="1"/>
          </p:cNvSpPr>
          <p:nvPr>
            <p:ph type="title"/>
          </p:nvPr>
        </p:nvSpPr>
        <p:spPr/>
        <p:txBody>
          <a:bodyPr/>
          <a:lstStyle/>
          <a:p>
            <a:r>
              <a:rPr lang="en-US" altLang="zh-TW" dirty="0"/>
              <a:t>Meaning of Dynamic Programming</a:t>
            </a:r>
            <a:endParaRPr lang="zh-TW" altLang="en-US" dirty="0"/>
          </a:p>
        </p:txBody>
      </p:sp>
      <p:sp>
        <p:nvSpPr>
          <p:cNvPr id="3" name="內容版面配置區 2">
            <a:extLst>
              <a:ext uri="{FF2B5EF4-FFF2-40B4-BE49-F238E27FC236}">
                <a16:creationId xmlns:a16="http://schemas.microsoft.com/office/drawing/2014/main" id="{4F4DDD19-614E-4D66-AD2D-F2A9F050F22F}"/>
              </a:ext>
            </a:extLst>
          </p:cNvPr>
          <p:cNvSpPr>
            <a:spLocks noGrp="1"/>
          </p:cNvSpPr>
          <p:nvPr>
            <p:ph idx="1"/>
          </p:nvPr>
        </p:nvSpPr>
        <p:spPr/>
        <p:txBody>
          <a:bodyPr>
            <a:normAutofit/>
          </a:bodyPr>
          <a:lstStyle/>
          <a:p>
            <a:r>
              <a:rPr lang="en-US" altLang="zh-TW" dirty="0"/>
              <a:t>- Dynamic simply means "changing“. The table of sub-solutions is ever growing as the algorithm proceeds. </a:t>
            </a:r>
          </a:p>
          <a:p>
            <a:r>
              <a:rPr lang="en-US" altLang="zh-TW" dirty="0"/>
              <a:t>- Programming here does NOT refer to writing computer code. Instead, it refers to making a detailed record of something. Example: when you go to a play or a concert, the booklet or flyer you're given as you enter the theater is called a "program". It's a list of all the songs, acts, artists, etc. involved in the production.</a:t>
            </a:r>
            <a:endParaRPr lang="zh-TW" altLang="en-US" dirty="0"/>
          </a:p>
        </p:txBody>
      </p:sp>
      <p:sp>
        <p:nvSpPr>
          <p:cNvPr id="4" name="文字方塊 3">
            <a:extLst>
              <a:ext uri="{FF2B5EF4-FFF2-40B4-BE49-F238E27FC236}">
                <a16:creationId xmlns:a16="http://schemas.microsoft.com/office/drawing/2014/main" id="{650F6063-80D4-4179-8209-710F7BB607C2}"/>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04715655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3F4236-D1EB-4578-805D-942F0D65EC92}"/>
              </a:ext>
            </a:extLst>
          </p:cNvPr>
          <p:cNvSpPr>
            <a:spLocks noGrp="1"/>
          </p:cNvSpPr>
          <p:nvPr>
            <p:ph type="title"/>
          </p:nvPr>
        </p:nvSpPr>
        <p:spPr/>
        <p:txBody>
          <a:bodyPr/>
          <a:lstStyle/>
          <a:p>
            <a:r>
              <a:rPr lang="en-US" altLang="zh-TW" dirty="0"/>
              <a:t>Fibonacci Sequence</a:t>
            </a:r>
            <a:endParaRPr lang="zh-TW" altLang="en-US" dirty="0"/>
          </a:p>
        </p:txBody>
      </p:sp>
      <p:sp>
        <p:nvSpPr>
          <p:cNvPr id="3" name="內容版面配置區 2">
            <a:extLst>
              <a:ext uri="{FF2B5EF4-FFF2-40B4-BE49-F238E27FC236}">
                <a16:creationId xmlns:a16="http://schemas.microsoft.com/office/drawing/2014/main" id="{C11978CC-4E40-4122-A3B1-C643F65B8703}"/>
              </a:ext>
            </a:extLst>
          </p:cNvPr>
          <p:cNvSpPr>
            <a:spLocks noGrp="1"/>
          </p:cNvSpPr>
          <p:nvPr>
            <p:ph idx="1"/>
          </p:nvPr>
        </p:nvSpPr>
        <p:spPr/>
        <p:txBody>
          <a:bodyPr/>
          <a:lstStyle/>
          <a:p>
            <a:r>
              <a:rPr lang="en-US" altLang="zh-TW" dirty="0"/>
              <a:t>- We learned about the recursion solution for solving Fibonacci Sequence; However, while this function works, it is horribly inefficient. The reason is that it ends up solving the same set of subproblems multiple times — creating a lot of duplicate work for itself.</a:t>
            </a:r>
          </a:p>
          <a:p>
            <a:r>
              <a:rPr lang="en-US" altLang="zh-TW" dirty="0"/>
              <a:t>- DYNAMIC PROGRAMMING is an alternative approach to solving problems with several subproblems. Whenever a subproblem is solved, a "dynamic programming" solution is to cache the solution to that subproblem so that it can be reused later, rather than having to solve it again.</a:t>
            </a:r>
            <a:endParaRPr lang="zh-TW" altLang="en-US" dirty="0"/>
          </a:p>
        </p:txBody>
      </p:sp>
      <p:sp>
        <p:nvSpPr>
          <p:cNvPr id="4" name="文字方塊 3">
            <a:extLst>
              <a:ext uri="{FF2B5EF4-FFF2-40B4-BE49-F238E27FC236}">
                <a16:creationId xmlns:a16="http://schemas.microsoft.com/office/drawing/2014/main" id="{F5262B9E-C0D4-4C2C-8866-97968953AE5B}"/>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1875541149"/>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8E6EFC-4D58-4DDF-86B4-353DD8415506}"/>
              </a:ext>
            </a:extLst>
          </p:cNvPr>
          <p:cNvSpPr>
            <a:spLocks noGrp="1"/>
          </p:cNvSpPr>
          <p:nvPr>
            <p:ph type="title"/>
          </p:nvPr>
        </p:nvSpPr>
        <p:spPr/>
        <p:txBody>
          <a:bodyPr>
            <a:normAutofit fontScale="90000"/>
          </a:bodyPr>
          <a:lstStyle/>
          <a:p>
            <a:r>
              <a:rPr lang="en-US" altLang="zh-TW" dirty="0"/>
              <a:t>Shortest Path with Dynamic Programming</a:t>
            </a:r>
            <a:endParaRPr lang="zh-TW" altLang="en-US" dirty="0"/>
          </a:p>
        </p:txBody>
      </p:sp>
      <p:pic>
        <p:nvPicPr>
          <p:cNvPr id="5" name="內容版面配置區 4">
            <a:extLst>
              <a:ext uri="{FF2B5EF4-FFF2-40B4-BE49-F238E27FC236}">
                <a16:creationId xmlns:a16="http://schemas.microsoft.com/office/drawing/2014/main" id="{A16E7EB7-3E8A-44E5-AE2B-1F7D72FCC49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695" y="3003176"/>
            <a:ext cx="4423789" cy="1951412"/>
          </a:xfrm>
        </p:spPr>
      </p:pic>
      <p:sp>
        <p:nvSpPr>
          <p:cNvPr id="6" name="文字方塊 5">
            <a:extLst>
              <a:ext uri="{FF2B5EF4-FFF2-40B4-BE49-F238E27FC236}">
                <a16:creationId xmlns:a16="http://schemas.microsoft.com/office/drawing/2014/main" id="{C2D4A3FD-75B1-485A-A935-1B632C347909}"/>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7101191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B0A02D-3B09-4D83-8159-D0777183E971}"/>
              </a:ext>
            </a:extLst>
          </p:cNvPr>
          <p:cNvSpPr>
            <a:spLocks noGrp="1"/>
          </p:cNvSpPr>
          <p:nvPr>
            <p:ph type="title"/>
          </p:nvPr>
        </p:nvSpPr>
        <p:spPr/>
        <p:txBody>
          <a:bodyPr/>
          <a:lstStyle/>
          <a:p>
            <a:r>
              <a:rPr lang="en-US" altLang="zh-TW" dirty="0"/>
              <a:t>Greedy Methods</a:t>
            </a:r>
            <a:endParaRPr lang="zh-TW" altLang="en-US" dirty="0"/>
          </a:p>
        </p:txBody>
      </p:sp>
      <p:sp>
        <p:nvSpPr>
          <p:cNvPr id="3" name="內容版面配置區 2">
            <a:extLst>
              <a:ext uri="{FF2B5EF4-FFF2-40B4-BE49-F238E27FC236}">
                <a16:creationId xmlns:a16="http://schemas.microsoft.com/office/drawing/2014/main" id="{206F02D5-C385-48FE-BEF7-3C9C7748CBD1}"/>
              </a:ext>
            </a:extLst>
          </p:cNvPr>
          <p:cNvSpPr>
            <a:spLocks noGrp="1"/>
          </p:cNvSpPr>
          <p:nvPr>
            <p:ph idx="1"/>
          </p:nvPr>
        </p:nvSpPr>
        <p:spPr/>
        <p:txBody>
          <a:bodyPr>
            <a:normAutofit lnSpcReduction="10000"/>
          </a:bodyPr>
          <a:lstStyle/>
          <a:p>
            <a:r>
              <a:rPr lang="en-US" altLang="zh-TW" dirty="0"/>
              <a:t>- "Greedy" algorithms are a class of algorithms that make choices based on what appears best at the moment, rather than considering the data as a whole. The greedy approach works for some problems, not so well for others.</a:t>
            </a:r>
          </a:p>
          <a:p>
            <a:r>
              <a:rPr lang="en-US" altLang="zh-TW" dirty="0"/>
              <a:t>- Huffman Encoding, Minimal Spanning Tree(Both Kruskal and Prim), and Dijkstra’s Algorithms are greedy algorithms. As you study these algorithms, you should notice that the decisions made, and data structures created, are based on only a subset of the data at any given time. And yet they still arrive at globally-optimal solutions. That is the Greedy way.</a:t>
            </a:r>
          </a:p>
          <a:p>
            <a:r>
              <a:rPr lang="en-US" altLang="zh-TW" dirty="0"/>
              <a:t>- Each step of a "greedy" algorithm only considers what seems best at the moment, rather than looking at the data as a whole.</a:t>
            </a:r>
            <a:endParaRPr lang="zh-TW" altLang="en-US" dirty="0"/>
          </a:p>
        </p:txBody>
      </p:sp>
      <p:sp>
        <p:nvSpPr>
          <p:cNvPr id="4" name="文字方塊 3">
            <a:extLst>
              <a:ext uri="{FF2B5EF4-FFF2-40B4-BE49-F238E27FC236}">
                <a16:creationId xmlns:a16="http://schemas.microsoft.com/office/drawing/2014/main" id="{4CE6EF11-8E38-43C4-880A-19F7FBE667AC}"/>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367642920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E4BAFC-EE19-4B98-9ACB-91A77FEF10E2}"/>
              </a:ext>
            </a:extLst>
          </p:cNvPr>
          <p:cNvSpPr>
            <a:spLocks noGrp="1"/>
          </p:cNvSpPr>
          <p:nvPr>
            <p:ph type="title"/>
          </p:nvPr>
        </p:nvSpPr>
        <p:spPr/>
        <p:txBody>
          <a:bodyPr>
            <a:normAutofit/>
          </a:bodyPr>
          <a:lstStyle/>
          <a:p>
            <a:r>
              <a:rPr lang="en-US" altLang="zh-TW" dirty="0"/>
              <a:t>Shortest Path with Greedy Method I</a:t>
            </a:r>
            <a:endParaRPr lang="zh-TW" altLang="en-US" dirty="0"/>
          </a:p>
        </p:txBody>
      </p:sp>
      <p:sp>
        <p:nvSpPr>
          <p:cNvPr id="4" name="文字方塊 3">
            <a:extLst>
              <a:ext uri="{FF2B5EF4-FFF2-40B4-BE49-F238E27FC236}">
                <a16:creationId xmlns:a16="http://schemas.microsoft.com/office/drawing/2014/main" id="{79C7C299-85CF-4B5E-8042-10F0378D0E45}"/>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pic>
        <p:nvPicPr>
          <p:cNvPr id="10" name="內容版面配置區 9">
            <a:extLst>
              <a:ext uri="{FF2B5EF4-FFF2-40B4-BE49-F238E27FC236}">
                <a16:creationId xmlns:a16="http://schemas.microsoft.com/office/drawing/2014/main" id="{BDC2A831-2CEE-4614-B4E9-D5DD2154279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332" y="3142416"/>
            <a:ext cx="5559711" cy="2726676"/>
          </a:xfrm>
        </p:spPr>
      </p:pic>
      <p:sp>
        <p:nvSpPr>
          <p:cNvPr id="12" name="內容版面配置區 2">
            <a:extLst>
              <a:ext uri="{FF2B5EF4-FFF2-40B4-BE49-F238E27FC236}">
                <a16:creationId xmlns:a16="http://schemas.microsoft.com/office/drawing/2014/main" id="{AEE609D1-E641-4A7E-B9AA-E8C5B99267C6}"/>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dirty="0"/>
              <a:t>*. Supposed that you NEVER learned Dijkstra’s Algorithm. Could we find the shortest path from left to right with greedy method?</a:t>
            </a:r>
            <a:endParaRPr lang="zh-TW" altLang="en-US" dirty="0"/>
          </a:p>
        </p:txBody>
      </p:sp>
    </p:spTree>
    <p:extLst>
      <p:ext uri="{BB962C8B-B14F-4D97-AF65-F5344CB8AC3E}">
        <p14:creationId xmlns:p14="http://schemas.microsoft.com/office/powerpoint/2010/main" val="47257025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10D81F-7236-4EF8-BBC9-09375EC9DE37}"/>
              </a:ext>
            </a:extLst>
          </p:cNvPr>
          <p:cNvSpPr>
            <a:spLocks noGrp="1"/>
          </p:cNvSpPr>
          <p:nvPr>
            <p:ph type="title"/>
          </p:nvPr>
        </p:nvSpPr>
        <p:spPr/>
        <p:txBody>
          <a:bodyPr/>
          <a:lstStyle/>
          <a:p>
            <a:r>
              <a:rPr lang="en-US" altLang="zh-TW" dirty="0"/>
              <a:t>Job Sequencing with Deadlines</a:t>
            </a:r>
            <a:endParaRPr lang="zh-TW" altLang="en-US" dirty="0"/>
          </a:p>
        </p:txBody>
      </p:sp>
      <p:sp>
        <p:nvSpPr>
          <p:cNvPr id="3" name="內容版面配置區 2">
            <a:extLst>
              <a:ext uri="{FF2B5EF4-FFF2-40B4-BE49-F238E27FC236}">
                <a16:creationId xmlns:a16="http://schemas.microsoft.com/office/drawing/2014/main" id="{A00FF2D8-32F5-4CBB-847C-97377DF9F5CA}"/>
              </a:ext>
            </a:extLst>
          </p:cNvPr>
          <p:cNvSpPr>
            <a:spLocks noGrp="1"/>
          </p:cNvSpPr>
          <p:nvPr>
            <p:ph idx="1"/>
          </p:nvPr>
        </p:nvSpPr>
        <p:spPr/>
        <p:txBody>
          <a:bodyPr/>
          <a:lstStyle/>
          <a:p>
            <a:r>
              <a:rPr lang="en-US" altLang="zh-TW" dirty="0"/>
              <a:t>-Supposed we have a set of given jobs in the following table. We have to find a schedule of jobs that all jobs should be completed within their deadlines and this schedule will give us the maximum profit.</a:t>
            </a:r>
          </a:p>
          <a:p>
            <a:r>
              <a:rPr lang="en-US" altLang="zh-TW" dirty="0"/>
              <a:t>- Supposed we have 4 days. Each day we can only complete one job.</a:t>
            </a:r>
          </a:p>
          <a:p>
            <a:endParaRPr lang="zh-TW" altLang="en-US" dirty="0"/>
          </a:p>
        </p:txBody>
      </p:sp>
      <p:sp>
        <p:nvSpPr>
          <p:cNvPr id="4" name="文字方塊 3">
            <a:extLst>
              <a:ext uri="{FF2B5EF4-FFF2-40B4-BE49-F238E27FC236}">
                <a16:creationId xmlns:a16="http://schemas.microsoft.com/office/drawing/2014/main" id="{EA67AD9C-2A7C-437B-B7BF-53D5B5B305F9}"/>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graphicFrame>
        <p:nvGraphicFramePr>
          <p:cNvPr id="5" name="表格 5">
            <a:extLst>
              <a:ext uri="{FF2B5EF4-FFF2-40B4-BE49-F238E27FC236}">
                <a16:creationId xmlns:a16="http://schemas.microsoft.com/office/drawing/2014/main" id="{5CF41E95-7924-442F-80C8-C599E1006185}"/>
              </a:ext>
            </a:extLst>
          </p:cNvPr>
          <p:cNvGraphicFramePr>
            <a:graphicFrameLocks noGrp="1"/>
          </p:cNvGraphicFramePr>
          <p:nvPr>
            <p:extLst>
              <p:ext uri="{D42A27DB-BD31-4B8C-83A1-F6EECF244321}">
                <p14:modId xmlns:p14="http://schemas.microsoft.com/office/powerpoint/2010/main" val="49246618"/>
              </p:ext>
            </p:extLst>
          </p:nvPr>
        </p:nvGraphicFramePr>
        <p:xfrm>
          <a:off x="1314824" y="4105835"/>
          <a:ext cx="9371103" cy="1619823"/>
        </p:xfrm>
        <a:graphic>
          <a:graphicData uri="http://schemas.openxmlformats.org/drawingml/2006/table">
            <a:tbl>
              <a:tblPr firstRow="1" bandRow="1">
                <a:tableStyleId>{EB9631B5-78F2-41C9-869B-9F39066F8104}</a:tableStyleId>
              </a:tblPr>
              <a:tblGrid>
                <a:gridCol w="1338729">
                  <a:extLst>
                    <a:ext uri="{9D8B030D-6E8A-4147-A177-3AD203B41FA5}">
                      <a16:colId xmlns:a16="http://schemas.microsoft.com/office/drawing/2014/main" val="2236452436"/>
                    </a:ext>
                  </a:extLst>
                </a:gridCol>
                <a:gridCol w="1338729">
                  <a:extLst>
                    <a:ext uri="{9D8B030D-6E8A-4147-A177-3AD203B41FA5}">
                      <a16:colId xmlns:a16="http://schemas.microsoft.com/office/drawing/2014/main" val="2367555471"/>
                    </a:ext>
                  </a:extLst>
                </a:gridCol>
                <a:gridCol w="1338729">
                  <a:extLst>
                    <a:ext uri="{9D8B030D-6E8A-4147-A177-3AD203B41FA5}">
                      <a16:colId xmlns:a16="http://schemas.microsoft.com/office/drawing/2014/main" val="3971043197"/>
                    </a:ext>
                  </a:extLst>
                </a:gridCol>
                <a:gridCol w="1338729">
                  <a:extLst>
                    <a:ext uri="{9D8B030D-6E8A-4147-A177-3AD203B41FA5}">
                      <a16:colId xmlns:a16="http://schemas.microsoft.com/office/drawing/2014/main" val="874224805"/>
                    </a:ext>
                  </a:extLst>
                </a:gridCol>
                <a:gridCol w="1338729">
                  <a:extLst>
                    <a:ext uri="{9D8B030D-6E8A-4147-A177-3AD203B41FA5}">
                      <a16:colId xmlns:a16="http://schemas.microsoft.com/office/drawing/2014/main" val="2579009671"/>
                    </a:ext>
                  </a:extLst>
                </a:gridCol>
                <a:gridCol w="1338729">
                  <a:extLst>
                    <a:ext uri="{9D8B030D-6E8A-4147-A177-3AD203B41FA5}">
                      <a16:colId xmlns:a16="http://schemas.microsoft.com/office/drawing/2014/main" val="3492835214"/>
                    </a:ext>
                  </a:extLst>
                </a:gridCol>
                <a:gridCol w="1338729">
                  <a:extLst>
                    <a:ext uri="{9D8B030D-6E8A-4147-A177-3AD203B41FA5}">
                      <a16:colId xmlns:a16="http://schemas.microsoft.com/office/drawing/2014/main" val="976521233"/>
                    </a:ext>
                  </a:extLst>
                </a:gridCol>
              </a:tblGrid>
              <a:tr h="539941">
                <a:tc>
                  <a:txBody>
                    <a:bodyPr/>
                    <a:lstStyle/>
                    <a:p>
                      <a:pPr algn="ctr"/>
                      <a:r>
                        <a:rPr lang="en-US" altLang="zh-TW" dirty="0"/>
                        <a:t>Job</a:t>
                      </a:r>
                      <a:endParaRPr lang="zh-TW" altLang="en-US" dirty="0"/>
                    </a:p>
                  </a:txBody>
                  <a:tcPr anchor="ctr"/>
                </a:tc>
                <a:tc>
                  <a:txBody>
                    <a:bodyPr/>
                    <a:lstStyle/>
                    <a:p>
                      <a:pPr algn="ctr"/>
                      <a:r>
                        <a:rPr lang="en-US" altLang="zh-TW" dirty="0"/>
                        <a:t>J1</a:t>
                      </a:r>
                      <a:endParaRPr lang="zh-TW" altLang="en-US" dirty="0"/>
                    </a:p>
                  </a:txBody>
                  <a:tcPr anchor="ctr"/>
                </a:tc>
                <a:tc>
                  <a:txBody>
                    <a:bodyPr/>
                    <a:lstStyle/>
                    <a:p>
                      <a:pPr algn="ctr"/>
                      <a:r>
                        <a:rPr lang="en-US" altLang="zh-TW" dirty="0"/>
                        <a:t>J2</a:t>
                      </a:r>
                      <a:endParaRPr lang="zh-TW" altLang="en-US" dirty="0"/>
                    </a:p>
                  </a:txBody>
                  <a:tcPr anchor="ctr"/>
                </a:tc>
                <a:tc>
                  <a:txBody>
                    <a:bodyPr/>
                    <a:lstStyle/>
                    <a:p>
                      <a:pPr algn="ctr"/>
                      <a:r>
                        <a:rPr lang="en-US" altLang="zh-TW" dirty="0"/>
                        <a:t>J3</a:t>
                      </a:r>
                      <a:endParaRPr lang="zh-TW" altLang="en-US" dirty="0"/>
                    </a:p>
                  </a:txBody>
                  <a:tcPr anchor="ctr"/>
                </a:tc>
                <a:tc>
                  <a:txBody>
                    <a:bodyPr/>
                    <a:lstStyle/>
                    <a:p>
                      <a:pPr algn="ctr"/>
                      <a:r>
                        <a:rPr lang="en-US" altLang="zh-TW" dirty="0"/>
                        <a:t>J4</a:t>
                      </a:r>
                      <a:endParaRPr lang="zh-TW" altLang="en-US" dirty="0"/>
                    </a:p>
                  </a:txBody>
                  <a:tcPr anchor="ctr"/>
                </a:tc>
                <a:tc>
                  <a:txBody>
                    <a:bodyPr/>
                    <a:lstStyle/>
                    <a:p>
                      <a:pPr algn="ctr"/>
                      <a:r>
                        <a:rPr lang="en-US" altLang="zh-TW" dirty="0"/>
                        <a:t>J5</a:t>
                      </a:r>
                      <a:endParaRPr lang="zh-TW" altLang="en-US" dirty="0"/>
                    </a:p>
                  </a:txBody>
                  <a:tcPr anchor="ctr"/>
                </a:tc>
                <a:tc>
                  <a:txBody>
                    <a:bodyPr/>
                    <a:lstStyle/>
                    <a:p>
                      <a:pPr algn="ctr"/>
                      <a:r>
                        <a:rPr lang="en-US" altLang="zh-TW" dirty="0"/>
                        <a:t>J6</a:t>
                      </a:r>
                      <a:endParaRPr lang="zh-TW" altLang="en-US" dirty="0"/>
                    </a:p>
                  </a:txBody>
                  <a:tcPr anchor="ctr"/>
                </a:tc>
                <a:extLst>
                  <a:ext uri="{0D108BD9-81ED-4DB2-BD59-A6C34878D82A}">
                    <a16:rowId xmlns:a16="http://schemas.microsoft.com/office/drawing/2014/main" val="2708963650"/>
                  </a:ext>
                </a:extLst>
              </a:tr>
              <a:tr h="539941">
                <a:tc>
                  <a:txBody>
                    <a:bodyPr/>
                    <a:lstStyle/>
                    <a:p>
                      <a:pPr algn="ctr"/>
                      <a:r>
                        <a:rPr lang="en-US" altLang="zh-TW" dirty="0"/>
                        <a:t>Deadline</a:t>
                      </a:r>
                      <a:endParaRPr lang="zh-TW" altLang="en-US" dirty="0"/>
                    </a:p>
                  </a:txBody>
                  <a:tcPr anchor="ctr"/>
                </a:tc>
                <a:tc>
                  <a:txBody>
                    <a:bodyPr/>
                    <a:lstStyle/>
                    <a:p>
                      <a:pPr algn="ctr"/>
                      <a:r>
                        <a:rPr lang="en-US" altLang="zh-TW" dirty="0"/>
                        <a:t>Day2</a:t>
                      </a:r>
                      <a:endParaRPr lang="zh-TW" altLang="en-US" dirty="0"/>
                    </a:p>
                  </a:txBody>
                  <a:tcPr anchor="ctr"/>
                </a:tc>
                <a:tc>
                  <a:txBody>
                    <a:bodyPr/>
                    <a:lstStyle/>
                    <a:p>
                      <a:pPr algn="ctr"/>
                      <a:r>
                        <a:rPr lang="en-US" altLang="zh-TW" dirty="0"/>
                        <a:t>Day2</a:t>
                      </a:r>
                      <a:endParaRPr lang="zh-TW" altLang="en-US" dirty="0"/>
                    </a:p>
                  </a:txBody>
                  <a:tcPr anchor="ctr"/>
                </a:tc>
                <a:tc>
                  <a:txBody>
                    <a:bodyPr/>
                    <a:lstStyle/>
                    <a:p>
                      <a:pPr algn="ctr"/>
                      <a:r>
                        <a:rPr lang="en-US" altLang="zh-TW" dirty="0"/>
                        <a:t>Day1</a:t>
                      </a:r>
                      <a:endParaRPr lang="zh-TW" altLang="en-US" dirty="0"/>
                    </a:p>
                  </a:txBody>
                  <a:tcPr anchor="ctr"/>
                </a:tc>
                <a:tc>
                  <a:txBody>
                    <a:bodyPr/>
                    <a:lstStyle/>
                    <a:p>
                      <a:pPr algn="ctr"/>
                      <a:r>
                        <a:rPr lang="en-US" altLang="zh-TW" dirty="0"/>
                        <a:t>Day4</a:t>
                      </a:r>
                      <a:endParaRPr lang="zh-TW" altLang="en-US" dirty="0"/>
                    </a:p>
                  </a:txBody>
                  <a:tcPr anchor="ctr"/>
                </a:tc>
                <a:tc>
                  <a:txBody>
                    <a:bodyPr/>
                    <a:lstStyle/>
                    <a:p>
                      <a:pPr algn="ctr"/>
                      <a:r>
                        <a:rPr lang="en-US" altLang="zh-TW" dirty="0"/>
                        <a:t>Day3</a:t>
                      </a:r>
                      <a:endParaRPr lang="zh-TW" altLang="en-US" dirty="0"/>
                    </a:p>
                  </a:txBody>
                  <a:tcPr anchor="ctr"/>
                </a:tc>
                <a:tc>
                  <a:txBody>
                    <a:bodyPr/>
                    <a:lstStyle/>
                    <a:p>
                      <a:pPr algn="ctr"/>
                      <a:r>
                        <a:rPr lang="en-US" altLang="zh-TW" dirty="0"/>
                        <a:t>Day1</a:t>
                      </a:r>
                      <a:endParaRPr lang="zh-TW" altLang="en-US" dirty="0"/>
                    </a:p>
                  </a:txBody>
                  <a:tcPr anchor="ctr"/>
                </a:tc>
                <a:extLst>
                  <a:ext uri="{0D108BD9-81ED-4DB2-BD59-A6C34878D82A}">
                    <a16:rowId xmlns:a16="http://schemas.microsoft.com/office/drawing/2014/main" val="1844222944"/>
                  </a:ext>
                </a:extLst>
              </a:tr>
              <a:tr h="539941">
                <a:tc>
                  <a:txBody>
                    <a:bodyPr/>
                    <a:lstStyle/>
                    <a:p>
                      <a:pPr algn="ctr"/>
                      <a:r>
                        <a:rPr lang="en-US" altLang="zh-TW" dirty="0"/>
                        <a:t>Profit</a:t>
                      </a:r>
                      <a:endParaRPr lang="zh-TW" altLang="en-US" dirty="0"/>
                    </a:p>
                  </a:txBody>
                  <a:tcPr anchor="ctr"/>
                </a:tc>
                <a:tc>
                  <a:txBody>
                    <a:bodyPr/>
                    <a:lstStyle/>
                    <a:p>
                      <a:pPr algn="ctr"/>
                      <a:r>
                        <a:rPr lang="en-US" altLang="zh-TW" dirty="0"/>
                        <a:t>20</a:t>
                      </a:r>
                      <a:endParaRPr lang="zh-TW" altLang="en-US" dirty="0"/>
                    </a:p>
                  </a:txBody>
                  <a:tcPr anchor="ctr"/>
                </a:tc>
                <a:tc>
                  <a:txBody>
                    <a:bodyPr/>
                    <a:lstStyle/>
                    <a:p>
                      <a:pPr algn="ctr"/>
                      <a:r>
                        <a:rPr lang="en-US" altLang="zh-TW" dirty="0"/>
                        <a:t>30</a:t>
                      </a:r>
                      <a:endParaRPr lang="zh-TW" altLang="en-US" dirty="0"/>
                    </a:p>
                  </a:txBody>
                  <a:tcPr anchor="ctr"/>
                </a:tc>
                <a:tc>
                  <a:txBody>
                    <a:bodyPr/>
                    <a:lstStyle/>
                    <a:p>
                      <a:pPr algn="ctr"/>
                      <a:r>
                        <a:rPr lang="en-US" altLang="zh-TW" dirty="0"/>
                        <a:t>5</a:t>
                      </a:r>
                      <a:endParaRPr lang="zh-TW" altLang="en-US" dirty="0"/>
                    </a:p>
                  </a:txBody>
                  <a:tcPr anchor="ctr"/>
                </a:tc>
                <a:tc>
                  <a:txBody>
                    <a:bodyPr/>
                    <a:lstStyle/>
                    <a:p>
                      <a:pPr algn="ctr"/>
                      <a:r>
                        <a:rPr lang="en-US" altLang="zh-TW" dirty="0"/>
                        <a:t>25</a:t>
                      </a:r>
                      <a:endParaRPr lang="zh-TW" altLang="en-US" dirty="0"/>
                    </a:p>
                  </a:txBody>
                  <a:tcPr anchor="ctr"/>
                </a:tc>
                <a:tc>
                  <a:txBody>
                    <a:bodyPr/>
                    <a:lstStyle/>
                    <a:p>
                      <a:pPr algn="ctr"/>
                      <a:r>
                        <a:rPr lang="en-US" altLang="zh-TW" dirty="0"/>
                        <a:t>10</a:t>
                      </a:r>
                      <a:endParaRPr lang="zh-TW" altLang="en-US" dirty="0"/>
                    </a:p>
                  </a:txBody>
                  <a:tcPr anchor="ctr"/>
                </a:tc>
                <a:tc>
                  <a:txBody>
                    <a:bodyPr/>
                    <a:lstStyle/>
                    <a:p>
                      <a:pPr algn="ctr"/>
                      <a:r>
                        <a:rPr lang="en-US" altLang="zh-TW" dirty="0"/>
                        <a:t>15</a:t>
                      </a:r>
                      <a:endParaRPr lang="zh-TW" altLang="en-US" dirty="0"/>
                    </a:p>
                  </a:txBody>
                  <a:tcPr anchor="ctr"/>
                </a:tc>
                <a:extLst>
                  <a:ext uri="{0D108BD9-81ED-4DB2-BD59-A6C34878D82A}">
                    <a16:rowId xmlns:a16="http://schemas.microsoft.com/office/drawing/2014/main" val="1970801105"/>
                  </a:ext>
                </a:extLst>
              </a:tr>
            </a:tbl>
          </a:graphicData>
        </a:graphic>
      </p:graphicFrame>
    </p:spTree>
    <p:extLst>
      <p:ext uri="{BB962C8B-B14F-4D97-AF65-F5344CB8AC3E}">
        <p14:creationId xmlns:p14="http://schemas.microsoft.com/office/powerpoint/2010/main" val="220532861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BE3F72-44D3-41C8-ABCE-A3FDD539082B}"/>
              </a:ext>
            </a:extLst>
          </p:cNvPr>
          <p:cNvSpPr>
            <a:spLocks noGrp="1"/>
          </p:cNvSpPr>
          <p:nvPr>
            <p:ph type="title"/>
          </p:nvPr>
        </p:nvSpPr>
        <p:spPr/>
        <p:txBody>
          <a:bodyPr/>
          <a:lstStyle/>
          <a:p>
            <a:r>
              <a:rPr lang="en-US" altLang="zh-TW" dirty="0"/>
              <a:t>Fractional Knapsack Problem</a:t>
            </a:r>
            <a:endParaRPr lang="zh-TW" altLang="en-US" dirty="0"/>
          </a:p>
        </p:txBody>
      </p:sp>
      <p:sp>
        <p:nvSpPr>
          <p:cNvPr id="3" name="內容版面配置區 2">
            <a:extLst>
              <a:ext uri="{FF2B5EF4-FFF2-40B4-BE49-F238E27FC236}">
                <a16:creationId xmlns:a16="http://schemas.microsoft.com/office/drawing/2014/main" id="{D8208A69-D692-4680-B9F2-844D8776603D}"/>
              </a:ext>
            </a:extLst>
          </p:cNvPr>
          <p:cNvSpPr>
            <a:spLocks noGrp="1"/>
          </p:cNvSpPr>
          <p:nvPr>
            <p:ph idx="1"/>
          </p:nvPr>
        </p:nvSpPr>
        <p:spPr/>
        <p:txBody>
          <a:bodyPr/>
          <a:lstStyle/>
          <a:p>
            <a:r>
              <a:rPr lang="en-US" altLang="zh-TW" dirty="0"/>
              <a:t>- Supposed that we have several fruits to be sold. Our bag only has 15kg capacity. What choices should be made to make the maximum profit?</a:t>
            </a:r>
          </a:p>
          <a:p>
            <a:r>
              <a:rPr lang="zh-TW" altLang="en-US" dirty="0"/>
              <a:t>*</a:t>
            </a:r>
            <a:r>
              <a:rPr lang="en-US" altLang="zh-TW" dirty="0"/>
              <a:t>.</a:t>
            </a:r>
            <a:r>
              <a:rPr lang="zh-TW" altLang="en-US" dirty="0"/>
              <a:t> </a:t>
            </a:r>
            <a:r>
              <a:rPr lang="en-US" altLang="zh-TW" dirty="0"/>
              <a:t>Supposed we can take cut fruits into piece and put them in our bag.</a:t>
            </a:r>
            <a:endParaRPr lang="zh-TW" altLang="en-US" dirty="0"/>
          </a:p>
        </p:txBody>
      </p:sp>
      <p:graphicFrame>
        <p:nvGraphicFramePr>
          <p:cNvPr id="4" name="表格 5">
            <a:extLst>
              <a:ext uri="{FF2B5EF4-FFF2-40B4-BE49-F238E27FC236}">
                <a16:creationId xmlns:a16="http://schemas.microsoft.com/office/drawing/2014/main" id="{E496A142-24EA-4888-B02D-E69F845E0DE3}"/>
              </a:ext>
            </a:extLst>
          </p:cNvPr>
          <p:cNvGraphicFramePr>
            <a:graphicFrameLocks noGrp="1"/>
          </p:cNvGraphicFramePr>
          <p:nvPr>
            <p:extLst>
              <p:ext uri="{D42A27DB-BD31-4B8C-83A1-F6EECF244321}">
                <p14:modId xmlns:p14="http://schemas.microsoft.com/office/powerpoint/2010/main" val="4101867934"/>
              </p:ext>
            </p:extLst>
          </p:nvPr>
        </p:nvGraphicFramePr>
        <p:xfrm>
          <a:off x="1314824" y="4105835"/>
          <a:ext cx="9371103" cy="1619823"/>
        </p:xfrm>
        <a:graphic>
          <a:graphicData uri="http://schemas.openxmlformats.org/drawingml/2006/table">
            <a:tbl>
              <a:tblPr firstRow="1" bandRow="1">
                <a:tableStyleId>{EB9631B5-78F2-41C9-869B-9F39066F8104}</a:tableStyleId>
              </a:tblPr>
              <a:tblGrid>
                <a:gridCol w="1338729">
                  <a:extLst>
                    <a:ext uri="{9D8B030D-6E8A-4147-A177-3AD203B41FA5}">
                      <a16:colId xmlns:a16="http://schemas.microsoft.com/office/drawing/2014/main" val="2236452436"/>
                    </a:ext>
                  </a:extLst>
                </a:gridCol>
                <a:gridCol w="1338729">
                  <a:extLst>
                    <a:ext uri="{9D8B030D-6E8A-4147-A177-3AD203B41FA5}">
                      <a16:colId xmlns:a16="http://schemas.microsoft.com/office/drawing/2014/main" val="2367555471"/>
                    </a:ext>
                  </a:extLst>
                </a:gridCol>
                <a:gridCol w="1338729">
                  <a:extLst>
                    <a:ext uri="{9D8B030D-6E8A-4147-A177-3AD203B41FA5}">
                      <a16:colId xmlns:a16="http://schemas.microsoft.com/office/drawing/2014/main" val="3971043197"/>
                    </a:ext>
                  </a:extLst>
                </a:gridCol>
                <a:gridCol w="1338729">
                  <a:extLst>
                    <a:ext uri="{9D8B030D-6E8A-4147-A177-3AD203B41FA5}">
                      <a16:colId xmlns:a16="http://schemas.microsoft.com/office/drawing/2014/main" val="874224805"/>
                    </a:ext>
                  </a:extLst>
                </a:gridCol>
                <a:gridCol w="1338729">
                  <a:extLst>
                    <a:ext uri="{9D8B030D-6E8A-4147-A177-3AD203B41FA5}">
                      <a16:colId xmlns:a16="http://schemas.microsoft.com/office/drawing/2014/main" val="2579009671"/>
                    </a:ext>
                  </a:extLst>
                </a:gridCol>
                <a:gridCol w="1338729">
                  <a:extLst>
                    <a:ext uri="{9D8B030D-6E8A-4147-A177-3AD203B41FA5}">
                      <a16:colId xmlns:a16="http://schemas.microsoft.com/office/drawing/2014/main" val="3492835214"/>
                    </a:ext>
                  </a:extLst>
                </a:gridCol>
                <a:gridCol w="1338729">
                  <a:extLst>
                    <a:ext uri="{9D8B030D-6E8A-4147-A177-3AD203B41FA5}">
                      <a16:colId xmlns:a16="http://schemas.microsoft.com/office/drawing/2014/main" val="976521233"/>
                    </a:ext>
                  </a:extLst>
                </a:gridCol>
              </a:tblGrid>
              <a:tr h="539941">
                <a:tc>
                  <a:txBody>
                    <a:bodyPr/>
                    <a:lstStyle/>
                    <a:p>
                      <a:pPr algn="ctr"/>
                      <a:r>
                        <a:rPr lang="en-US" altLang="zh-TW" dirty="0"/>
                        <a:t>Fruit</a:t>
                      </a:r>
                      <a:endParaRPr lang="zh-TW" altLang="en-US" dirty="0"/>
                    </a:p>
                  </a:txBody>
                  <a:tcPr anchor="ctr"/>
                </a:tc>
                <a:tc>
                  <a:txBody>
                    <a:bodyPr/>
                    <a:lstStyle/>
                    <a:p>
                      <a:pPr algn="ctr"/>
                      <a:r>
                        <a:rPr lang="en-US" altLang="zh-TW" dirty="0"/>
                        <a:t>Grape</a:t>
                      </a:r>
                      <a:endParaRPr lang="zh-TW" altLang="en-US" dirty="0"/>
                    </a:p>
                  </a:txBody>
                  <a:tcPr anchor="ctr"/>
                </a:tc>
                <a:tc>
                  <a:txBody>
                    <a:bodyPr/>
                    <a:lstStyle/>
                    <a:p>
                      <a:pPr algn="ctr"/>
                      <a:r>
                        <a:rPr lang="en-US" altLang="zh-TW" dirty="0"/>
                        <a:t>Banana</a:t>
                      </a:r>
                      <a:endParaRPr lang="zh-TW" altLang="en-US" dirty="0"/>
                    </a:p>
                  </a:txBody>
                  <a:tcPr anchor="ctr"/>
                </a:tc>
                <a:tc>
                  <a:txBody>
                    <a:bodyPr/>
                    <a:lstStyle/>
                    <a:p>
                      <a:pPr algn="ctr"/>
                      <a:r>
                        <a:rPr lang="en-US" altLang="zh-TW" dirty="0"/>
                        <a:t>Apple</a:t>
                      </a:r>
                      <a:endParaRPr lang="zh-TW" altLang="en-US" dirty="0"/>
                    </a:p>
                  </a:txBody>
                  <a:tcPr anchor="ctr"/>
                </a:tc>
                <a:tc>
                  <a:txBody>
                    <a:bodyPr/>
                    <a:lstStyle/>
                    <a:p>
                      <a:pPr algn="ctr"/>
                      <a:r>
                        <a:rPr lang="en-US" altLang="zh-TW" dirty="0"/>
                        <a:t>Melon</a:t>
                      </a:r>
                      <a:endParaRPr lang="zh-TW" altLang="en-US" dirty="0"/>
                    </a:p>
                  </a:txBody>
                  <a:tcPr anchor="ctr"/>
                </a:tc>
                <a:tc>
                  <a:txBody>
                    <a:bodyPr/>
                    <a:lstStyle/>
                    <a:p>
                      <a:pPr algn="ctr"/>
                      <a:r>
                        <a:rPr lang="en-US" altLang="zh-TW" dirty="0"/>
                        <a:t>Orange</a:t>
                      </a:r>
                      <a:endParaRPr lang="zh-TW" altLang="en-US" dirty="0"/>
                    </a:p>
                  </a:txBody>
                  <a:tcPr anchor="ctr"/>
                </a:tc>
                <a:tc>
                  <a:txBody>
                    <a:bodyPr/>
                    <a:lstStyle/>
                    <a:p>
                      <a:pPr algn="ctr"/>
                      <a:r>
                        <a:rPr lang="en-US" altLang="zh-TW" dirty="0"/>
                        <a:t>Guava</a:t>
                      </a:r>
                      <a:endParaRPr lang="zh-TW" altLang="en-US" dirty="0"/>
                    </a:p>
                  </a:txBody>
                  <a:tcPr anchor="ctr"/>
                </a:tc>
                <a:extLst>
                  <a:ext uri="{0D108BD9-81ED-4DB2-BD59-A6C34878D82A}">
                    <a16:rowId xmlns:a16="http://schemas.microsoft.com/office/drawing/2014/main" val="2708963650"/>
                  </a:ext>
                </a:extLst>
              </a:tr>
              <a:tr h="539941">
                <a:tc>
                  <a:txBody>
                    <a:bodyPr/>
                    <a:lstStyle/>
                    <a:p>
                      <a:pPr algn="ctr"/>
                      <a:r>
                        <a:rPr lang="en-US" altLang="zh-TW" dirty="0"/>
                        <a:t>Profit ($)</a:t>
                      </a:r>
                      <a:endParaRPr lang="zh-TW" altLang="en-US" dirty="0"/>
                    </a:p>
                  </a:txBody>
                  <a:tcPr anchor="ctr"/>
                </a:tc>
                <a:tc>
                  <a:txBody>
                    <a:bodyPr/>
                    <a:lstStyle/>
                    <a:p>
                      <a:pPr algn="ctr"/>
                      <a:r>
                        <a:rPr lang="en-US" altLang="zh-TW" dirty="0"/>
                        <a:t>15</a:t>
                      </a:r>
                      <a:endParaRPr lang="zh-TW" altLang="en-US" dirty="0"/>
                    </a:p>
                  </a:txBody>
                  <a:tcPr anchor="ctr"/>
                </a:tc>
                <a:tc>
                  <a:txBody>
                    <a:bodyPr/>
                    <a:lstStyle/>
                    <a:p>
                      <a:pPr algn="ctr"/>
                      <a:r>
                        <a:rPr lang="en-US" altLang="zh-TW" dirty="0"/>
                        <a:t>10</a:t>
                      </a:r>
                      <a:endParaRPr lang="zh-TW" altLang="en-US" dirty="0"/>
                    </a:p>
                  </a:txBody>
                  <a:tcPr anchor="ctr"/>
                </a:tc>
                <a:tc>
                  <a:txBody>
                    <a:bodyPr/>
                    <a:lstStyle/>
                    <a:p>
                      <a:pPr algn="ctr"/>
                      <a:r>
                        <a:rPr lang="en-US" altLang="zh-TW" dirty="0"/>
                        <a:t>20</a:t>
                      </a:r>
                      <a:endParaRPr lang="zh-TW" altLang="en-US" dirty="0"/>
                    </a:p>
                  </a:txBody>
                  <a:tcPr anchor="ctr"/>
                </a:tc>
                <a:tc>
                  <a:txBody>
                    <a:bodyPr/>
                    <a:lstStyle/>
                    <a:p>
                      <a:pPr algn="ctr"/>
                      <a:r>
                        <a:rPr lang="en-US" altLang="zh-TW" dirty="0"/>
                        <a:t>12</a:t>
                      </a:r>
                      <a:endParaRPr lang="zh-TW" altLang="en-US" dirty="0"/>
                    </a:p>
                  </a:txBody>
                  <a:tcPr anchor="ctr"/>
                </a:tc>
                <a:tc>
                  <a:txBody>
                    <a:bodyPr/>
                    <a:lstStyle/>
                    <a:p>
                      <a:pPr algn="ctr"/>
                      <a:r>
                        <a:rPr lang="en-US" altLang="zh-TW" dirty="0"/>
                        <a:t>6</a:t>
                      </a:r>
                      <a:endParaRPr lang="zh-TW" altLang="en-US" dirty="0"/>
                    </a:p>
                  </a:txBody>
                  <a:tcPr anchor="ctr"/>
                </a:tc>
                <a:tc>
                  <a:txBody>
                    <a:bodyPr/>
                    <a:lstStyle/>
                    <a:p>
                      <a:pPr algn="ctr"/>
                      <a:r>
                        <a:rPr lang="en-US" altLang="zh-TW" dirty="0"/>
                        <a:t>16</a:t>
                      </a:r>
                      <a:endParaRPr lang="zh-TW" altLang="en-US" dirty="0"/>
                    </a:p>
                  </a:txBody>
                  <a:tcPr anchor="ctr"/>
                </a:tc>
                <a:extLst>
                  <a:ext uri="{0D108BD9-81ED-4DB2-BD59-A6C34878D82A}">
                    <a16:rowId xmlns:a16="http://schemas.microsoft.com/office/drawing/2014/main" val="1844222944"/>
                  </a:ext>
                </a:extLst>
              </a:tr>
              <a:tr h="539941">
                <a:tc>
                  <a:txBody>
                    <a:bodyPr/>
                    <a:lstStyle/>
                    <a:p>
                      <a:pPr algn="ctr"/>
                      <a:r>
                        <a:rPr lang="en-US" altLang="zh-TW" dirty="0"/>
                        <a:t>Weight (kg)</a:t>
                      </a:r>
                      <a:endParaRPr lang="zh-TW" altLang="en-US" dirty="0"/>
                    </a:p>
                  </a:txBody>
                  <a:tcPr anchor="ctr"/>
                </a:tc>
                <a:tc>
                  <a:txBody>
                    <a:bodyPr/>
                    <a:lstStyle/>
                    <a:p>
                      <a:pPr algn="ctr"/>
                      <a:r>
                        <a:rPr lang="en-US" altLang="zh-TW" dirty="0"/>
                        <a:t>2</a:t>
                      </a:r>
                      <a:endParaRPr lang="zh-TW" altLang="en-US" dirty="0"/>
                    </a:p>
                  </a:txBody>
                  <a:tcPr anchor="ctr"/>
                </a:tc>
                <a:tc>
                  <a:txBody>
                    <a:bodyPr/>
                    <a:lstStyle/>
                    <a:p>
                      <a:pPr algn="ctr"/>
                      <a:r>
                        <a:rPr lang="en-US" altLang="zh-TW" dirty="0"/>
                        <a:t>10</a:t>
                      </a:r>
                      <a:endParaRPr lang="zh-TW" altLang="en-US" dirty="0"/>
                    </a:p>
                  </a:txBody>
                  <a:tcPr anchor="ctr"/>
                </a:tc>
                <a:tc>
                  <a:txBody>
                    <a:bodyPr/>
                    <a:lstStyle/>
                    <a:p>
                      <a:pPr algn="ctr"/>
                      <a:r>
                        <a:rPr lang="en-US" altLang="zh-TW" dirty="0"/>
                        <a:t>5</a:t>
                      </a:r>
                      <a:endParaRPr lang="zh-TW" altLang="en-US" dirty="0"/>
                    </a:p>
                  </a:txBody>
                  <a:tcPr anchor="ctr"/>
                </a:tc>
                <a:tc>
                  <a:txBody>
                    <a:bodyPr/>
                    <a:lstStyle/>
                    <a:p>
                      <a:pPr algn="ctr"/>
                      <a:r>
                        <a:rPr lang="en-US" altLang="zh-TW" dirty="0"/>
                        <a:t>4</a:t>
                      </a:r>
                      <a:endParaRPr lang="zh-TW" altLang="en-US" dirty="0"/>
                    </a:p>
                  </a:txBody>
                  <a:tcPr anchor="ctr"/>
                </a:tc>
                <a:tc>
                  <a:txBody>
                    <a:bodyPr/>
                    <a:lstStyle/>
                    <a:p>
                      <a:pPr algn="ctr"/>
                      <a:r>
                        <a:rPr lang="en-US" altLang="zh-TW" dirty="0"/>
                        <a:t>5</a:t>
                      </a:r>
                      <a:endParaRPr lang="zh-TW" altLang="en-US" dirty="0"/>
                    </a:p>
                  </a:txBody>
                  <a:tcPr anchor="ctr"/>
                </a:tc>
                <a:tc>
                  <a:txBody>
                    <a:bodyPr/>
                    <a:lstStyle/>
                    <a:p>
                      <a:pPr algn="ctr"/>
                      <a:r>
                        <a:rPr lang="en-US" altLang="zh-TW" dirty="0"/>
                        <a:t>8</a:t>
                      </a:r>
                      <a:endParaRPr lang="zh-TW" altLang="en-US" dirty="0"/>
                    </a:p>
                  </a:txBody>
                  <a:tcPr anchor="ctr"/>
                </a:tc>
                <a:extLst>
                  <a:ext uri="{0D108BD9-81ED-4DB2-BD59-A6C34878D82A}">
                    <a16:rowId xmlns:a16="http://schemas.microsoft.com/office/drawing/2014/main" val="1970801105"/>
                  </a:ext>
                </a:extLst>
              </a:tr>
            </a:tbl>
          </a:graphicData>
        </a:graphic>
      </p:graphicFrame>
      <p:sp>
        <p:nvSpPr>
          <p:cNvPr id="5" name="文字方塊 4">
            <a:extLst>
              <a:ext uri="{FF2B5EF4-FFF2-40B4-BE49-F238E27FC236}">
                <a16:creationId xmlns:a16="http://schemas.microsoft.com/office/drawing/2014/main" id="{35077003-BF2E-4EDC-B355-43F2A05B917E}"/>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42860868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5540EC-046C-4938-9B03-B01B09A69EB0}"/>
              </a:ext>
            </a:extLst>
          </p:cNvPr>
          <p:cNvSpPr>
            <a:spLocks noGrp="1"/>
          </p:cNvSpPr>
          <p:nvPr>
            <p:ph type="title"/>
          </p:nvPr>
        </p:nvSpPr>
        <p:spPr/>
        <p:txBody>
          <a:bodyPr/>
          <a:lstStyle/>
          <a:p>
            <a:r>
              <a:rPr lang="en-US" altLang="zh-TW" dirty="0"/>
              <a:t>Shortest Path with Greedy Method II</a:t>
            </a:r>
            <a:endParaRPr lang="zh-TW" altLang="en-US" dirty="0"/>
          </a:p>
        </p:txBody>
      </p:sp>
      <p:pic>
        <p:nvPicPr>
          <p:cNvPr id="5" name="內容版面配置區 4">
            <a:extLst>
              <a:ext uri="{FF2B5EF4-FFF2-40B4-BE49-F238E27FC236}">
                <a16:creationId xmlns:a16="http://schemas.microsoft.com/office/drawing/2014/main" id="{22677389-B304-4FC6-BC53-48BB9FE6A09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5807" y="3545714"/>
            <a:ext cx="4280228" cy="2962662"/>
          </a:xfrm>
        </p:spPr>
      </p:pic>
      <p:sp>
        <p:nvSpPr>
          <p:cNvPr id="6" name="內容版面配置區 2">
            <a:extLst>
              <a:ext uri="{FF2B5EF4-FFF2-40B4-BE49-F238E27FC236}">
                <a16:creationId xmlns:a16="http://schemas.microsoft.com/office/drawing/2014/main" id="{069EB90A-1D2C-47AB-8F84-61351602AD96}"/>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zh-TW" altLang="en-US" dirty="0"/>
          </a:p>
        </p:txBody>
      </p:sp>
      <p:sp>
        <p:nvSpPr>
          <p:cNvPr id="9" name="文字方塊 8">
            <a:extLst>
              <a:ext uri="{FF2B5EF4-FFF2-40B4-BE49-F238E27FC236}">
                <a16:creationId xmlns:a16="http://schemas.microsoft.com/office/drawing/2014/main" id="{5FAD1B7A-E3E1-41ED-9266-18BDAA9A72F6}"/>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77324602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Sphere of mesh and nodes">
            <a:extLst>
              <a:ext uri="{FF2B5EF4-FFF2-40B4-BE49-F238E27FC236}">
                <a16:creationId xmlns:a16="http://schemas.microsoft.com/office/drawing/2014/main" id="{61FF2DC1-C2A6-468E-8375-D68070AC9064}"/>
              </a:ext>
            </a:extLst>
          </p:cNvPr>
          <p:cNvPicPr>
            <a:picLocks noChangeAspect="1"/>
          </p:cNvPicPr>
          <p:nvPr/>
        </p:nvPicPr>
        <p:blipFill rotWithShape="1">
          <a:blip r:embed="rId2"/>
          <a:srcRect t="2677" b="22323"/>
          <a:stretch/>
        </p:blipFill>
        <p:spPr>
          <a:xfrm>
            <a:off x="20" y="-22"/>
            <a:ext cx="12191977" cy="6858022"/>
          </a:xfrm>
          <a:prstGeom prst="rect">
            <a:avLst/>
          </a:prstGeom>
        </p:spPr>
      </p:pic>
      <p:sp>
        <p:nvSpPr>
          <p:cNvPr id="13" name="Rectangle 12">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D9AAEB4-D54B-4315-BBD6-969CBF61F26C}"/>
              </a:ext>
            </a:extLst>
          </p:cNvPr>
          <p:cNvSpPr>
            <a:spLocks noGrp="1"/>
          </p:cNvSpPr>
          <p:nvPr>
            <p:ph type="title"/>
          </p:nvPr>
        </p:nvSpPr>
        <p:spPr>
          <a:xfrm>
            <a:off x="643466" y="643467"/>
            <a:ext cx="5452529" cy="3569242"/>
          </a:xfrm>
        </p:spPr>
        <p:txBody>
          <a:bodyPr vert="horz" lIns="91440" tIns="45720" rIns="91440" bIns="45720" rtlCol="0" anchor="t">
            <a:normAutofit/>
          </a:bodyPr>
          <a:lstStyle/>
          <a:p>
            <a:r>
              <a:rPr lang="en-US" altLang="zh-TW" sz="6000" dirty="0">
                <a:solidFill>
                  <a:schemeClr val="bg1"/>
                </a:solidFill>
              </a:rPr>
              <a:t>Dynamic Programming</a:t>
            </a:r>
          </a:p>
        </p:txBody>
      </p:sp>
      <p:sp>
        <p:nvSpPr>
          <p:cNvPr id="15" name="Rectangle 14">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75318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CB7965-44AC-4F86-B087-9368798C9D19}"/>
              </a:ext>
            </a:extLst>
          </p:cNvPr>
          <p:cNvSpPr>
            <a:spLocks noGrp="1"/>
          </p:cNvSpPr>
          <p:nvPr>
            <p:ph type="title"/>
          </p:nvPr>
        </p:nvSpPr>
        <p:spPr/>
        <p:txBody>
          <a:bodyPr/>
          <a:lstStyle/>
          <a:p>
            <a:r>
              <a:rPr lang="en-US" altLang="zh-TW" dirty="0"/>
              <a:t>Longest Common Subsequence (LCS)</a:t>
            </a:r>
            <a:endParaRPr lang="zh-TW" altLang="en-US" dirty="0"/>
          </a:p>
        </p:txBody>
      </p:sp>
      <p:sp>
        <p:nvSpPr>
          <p:cNvPr id="3" name="內容版面配置區 2">
            <a:extLst>
              <a:ext uri="{FF2B5EF4-FFF2-40B4-BE49-F238E27FC236}">
                <a16:creationId xmlns:a16="http://schemas.microsoft.com/office/drawing/2014/main" id="{B97B8017-4FCC-4B37-826E-5202378EC23C}"/>
              </a:ext>
            </a:extLst>
          </p:cNvPr>
          <p:cNvSpPr>
            <a:spLocks noGrp="1"/>
          </p:cNvSpPr>
          <p:nvPr>
            <p:ph idx="1"/>
          </p:nvPr>
        </p:nvSpPr>
        <p:spPr/>
        <p:txBody>
          <a:bodyPr/>
          <a:lstStyle/>
          <a:p>
            <a:r>
              <a:rPr lang="en-US" altLang="zh-TW" dirty="0"/>
              <a:t>- A common substring is a collection of contiguous letters that appear in two strings.</a:t>
            </a:r>
          </a:p>
          <a:p>
            <a:r>
              <a:rPr lang="en-US" altLang="zh-TW" dirty="0"/>
              <a:t>- A common subsequence is any collection of letters that appear IN THE SAME ORDER, but not necessarily contiguously, in two strings. </a:t>
            </a:r>
          </a:p>
          <a:p>
            <a:r>
              <a:rPr lang="en-US" altLang="zh-TW" dirty="0"/>
              <a:t>- For example, in the strings ABACABE and BACCHAE the longest substring is BAC, while the longest subsequence is BACAE.</a:t>
            </a:r>
          </a:p>
          <a:p>
            <a:endParaRPr lang="en-US" altLang="zh-TW" dirty="0"/>
          </a:p>
          <a:p>
            <a:r>
              <a:rPr lang="en-US" altLang="zh-TW" dirty="0"/>
              <a:t>*. Please do not confuse the term "substring" and "subsequence".</a:t>
            </a:r>
          </a:p>
          <a:p>
            <a:endParaRPr lang="zh-TW" altLang="en-US" dirty="0"/>
          </a:p>
        </p:txBody>
      </p:sp>
      <p:sp>
        <p:nvSpPr>
          <p:cNvPr id="4" name="文字方塊 3">
            <a:extLst>
              <a:ext uri="{FF2B5EF4-FFF2-40B4-BE49-F238E27FC236}">
                <a16:creationId xmlns:a16="http://schemas.microsoft.com/office/drawing/2014/main" id="{14168BA9-6EA9-4A00-B40D-0BEFF1381EA1}"/>
              </a:ext>
            </a:extLst>
          </p:cNvPr>
          <p:cNvSpPr txBox="1"/>
          <p:nvPr/>
        </p:nvSpPr>
        <p:spPr>
          <a:xfrm>
            <a:off x="10802470" y="6488668"/>
            <a:ext cx="1222451" cy="369332"/>
          </a:xfrm>
          <a:prstGeom prst="rect">
            <a:avLst/>
          </a:prstGeom>
          <a:noFill/>
        </p:spPr>
        <p:txBody>
          <a:bodyPr wrap="none" rtlCol="0">
            <a:spAutoFit/>
          </a:bodyPr>
          <a:lstStyle/>
          <a:p>
            <a:r>
              <a:rPr lang="en-US" altLang="zh-TW" dirty="0">
                <a:solidFill>
                  <a:schemeClr val="bg1"/>
                </a:solidFill>
              </a:rPr>
              <a:t>Wilson Ren</a:t>
            </a:r>
            <a:endParaRPr lang="zh-TW" altLang="en-US" dirty="0">
              <a:solidFill>
                <a:schemeClr val="bg1"/>
              </a:solidFill>
            </a:endParaRPr>
          </a:p>
        </p:txBody>
      </p:sp>
    </p:spTree>
    <p:extLst>
      <p:ext uri="{BB962C8B-B14F-4D97-AF65-F5344CB8AC3E}">
        <p14:creationId xmlns:p14="http://schemas.microsoft.com/office/powerpoint/2010/main" val="202399637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057D5A3-3281-4B12-9194-9E92830D8D39}"/>
              </a:ext>
            </a:extLst>
          </p:cNvPr>
          <p:cNvSpPr>
            <a:spLocks noGrp="1"/>
          </p:cNvSpPr>
          <p:nvPr>
            <p:ph type="title"/>
          </p:nvPr>
        </p:nvSpPr>
        <p:spPr>
          <a:xfrm>
            <a:off x="1097280" y="286603"/>
            <a:ext cx="10058400" cy="1450757"/>
          </a:xfrm>
        </p:spPr>
        <p:txBody>
          <a:bodyPr>
            <a:normAutofit/>
          </a:bodyPr>
          <a:lstStyle/>
          <a:p>
            <a:r>
              <a:rPr lang="en-US" altLang="zh-TW" dirty="0"/>
              <a:t>Let’s consider this interesting question.</a:t>
            </a:r>
            <a:endParaRPr lang="zh-TW" altLang="en-US" dirty="0"/>
          </a:p>
        </p:txBody>
      </p:sp>
      <p:cxnSp>
        <p:nvCxnSpPr>
          <p:cNvPr id="22"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C144F198-3EBF-4C00-A5C1-6ADA6421637E}"/>
              </a:ext>
            </a:extLst>
          </p:cNvPr>
          <p:cNvSpPr>
            <a:spLocks noGrp="1"/>
          </p:cNvSpPr>
          <p:nvPr>
            <p:ph idx="1"/>
          </p:nvPr>
        </p:nvSpPr>
        <p:spPr>
          <a:xfrm>
            <a:off x="1097280" y="2108201"/>
            <a:ext cx="5575367" cy="3760891"/>
          </a:xfrm>
        </p:spPr>
        <p:txBody>
          <a:bodyPr>
            <a:normAutofit/>
          </a:bodyPr>
          <a:lstStyle/>
          <a:p>
            <a:pPr>
              <a:lnSpc>
                <a:spcPct val="90000"/>
              </a:lnSpc>
            </a:pPr>
            <a:r>
              <a:rPr lang="en-US" altLang="zh-TW" sz="1900" dirty="0"/>
              <a:t>- Supposed that we want to check if two DNAs are similar.</a:t>
            </a:r>
          </a:p>
          <a:p>
            <a:pPr>
              <a:lnSpc>
                <a:spcPct val="90000"/>
              </a:lnSpc>
            </a:pPr>
            <a:r>
              <a:rPr lang="en-US" altLang="zh-TW" sz="1900" dirty="0"/>
              <a:t>DNA1: ATAACGCGCTGCTCGGGT</a:t>
            </a:r>
          </a:p>
          <a:p>
            <a:pPr>
              <a:lnSpc>
                <a:spcPct val="90000"/>
              </a:lnSpc>
            </a:pPr>
            <a:r>
              <a:rPr lang="en-US" altLang="zh-TW" sz="1900" dirty="0"/>
              <a:t>DNA2: TCAATCAGGATCCGCTGA</a:t>
            </a:r>
          </a:p>
          <a:p>
            <a:pPr>
              <a:lnSpc>
                <a:spcPct val="90000"/>
              </a:lnSpc>
            </a:pPr>
            <a:r>
              <a:rPr lang="en-US" altLang="zh-TW" sz="1900" dirty="0"/>
              <a:t>(The length of LCS determines how similar they are.)</a:t>
            </a:r>
          </a:p>
          <a:p>
            <a:pPr>
              <a:lnSpc>
                <a:spcPct val="90000"/>
              </a:lnSpc>
            </a:pPr>
            <a:endParaRPr lang="en-US" altLang="zh-TW" sz="1900" dirty="0"/>
          </a:p>
          <a:p>
            <a:pPr>
              <a:lnSpc>
                <a:spcPct val="90000"/>
              </a:lnSpc>
            </a:pPr>
            <a:r>
              <a:rPr lang="en-US" altLang="zh-TW" sz="1900" dirty="0"/>
              <a:t>- Similarity means that the order of ATGCs are the same, but not contiguous. </a:t>
            </a:r>
          </a:p>
          <a:p>
            <a:pPr marL="0" indent="0">
              <a:lnSpc>
                <a:spcPct val="90000"/>
              </a:lnSpc>
              <a:buNone/>
            </a:pPr>
            <a:r>
              <a:rPr lang="en-US" altLang="zh-TW" sz="1900" dirty="0"/>
              <a:t> - In this example, the longest common subsequence is “TAACGCCGCTG”.</a:t>
            </a:r>
          </a:p>
        </p:txBody>
      </p:sp>
      <p:pic>
        <p:nvPicPr>
          <p:cNvPr id="8" name="圖片 7">
            <a:extLst>
              <a:ext uri="{FF2B5EF4-FFF2-40B4-BE49-F238E27FC236}">
                <a16:creationId xmlns:a16="http://schemas.microsoft.com/office/drawing/2014/main" id="{B3A12F4B-3FE6-4FB1-8590-2D20D5622238}"/>
              </a:ext>
            </a:extLst>
          </p:cNvPr>
          <p:cNvPicPr>
            <a:picLocks noChangeAspect="1"/>
          </p:cNvPicPr>
          <p:nvPr/>
        </p:nvPicPr>
        <p:blipFill rotWithShape="1">
          <a:blip r:embed="rId2">
            <a:extLst>
              <a:ext uri="{28A0092B-C50C-407E-A947-70E740481C1C}">
                <a14:useLocalDpi xmlns:a14="http://schemas.microsoft.com/office/drawing/2010/main" val="0"/>
              </a:ext>
            </a:extLst>
          </a:blip>
          <a:srcRect r="192" b="5"/>
          <a:stretch/>
        </p:blipFill>
        <p:spPr>
          <a:xfrm>
            <a:off x="7534656" y="2108200"/>
            <a:ext cx="3621024" cy="3600613"/>
          </a:xfrm>
          <a:prstGeom prst="rect">
            <a:avLst/>
          </a:prstGeom>
        </p:spPr>
      </p:pic>
      <p:sp>
        <p:nvSpPr>
          <p:cNvPr id="24" name="Rectangle 23">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字方塊 3">
            <a:extLst>
              <a:ext uri="{FF2B5EF4-FFF2-40B4-BE49-F238E27FC236}">
                <a16:creationId xmlns:a16="http://schemas.microsoft.com/office/drawing/2014/main" id="{62B7429C-6E48-4873-AABC-CE1DCF4C4282}"/>
              </a:ext>
            </a:extLst>
          </p:cNvPr>
          <p:cNvSpPr txBox="1"/>
          <p:nvPr/>
        </p:nvSpPr>
        <p:spPr>
          <a:xfrm>
            <a:off x="10802470" y="6488668"/>
            <a:ext cx="1222451" cy="369332"/>
          </a:xfrm>
          <a:prstGeom prst="rect">
            <a:avLst/>
          </a:prstGeom>
          <a:noFill/>
        </p:spPr>
        <p:txBody>
          <a:bodyPr wrap="none" rtlCol="0">
            <a:spAutoFit/>
          </a:bodyPr>
          <a:lstStyle/>
          <a:p>
            <a:pPr>
              <a:spcAft>
                <a:spcPts val="600"/>
              </a:spcAft>
            </a:pPr>
            <a:r>
              <a:rPr lang="en-US" altLang="zh-TW" dirty="0">
                <a:solidFill>
                  <a:schemeClr val="bg1"/>
                </a:solidFill>
              </a:rPr>
              <a:t>Wilson Ren</a:t>
            </a:r>
            <a:endParaRPr lang="zh-TW" altLang="en-US">
              <a:solidFill>
                <a:schemeClr val="bg1"/>
              </a:solidFill>
            </a:endParaRPr>
          </a:p>
        </p:txBody>
      </p:sp>
    </p:spTree>
    <p:extLst>
      <p:ext uri="{BB962C8B-B14F-4D97-AF65-F5344CB8AC3E}">
        <p14:creationId xmlns:p14="http://schemas.microsoft.com/office/powerpoint/2010/main" val="2015722619"/>
      </p:ext>
    </p:extLst>
  </p:cSld>
  <p:clrMapOvr>
    <a:masterClrMapping/>
  </p:clrMapOvr>
  <p:transition spd="slow">
    <p:cover/>
  </p:transition>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
  <TotalTime>15403</TotalTime>
  <Words>827</Words>
  <Application>Microsoft Office PowerPoint</Application>
  <PresentationFormat>寬螢幕</PresentationFormat>
  <Paragraphs>100</Paragraphs>
  <Slides>15</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15</vt:i4>
      </vt:variant>
    </vt:vector>
  </HeadingPairs>
  <TitlesOfParts>
    <vt:vector size="18" baseType="lpstr">
      <vt:lpstr>Calibri</vt:lpstr>
      <vt:lpstr>Garamond</vt:lpstr>
      <vt:lpstr>RetrospectVTI</vt:lpstr>
      <vt:lpstr>Greedy Methods Dynamic Programming</vt:lpstr>
      <vt:lpstr>Greedy Methods</vt:lpstr>
      <vt:lpstr>Shortest Path with Greedy Method I</vt:lpstr>
      <vt:lpstr>Job Sequencing with Deadlines</vt:lpstr>
      <vt:lpstr>Fractional Knapsack Problem</vt:lpstr>
      <vt:lpstr>Shortest Path with Greedy Method II</vt:lpstr>
      <vt:lpstr>Dynamic Programming</vt:lpstr>
      <vt:lpstr>Longest Common Subsequence (LCS)</vt:lpstr>
      <vt:lpstr>Let’s consider this interesting question.</vt:lpstr>
      <vt:lpstr>Recursion Solution of LCS</vt:lpstr>
      <vt:lpstr>Dynamic Programming Solution</vt:lpstr>
      <vt:lpstr>Dynamic Programming</vt:lpstr>
      <vt:lpstr>Meaning of Dynamic Programming</vt:lpstr>
      <vt:lpstr>Fibonacci Sequence</vt:lpstr>
      <vt:lpstr>Shortest Path with Dynamic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Sorting Algorithms</dc:title>
  <dc:creator>Yu-Hsien Jen</dc:creator>
  <cp:lastModifiedBy>Yu-Hsien Jen</cp:lastModifiedBy>
  <cp:revision>362</cp:revision>
  <dcterms:created xsi:type="dcterms:W3CDTF">2021-02-25T12:10:26Z</dcterms:created>
  <dcterms:modified xsi:type="dcterms:W3CDTF">2021-04-26T07:18:56Z</dcterms:modified>
</cp:coreProperties>
</file>