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77" r:id="rId5"/>
    <p:sldId id="282" r:id="rId6"/>
    <p:sldId id="281" r:id="rId7"/>
    <p:sldId id="280" r:id="rId8"/>
    <p:sldId id="283" r:id="rId9"/>
    <p:sldId id="278"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Hsien Jen" initials="YHJ" lastIdx="1" clrIdx="0">
    <p:extLst>
      <p:ext uri="{19B8F6BF-5375-455C-9EA6-DF929625EA0E}">
        <p15:presenceInfo xmlns:p15="http://schemas.microsoft.com/office/powerpoint/2012/main" userId="Yu-Hsien J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331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470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14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070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000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137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64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1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62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863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64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92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Technological background">
            <a:extLst>
              <a:ext uri="{FF2B5EF4-FFF2-40B4-BE49-F238E27FC236}">
                <a16:creationId xmlns:a16="http://schemas.microsoft.com/office/drawing/2014/main" id="{39161CFE-E421-43DB-A8C1-D8FE0F82089F}"/>
              </a:ext>
            </a:extLst>
          </p:cNvPr>
          <p:cNvPicPr>
            <a:picLocks noChangeAspect="1"/>
          </p:cNvPicPr>
          <p:nvPr/>
        </p:nvPicPr>
        <p:blipFill rotWithShape="1">
          <a:blip r:embed="rId2">
            <a:alphaModFix amt="35000"/>
          </a:blip>
          <a:srcRect t="4801" b="10929"/>
          <a:stretch/>
        </p:blipFill>
        <p:spPr>
          <a:xfrm>
            <a:off x="20" y="10"/>
            <a:ext cx="12191980" cy="6857990"/>
          </a:xfrm>
          <a:prstGeom prst="rect">
            <a:avLst/>
          </a:prstGeom>
        </p:spPr>
      </p:pic>
      <p:sp>
        <p:nvSpPr>
          <p:cNvPr id="2" name="標題 1">
            <a:extLst>
              <a:ext uri="{FF2B5EF4-FFF2-40B4-BE49-F238E27FC236}">
                <a16:creationId xmlns:a16="http://schemas.microsoft.com/office/drawing/2014/main" id="{2FF1CF57-EF51-43ED-B12D-E1D9DCAD5968}"/>
              </a:ext>
            </a:extLst>
          </p:cNvPr>
          <p:cNvSpPr>
            <a:spLocks noGrp="1"/>
          </p:cNvSpPr>
          <p:nvPr>
            <p:ph type="ctrTitle"/>
          </p:nvPr>
        </p:nvSpPr>
        <p:spPr>
          <a:xfrm>
            <a:off x="1097280" y="758952"/>
            <a:ext cx="10058400" cy="3566160"/>
          </a:xfrm>
        </p:spPr>
        <p:txBody>
          <a:bodyPr>
            <a:normAutofit/>
          </a:bodyPr>
          <a:lstStyle/>
          <a:p>
            <a:r>
              <a:rPr lang="en-US" altLang="zh-TW" dirty="0">
                <a:solidFill>
                  <a:srgbClr val="FFFFFF"/>
                </a:solidFill>
              </a:rPr>
              <a:t>Other Topics</a:t>
            </a:r>
            <a:endParaRPr lang="zh-TW" altLang="en-US" dirty="0">
              <a:solidFill>
                <a:srgbClr val="FFFFFF"/>
              </a:solidFill>
            </a:endParaRPr>
          </a:p>
        </p:txBody>
      </p:sp>
      <p:sp>
        <p:nvSpPr>
          <p:cNvPr id="3" name="副標題 2">
            <a:extLst>
              <a:ext uri="{FF2B5EF4-FFF2-40B4-BE49-F238E27FC236}">
                <a16:creationId xmlns:a16="http://schemas.microsoft.com/office/drawing/2014/main" id="{4A93BAE7-2D35-4C1C-BF14-41E7231BCAA5}"/>
              </a:ext>
            </a:extLst>
          </p:cNvPr>
          <p:cNvSpPr>
            <a:spLocks noGrp="1"/>
          </p:cNvSpPr>
          <p:nvPr>
            <p:ph type="subTitle" idx="1"/>
          </p:nvPr>
        </p:nvSpPr>
        <p:spPr>
          <a:xfrm>
            <a:off x="1100051" y="4645152"/>
            <a:ext cx="10058400" cy="1143000"/>
          </a:xfrm>
        </p:spPr>
        <p:txBody>
          <a:bodyPr>
            <a:normAutofit/>
          </a:bodyPr>
          <a:lstStyle/>
          <a:p>
            <a:r>
              <a:rPr lang="en-US" altLang="zh-TW" dirty="0">
                <a:solidFill>
                  <a:srgbClr val="FFFFFF"/>
                </a:solidFill>
              </a:rPr>
              <a:t>CHAPTER 9</a:t>
            </a:r>
            <a:endParaRPr lang="zh-TW" altLang="en-US" dirty="0">
              <a:solidFill>
                <a:srgbClr val="FFFFFF"/>
              </a:solidFill>
            </a:endParaRPr>
          </a:p>
        </p:txBody>
      </p:sp>
      <p:cxnSp>
        <p:nvCxnSpPr>
          <p:cNvPr id="21" name="Straight Connector 2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文字方塊 15">
            <a:extLst>
              <a:ext uri="{FF2B5EF4-FFF2-40B4-BE49-F238E27FC236}">
                <a16:creationId xmlns:a16="http://schemas.microsoft.com/office/drawing/2014/main" id="{A9A84FC3-520D-4EDC-9552-BAB67C348EDD}"/>
              </a:ext>
            </a:extLst>
          </p:cNvPr>
          <p:cNvSpPr txBox="1"/>
          <p:nvPr/>
        </p:nvSpPr>
        <p:spPr>
          <a:xfrm>
            <a:off x="10802470" y="6488668"/>
            <a:ext cx="1222451" cy="369332"/>
          </a:xfrm>
          <a:prstGeom prst="rect">
            <a:avLst/>
          </a:prstGeom>
          <a:noFill/>
        </p:spPr>
        <p:txBody>
          <a:bodyPr wrap="none" rtlCol="0">
            <a:spAutoFit/>
          </a:bodyPr>
          <a:lstStyle/>
          <a:p>
            <a:r>
              <a:rPr lang="en-US" altLang="zh-TW" dirty="0"/>
              <a:t>Wilson Ren</a:t>
            </a:r>
            <a:endParaRPr lang="zh-TW" altLang="en-US" dirty="0"/>
          </a:p>
        </p:txBody>
      </p:sp>
    </p:spTree>
    <p:extLst>
      <p:ext uri="{BB962C8B-B14F-4D97-AF65-F5344CB8AC3E}">
        <p14:creationId xmlns:p14="http://schemas.microsoft.com/office/powerpoint/2010/main" val="3754925898"/>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1991B8-AE52-4A36-97EE-DD7173CA8A9E}"/>
              </a:ext>
            </a:extLst>
          </p:cNvPr>
          <p:cNvSpPr>
            <a:spLocks noGrp="1"/>
          </p:cNvSpPr>
          <p:nvPr>
            <p:ph type="title"/>
          </p:nvPr>
        </p:nvSpPr>
        <p:spPr/>
        <p:txBody>
          <a:bodyPr/>
          <a:lstStyle/>
          <a:p>
            <a:r>
              <a:rPr lang="en-US" altLang="zh-TW" dirty="0"/>
              <a:t>Backtracking</a:t>
            </a:r>
            <a:endParaRPr lang="zh-TW" altLang="en-US" dirty="0"/>
          </a:p>
        </p:txBody>
      </p:sp>
      <p:sp>
        <p:nvSpPr>
          <p:cNvPr id="3" name="內容版面配置區 2">
            <a:extLst>
              <a:ext uri="{FF2B5EF4-FFF2-40B4-BE49-F238E27FC236}">
                <a16:creationId xmlns:a16="http://schemas.microsoft.com/office/drawing/2014/main" id="{6C6F2AAC-EFFD-4EFA-B017-A4AEC5C858DF}"/>
              </a:ext>
            </a:extLst>
          </p:cNvPr>
          <p:cNvSpPr>
            <a:spLocks noGrp="1"/>
          </p:cNvSpPr>
          <p:nvPr>
            <p:ph idx="1"/>
          </p:nvPr>
        </p:nvSpPr>
        <p:spPr/>
        <p:txBody>
          <a:bodyPr/>
          <a:lstStyle/>
          <a:p>
            <a:r>
              <a:rPr lang="en-US" altLang="zh-TW" dirty="0"/>
              <a:t>- Backtracking is a general algorithm for finding all (or some) solutions to some computational problems, notably constraint satisfaction problems, that incrementally builds candidates to the solutions, and abandons a candidate ("backtracks") as soon as it determines that the candidate cannot possibly be completed to a valid solution.</a:t>
            </a:r>
          </a:p>
          <a:p>
            <a:r>
              <a:rPr lang="en-US" altLang="zh-TW" dirty="0"/>
              <a:t>- Backtracking is considered as one of the BRUTE FORCE solutions.</a:t>
            </a:r>
          </a:p>
          <a:p>
            <a:r>
              <a:rPr lang="en-US" altLang="zh-TW" dirty="0"/>
              <a:t>- Backtracking is often much faster than brute force enumeration of all complete candidates, since it can eliminate many candidates with a single test.</a:t>
            </a:r>
            <a:endParaRPr lang="zh-TW" altLang="en-US" dirty="0"/>
          </a:p>
        </p:txBody>
      </p:sp>
      <p:sp>
        <p:nvSpPr>
          <p:cNvPr id="4" name="文字方塊 3">
            <a:extLst>
              <a:ext uri="{FF2B5EF4-FFF2-40B4-BE49-F238E27FC236}">
                <a16:creationId xmlns:a16="http://schemas.microsoft.com/office/drawing/2014/main" id="{A908DF78-DF03-4D89-BA5F-BBD049C3AA98}"/>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15968068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EB7BFD-D2B0-466A-9083-E75D3A468E07}"/>
              </a:ext>
            </a:extLst>
          </p:cNvPr>
          <p:cNvSpPr>
            <a:spLocks noGrp="1"/>
          </p:cNvSpPr>
          <p:nvPr>
            <p:ph type="title"/>
          </p:nvPr>
        </p:nvSpPr>
        <p:spPr/>
        <p:txBody>
          <a:bodyPr/>
          <a:lstStyle/>
          <a:p>
            <a:r>
              <a:rPr lang="en-US" altLang="zh-TW" dirty="0"/>
              <a:t>Permutation of Numbers</a:t>
            </a:r>
            <a:endParaRPr lang="zh-TW" altLang="en-US" dirty="0"/>
          </a:p>
        </p:txBody>
      </p:sp>
      <p:sp>
        <p:nvSpPr>
          <p:cNvPr id="3" name="內容版面配置區 2">
            <a:extLst>
              <a:ext uri="{FF2B5EF4-FFF2-40B4-BE49-F238E27FC236}">
                <a16:creationId xmlns:a16="http://schemas.microsoft.com/office/drawing/2014/main" id="{6612669F-E8EF-4755-81BB-55E8D9202A46}"/>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76EBB4EA-95EA-4855-B40E-12929BE40AE5}"/>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49014622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CB53B1F-C48D-46E3-AF8D-3442AEA000C8}"/>
              </a:ext>
            </a:extLst>
          </p:cNvPr>
          <p:cNvSpPr>
            <a:spLocks noGrp="1"/>
          </p:cNvSpPr>
          <p:nvPr>
            <p:ph type="title"/>
          </p:nvPr>
        </p:nvSpPr>
        <p:spPr>
          <a:xfrm>
            <a:off x="1097280" y="286603"/>
            <a:ext cx="10058400" cy="1450757"/>
          </a:xfrm>
        </p:spPr>
        <p:txBody>
          <a:bodyPr>
            <a:normAutofit/>
          </a:bodyPr>
          <a:lstStyle/>
          <a:p>
            <a:r>
              <a:rPr lang="en-US" altLang="zh-TW" dirty="0"/>
              <a:t>8</a:t>
            </a:r>
            <a:r>
              <a:rPr lang="zh-TW" altLang="en-US" dirty="0"/>
              <a:t> </a:t>
            </a:r>
            <a:r>
              <a:rPr lang="en-US" altLang="zh-TW" dirty="0"/>
              <a:t>Queens Puzzle</a:t>
            </a:r>
            <a:endParaRPr lang="zh-TW" altLang="en-US" dirty="0"/>
          </a:p>
        </p:txBody>
      </p:sp>
      <p:cxnSp>
        <p:nvCxnSpPr>
          <p:cNvPr id="1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AE9A019E-9BD8-4A97-B8ED-054AC2C48856}"/>
              </a:ext>
            </a:extLst>
          </p:cNvPr>
          <p:cNvSpPr>
            <a:spLocks noGrp="1"/>
          </p:cNvSpPr>
          <p:nvPr>
            <p:ph idx="1"/>
          </p:nvPr>
        </p:nvSpPr>
        <p:spPr>
          <a:xfrm>
            <a:off x="1097280" y="2108201"/>
            <a:ext cx="5575367" cy="3760891"/>
          </a:xfrm>
        </p:spPr>
        <p:txBody>
          <a:bodyPr>
            <a:normAutofit/>
          </a:bodyPr>
          <a:lstStyle/>
          <a:p>
            <a:r>
              <a:rPr lang="en-US" altLang="zh-TW" dirty="0"/>
              <a:t>- The eight queens puzzle is the problem of placing eight chess queens on an 8×8 chessboard so that no two queens threaten each other; thus, a solution requires that no two queens share the same row, column, or diagonal.</a:t>
            </a:r>
          </a:p>
          <a:p>
            <a:r>
              <a:rPr lang="en-US" altLang="zh-TW" dirty="0"/>
              <a:t>- In general, we want to know how many solutions are there in a N Queens puzzle.</a:t>
            </a:r>
          </a:p>
        </p:txBody>
      </p:sp>
      <p:pic>
        <p:nvPicPr>
          <p:cNvPr id="6" name="圖片 5">
            <a:extLst>
              <a:ext uri="{FF2B5EF4-FFF2-40B4-BE49-F238E27FC236}">
                <a16:creationId xmlns:a16="http://schemas.microsoft.com/office/drawing/2014/main" id="{27A97331-6984-4571-835D-29268A455FE4}"/>
              </a:ext>
            </a:extLst>
          </p:cNvPr>
          <p:cNvPicPr>
            <a:picLocks noChangeAspect="1"/>
          </p:cNvPicPr>
          <p:nvPr/>
        </p:nvPicPr>
        <p:blipFill rotWithShape="1">
          <a:blip r:embed="rId2">
            <a:extLst>
              <a:ext uri="{28A0092B-C50C-407E-A947-70E740481C1C}">
                <a14:useLocalDpi xmlns:a14="http://schemas.microsoft.com/office/drawing/2010/main" val="0"/>
              </a:ext>
            </a:extLst>
          </a:blip>
          <a:srcRect t="1844" r="2" b="897"/>
          <a:stretch/>
        </p:blipFill>
        <p:spPr>
          <a:xfrm>
            <a:off x="7534656" y="2108200"/>
            <a:ext cx="3621024" cy="3600613"/>
          </a:xfrm>
          <a:prstGeom prst="rect">
            <a:avLst/>
          </a:prstGeom>
        </p:spPr>
      </p:pic>
      <p:sp>
        <p:nvSpPr>
          <p:cNvPr id="15" name="Rectangle 14">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F4109F2C-0EEF-4BAF-903D-B03FEC12B269}"/>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43556677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62411-9FF6-4A1A-82F3-321F1178D371}"/>
              </a:ext>
            </a:extLst>
          </p:cNvPr>
          <p:cNvSpPr>
            <a:spLocks noGrp="1"/>
          </p:cNvSpPr>
          <p:nvPr>
            <p:ph type="title"/>
          </p:nvPr>
        </p:nvSpPr>
        <p:spPr/>
        <p:txBody>
          <a:bodyPr/>
          <a:lstStyle/>
          <a:p>
            <a:r>
              <a:rPr lang="en-US" altLang="zh-TW" dirty="0"/>
              <a:t>0/1 Knapsack Problem</a:t>
            </a:r>
            <a:endParaRPr lang="zh-TW" altLang="en-US" dirty="0"/>
          </a:p>
        </p:txBody>
      </p:sp>
      <p:sp>
        <p:nvSpPr>
          <p:cNvPr id="3" name="內容版面配置區 2">
            <a:extLst>
              <a:ext uri="{FF2B5EF4-FFF2-40B4-BE49-F238E27FC236}">
                <a16:creationId xmlns:a16="http://schemas.microsoft.com/office/drawing/2014/main" id="{182B2730-594B-46BC-B7B5-3A9A6BA33854}"/>
              </a:ext>
            </a:extLst>
          </p:cNvPr>
          <p:cNvSpPr>
            <a:spLocks noGrp="1"/>
          </p:cNvSpPr>
          <p:nvPr>
            <p:ph idx="1"/>
          </p:nvPr>
        </p:nvSpPr>
        <p:spPr/>
        <p:txBody>
          <a:bodyPr/>
          <a:lstStyle/>
          <a:p>
            <a:r>
              <a:rPr lang="en-US" altLang="zh-TW" dirty="0"/>
              <a:t>- 0/1 Knapsack problem means finding the maximum profit choice of items with the condition that we either take an item into our bag or not.</a:t>
            </a:r>
          </a:p>
          <a:p>
            <a:r>
              <a:rPr lang="en-US" altLang="zh-TW" dirty="0"/>
              <a:t>- Potential Solutions are:</a:t>
            </a:r>
          </a:p>
          <a:p>
            <a:r>
              <a:rPr lang="en-US" altLang="zh-TW" dirty="0"/>
              <a:t>1. Brute Force</a:t>
            </a:r>
          </a:p>
          <a:p>
            <a:r>
              <a:rPr lang="en-US" altLang="zh-TW" dirty="0"/>
              <a:t>2. Backtracking (Optimize the Brute Force Solution)</a:t>
            </a:r>
          </a:p>
          <a:p>
            <a:r>
              <a:rPr lang="en-US" altLang="zh-TW" dirty="0"/>
              <a:t>3. Branch and Bound</a:t>
            </a:r>
          </a:p>
          <a:p>
            <a:r>
              <a:rPr lang="en-US" altLang="zh-TW" dirty="0"/>
              <a:t>4. What other GENIUS IDEA could you think of?</a:t>
            </a:r>
            <a:endParaRPr lang="zh-TW" altLang="en-US" dirty="0"/>
          </a:p>
        </p:txBody>
      </p:sp>
      <p:sp>
        <p:nvSpPr>
          <p:cNvPr id="4" name="文字方塊 3">
            <a:extLst>
              <a:ext uri="{FF2B5EF4-FFF2-40B4-BE49-F238E27FC236}">
                <a16:creationId xmlns:a16="http://schemas.microsoft.com/office/drawing/2014/main" id="{99AA6516-65B7-474A-90B1-C019F8C6B24D}"/>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48594067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D249A3-0538-480E-994F-277E3317E77D}"/>
              </a:ext>
            </a:extLst>
          </p:cNvPr>
          <p:cNvSpPr>
            <a:spLocks noGrp="1"/>
          </p:cNvSpPr>
          <p:nvPr>
            <p:ph type="title"/>
          </p:nvPr>
        </p:nvSpPr>
        <p:spPr/>
        <p:txBody>
          <a:bodyPr/>
          <a:lstStyle/>
          <a:p>
            <a:r>
              <a:rPr lang="en-US" altLang="zh-TW" dirty="0"/>
              <a:t>Branch and Bound Algorithm</a:t>
            </a:r>
            <a:endParaRPr lang="zh-TW" altLang="en-US" dirty="0"/>
          </a:p>
        </p:txBody>
      </p:sp>
      <p:sp>
        <p:nvSpPr>
          <p:cNvPr id="3" name="內容版面配置區 2">
            <a:extLst>
              <a:ext uri="{FF2B5EF4-FFF2-40B4-BE49-F238E27FC236}">
                <a16:creationId xmlns:a16="http://schemas.microsoft.com/office/drawing/2014/main" id="{A0B18DB2-373A-47C2-9366-3B1412B8F5DF}"/>
              </a:ext>
            </a:extLst>
          </p:cNvPr>
          <p:cNvSpPr>
            <a:spLocks noGrp="1"/>
          </p:cNvSpPr>
          <p:nvPr>
            <p:ph idx="1"/>
          </p:nvPr>
        </p:nvSpPr>
        <p:spPr/>
        <p:txBody>
          <a:bodyPr>
            <a:normAutofit lnSpcReduction="10000"/>
          </a:bodyPr>
          <a:lstStyle/>
          <a:p>
            <a:r>
              <a:rPr lang="en-US" altLang="zh-TW" dirty="0"/>
              <a:t>- Branch and bound is an algorithm design paradigm which is generally used for solving combinatorial optimization problems. These problems are typically exponential in terms of time complexity and may require exploring all possible permutations in worst case. The Branch and Bound Algorithm technique solves these problems relatively quickly.</a:t>
            </a:r>
          </a:p>
          <a:p>
            <a:r>
              <a:rPr lang="en-US" altLang="zh-TW" dirty="0"/>
              <a:t>- Before enumerating the candidate solutions of a branch, the branch is checked against upper or lower estimated bounds on the optimal solution, and is discarded if it cannot produce a better solution than the best one found so far by the algorithm.</a:t>
            </a:r>
          </a:p>
          <a:p>
            <a:r>
              <a:rPr lang="en-US" altLang="zh-TW" dirty="0"/>
              <a:t>*. If a problem can be solved by BRUTE FORCE with backtracking, then the optimization solution can be found by branch and bound.</a:t>
            </a:r>
          </a:p>
        </p:txBody>
      </p:sp>
      <p:sp>
        <p:nvSpPr>
          <p:cNvPr id="4" name="文字方塊 3">
            <a:extLst>
              <a:ext uri="{FF2B5EF4-FFF2-40B4-BE49-F238E27FC236}">
                <a16:creationId xmlns:a16="http://schemas.microsoft.com/office/drawing/2014/main" id="{30DE61DA-E84C-4AA4-B1FB-F7BA89BB9069}"/>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5126682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00BC56-5D70-4056-AC1E-97677DB45C66}"/>
              </a:ext>
            </a:extLst>
          </p:cNvPr>
          <p:cNvSpPr>
            <a:spLocks noGrp="1"/>
          </p:cNvSpPr>
          <p:nvPr>
            <p:ph type="title"/>
          </p:nvPr>
        </p:nvSpPr>
        <p:spPr/>
        <p:txBody>
          <a:bodyPr/>
          <a:lstStyle/>
          <a:p>
            <a:r>
              <a:rPr lang="en-US" altLang="zh-TW" dirty="0"/>
              <a:t>Difference</a:t>
            </a:r>
            <a:endParaRPr lang="zh-TW" altLang="en-US" dirty="0"/>
          </a:p>
        </p:txBody>
      </p:sp>
      <p:graphicFrame>
        <p:nvGraphicFramePr>
          <p:cNvPr id="9" name="表格 9">
            <a:extLst>
              <a:ext uri="{FF2B5EF4-FFF2-40B4-BE49-F238E27FC236}">
                <a16:creationId xmlns:a16="http://schemas.microsoft.com/office/drawing/2014/main" id="{8C7A98F7-9F83-4C02-9350-8AB620C15D80}"/>
              </a:ext>
            </a:extLst>
          </p:cNvPr>
          <p:cNvGraphicFramePr>
            <a:graphicFrameLocks noGrp="1"/>
          </p:cNvGraphicFramePr>
          <p:nvPr>
            <p:ph idx="1"/>
            <p:extLst>
              <p:ext uri="{D42A27DB-BD31-4B8C-83A1-F6EECF244321}">
                <p14:modId xmlns:p14="http://schemas.microsoft.com/office/powerpoint/2010/main" val="3806499693"/>
              </p:ext>
            </p:extLst>
          </p:nvPr>
        </p:nvGraphicFramePr>
        <p:xfrm>
          <a:off x="1096963" y="2108199"/>
          <a:ext cx="10058397" cy="4085916"/>
        </p:xfrm>
        <a:graphic>
          <a:graphicData uri="http://schemas.openxmlformats.org/drawingml/2006/table">
            <a:tbl>
              <a:tblPr firstRow="1" bandRow="1">
                <a:tableStyleId>{00A15C55-8517-42AA-B614-E9B94910E393}</a:tableStyleId>
              </a:tblPr>
              <a:tblGrid>
                <a:gridCol w="3352799">
                  <a:extLst>
                    <a:ext uri="{9D8B030D-6E8A-4147-A177-3AD203B41FA5}">
                      <a16:colId xmlns:a16="http://schemas.microsoft.com/office/drawing/2014/main" val="2638596227"/>
                    </a:ext>
                  </a:extLst>
                </a:gridCol>
                <a:gridCol w="3352799">
                  <a:extLst>
                    <a:ext uri="{9D8B030D-6E8A-4147-A177-3AD203B41FA5}">
                      <a16:colId xmlns:a16="http://schemas.microsoft.com/office/drawing/2014/main" val="1943879442"/>
                    </a:ext>
                  </a:extLst>
                </a:gridCol>
                <a:gridCol w="3352799">
                  <a:extLst>
                    <a:ext uri="{9D8B030D-6E8A-4147-A177-3AD203B41FA5}">
                      <a16:colId xmlns:a16="http://schemas.microsoft.com/office/drawing/2014/main" val="2768468854"/>
                    </a:ext>
                  </a:extLst>
                </a:gridCol>
              </a:tblGrid>
              <a:tr h="721892">
                <a:tc>
                  <a:txBody>
                    <a:bodyPr/>
                    <a:lstStyle/>
                    <a:p>
                      <a:pPr algn="ctr"/>
                      <a:r>
                        <a:rPr lang="en-US" altLang="zh-TW" sz="2000" dirty="0"/>
                        <a:t>Parameter</a:t>
                      </a:r>
                      <a:endParaRPr lang="zh-TW" altLang="en-US" sz="2000" dirty="0"/>
                    </a:p>
                  </a:txBody>
                  <a:tcPr anchor="ctr"/>
                </a:tc>
                <a:tc>
                  <a:txBody>
                    <a:bodyPr/>
                    <a:lstStyle/>
                    <a:p>
                      <a:pPr algn="ctr"/>
                      <a:r>
                        <a:rPr lang="en-US" altLang="zh-TW" sz="2000" dirty="0"/>
                        <a:t>Backtracking</a:t>
                      </a:r>
                      <a:endParaRPr lang="zh-TW" altLang="en-US" sz="2000" dirty="0"/>
                    </a:p>
                  </a:txBody>
                  <a:tcPr anchor="ctr"/>
                </a:tc>
                <a:tc>
                  <a:txBody>
                    <a:bodyPr/>
                    <a:lstStyle/>
                    <a:p>
                      <a:pPr algn="ctr"/>
                      <a:r>
                        <a:rPr lang="en-US" altLang="zh-TW" sz="2000" dirty="0"/>
                        <a:t>Branch and Bound</a:t>
                      </a:r>
                      <a:endParaRPr lang="zh-TW" altLang="en-US" sz="2000" dirty="0"/>
                    </a:p>
                  </a:txBody>
                  <a:tcPr anchor="ctr"/>
                </a:tc>
                <a:extLst>
                  <a:ext uri="{0D108BD9-81ED-4DB2-BD59-A6C34878D82A}">
                    <a16:rowId xmlns:a16="http://schemas.microsoft.com/office/drawing/2014/main" val="2487306964"/>
                  </a:ext>
                </a:extLst>
              </a:tr>
              <a:tr h="1723513">
                <a:tc>
                  <a:txBody>
                    <a:bodyPr/>
                    <a:lstStyle/>
                    <a:p>
                      <a:pPr algn="ctr"/>
                      <a:r>
                        <a:rPr lang="en-US" altLang="zh-TW" sz="2000" dirty="0"/>
                        <a:t>Approach</a:t>
                      </a:r>
                      <a:endParaRPr lang="zh-TW" altLang="en-US" sz="2000" dirty="0"/>
                    </a:p>
                  </a:txBody>
                  <a:tcPr anchor="ctr"/>
                </a:tc>
                <a:tc>
                  <a:txBody>
                    <a:bodyPr/>
                    <a:lstStyle/>
                    <a:p>
                      <a:pPr algn="ctr"/>
                      <a:r>
                        <a:rPr lang="en-US" altLang="zh-TW" sz="2000" dirty="0"/>
                        <a:t>Backtracking is a general algorithm for finding all (or some) solutions to some computational problems. (constraint satisfaction problems)</a:t>
                      </a:r>
                      <a:endParaRPr lang="zh-TW" altLang="en-US" sz="2000" dirty="0"/>
                    </a:p>
                  </a:txBody>
                  <a:tcPr anchor="ctr"/>
                </a:tc>
                <a:tc>
                  <a:txBody>
                    <a:bodyPr/>
                    <a:lstStyle/>
                    <a:p>
                      <a:pPr algn="ctr"/>
                      <a:r>
                        <a:rPr lang="en-US" altLang="zh-TW" sz="2000" dirty="0"/>
                        <a:t>Branch-and-Bound is used to solve combinatorial optimization problems. These problems are typically exponential in terms of time complexity.</a:t>
                      </a:r>
                      <a:endParaRPr lang="zh-TW" altLang="en-US" sz="2000" dirty="0"/>
                    </a:p>
                  </a:txBody>
                  <a:tcPr anchor="ctr"/>
                </a:tc>
                <a:extLst>
                  <a:ext uri="{0D108BD9-81ED-4DB2-BD59-A6C34878D82A}">
                    <a16:rowId xmlns:a16="http://schemas.microsoft.com/office/drawing/2014/main" val="3295066524"/>
                  </a:ext>
                </a:extLst>
              </a:tr>
              <a:tr h="721892">
                <a:tc>
                  <a:txBody>
                    <a:bodyPr/>
                    <a:lstStyle/>
                    <a:p>
                      <a:pPr algn="ctr"/>
                      <a:r>
                        <a:rPr lang="en-US" altLang="zh-TW" sz="2000" dirty="0"/>
                        <a:t>Traversal</a:t>
                      </a:r>
                      <a:endParaRPr lang="zh-TW" altLang="en-US" sz="2000" dirty="0"/>
                    </a:p>
                  </a:txBody>
                  <a:tcPr anchor="ctr"/>
                </a:tc>
                <a:tc>
                  <a:txBody>
                    <a:bodyPr/>
                    <a:lstStyle/>
                    <a:p>
                      <a:pPr algn="ctr"/>
                      <a:r>
                        <a:rPr lang="en-US" altLang="zh-TW" sz="2000" dirty="0"/>
                        <a:t>DFS (Depth First Search)</a:t>
                      </a:r>
                      <a:endParaRPr lang="zh-TW" altLang="en-US" sz="2000" dirty="0"/>
                    </a:p>
                  </a:txBody>
                  <a:tcPr anchor="ctr"/>
                </a:tc>
                <a:tc>
                  <a:txBody>
                    <a:bodyPr/>
                    <a:lstStyle/>
                    <a:p>
                      <a:pPr algn="ctr"/>
                      <a:r>
                        <a:rPr lang="en-US" altLang="zh-TW" sz="2000" dirty="0"/>
                        <a:t>BFS (Breadth First Search)</a:t>
                      </a:r>
                      <a:endParaRPr lang="zh-TW" altLang="en-US" sz="2000" dirty="0"/>
                    </a:p>
                  </a:txBody>
                  <a:tcPr anchor="ctr"/>
                </a:tc>
                <a:extLst>
                  <a:ext uri="{0D108BD9-81ED-4DB2-BD59-A6C34878D82A}">
                    <a16:rowId xmlns:a16="http://schemas.microsoft.com/office/drawing/2014/main" val="3142804570"/>
                  </a:ext>
                </a:extLst>
              </a:tr>
              <a:tr h="721892">
                <a:tc>
                  <a:txBody>
                    <a:bodyPr/>
                    <a:lstStyle/>
                    <a:p>
                      <a:pPr algn="ctr"/>
                      <a:r>
                        <a:rPr lang="en-US" altLang="zh-TW" sz="2000" dirty="0"/>
                        <a:t>Function</a:t>
                      </a:r>
                      <a:endParaRPr lang="zh-TW" altLang="en-US" sz="2000" dirty="0"/>
                    </a:p>
                  </a:txBody>
                  <a:tcPr anchor="ctr"/>
                </a:tc>
                <a:tc>
                  <a:txBody>
                    <a:bodyPr/>
                    <a:lstStyle/>
                    <a:p>
                      <a:pPr algn="ctr"/>
                      <a:r>
                        <a:rPr lang="en-US" altLang="zh-TW" sz="2000" dirty="0"/>
                        <a:t>Feasibility Function</a:t>
                      </a:r>
                      <a:endParaRPr lang="zh-TW"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t>Feasibility Function</a:t>
                      </a:r>
                      <a:endParaRPr lang="zh-TW" altLang="en-US" sz="2000" dirty="0"/>
                    </a:p>
                    <a:p>
                      <a:pPr algn="ctr"/>
                      <a:r>
                        <a:rPr lang="en-US" altLang="zh-TW" sz="2000" dirty="0"/>
                        <a:t>Bounding Function</a:t>
                      </a:r>
                      <a:endParaRPr lang="zh-TW" altLang="en-US" sz="2000" dirty="0"/>
                    </a:p>
                  </a:txBody>
                  <a:tcPr anchor="ctr"/>
                </a:tc>
                <a:extLst>
                  <a:ext uri="{0D108BD9-81ED-4DB2-BD59-A6C34878D82A}">
                    <a16:rowId xmlns:a16="http://schemas.microsoft.com/office/drawing/2014/main" val="3014177042"/>
                  </a:ext>
                </a:extLst>
              </a:tr>
            </a:tbl>
          </a:graphicData>
        </a:graphic>
      </p:graphicFrame>
      <p:sp>
        <p:nvSpPr>
          <p:cNvPr id="10" name="文字方塊 9">
            <a:extLst>
              <a:ext uri="{FF2B5EF4-FFF2-40B4-BE49-F238E27FC236}">
                <a16:creationId xmlns:a16="http://schemas.microsoft.com/office/drawing/2014/main" id="{A8F4FA41-E592-4CE1-9A35-1CE5EF15C920}"/>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420183936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E9848E-B487-4110-852F-28BDB59D8C83}"/>
              </a:ext>
            </a:extLst>
          </p:cNvPr>
          <p:cNvSpPr>
            <a:spLocks noGrp="1"/>
          </p:cNvSpPr>
          <p:nvPr>
            <p:ph type="title"/>
          </p:nvPr>
        </p:nvSpPr>
        <p:spPr/>
        <p:txBody>
          <a:bodyPr/>
          <a:lstStyle/>
          <a:p>
            <a:r>
              <a:rPr lang="en-US" altLang="zh-TW" dirty="0"/>
              <a:t>Difference</a:t>
            </a:r>
            <a:endParaRPr lang="zh-TW" altLang="en-US" dirty="0"/>
          </a:p>
        </p:txBody>
      </p:sp>
      <p:sp>
        <p:nvSpPr>
          <p:cNvPr id="3" name="內容版面配置區 2">
            <a:extLst>
              <a:ext uri="{FF2B5EF4-FFF2-40B4-BE49-F238E27FC236}">
                <a16:creationId xmlns:a16="http://schemas.microsoft.com/office/drawing/2014/main" id="{1B4A8795-2E90-402C-BF69-7AD7A62BE90A}"/>
              </a:ext>
            </a:extLst>
          </p:cNvPr>
          <p:cNvSpPr>
            <a:spLocks noGrp="1"/>
          </p:cNvSpPr>
          <p:nvPr>
            <p:ph idx="1"/>
          </p:nvPr>
        </p:nvSpPr>
        <p:spPr/>
        <p:txBody>
          <a:bodyPr/>
          <a:lstStyle/>
          <a:p>
            <a:endParaRPr lang="zh-TW" altLang="en-US" dirty="0"/>
          </a:p>
        </p:txBody>
      </p:sp>
      <p:graphicFrame>
        <p:nvGraphicFramePr>
          <p:cNvPr id="5" name="表格 9">
            <a:extLst>
              <a:ext uri="{FF2B5EF4-FFF2-40B4-BE49-F238E27FC236}">
                <a16:creationId xmlns:a16="http://schemas.microsoft.com/office/drawing/2014/main" id="{178989D6-97DB-470F-8B67-CF7BAB295E44}"/>
              </a:ext>
            </a:extLst>
          </p:cNvPr>
          <p:cNvGraphicFramePr>
            <a:graphicFrameLocks/>
          </p:cNvGraphicFramePr>
          <p:nvPr>
            <p:extLst>
              <p:ext uri="{D42A27DB-BD31-4B8C-83A1-F6EECF244321}">
                <p14:modId xmlns:p14="http://schemas.microsoft.com/office/powerpoint/2010/main" val="4084607401"/>
              </p:ext>
            </p:extLst>
          </p:nvPr>
        </p:nvGraphicFramePr>
        <p:xfrm>
          <a:off x="1096963" y="2108199"/>
          <a:ext cx="10058397" cy="3760891"/>
        </p:xfrm>
        <a:graphic>
          <a:graphicData uri="http://schemas.openxmlformats.org/drawingml/2006/table">
            <a:tbl>
              <a:tblPr firstRow="1" bandRow="1">
                <a:tableStyleId>{00A15C55-8517-42AA-B614-E9B94910E393}</a:tableStyleId>
              </a:tblPr>
              <a:tblGrid>
                <a:gridCol w="3352799">
                  <a:extLst>
                    <a:ext uri="{9D8B030D-6E8A-4147-A177-3AD203B41FA5}">
                      <a16:colId xmlns:a16="http://schemas.microsoft.com/office/drawing/2014/main" val="2638596227"/>
                    </a:ext>
                  </a:extLst>
                </a:gridCol>
                <a:gridCol w="3352799">
                  <a:extLst>
                    <a:ext uri="{9D8B030D-6E8A-4147-A177-3AD203B41FA5}">
                      <a16:colId xmlns:a16="http://schemas.microsoft.com/office/drawing/2014/main" val="1943879442"/>
                    </a:ext>
                  </a:extLst>
                </a:gridCol>
                <a:gridCol w="3352799">
                  <a:extLst>
                    <a:ext uri="{9D8B030D-6E8A-4147-A177-3AD203B41FA5}">
                      <a16:colId xmlns:a16="http://schemas.microsoft.com/office/drawing/2014/main" val="2768468854"/>
                    </a:ext>
                  </a:extLst>
                </a:gridCol>
              </a:tblGrid>
              <a:tr h="786660">
                <a:tc>
                  <a:txBody>
                    <a:bodyPr/>
                    <a:lstStyle/>
                    <a:p>
                      <a:pPr algn="ctr"/>
                      <a:r>
                        <a:rPr lang="en-US" altLang="zh-TW" sz="2000"/>
                        <a:t>Parameter</a:t>
                      </a:r>
                      <a:endParaRPr lang="zh-TW" altLang="en-US" sz="2000" dirty="0"/>
                    </a:p>
                  </a:txBody>
                  <a:tcPr anchor="ctr"/>
                </a:tc>
                <a:tc>
                  <a:txBody>
                    <a:bodyPr/>
                    <a:lstStyle/>
                    <a:p>
                      <a:pPr algn="ctr"/>
                      <a:r>
                        <a:rPr lang="en-US" altLang="zh-TW" sz="2000"/>
                        <a:t>Backtracking</a:t>
                      </a:r>
                      <a:endParaRPr lang="zh-TW" altLang="en-US" sz="2000" dirty="0"/>
                    </a:p>
                  </a:txBody>
                  <a:tcPr anchor="ctr"/>
                </a:tc>
                <a:tc>
                  <a:txBody>
                    <a:bodyPr/>
                    <a:lstStyle/>
                    <a:p>
                      <a:pPr algn="ctr"/>
                      <a:r>
                        <a:rPr lang="en-US" altLang="zh-TW" sz="2000"/>
                        <a:t>Branch and Bound</a:t>
                      </a:r>
                      <a:endParaRPr lang="zh-TW" altLang="en-US" sz="2000" dirty="0"/>
                    </a:p>
                  </a:txBody>
                  <a:tcPr anchor="ctr"/>
                </a:tc>
                <a:extLst>
                  <a:ext uri="{0D108BD9-81ED-4DB2-BD59-A6C34878D82A}">
                    <a16:rowId xmlns:a16="http://schemas.microsoft.com/office/drawing/2014/main" val="2487306964"/>
                  </a:ext>
                </a:extLst>
              </a:tr>
              <a:tr h="1878147">
                <a:tc>
                  <a:txBody>
                    <a:bodyPr/>
                    <a:lstStyle/>
                    <a:p>
                      <a:pPr algn="ctr"/>
                      <a:r>
                        <a:rPr lang="en-US" altLang="zh-TW" sz="2000"/>
                        <a:t>Problems</a:t>
                      </a:r>
                      <a:endParaRPr lang="zh-TW" altLang="en-US" sz="2000" dirty="0"/>
                    </a:p>
                  </a:txBody>
                  <a:tcPr anchor="ctr"/>
                </a:tc>
                <a:tc>
                  <a:txBody>
                    <a:bodyPr/>
                    <a:lstStyle/>
                    <a:p>
                      <a:pPr algn="ctr"/>
                      <a:r>
                        <a:rPr lang="en-US" altLang="zh-TW" sz="2000" dirty="0"/>
                        <a:t>Backtracking is used for solving Decision Problem.</a:t>
                      </a:r>
                      <a:endParaRPr lang="zh-TW" altLang="en-US" sz="2000" dirty="0"/>
                    </a:p>
                  </a:txBody>
                  <a:tcPr anchor="ctr"/>
                </a:tc>
                <a:tc>
                  <a:txBody>
                    <a:bodyPr/>
                    <a:lstStyle/>
                    <a:p>
                      <a:pPr algn="ctr"/>
                      <a:r>
                        <a:rPr lang="en-US" altLang="zh-TW" sz="2000" dirty="0"/>
                        <a:t>Branch-and-Bound is used for solving combinatorial optimization Problem.</a:t>
                      </a:r>
                      <a:endParaRPr lang="zh-TW" altLang="en-US" sz="2000" dirty="0"/>
                    </a:p>
                  </a:txBody>
                  <a:tcPr anchor="ctr"/>
                </a:tc>
                <a:extLst>
                  <a:ext uri="{0D108BD9-81ED-4DB2-BD59-A6C34878D82A}">
                    <a16:rowId xmlns:a16="http://schemas.microsoft.com/office/drawing/2014/main" val="3295066524"/>
                  </a:ext>
                </a:extLst>
              </a:tr>
              <a:tr h="1096084">
                <a:tc>
                  <a:txBody>
                    <a:bodyPr/>
                    <a:lstStyle/>
                    <a:p>
                      <a:pPr algn="ctr"/>
                      <a:r>
                        <a:rPr lang="en-US" altLang="zh-TW" sz="2000" dirty="0"/>
                        <a:t>Applications</a:t>
                      </a:r>
                      <a:endParaRPr lang="zh-TW" altLang="en-US" sz="2000" dirty="0"/>
                    </a:p>
                  </a:txBody>
                  <a:tcPr anchor="ctr"/>
                </a:tc>
                <a:tc>
                  <a:txBody>
                    <a:bodyPr/>
                    <a:lstStyle/>
                    <a:p>
                      <a:pPr algn="ctr"/>
                      <a:r>
                        <a:rPr lang="en-US" altLang="zh-TW" sz="2000" dirty="0"/>
                        <a:t>Useful in solving N-Queen Problem, Hamilton Cycle.</a:t>
                      </a:r>
                      <a:endParaRPr lang="zh-TW" altLang="en-US" sz="2000" dirty="0"/>
                    </a:p>
                  </a:txBody>
                  <a:tcPr anchor="ctr"/>
                </a:tc>
                <a:tc>
                  <a:txBody>
                    <a:bodyPr/>
                    <a:lstStyle/>
                    <a:p>
                      <a:pPr algn="ctr"/>
                      <a:r>
                        <a:rPr lang="en-US" altLang="zh-TW" sz="2000" dirty="0"/>
                        <a:t>Useful in solving 0/1 Knapsack Problem, Travelling Salesman Problem.</a:t>
                      </a:r>
                      <a:endParaRPr lang="zh-TW" altLang="en-US" sz="2000" dirty="0"/>
                    </a:p>
                  </a:txBody>
                  <a:tcPr anchor="ctr"/>
                </a:tc>
                <a:extLst>
                  <a:ext uri="{0D108BD9-81ED-4DB2-BD59-A6C34878D82A}">
                    <a16:rowId xmlns:a16="http://schemas.microsoft.com/office/drawing/2014/main" val="3142804570"/>
                  </a:ext>
                </a:extLst>
              </a:tr>
            </a:tbl>
          </a:graphicData>
        </a:graphic>
      </p:graphicFrame>
      <p:sp>
        <p:nvSpPr>
          <p:cNvPr id="6" name="文字方塊 5">
            <a:extLst>
              <a:ext uri="{FF2B5EF4-FFF2-40B4-BE49-F238E27FC236}">
                <a16:creationId xmlns:a16="http://schemas.microsoft.com/office/drawing/2014/main" id="{83E36176-D43F-4E09-A848-E75903D0D447}"/>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65600911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CBB99D-8852-418A-8EAD-BE76413C0CDE}"/>
              </a:ext>
            </a:extLst>
          </p:cNvPr>
          <p:cNvSpPr>
            <a:spLocks noGrp="1"/>
          </p:cNvSpPr>
          <p:nvPr>
            <p:ph type="title"/>
          </p:nvPr>
        </p:nvSpPr>
        <p:spPr/>
        <p:txBody>
          <a:bodyPr>
            <a:normAutofit/>
          </a:bodyPr>
          <a:lstStyle/>
          <a:p>
            <a:r>
              <a:rPr lang="en-US" altLang="zh-TW" dirty="0"/>
              <a:t>Knuth-Morris-Pratt String Matching</a:t>
            </a:r>
            <a:endParaRPr lang="zh-TW" altLang="en-US" dirty="0"/>
          </a:p>
        </p:txBody>
      </p:sp>
      <p:sp>
        <p:nvSpPr>
          <p:cNvPr id="3" name="內容版面配置區 2">
            <a:extLst>
              <a:ext uri="{FF2B5EF4-FFF2-40B4-BE49-F238E27FC236}">
                <a16:creationId xmlns:a16="http://schemas.microsoft.com/office/drawing/2014/main" id="{13F3228D-B4FF-422F-B6D5-B93AB178029A}"/>
              </a:ext>
            </a:extLst>
          </p:cNvPr>
          <p:cNvSpPr>
            <a:spLocks noGrp="1"/>
          </p:cNvSpPr>
          <p:nvPr>
            <p:ph idx="1"/>
          </p:nvPr>
        </p:nvSpPr>
        <p:spPr/>
        <p:txBody>
          <a:bodyPr/>
          <a:lstStyle/>
          <a:p>
            <a:r>
              <a:rPr lang="en-US" altLang="zh-TW" dirty="0"/>
              <a:t>- In computer science, the Knuth–Morris–Pratt string-searching algorithm (or KMP algorithm) searches for occurrences of a word within a main text string by employing the observation that when a mismatch occurs, the word itself embodies sufficient information to determine where the next match could begin, thus bypassing re-examination of previously matched characters.</a:t>
            </a:r>
          </a:p>
        </p:txBody>
      </p:sp>
      <p:sp>
        <p:nvSpPr>
          <p:cNvPr id="4" name="文字方塊 3">
            <a:extLst>
              <a:ext uri="{FF2B5EF4-FFF2-40B4-BE49-F238E27FC236}">
                <a16:creationId xmlns:a16="http://schemas.microsoft.com/office/drawing/2014/main" id="{97646617-305B-4D89-BADB-F7EDF184FEBE}"/>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705048285"/>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
  <TotalTime>16789</TotalTime>
  <Words>559</Words>
  <Application>Microsoft Office PowerPoint</Application>
  <PresentationFormat>寬螢幕</PresentationFormat>
  <Paragraphs>56</Paragraphs>
  <Slides>9</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9</vt:i4>
      </vt:variant>
    </vt:vector>
  </HeadingPairs>
  <TitlesOfParts>
    <vt:vector size="12" baseType="lpstr">
      <vt:lpstr>Calibri</vt:lpstr>
      <vt:lpstr>Garamond</vt:lpstr>
      <vt:lpstr>RetrospectVTI</vt:lpstr>
      <vt:lpstr>Other Topics</vt:lpstr>
      <vt:lpstr>Backtracking</vt:lpstr>
      <vt:lpstr>Permutation of Numbers</vt:lpstr>
      <vt:lpstr>8 Queens Puzzle</vt:lpstr>
      <vt:lpstr>0/1 Knapsack Problem</vt:lpstr>
      <vt:lpstr>Branch and Bound Algorithm</vt:lpstr>
      <vt:lpstr>Difference</vt:lpstr>
      <vt:lpstr>Difference</vt:lpstr>
      <vt:lpstr>Knuth-Morris-Pratt String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Sorting Algorithms</dc:title>
  <dc:creator>Yu-Hsien Jen</dc:creator>
  <cp:lastModifiedBy>Yu-Hsien Jen</cp:lastModifiedBy>
  <cp:revision>396</cp:revision>
  <dcterms:created xsi:type="dcterms:W3CDTF">2021-02-25T12:10:26Z</dcterms:created>
  <dcterms:modified xsi:type="dcterms:W3CDTF">2021-04-28T02:57:50Z</dcterms:modified>
</cp:coreProperties>
</file>