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4" r:id="rId6"/>
    <p:sldId id="270" r:id="rId7"/>
    <p:sldId id="280" r:id="rId8"/>
    <p:sldId id="278" r:id="rId9"/>
    <p:sldId id="279" r:id="rId10"/>
    <p:sldId id="269" r:id="rId11"/>
    <p:sldId id="281" r:id="rId12"/>
    <p:sldId id="282" r:id="rId13"/>
    <p:sldId id="268" r:id="rId14"/>
    <p:sldId id="266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R JUNBEOM" initials="HJ" lastIdx="1" clrIdx="0">
    <p:extLst>
      <p:ext uri="{19B8F6BF-5375-455C-9EA6-DF929625EA0E}">
        <p15:presenceInfo xmlns:p15="http://schemas.microsoft.com/office/powerpoint/2012/main" userId="9ebd35c8c9ebcb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A979-9687-481E-92BE-BEF9C874220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92F6A-5DC1-4364-A008-D2E017E66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FEC0-864A-4107-9F7D-54D0567041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3E94-10A8-42DD-8B75-55D6AE03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878D7-9099-4156-8243-E6DEBA70F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50" dirty="0"/>
              <a:t>Computer Programming Ⅰ</a:t>
            </a:r>
            <a:br>
              <a:rPr lang="en-US" altLang="ko-KR" sz="4050" dirty="0"/>
            </a:br>
            <a:r>
              <a:rPr lang="en-US" altLang="ko-KR" sz="4050" dirty="0"/>
              <a:t>(COSE101)</a:t>
            </a:r>
            <a:endParaRPr lang="ko-KR" altLang="en-US" sz="4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864BE4-749E-4D85-9788-31A7CF50A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50079"/>
            <a:ext cx="6858000" cy="1050521"/>
          </a:xfrm>
        </p:spPr>
        <p:txBody>
          <a:bodyPr>
            <a:normAutofit/>
          </a:bodyPr>
          <a:lstStyle/>
          <a:p>
            <a:r>
              <a:rPr lang="en-US" altLang="ko-KR" dirty="0"/>
              <a:t>Project 1. KU Mobile Phone Bill Calculator</a:t>
            </a:r>
          </a:p>
          <a:p>
            <a:r>
              <a:rPr lang="en-US" altLang="ko-KR" dirty="0"/>
              <a:t>2019 Spring Semester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6884" y="5125917"/>
            <a:ext cx="415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Prof. </a:t>
            </a:r>
            <a:r>
              <a:rPr lang="en-US" altLang="ko-KR" dirty="0" err="1"/>
              <a:t>Sungdeok</a:t>
            </a:r>
            <a:r>
              <a:rPr lang="en-US" altLang="ko-KR" dirty="0"/>
              <a:t> Cha, Junbeom Hur</a:t>
            </a:r>
          </a:p>
          <a:p>
            <a:pPr algn="ctr"/>
            <a:r>
              <a:rPr lang="en-US" altLang="ko-KR" dirty="0"/>
              <a:t>TA. </a:t>
            </a:r>
            <a:r>
              <a:rPr lang="en-US" altLang="ko-KR" dirty="0" err="1"/>
              <a:t>JinHee</a:t>
            </a:r>
            <a:r>
              <a:rPr lang="en-US" altLang="ko-KR" dirty="0"/>
              <a:t> Lee, </a:t>
            </a:r>
            <a:r>
              <a:rPr lang="en-US" altLang="ko-KR" dirty="0" err="1"/>
              <a:t>Hyundo</a:t>
            </a:r>
            <a:r>
              <a:rPr lang="en-US" altLang="ko-KR" dirty="0"/>
              <a:t> Yoon, </a:t>
            </a:r>
            <a:r>
              <a:rPr lang="en-US" altLang="ko-KR" dirty="0" err="1"/>
              <a:t>Hodong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09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22065-C7A1-4BA5-8135-96D69D73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268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Your program must show billings for the past three months</a:t>
            </a:r>
          </a:p>
          <a:p>
            <a:r>
              <a:rPr lang="en-US" altLang="ko-KR" sz="2400" dirty="0"/>
              <a:t>Billings include the following information</a:t>
            </a:r>
          </a:p>
          <a:p>
            <a:pPr lvl="1"/>
            <a:r>
              <a:rPr lang="en-US" altLang="ko-KR" sz="2000" dirty="0"/>
              <a:t>Usage of voice, text, data for each month</a:t>
            </a:r>
          </a:p>
          <a:p>
            <a:pPr lvl="1"/>
            <a:r>
              <a:rPr lang="en-US" altLang="ko-KR" sz="2000" dirty="0"/>
              <a:t>Extra data that will be carried over to next month</a:t>
            </a:r>
          </a:p>
          <a:p>
            <a:pPr lvl="2"/>
            <a:r>
              <a:rPr lang="en-US" altLang="ko-KR" sz="1800" dirty="0"/>
              <a:t>If you consume data below free tier in a month, the unconsumed data can be carried over to the next month</a:t>
            </a:r>
          </a:p>
          <a:p>
            <a:pPr lvl="2"/>
            <a:r>
              <a:rPr lang="en-US" altLang="ko-KR" sz="1800" dirty="0"/>
              <a:t>But, the amount carried over cannot exceed 10% of the total amount of free tier in a month</a:t>
            </a:r>
          </a:p>
          <a:p>
            <a:pPr lvl="2"/>
            <a:r>
              <a:rPr lang="en-US" altLang="ko-KR" sz="1800" dirty="0"/>
              <a:t>Ex) Free tier = 30GB, used = 25GB, Carried over = 3GB</a:t>
            </a:r>
          </a:p>
          <a:p>
            <a:pPr lvl="1"/>
            <a:r>
              <a:rPr lang="en-US" altLang="ko-KR" sz="2000" dirty="0"/>
              <a:t>Fee of each month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5C8D04-2DD8-4811-B8AF-1938DFFF99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Font typeface="+mj-ea"/>
              <a:buAutoNum type="circleNumDbPlain" startAt="4"/>
            </a:pPr>
            <a:r>
              <a:rPr lang="en-US" altLang="ko-KR" sz="3200" b="1" dirty="0"/>
              <a:t>Fee of Past 3 Months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4940F1-96B0-40A3-BCB8-7606785D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2" y="4207620"/>
            <a:ext cx="3755996" cy="25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22065-C7A1-4BA5-8135-96D69D73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2687"/>
            <a:ext cx="7886700" cy="5569011"/>
          </a:xfrm>
        </p:spPr>
        <p:txBody>
          <a:bodyPr>
            <a:normAutofit/>
          </a:bodyPr>
          <a:lstStyle/>
          <a:p>
            <a:r>
              <a:rPr lang="en-US" altLang="ko-KR" dirty="0"/>
              <a:t>Your program must recommend the best plan based on user’s average usages of the past three months.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The best plan is the one providing service with the lowest total fee.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The best plan is determined based on the average usages for the past three months (including this month).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During the average usage calculations, round off to each unit of service.</a:t>
            </a:r>
          </a:p>
          <a:p>
            <a:pPr marL="914400" lvl="2" indent="0">
              <a:buNone/>
            </a:pPr>
            <a:r>
              <a:rPr lang="en-US" altLang="ko-KR" sz="1800" dirty="0"/>
              <a:t>Ex)	1</a:t>
            </a:r>
            <a:r>
              <a:rPr lang="en-US" altLang="ko-KR" sz="1800" baseline="30000" dirty="0"/>
              <a:t>st</a:t>
            </a:r>
            <a:r>
              <a:rPr lang="en-US" altLang="ko-KR" sz="1800" dirty="0"/>
              <a:t> month: 350 min, 	100 texts,    3.25 GB</a:t>
            </a:r>
          </a:p>
          <a:p>
            <a:pPr marL="914400" lvl="2" indent="0">
              <a:buNone/>
            </a:pPr>
            <a:r>
              <a:rPr lang="en-US" altLang="ko-KR" sz="1800" dirty="0"/>
              <a:t>	2</a:t>
            </a:r>
            <a:r>
              <a:rPr lang="en-US" altLang="ko-KR" sz="1800" baseline="30000" dirty="0"/>
              <a:t>nd</a:t>
            </a:r>
            <a:r>
              <a:rPr lang="en-US" altLang="ko-KR" sz="1800" dirty="0"/>
              <a:t> month: 424 min, 	200 texts,    2.15 GB</a:t>
            </a:r>
          </a:p>
          <a:p>
            <a:pPr marL="914400" lvl="2" indent="0">
              <a:buNone/>
            </a:pPr>
            <a:r>
              <a:rPr lang="en-US" altLang="ko-KR" sz="1800" dirty="0"/>
              <a:t>	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 month: 200 min, 	  50 texts,  10.00 GB</a:t>
            </a:r>
          </a:p>
          <a:p>
            <a:pPr marL="914400" lvl="2" indent="0">
              <a:buNone/>
            </a:pPr>
            <a:r>
              <a:rPr lang="en-US" altLang="ko-KR" sz="1800" dirty="0"/>
              <a:t>        Average usages: 324 min, 	116 texts,	    5.13 GB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2443F8A-3C42-44AA-9F97-ED44624DF3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Font typeface="+mj-ea"/>
              <a:buAutoNum type="circleNumDbPlain" startAt="5"/>
            </a:pPr>
            <a:r>
              <a:rPr lang="en-US" altLang="ko-KR" sz="2800" b="1" dirty="0"/>
              <a:t>Best plan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6219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AE6232-F728-4B63-A765-670982E5F3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Font typeface="+mj-ea"/>
              <a:buAutoNum type="circleNumDbPlain" startAt="5"/>
            </a:pPr>
            <a:r>
              <a:rPr lang="en-US" altLang="ko-KR" sz="2800" b="1" dirty="0"/>
              <a:t>Best plan recommendation (cont.)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3312B-07E9-4D95-9690-4D8F72BB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62" y="1422516"/>
            <a:ext cx="4800076" cy="40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486C1-B9AE-4766-AF56-685224A7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Note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8CE2-FE28-4385-90CE-135C1286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want to clean CMD, you can use </a:t>
            </a:r>
            <a:r>
              <a:rPr lang="en-US" altLang="ko-KR" b="1" dirty="0"/>
              <a:t>system(“</a:t>
            </a:r>
            <a:r>
              <a:rPr lang="en-US" altLang="ko-KR" b="1" dirty="0" err="1"/>
              <a:t>cls</a:t>
            </a:r>
            <a:r>
              <a:rPr lang="en-US" altLang="ko-KR" b="1" dirty="0"/>
              <a:t>“)</a:t>
            </a:r>
            <a:r>
              <a:rPr lang="en-US" altLang="ko-KR" dirty="0"/>
              <a:t>;.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/>
              <a:t>stdlib.h</a:t>
            </a:r>
            <a:r>
              <a:rPr lang="en-US" altLang="ko-KR" b="1" dirty="0"/>
              <a:t>&gt; </a:t>
            </a:r>
            <a:r>
              <a:rPr lang="en-US" altLang="ko-KR" dirty="0"/>
              <a:t>includes this function.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E2C43-07A6-4DBA-AF67-A1967593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8" y="3429000"/>
            <a:ext cx="3396278" cy="2077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88222C-884E-449B-9967-6679F127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59" y="4440815"/>
            <a:ext cx="4078865" cy="10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CFCB6-4C7C-43BD-880A-15589510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Submission Format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A1CE2-DEC1-4778-91B1-77D715E8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Submit a file </a:t>
            </a:r>
            <a:r>
              <a:rPr lang="en-US" altLang="ko-KR" b="1" dirty="0"/>
              <a:t>‘Student ID_prj1.zip’</a:t>
            </a:r>
          </a:p>
          <a:p>
            <a:pPr lvl="1"/>
            <a:r>
              <a:rPr lang="en-US" altLang="ko-KR" dirty="0"/>
              <a:t>Source file of your program </a:t>
            </a:r>
            <a:r>
              <a:rPr lang="en-US" altLang="ko-KR" b="1" dirty="0"/>
              <a:t>‘Student ID_prj1.c’</a:t>
            </a:r>
          </a:p>
          <a:p>
            <a:pPr lvl="1"/>
            <a:r>
              <a:rPr lang="en-US" altLang="ko-KR" dirty="0"/>
              <a:t>Several screenshots of your program </a:t>
            </a:r>
            <a:r>
              <a:rPr lang="en-US" altLang="ko-KR" b="1" dirty="0"/>
              <a:t>‘screenshot #.png’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BlackBoard</a:t>
            </a:r>
            <a:r>
              <a:rPr lang="en-US" altLang="ko-KR" dirty="0"/>
              <a:t> (kulms.korea.ac.kr)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55F49-E378-4C1C-9F22-DEFEE1B3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50" y="3156080"/>
            <a:ext cx="2842800" cy="1305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1C9A4C-80BB-4203-803B-9B0FD1FB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50" y="4558829"/>
            <a:ext cx="2842800" cy="18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9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09E0B-46B8-4842-A12A-36EDBA7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Submission Due Date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CD524-BA93-4E0C-A1B8-25C8083B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79" y="2088202"/>
            <a:ext cx="8333642" cy="45143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Due date: 2019/05/01 (1</a:t>
            </a:r>
            <a:r>
              <a:rPr lang="en-US" altLang="ko-KR" sz="2400" baseline="30000" dirty="0"/>
              <a:t>st</a:t>
            </a:r>
            <a:r>
              <a:rPr lang="en-US" altLang="ko-KR" sz="2400" dirty="0"/>
              <a:t>, May), 23:59</a:t>
            </a:r>
          </a:p>
          <a:p>
            <a:endParaRPr lang="en-US" altLang="ko-KR" sz="2400" dirty="0"/>
          </a:p>
          <a:p>
            <a:r>
              <a:rPr lang="en-US" altLang="ko-KR" sz="2400" dirty="0"/>
              <a:t>Please </a:t>
            </a:r>
            <a:r>
              <a:rPr lang="en-US" altLang="ko-KR" sz="2400" dirty="0">
                <a:solidFill>
                  <a:srgbClr val="C00000"/>
                </a:solidFill>
              </a:rPr>
              <a:t>submit earlier than dead line</a:t>
            </a:r>
            <a:r>
              <a:rPr lang="en-US" altLang="ko-KR" sz="2400" dirty="0"/>
              <a:t>. Late submission will not be accepted with any reason.</a:t>
            </a:r>
          </a:p>
          <a:p>
            <a:pPr marL="0" indent="0">
              <a:buNone/>
            </a:pPr>
            <a:r>
              <a:rPr lang="en-US" altLang="ko-KR" sz="2400" dirty="0"/>
              <a:t>	 ex) Errors on the blackboard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Plagiarism (or cheating): </a:t>
            </a:r>
            <a:r>
              <a:rPr lang="en-US" altLang="ko-KR" sz="2400" dirty="0">
                <a:solidFill>
                  <a:srgbClr val="C00000"/>
                </a:solidFill>
              </a:rPr>
              <a:t>0 point </a:t>
            </a:r>
            <a:r>
              <a:rPr lang="en-US" altLang="ko-KR" sz="2400" dirty="0"/>
              <a:t>with no exception.</a:t>
            </a:r>
          </a:p>
          <a:p>
            <a:pPr lvl="1"/>
            <a:r>
              <a:rPr lang="en-US" altLang="ko-KR" sz="2000" dirty="0"/>
              <a:t>Sharing source code with friends in person</a:t>
            </a:r>
          </a:p>
          <a:p>
            <a:pPr lvl="1"/>
            <a:r>
              <a:rPr lang="en-US" altLang="ko-KR" sz="2000" dirty="0"/>
              <a:t>Post up a solution on the personal blog or SNS in public</a:t>
            </a:r>
          </a:p>
          <a:p>
            <a:pPr lvl="1"/>
            <a:r>
              <a:rPr lang="en-US" altLang="ko-KR" sz="2000" dirty="0"/>
              <a:t>Or, any kind of academic dishonesty will be seriously penalized</a:t>
            </a:r>
          </a:p>
        </p:txBody>
      </p:sp>
    </p:spTree>
    <p:extLst>
      <p:ext uri="{BB962C8B-B14F-4D97-AF65-F5344CB8AC3E}">
        <p14:creationId xmlns:p14="http://schemas.microsoft.com/office/powerpoint/2010/main" val="93644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05326-38E5-48B8-B74D-0DA20BEC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Environment</a:t>
            </a:r>
            <a:endParaRPr lang="ko-KR" altLang="en-US" sz="4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828FE-7CE7-4982-9680-7B23ACF7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IDE: Visual Studio 2017</a:t>
            </a:r>
          </a:p>
          <a:p>
            <a:r>
              <a:rPr lang="en-US" altLang="ko-KR" dirty="0"/>
              <a:t>Language: C </a:t>
            </a:r>
            <a:r>
              <a:rPr lang="en-US" altLang="ko-KR" sz="2000" dirty="0"/>
              <a:t>(‘C’ only. If use any of ‘C++’, will get 0 point.)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9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ABD3-DD93-4BEC-9538-C86DE05C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Computer Programming Project 1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805A0-3C0A-4846-9DB8-3AD0A4EE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Program your own ‘KU Mobile Phone Bill Calculator’.</a:t>
            </a:r>
          </a:p>
        </p:txBody>
      </p:sp>
    </p:spTree>
    <p:extLst>
      <p:ext uri="{BB962C8B-B14F-4D97-AF65-F5344CB8AC3E}">
        <p14:creationId xmlns:p14="http://schemas.microsoft.com/office/powerpoint/2010/main" val="19335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B21D8-0223-487A-8F0D-F54DB2D0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7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KU Mobile Phone Bill Calculator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D36D4-5F2B-42B5-BE11-94F1FD68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67" y="1844287"/>
            <a:ext cx="8123465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Your program should display the main menu providing following functions.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sz="2000" dirty="0"/>
              <a:t>Display plans</a:t>
            </a:r>
          </a:p>
          <a:p>
            <a:pPr marL="971550" lvl="1" indent="-514350">
              <a:buFont typeface="+mj-lt"/>
              <a:buAutoNum type="circleNumDbPlain"/>
            </a:pPr>
            <a:r>
              <a:rPr lang="en-US" altLang="ko-KR" sz="2000" dirty="0"/>
              <a:t>Usage information for past two months</a:t>
            </a:r>
          </a:p>
          <a:p>
            <a:pPr marL="971550" lvl="1" indent="-514350">
              <a:buFont typeface="+mj-lt"/>
              <a:buAutoNum type="circleNumDbPlain"/>
            </a:pPr>
            <a:r>
              <a:rPr lang="en-US" altLang="ko-KR" sz="2000" dirty="0"/>
              <a:t>Input this month usage</a:t>
            </a:r>
          </a:p>
          <a:p>
            <a:pPr marL="971550" lvl="1" indent="-514350">
              <a:buFont typeface="+mj-lt"/>
              <a:buAutoNum type="circleNumDbPlain"/>
            </a:pPr>
            <a:r>
              <a:rPr lang="en-US" altLang="ko-KR" sz="2000" dirty="0"/>
              <a:t>Total fee for past 3 months</a:t>
            </a:r>
          </a:p>
          <a:p>
            <a:pPr marL="971550" lvl="1" indent="-514350">
              <a:buFont typeface="+mj-lt"/>
              <a:buAutoNum type="circleNumDbPlain"/>
            </a:pPr>
            <a:r>
              <a:rPr lang="en-US" altLang="ko-KR" sz="2000" dirty="0"/>
              <a:t>Best plan recommendation</a:t>
            </a:r>
          </a:p>
          <a:p>
            <a:pPr marL="971550" lvl="1" indent="-514350">
              <a:buFont typeface="+mj-lt"/>
              <a:buAutoNum type="circleNumDbPlain"/>
            </a:pPr>
            <a:r>
              <a:rPr lang="en-US" altLang="ko-KR" sz="2000" dirty="0"/>
              <a:t>Exit</a:t>
            </a:r>
          </a:p>
          <a:p>
            <a:r>
              <a:rPr lang="en-US" altLang="ko-KR" sz="2400" dirty="0"/>
              <a:t>A user can execute each function by entering corresponding number as input.</a:t>
            </a:r>
          </a:p>
          <a:p>
            <a:r>
              <a:rPr lang="en-US" altLang="ko-KR" sz="2400" dirty="0"/>
              <a:t>Each option must provide ‘back to main menu’ functionality as default.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14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8A752-E053-48EB-A8A5-A19DE0E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Example of main menu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12020-357B-43D1-A0AA-BFB3E518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34" y="1690689"/>
            <a:ext cx="4930931" cy="35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42B5-AE03-439C-A3B1-1E241462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677"/>
          </a:xfrm>
        </p:spPr>
        <p:txBody>
          <a:bodyPr>
            <a:normAutofit/>
          </a:bodyPr>
          <a:lstStyle/>
          <a:p>
            <a:pPr marL="514350" indent="-514350" algn="ctr">
              <a:buFont typeface="+mj-ea"/>
              <a:buAutoNum type="circleNumDbPlain"/>
            </a:pPr>
            <a:r>
              <a:rPr lang="en-US" altLang="ko-KR" sz="3200" b="1" dirty="0"/>
              <a:t>Displaying Plans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C3E92-ACC7-4688-9F13-24DB5DA0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268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Your program will displays two pre-defined plans. The two pre-defined plans are as follows.</a:t>
            </a:r>
          </a:p>
          <a:p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4754B9-7BBD-4D2B-B338-FA77BE0E3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04274"/>
              </p:ext>
            </p:extLst>
          </p:nvPr>
        </p:nvGraphicFramePr>
        <p:xfrm>
          <a:off x="206618" y="2812424"/>
          <a:ext cx="4658457" cy="248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378">
                  <a:extLst>
                    <a:ext uri="{9D8B030D-6E8A-4147-A177-3AD203B41FA5}">
                      <a16:colId xmlns:a16="http://schemas.microsoft.com/office/drawing/2014/main" val="4115296441"/>
                    </a:ext>
                  </a:extLst>
                </a:gridCol>
                <a:gridCol w="1966412">
                  <a:extLst>
                    <a:ext uri="{9D8B030D-6E8A-4147-A177-3AD203B41FA5}">
                      <a16:colId xmlns:a16="http://schemas.microsoft.com/office/drawing/2014/main" val="1571286235"/>
                    </a:ext>
                  </a:extLst>
                </a:gridCol>
                <a:gridCol w="1846667">
                  <a:extLst>
                    <a:ext uri="{9D8B030D-6E8A-4147-A177-3AD203B41FA5}">
                      <a16:colId xmlns:a16="http://schemas.microsoft.com/office/drawing/2014/main" val="2712380799"/>
                    </a:ext>
                  </a:extLst>
                </a:gridCol>
              </a:tblGrid>
              <a:tr h="373401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dirty="0"/>
                        <a:t>Basic Plan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0556"/>
                  </a:ext>
                </a:extLst>
              </a:tr>
              <a:tr h="311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Included in plan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Additional usages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854087"/>
                  </a:ext>
                </a:extLst>
              </a:tr>
              <a:tr h="3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Voice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 min free calls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￦</a:t>
                      </a:r>
                      <a:r>
                        <a:rPr lang="en-US" altLang="ko-KR" sz="1400" dirty="0"/>
                        <a:t>50 / 1 min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396766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Text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free text messages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￦</a:t>
                      </a:r>
                      <a:r>
                        <a:rPr lang="en-US" altLang="ko-KR" sz="1400" dirty="0"/>
                        <a:t>10 / 1 text message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683229"/>
                  </a:ext>
                </a:extLst>
              </a:tr>
              <a:tr h="3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Data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2.00 GB free 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￦</a:t>
                      </a:r>
                      <a:r>
                        <a:rPr lang="en-US" altLang="ko-KR" sz="1400" dirty="0"/>
                        <a:t>1000 / 0.1 GB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420322"/>
                  </a:ext>
                </a:extLst>
              </a:tr>
              <a:tr h="528985">
                <a:tc>
                  <a:txBody>
                    <a:bodyPr/>
                    <a:lstStyle/>
                    <a:p>
                      <a:r>
                        <a:rPr lang="en-US" altLang="ko-KR" sz="1400" b="1" dirty="0"/>
                        <a:t>Basic fee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￦ </a:t>
                      </a:r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830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7FA1A2-0FB9-49A1-A0C8-297BC6E0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63044"/>
              </p:ext>
            </p:extLst>
          </p:nvPr>
        </p:nvGraphicFramePr>
        <p:xfrm>
          <a:off x="4865075" y="2812424"/>
          <a:ext cx="4126522" cy="24953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3261">
                  <a:extLst>
                    <a:ext uri="{9D8B030D-6E8A-4147-A177-3AD203B41FA5}">
                      <a16:colId xmlns:a16="http://schemas.microsoft.com/office/drawing/2014/main" val="221527447"/>
                    </a:ext>
                  </a:extLst>
                </a:gridCol>
                <a:gridCol w="2063261">
                  <a:extLst>
                    <a:ext uri="{9D8B030D-6E8A-4147-A177-3AD203B41FA5}">
                      <a16:colId xmlns:a16="http://schemas.microsoft.com/office/drawing/2014/main" val="3835517160"/>
                    </a:ext>
                  </a:extLst>
                </a:gridCol>
              </a:tblGrid>
              <a:tr h="3717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More Data Plan</a:t>
                      </a: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33521"/>
                  </a:ext>
                </a:extLst>
              </a:tr>
              <a:tr h="18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Included in plan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Additional usages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2028"/>
                  </a:ext>
                </a:extLst>
              </a:tr>
              <a:tr h="38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 min free calls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￦</a:t>
                      </a:r>
                      <a:r>
                        <a:rPr lang="en-US" altLang="ko-KR" sz="1400" dirty="0"/>
                        <a:t>10 / 1 min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04514"/>
                  </a:ext>
                </a:extLst>
              </a:tr>
              <a:tr h="521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free text messages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￦</a:t>
                      </a:r>
                      <a:r>
                        <a:rPr lang="en-US" altLang="ko-KR" sz="1400" dirty="0"/>
                        <a:t>30 / 1 text message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7675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30.00 GB free 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￦</a:t>
                      </a:r>
                      <a:r>
                        <a:rPr lang="en-US" altLang="ko-KR" sz="1400" dirty="0"/>
                        <a:t>500 / 0.1 GB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1240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￦ </a:t>
                      </a:r>
                      <a:r>
                        <a:rPr lang="en-US" altLang="ko-KR" sz="1400" dirty="0"/>
                        <a:t>45000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9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81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C3E92-ACC7-4688-9F13-24DB5DA0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86" y="933677"/>
            <a:ext cx="8198827" cy="4351338"/>
          </a:xfrm>
        </p:spPr>
        <p:txBody>
          <a:bodyPr>
            <a:normAutofit/>
          </a:bodyPr>
          <a:lstStyle/>
          <a:p>
            <a:r>
              <a:rPr lang="en-US" altLang="ko-KR" sz="2300" dirty="0"/>
              <a:t>You have to display pre-defined mobile billing plans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BDD45E-BB87-45FB-9819-48A440D65E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33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Font typeface="+mj-ea"/>
              <a:buAutoNum type="circleNumDbPlain"/>
            </a:pPr>
            <a:r>
              <a:rPr lang="en-US" altLang="ko-KR" sz="3200" b="1" dirty="0"/>
              <a:t>Displaying Plans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5EA287-0DC8-4DD8-AAD5-CDF73BAE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1572985"/>
            <a:ext cx="36004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2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42B5-AE03-439C-A3B1-1E241462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6367"/>
          </a:xfrm>
        </p:spPr>
        <p:txBody>
          <a:bodyPr>
            <a:normAutofit/>
          </a:bodyPr>
          <a:lstStyle/>
          <a:p>
            <a:pPr marL="514350" indent="-514350" algn="ctr">
              <a:buFont typeface="+mj-ea"/>
              <a:buAutoNum type="circleNumDbPlain" startAt="2"/>
            </a:pPr>
            <a:r>
              <a:rPr lang="en-US" altLang="ko-KR" sz="3200" b="1"/>
              <a:t> Past 2 months’ usage information</a:t>
            </a:r>
            <a:endParaRPr lang="en-US" altLang="ko-KR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C3E92-ACC7-4688-9F13-24DB5DA0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2688"/>
            <a:ext cx="4460935" cy="523060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For the past two months, your program must display the following information for each month</a:t>
            </a:r>
          </a:p>
          <a:p>
            <a:pPr lvl="1"/>
            <a:r>
              <a:rPr lang="en-US" altLang="ko-KR" sz="1800" dirty="0"/>
              <a:t>User’s plan</a:t>
            </a:r>
          </a:p>
          <a:p>
            <a:pPr lvl="1"/>
            <a:r>
              <a:rPr lang="en-US" altLang="ko-KR" sz="1800" dirty="0"/>
              <a:t>Usage of voice</a:t>
            </a:r>
          </a:p>
          <a:p>
            <a:pPr lvl="1"/>
            <a:r>
              <a:rPr lang="en-US" altLang="ko-KR" sz="1800" dirty="0"/>
              <a:t>Usage of text</a:t>
            </a:r>
          </a:p>
          <a:p>
            <a:pPr lvl="1"/>
            <a:r>
              <a:rPr lang="en-US" altLang="ko-KR" sz="1800" dirty="0"/>
              <a:t>Usage of data </a:t>
            </a:r>
          </a:p>
          <a:p>
            <a:r>
              <a:rPr lang="en-US" altLang="ko-KR" sz="2000" dirty="0"/>
              <a:t>Current plan, and usages are determined randomly with following conditions when your program begins.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/>
              <a:t>Current plan: one of pre-defined plans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/>
              <a:t>Usages of voice: from 1 to 700 min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/>
              <a:t>Usages of text: from 0 to 300 messages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/>
              <a:t>Usages of data: from 0.50 to 150.00 GB</a:t>
            </a:r>
          </a:p>
          <a:p>
            <a:pPr marL="514350" indent="-514350">
              <a:buFont typeface="+mj-lt"/>
              <a:buAutoNum type="arabicParenR"/>
            </a:pP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DA967-0AE9-4447-BC35-FE7B6573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5" y="1778509"/>
            <a:ext cx="3840899" cy="31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42B5-AE03-439C-A3B1-1E241462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1052"/>
          </a:xfrm>
        </p:spPr>
        <p:txBody>
          <a:bodyPr>
            <a:normAutofit/>
          </a:bodyPr>
          <a:lstStyle/>
          <a:p>
            <a:pPr marL="514350" indent="-514350" algn="ctr">
              <a:buFont typeface="+mj-ea"/>
              <a:buAutoNum type="circleNumDbPlain" startAt="3"/>
            </a:pPr>
            <a:r>
              <a:rPr lang="en-US" altLang="ko-KR" sz="3200" b="1" dirty="0"/>
              <a:t>Input this month Usage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C3E92-ACC7-4688-9F13-24DB5DA0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268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 your usage of voice, text, and data for current month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Usages of voice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Usages of text messages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Usages of data</a:t>
            </a:r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D27780-F1D3-40F5-A930-A856F260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40" y="2929986"/>
            <a:ext cx="4001519" cy="25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643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Computer Programming Ⅰ (COSE101)</vt:lpstr>
      <vt:lpstr>Environment</vt:lpstr>
      <vt:lpstr>Computer Programming Project 1</vt:lpstr>
      <vt:lpstr>KU Mobile Phone Bill Calculator</vt:lpstr>
      <vt:lpstr>Example of main menu</vt:lpstr>
      <vt:lpstr>Displaying Plans</vt:lpstr>
      <vt:lpstr>PowerPoint 프레젠테이션</vt:lpstr>
      <vt:lpstr> Past 2 months’ usage information</vt:lpstr>
      <vt:lpstr>Input this month Usage</vt:lpstr>
      <vt:lpstr>PowerPoint 프레젠테이션</vt:lpstr>
      <vt:lpstr>PowerPoint 프레젠테이션</vt:lpstr>
      <vt:lpstr>PowerPoint 프레젠테이션</vt:lpstr>
      <vt:lpstr>Note</vt:lpstr>
      <vt:lpstr>Submission Format</vt:lpstr>
      <vt:lpstr>Submission Due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Ⅰ</dc:title>
  <dc:creator>형섭 김</dc:creator>
  <cp:lastModifiedBy>이진희</cp:lastModifiedBy>
  <cp:revision>96</cp:revision>
  <dcterms:created xsi:type="dcterms:W3CDTF">2018-04-08T14:05:51Z</dcterms:created>
  <dcterms:modified xsi:type="dcterms:W3CDTF">2019-04-10T02:18:11Z</dcterms:modified>
</cp:coreProperties>
</file>