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2" r:id="rId14"/>
    <p:sldId id="274" r:id="rId15"/>
    <p:sldId id="276" r:id="rId16"/>
    <p:sldId id="263" r:id="rId17"/>
    <p:sldId id="277" r:id="rId18"/>
    <p:sldId id="278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Fraud Detection in Insurance Claims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Yunze </a:t>
            </a:r>
            <a:r>
              <a:rPr lang="en-US"/>
              <a:t>Zhang</a:t>
            </a:r>
            <a:endParaRPr lang="en-US"/>
          </a:p>
          <a:p>
            <a:r>
              <a:rPr lang="en-US"/>
              <a:t>06/12/2024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Discrete columns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095" y="2072005"/>
            <a:ext cx="787717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Regression: Simple and interpretable.</a:t>
            </a:r>
          </a:p>
          <a:p>
            <a:r>
              <a:t>- Decision Tree: Basic non-linear model.</a:t>
            </a:r>
          </a:p>
          <a:p>
            <a:r>
              <a:t>- Random Forest: Ensemble technique for better accuracy.</a:t>
            </a:r>
          </a:p>
          <a:p>
            <a:r>
              <a:t>- LightGBM: Boosting model for enhanced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Overall correctness.</a:t>
            </a:r>
          </a:p>
          <a:p>
            <a:r>
              <a:t>- Recall: Detecting fraud effectively.</a:t>
            </a:r>
          </a:p>
          <a:p>
            <a:r>
              <a:t>- Precision: Avoiding false positives.</a:t>
            </a:r>
          </a:p>
          <a:p>
            <a:r>
              <a:t>- F1 Score: Balance between recall and precision.</a:t>
            </a:r>
          </a:p>
          <a:p>
            <a:r>
              <a:t>- AUC: Evaluating model discrimination.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240"/>
            <a:ext cx="8229600" cy="507365"/>
          </a:xfrm>
        </p:spPr>
        <p:txBody>
          <a:bodyPr/>
          <a:p>
            <a:pPr algn="l"/>
            <a:r>
              <a:rPr lang="en-US" altLang="zh-CN" sz="2400"/>
              <a:t>First Try</a:t>
            </a:r>
            <a:endParaRPr lang="en-US" altLang="zh-CN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795" y="649605"/>
            <a:ext cx="7965440" cy="176593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457200" y="2587625"/>
            <a:ext cx="8229600" cy="55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/>
              <a:t>Adding class weight</a:t>
            </a:r>
            <a:endParaRPr lang="en-US" altLang="zh-CN" sz="200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" y="3139440"/>
            <a:ext cx="8414385" cy="2145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115" y="5534025"/>
            <a:ext cx="7119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imbalance classification, setting weights for different class is a useful strategy. Each class is given weight by n_samples/(n_classes * np.bincount(y)) where np.bincount(y) count number of each class.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5915" y="258445"/>
            <a:ext cx="5932170" cy="6179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Initial Results:</a:t>
            </a:r>
          </a:p>
          <a:p>
            <a:r>
              <a:t>- Low recall for Random Forest and LightGBM.</a:t>
            </a:r>
          </a:p>
          <a:p>
            <a:pPr marL="0" indent="0">
              <a:buNone/>
            </a:pPr>
            <a:r>
              <a:t>With Class Weights:</a:t>
            </a:r>
          </a:p>
          <a:p>
            <a:r>
              <a:t>- Improved recall and F1 scores.</a:t>
            </a:r>
          </a:p>
          <a:p>
            <a:pPr marL="0" indent="0">
              <a:buNone/>
            </a:pPr>
            <a:r>
              <a:t>Hyperparameter Tuning:</a:t>
            </a:r>
          </a:p>
          <a:p>
            <a:r>
              <a:t>- Significant improvements in all models.</a:t>
            </a:r>
          </a:p>
          <a:p>
            <a:r>
              <a:t>- LightGBM achieved the best performance.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535" y="585470"/>
            <a:ext cx="7694930" cy="1732915"/>
          </a:xfrm>
          <a:prstGeom prst="rect">
            <a:avLst/>
          </a:prstGeom>
        </p:spPr>
      </p:pic>
      <p:pic>
        <p:nvPicPr>
          <p:cNvPr id="5" name="图片 3" descr="roc_curve_after_tunning"/>
          <p:cNvPicPr>
            <a:picLocks noChangeAspect="1"/>
          </p:cNvPicPr>
          <p:nvPr/>
        </p:nvPicPr>
        <p:blipFill>
          <a:blip r:embed="rId2"/>
          <a:srcRect t="7667" r="5792" b="1819"/>
          <a:stretch>
            <a:fillRect/>
          </a:stretch>
        </p:blipFill>
        <p:spPr>
          <a:xfrm>
            <a:off x="1760855" y="2616835"/>
            <a:ext cx="5254625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 descr="feature_importance"/>
          <p:cNvPicPr>
            <a:picLocks noChangeAspect="1"/>
          </p:cNvPicPr>
          <p:nvPr/>
        </p:nvPicPr>
        <p:blipFill>
          <a:blip r:embed="rId1"/>
          <a:srcRect t="7157" r="4756" b="7446"/>
          <a:stretch>
            <a:fillRect/>
          </a:stretch>
        </p:blipFill>
        <p:spPr>
          <a:xfrm>
            <a:off x="1565910" y="144145"/>
            <a:ext cx="5861685" cy="6569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Key Features:</a:t>
            </a:r>
          </a:p>
          <a:p>
            <a:r>
              <a:t>- Age: Most critical in fraud detection.</a:t>
            </a:r>
          </a:p>
          <a:p>
            <a:r>
              <a:t>- RepNumber: Significant contribution.</a:t>
            </a:r>
          </a:p>
          <a:p>
            <a:pPr marL="0" indent="0">
              <a:buNone/>
            </a:pPr>
            <a:r>
              <a:t>Insights:</a:t>
            </a:r>
          </a:p>
          <a:p>
            <a:r>
              <a:t>- Focus on these features to optimize detection.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Cars are common in families, and insurance products are essential.</a:t>
            </a:r>
          </a:p>
          <a:p>
            <a:pPr marL="0" indent="0">
              <a:buNone/>
            </a:pPr>
            <a:r>
              <a:t>Challenges:</a:t>
            </a:r>
          </a:p>
          <a:p>
            <a:r>
              <a:t>- Staged accidents for insurance claims.</a:t>
            </a:r>
          </a:p>
          <a:p>
            <a:r>
              <a:t>- Economic losses for insurance companies.</a:t>
            </a:r>
          </a:p>
          <a:p>
            <a:pPr marL="0" indent="0">
              <a:buNone/>
            </a:pPr>
            <a:r>
              <a:t>Solution:</a:t>
            </a:r>
          </a:p>
          <a:p>
            <a:r>
              <a:t>- Machine learning to detect fraud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powerful model for fraud detection.</a:t>
            </a:r>
          </a:p>
          <a:p>
            <a:r>
              <a:t>- Identify key factors related to fraudulent claims.</a:t>
            </a:r>
          </a:p>
          <a:p>
            <a:r>
              <a:t>- Evaluate the authenticity of customer claims.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t>Dataset:</a:t>
            </a:r>
          </a:p>
          <a:p>
            <a:r>
              <a:t>- 15,240 records, 33 attributes.</a:t>
            </a:r>
          </a:p>
          <a:p>
            <a:pPr marL="0" indent="0">
              <a:buNone/>
            </a:pPr>
            <a:r>
              <a:t>Key Attributes:</a:t>
            </a:r>
          </a:p>
          <a:p>
            <a:r>
              <a:t>- Customer details: Age, Gender, etc.</a:t>
            </a:r>
          </a:p>
          <a:p>
            <a:r>
              <a:t>- Car details: Price, Age, etc.</a:t>
            </a:r>
          </a:p>
          <a:p>
            <a:r>
              <a:t>- Accident details: Timestamp, Witness presence, etc.</a:t>
            </a:r>
          </a:p>
          <a:p>
            <a:pPr marL="0" indent="0">
              <a:buNone/>
            </a:pPr>
            <a:r>
              <a:t>Steps:</a:t>
            </a:r>
          </a:p>
          <a:p>
            <a:r>
              <a:t>- Univariate, Bivariate Analysis.</a:t>
            </a:r>
          </a:p>
          <a:p>
            <a:r>
              <a:t>- Correlation analysis and feature engineering.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8593"/>
            <a:ext cx="8229600" cy="1143000"/>
          </a:xfrm>
        </p:spPr>
        <p:txBody>
          <a:bodyPr>
            <a:normAutofit/>
          </a:bodyPr>
          <a:p>
            <a:pPr algn="l"/>
            <a:r>
              <a:rPr>
                <a:sym typeface="+mn-ea"/>
              </a:rPr>
              <a:t>Univariate</a:t>
            </a:r>
            <a:r>
              <a:rPr lang="en-US">
                <a:sym typeface="+mn-ea"/>
              </a:rPr>
              <a:t> </a:t>
            </a:r>
            <a:r>
              <a:rPr lang="en-US">
                <a:sym typeface="+mn-ea"/>
              </a:rPr>
              <a:t>Analysis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66665"/>
            <a:ext cx="8229600" cy="1616075"/>
          </a:xfrm>
        </p:spPr>
        <p:txBody>
          <a:bodyPr>
            <a:normAutofit fontScale="90000"/>
          </a:bodyPr>
          <a:p>
            <a:r>
              <a:rPr lang="en-US" altLang="zh-CN"/>
              <a:t>typical extremely imbalanced classification</a:t>
            </a:r>
            <a:endParaRPr lang="en-US" altLang="zh-CN"/>
          </a:p>
          <a:p>
            <a:r>
              <a:rPr lang="en-US" altLang="zh-CN"/>
              <a:t>the metric of evaluating classification results and dealing with data imbalance are quite important</a:t>
            </a:r>
            <a:endParaRPr lang="en-US" altLang="zh-CN"/>
          </a:p>
        </p:txBody>
      </p:sp>
      <p:pic>
        <p:nvPicPr>
          <p:cNvPr id="4" name="图片 1" descr="pie_chat"/>
          <p:cNvPicPr>
            <a:picLocks noChangeAspect="1"/>
          </p:cNvPicPr>
          <p:nvPr/>
        </p:nvPicPr>
        <p:blipFill>
          <a:blip r:embed="rId1"/>
          <a:srcRect l="15462" t="18208" r="14186" b="17839"/>
          <a:stretch>
            <a:fillRect/>
          </a:stretch>
        </p:blipFill>
        <p:spPr>
          <a:xfrm>
            <a:off x="1847850" y="1311910"/>
            <a:ext cx="5083175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Bivariate Analysis</a:t>
            </a:r>
            <a:endParaRPr lang="en-US" altLang="zh-CN"/>
          </a:p>
        </p:txBody>
      </p:sp>
      <p:pic>
        <p:nvPicPr>
          <p:cNvPr id="5" name="图片 5" descr="bivariate"/>
          <p:cNvPicPr>
            <a:picLocks noChangeAspect="1"/>
          </p:cNvPicPr>
          <p:nvPr/>
        </p:nvPicPr>
        <p:blipFill>
          <a:blip r:embed="rId1"/>
          <a:srcRect l="5491" t="7474" r="5525" b="5107"/>
          <a:stretch>
            <a:fillRect/>
          </a:stretch>
        </p:blipFill>
        <p:spPr>
          <a:xfrm>
            <a:off x="550545" y="1336675"/>
            <a:ext cx="8043545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Correlation Analysis</a:t>
            </a:r>
            <a:endParaRPr lang="en-US" altLang="zh-CN"/>
          </a:p>
        </p:txBody>
      </p:sp>
      <p:pic>
        <p:nvPicPr>
          <p:cNvPr id="4" name="图片 2" descr="corr"/>
          <p:cNvPicPr>
            <a:picLocks noChangeAspect="1"/>
          </p:cNvPicPr>
          <p:nvPr/>
        </p:nvPicPr>
        <p:blipFill>
          <a:blip r:embed="rId1"/>
          <a:srcRect t="7309" r="10933"/>
          <a:stretch>
            <a:fillRect/>
          </a:stretch>
        </p:blipFill>
        <p:spPr>
          <a:xfrm>
            <a:off x="899795" y="1417955"/>
            <a:ext cx="7454900" cy="5090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Feature Engineering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 “PolicyNumber”: highly related with Year.</a:t>
            </a:r>
            <a:endParaRPr lang="en-US" altLang="zh-CN"/>
          </a:p>
          <a:p>
            <a:r>
              <a:rPr lang="en-US" altLang="zh-CN"/>
              <a:t>- “AgeOfPolicyHolder”: redundant with Age</a:t>
            </a:r>
            <a:endParaRPr lang="en-US" altLang="zh-CN"/>
          </a:p>
          <a:p>
            <a:r>
              <a:rPr lang="en-US" altLang="zh-CN"/>
              <a:t>- “BasePolicy”: redundant with PolicyType</a:t>
            </a:r>
            <a:endParaRPr lang="en-US" altLang="zh-CN"/>
          </a:p>
          <a:p>
            <a:r>
              <a:rPr lang="en-US" altLang="zh-CN"/>
              <a:t>isnull().sum() and isna().sum()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4481195"/>
            <a:ext cx="776668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/>
              <a:t>Numerical columns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standarization scaling or min-max scaling is typical strategy. And I choose the former in this project.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3783965"/>
            <a:ext cx="7264400" cy="161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WPS 演示</Application>
  <PresentationFormat>On-screen Show (4:3)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Fraud Detection in Insurance Claims</vt:lpstr>
      <vt:lpstr>Project Background</vt:lpstr>
      <vt:lpstr>Project Goals</vt:lpstr>
      <vt:lpstr>Data Exploration and Preprocessing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Models Used</vt:lpstr>
      <vt:lpstr>Evaluation Metrics</vt:lpstr>
      <vt:lpstr>Adding class weight</vt:lpstr>
      <vt:lpstr>PowerPoint 演示文稿</vt:lpstr>
      <vt:lpstr>Results and Improvements</vt:lpstr>
      <vt:lpstr>PowerPoint 演示文稿</vt:lpstr>
      <vt:lpstr>PowerPoint 演示文稿</vt:lpstr>
      <vt:lpstr>Feature Importance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                   </cp:lastModifiedBy>
  <cp:revision>3</cp:revision>
  <dcterms:created xsi:type="dcterms:W3CDTF">2013-01-27T09:14:00Z</dcterms:created>
  <dcterms:modified xsi:type="dcterms:W3CDTF">2024-12-06T04:34:24Z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B990DE4541124F2A9133C9E2787D2C7B_12</vt:lpwstr>
  </property>
  <property fmtid="{D5CDD505-2E9C-101B-9397-08002B2CF9AE}" pid="3" name="KSOProductBuildVer">
    <vt:lpwstr>2052-12.1.0.19302</vt:lpwstr>
  </property>
</Properties>
</file>