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74" r:id="rId7"/>
    <p:sldId id="261" r:id="rId8"/>
    <p:sldId id="264" r:id="rId9"/>
    <p:sldId id="265" r:id="rId10"/>
    <p:sldId id="266" r:id="rId11"/>
    <p:sldId id="267" r:id="rId12"/>
    <p:sldId id="268" r:id="rId13"/>
    <p:sldId id="269" r:id="rId14"/>
    <p:sldId id="262" r:id="rId15"/>
    <p:sldId id="263"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951" autoAdjust="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FF155-F9EB-4D02-9FF3-9CD24F17C807}"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FC376-FC90-470A-8C3A-400D7E8DA830}" type="slidenum">
              <a:rPr lang="en-US" smtClean="0"/>
              <a:t>‹#›</a:t>
            </a:fld>
            <a:endParaRPr lang="en-US"/>
          </a:p>
        </p:txBody>
      </p:sp>
    </p:spTree>
    <p:extLst>
      <p:ext uri="{BB962C8B-B14F-4D97-AF65-F5344CB8AC3E}">
        <p14:creationId xmlns:p14="http://schemas.microsoft.com/office/powerpoint/2010/main" val="266491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Preemptive algorithm (Preemptive scheduling) is process transitions from running or waiting to ready state</a:t>
            </a:r>
            <a:br>
              <a:rPr lang="en-US" dirty="0"/>
            </a:br>
            <a:r>
              <a:rPr lang="en-US" dirty="0"/>
              <a:t>Known as mentioned at the definition; Time Quantum or Time Slicing</a:t>
            </a:r>
          </a:p>
          <a:p>
            <a:endParaRPr lang="en-US" dirty="0"/>
          </a:p>
        </p:txBody>
      </p:sp>
      <p:sp>
        <p:nvSpPr>
          <p:cNvPr id="4" name="Slide Number Placeholder 3"/>
          <p:cNvSpPr>
            <a:spLocks noGrp="1"/>
          </p:cNvSpPr>
          <p:nvPr>
            <p:ph type="sldNum" sz="quarter" idx="5"/>
          </p:nvPr>
        </p:nvSpPr>
        <p:spPr/>
        <p:txBody>
          <a:bodyPr/>
          <a:lstStyle/>
          <a:p>
            <a:fld id="{0DCFC376-FC90-470A-8C3A-400D7E8DA830}" type="slidenum">
              <a:rPr lang="en-US" smtClean="0"/>
              <a:t>6</a:t>
            </a:fld>
            <a:endParaRPr lang="en-US"/>
          </a:p>
        </p:txBody>
      </p:sp>
    </p:spTree>
    <p:extLst>
      <p:ext uri="{BB962C8B-B14F-4D97-AF65-F5344CB8AC3E}">
        <p14:creationId xmlns:p14="http://schemas.microsoft.com/office/powerpoint/2010/main" val="173913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0613-882F-E50C-037F-BFB2C5DFD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65C570-29E7-5937-3743-0AD24FF9A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E9288-C3A6-3427-B878-2BC761457707}"/>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5" name="Footer Placeholder 4">
            <a:extLst>
              <a:ext uri="{FF2B5EF4-FFF2-40B4-BE49-F238E27FC236}">
                <a16:creationId xmlns:a16="http://schemas.microsoft.com/office/drawing/2014/main" id="{EE7A911D-9775-1984-3A34-A8387E744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5ABF9-7FD4-EAA3-3CA7-2665C3661698}"/>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65017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DEB0-0F09-158B-7564-75C239E6C6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D20A2F-CEF6-5052-2A45-EDEEE26BFD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0B4D5-D029-433D-13FB-A4A8EEFA5C63}"/>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5" name="Footer Placeholder 4">
            <a:extLst>
              <a:ext uri="{FF2B5EF4-FFF2-40B4-BE49-F238E27FC236}">
                <a16:creationId xmlns:a16="http://schemas.microsoft.com/office/drawing/2014/main" id="{5CE6A8CD-E27F-A118-8C3A-60495970F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E9F53-9B82-BB42-D5AB-F8AE1E3F8D2A}"/>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346441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732892-D3F1-821A-5914-BBBF3256AF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334B40-AB57-EB43-949C-438A34018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A2620-D30A-D0D1-F51B-F2BA95A62791}"/>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5" name="Footer Placeholder 4">
            <a:extLst>
              <a:ext uri="{FF2B5EF4-FFF2-40B4-BE49-F238E27FC236}">
                <a16:creationId xmlns:a16="http://schemas.microsoft.com/office/drawing/2014/main" id="{389F159F-B774-B51B-CD3E-105BCF0D0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33D54-EE84-B8D8-F2BF-B64FC57F512F}"/>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220591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A91E-8AA6-CB74-7208-7BC4FDE03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10CC5D-8D2E-68A3-9CBF-0010C7F67E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4CCAE-7C1A-CE34-B007-2C6854A7E302}"/>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5" name="Footer Placeholder 4">
            <a:extLst>
              <a:ext uri="{FF2B5EF4-FFF2-40B4-BE49-F238E27FC236}">
                <a16:creationId xmlns:a16="http://schemas.microsoft.com/office/drawing/2014/main" id="{52D62266-82DF-1229-BF88-6DA52B34B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87807-01B1-2664-7F47-94D8C962987F}"/>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317116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CEDB-F4CA-01C9-EDCB-15015BDD8A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EEDCF6-BA0A-B07F-9C24-A6C4B03AA1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82F71F-5E34-9EE0-F532-AADA21A235FF}"/>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5" name="Footer Placeholder 4">
            <a:extLst>
              <a:ext uri="{FF2B5EF4-FFF2-40B4-BE49-F238E27FC236}">
                <a16:creationId xmlns:a16="http://schemas.microsoft.com/office/drawing/2014/main" id="{E78D0AC7-9ACB-3A3D-5C85-B1B07D88E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2CE2B-3C3A-6566-31F6-C38BAA56C383}"/>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366975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E587-EA11-285A-34A2-57DD94925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E02B0-5401-827F-135B-37D44DDCF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0DF3A1-A070-3EC2-D44E-DEF6A14F14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A883E-2825-A8B7-940A-FC25AD539B75}"/>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6" name="Footer Placeholder 5">
            <a:extLst>
              <a:ext uri="{FF2B5EF4-FFF2-40B4-BE49-F238E27FC236}">
                <a16:creationId xmlns:a16="http://schemas.microsoft.com/office/drawing/2014/main" id="{7DBF2B44-DB2B-12AC-CBF2-7684D4D52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B85CF-B5FB-C756-B953-9EDFF72D0604}"/>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114860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F572-761D-E14A-8E0A-6C5A2603F1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AC5D0E-1E81-AF0E-9A1E-701DD0792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1EF0C-41AE-83E1-FAB3-28B008818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DEAEDF-359C-9483-97ED-1F4266810C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AB90F2-86FE-420E-6C75-40218D228C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6B32FB-D6FC-B277-F08F-657F79A75A40}"/>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8" name="Footer Placeholder 7">
            <a:extLst>
              <a:ext uri="{FF2B5EF4-FFF2-40B4-BE49-F238E27FC236}">
                <a16:creationId xmlns:a16="http://schemas.microsoft.com/office/drawing/2014/main" id="{52E10289-128D-AB8F-766E-72EDE172EB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4CC677-AA14-6F1B-ECCE-5FD07A48F5AC}"/>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75457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FF4B-F3E0-86E5-A2F9-D9B0C6F224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A9C68-756C-8518-92A0-52231F7DC46A}"/>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4" name="Footer Placeholder 3">
            <a:extLst>
              <a:ext uri="{FF2B5EF4-FFF2-40B4-BE49-F238E27FC236}">
                <a16:creationId xmlns:a16="http://schemas.microsoft.com/office/drawing/2014/main" id="{A0D48192-3834-EC85-BAFD-DE08740924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E889DF-9B04-7826-37CD-00FB8DE92219}"/>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2466599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48CB3-51B7-E74E-C1C4-08132A938CC9}"/>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3" name="Footer Placeholder 2">
            <a:extLst>
              <a:ext uri="{FF2B5EF4-FFF2-40B4-BE49-F238E27FC236}">
                <a16:creationId xmlns:a16="http://schemas.microsoft.com/office/drawing/2014/main" id="{FFE81239-67F3-14A0-A962-2B492EC626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F3A3A3-CD7F-3B60-2BB0-C30E88922786}"/>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91739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D8A6-ADCA-BFD5-B4D5-01187FF00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DCF2EF-A818-93BF-B66E-23BA16DB8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344F79-DAC2-9307-EC8C-4A9D1756C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8482BB-773C-D14B-7835-474B262565FD}"/>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6" name="Footer Placeholder 5">
            <a:extLst>
              <a:ext uri="{FF2B5EF4-FFF2-40B4-BE49-F238E27FC236}">
                <a16:creationId xmlns:a16="http://schemas.microsoft.com/office/drawing/2014/main" id="{F2BD4590-6B9B-EC56-8D2B-D12EA499F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32B00-210A-34F2-A01A-9C014875D54F}"/>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408711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43C8-1E64-DA9B-2F5D-DF6A28304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FDECE8-1018-9EB1-3C5B-9195D8B20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D48714-90BE-11E0-7B20-5BBF1B242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A5046-EC62-582C-D98B-AC8297546F88}"/>
              </a:ext>
            </a:extLst>
          </p:cNvPr>
          <p:cNvSpPr>
            <a:spLocks noGrp="1"/>
          </p:cNvSpPr>
          <p:nvPr>
            <p:ph type="dt" sz="half" idx="10"/>
          </p:nvPr>
        </p:nvSpPr>
        <p:spPr/>
        <p:txBody>
          <a:bodyPr/>
          <a:lstStyle/>
          <a:p>
            <a:fld id="{670B5DAD-3BE8-4F59-B7FE-249721F609B2}" type="datetimeFigureOut">
              <a:rPr lang="en-US" smtClean="0"/>
              <a:t>10/3/2024</a:t>
            </a:fld>
            <a:endParaRPr lang="en-US"/>
          </a:p>
        </p:txBody>
      </p:sp>
      <p:sp>
        <p:nvSpPr>
          <p:cNvPr id="6" name="Footer Placeholder 5">
            <a:extLst>
              <a:ext uri="{FF2B5EF4-FFF2-40B4-BE49-F238E27FC236}">
                <a16:creationId xmlns:a16="http://schemas.microsoft.com/office/drawing/2014/main" id="{2D69E88C-5AD6-140B-9D13-4228BA065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9A485-278D-A64F-21D2-C5A6AF732C8B}"/>
              </a:ext>
            </a:extLst>
          </p:cNvPr>
          <p:cNvSpPr>
            <a:spLocks noGrp="1"/>
          </p:cNvSpPr>
          <p:nvPr>
            <p:ph type="sldNum" sz="quarter" idx="12"/>
          </p:nvPr>
        </p:nvSpPr>
        <p:spPr/>
        <p:txBody>
          <a:bodyPr/>
          <a:lstStyle/>
          <a:p>
            <a:fld id="{04A02999-2E82-4F3E-BE05-5604D752D88F}" type="slidenum">
              <a:rPr lang="en-US" smtClean="0"/>
              <a:t>‹#›</a:t>
            </a:fld>
            <a:endParaRPr lang="en-US"/>
          </a:p>
        </p:txBody>
      </p:sp>
    </p:spTree>
    <p:extLst>
      <p:ext uri="{BB962C8B-B14F-4D97-AF65-F5344CB8AC3E}">
        <p14:creationId xmlns:p14="http://schemas.microsoft.com/office/powerpoint/2010/main" val="156889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013D46-8392-5BD2-6998-8D3470E32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B936CB-A242-A65F-A045-7612738A2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0F039-305A-F2A9-AC3A-6CF321333F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B5DAD-3BE8-4F59-B7FE-249721F609B2}" type="datetimeFigureOut">
              <a:rPr lang="en-US" smtClean="0"/>
              <a:t>10/3/2024</a:t>
            </a:fld>
            <a:endParaRPr lang="en-US"/>
          </a:p>
        </p:txBody>
      </p:sp>
      <p:sp>
        <p:nvSpPr>
          <p:cNvPr id="5" name="Footer Placeholder 4">
            <a:extLst>
              <a:ext uri="{FF2B5EF4-FFF2-40B4-BE49-F238E27FC236}">
                <a16:creationId xmlns:a16="http://schemas.microsoft.com/office/drawing/2014/main" id="{B56B8A22-3597-22BB-A865-367BA2D7C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267E71-03A6-4573-4B7E-C9B7FA942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02999-2E82-4F3E-BE05-5604D752D88F}" type="slidenum">
              <a:rPr lang="en-US" smtClean="0"/>
              <a:t>‹#›</a:t>
            </a:fld>
            <a:endParaRPr lang="en-US"/>
          </a:p>
        </p:txBody>
      </p:sp>
    </p:spTree>
    <p:extLst>
      <p:ext uri="{BB962C8B-B14F-4D97-AF65-F5344CB8AC3E}">
        <p14:creationId xmlns:p14="http://schemas.microsoft.com/office/powerpoint/2010/main" val="481139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50ED-4E3D-BC11-D3CF-E6F897A33293}"/>
              </a:ext>
            </a:extLst>
          </p:cNvPr>
          <p:cNvSpPr>
            <a:spLocks noGrp="1"/>
          </p:cNvSpPr>
          <p:nvPr>
            <p:ph type="ctrTitle"/>
          </p:nvPr>
        </p:nvSpPr>
        <p:spPr>
          <a:xfrm>
            <a:off x="1524000" y="577760"/>
            <a:ext cx="9144000" cy="2387600"/>
          </a:xfrm>
        </p:spPr>
        <p:txBody>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Round Robin</a:t>
            </a:r>
          </a:p>
        </p:txBody>
      </p:sp>
      <p:sp>
        <p:nvSpPr>
          <p:cNvPr id="3" name="Subtitle 2">
            <a:extLst>
              <a:ext uri="{FF2B5EF4-FFF2-40B4-BE49-F238E27FC236}">
                <a16:creationId xmlns:a16="http://schemas.microsoft.com/office/drawing/2014/main" id="{BDD4F1FA-374E-3FB8-E2F8-BEF3796B4A26}"/>
              </a:ext>
            </a:extLst>
          </p:cNvPr>
          <p:cNvSpPr>
            <a:spLocks noGrp="1"/>
          </p:cNvSpPr>
          <p:nvPr>
            <p:ph type="subTitle" idx="1"/>
          </p:nvPr>
        </p:nvSpPr>
        <p:spPr>
          <a:xfrm>
            <a:off x="1524000" y="4624478"/>
            <a:ext cx="9144000" cy="1655762"/>
          </a:xfrm>
        </p:spPr>
        <p:txBody>
          <a:bodyPr>
            <a:normAutofit lnSpcReduction="10000"/>
          </a:bodyPr>
          <a:lstStyle/>
          <a:p>
            <a:r>
              <a:rPr lang="en-US" dirty="0"/>
              <a:t>Presented by:</a:t>
            </a:r>
            <a:br>
              <a:rPr lang="en-US" dirty="0"/>
            </a:br>
            <a:r>
              <a:rPr lang="en-US" dirty="0"/>
              <a:t>Phoon Yew Fai 2370265-DCS</a:t>
            </a:r>
            <a:br>
              <a:rPr lang="en-US" dirty="0"/>
            </a:br>
            <a:r>
              <a:rPr lang="en-US" dirty="0" err="1"/>
              <a:t>Danerson</a:t>
            </a:r>
            <a:r>
              <a:rPr lang="en-US" dirty="0"/>
              <a:t> </a:t>
            </a:r>
            <a:r>
              <a:rPr lang="en-US" dirty="0" err="1"/>
              <a:t>Teh</a:t>
            </a:r>
            <a:r>
              <a:rPr lang="en-US" dirty="0"/>
              <a:t> Jie Sheng 2370276-DCS</a:t>
            </a:r>
            <a:br>
              <a:rPr lang="en-US" dirty="0"/>
            </a:br>
            <a:r>
              <a:rPr lang="en-US" dirty="0"/>
              <a:t>Lai Jun Cheng 2370293-DCS</a:t>
            </a:r>
            <a:br>
              <a:rPr lang="en-US" dirty="0"/>
            </a:br>
            <a:r>
              <a:rPr lang="en-US" dirty="0"/>
              <a:t>Wong Weng Hong 2390009-DCS</a:t>
            </a:r>
          </a:p>
        </p:txBody>
      </p:sp>
      <p:sp>
        <p:nvSpPr>
          <p:cNvPr id="4" name="Rectangle 3">
            <a:extLst>
              <a:ext uri="{FF2B5EF4-FFF2-40B4-BE49-F238E27FC236}">
                <a16:creationId xmlns:a16="http://schemas.microsoft.com/office/drawing/2014/main" id="{C340C59E-B372-6AA3-3019-0CC6067BB57C}"/>
              </a:ext>
            </a:extLst>
          </p:cNvPr>
          <p:cNvSpPr/>
          <p:nvPr/>
        </p:nvSpPr>
        <p:spPr>
          <a:xfrm rot="19716660">
            <a:off x="-5568459" y="-1786648"/>
            <a:ext cx="16434178" cy="4336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2020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718F7D-80CE-0730-0873-78C39A0AE7AE}"/>
              </a:ext>
            </a:extLst>
          </p:cNvPr>
          <p:cNvSpPr>
            <a:spLocks noGrp="1"/>
          </p:cNvSpPr>
          <p:nvPr>
            <p:ph type="title"/>
          </p:nvPr>
        </p:nvSpPr>
        <p:spPr>
          <a:xfrm>
            <a:off x="-11399838" y="1186516"/>
            <a:ext cx="10515600" cy="1325563"/>
          </a:xfrm>
        </p:spPr>
        <p:txBody>
          <a:bodyPr/>
          <a:lstStyle/>
          <a:p>
            <a:r>
              <a:rPr lang="en-US" altLang="zh-CN" dirty="0"/>
              <a:t>CPU is equally allocated to each process</a:t>
            </a:r>
            <a:endParaRPr lang="en-MY" dirty="0"/>
          </a:p>
        </p:txBody>
      </p:sp>
      <p:pic>
        <p:nvPicPr>
          <p:cNvPr id="5" name="Content Placeholder 4">
            <a:extLst>
              <a:ext uri="{FF2B5EF4-FFF2-40B4-BE49-F238E27FC236}">
                <a16:creationId xmlns:a16="http://schemas.microsoft.com/office/drawing/2014/main" id="{DF8BB80E-E59C-4448-814C-2E2527311B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995" y="761918"/>
            <a:ext cx="10508009" cy="4088606"/>
          </a:xfrm>
        </p:spPr>
      </p:pic>
      <p:sp>
        <p:nvSpPr>
          <p:cNvPr id="6" name="TextBox 5">
            <a:extLst>
              <a:ext uri="{FF2B5EF4-FFF2-40B4-BE49-F238E27FC236}">
                <a16:creationId xmlns:a16="http://schemas.microsoft.com/office/drawing/2014/main" id="{FA486252-AFC3-4CC9-BA09-AE22497057BE}"/>
              </a:ext>
            </a:extLst>
          </p:cNvPr>
          <p:cNvSpPr txBox="1"/>
          <p:nvPr/>
        </p:nvSpPr>
        <p:spPr>
          <a:xfrm>
            <a:off x="841995" y="4848977"/>
            <a:ext cx="10816605" cy="923330"/>
          </a:xfrm>
          <a:prstGeom prst="rect">
            <a:avLst/>
          </a:prstGeom>
          <a:noFill/>
        </p:spPr>
        <p:txBody>
          <a:bodyPr wrap="square" rtlCol="0">
            <a:spAutoFit/>
          </a:bodyPr>
          <a:lstStyle/>
          <a:p>
            <a:pPr marL="285750" indent="-285750">
              <a:buFont typeface="Arial" panose="020B0604020202020204" pitchFamily="34" charset="0"/>
              <a:buChar char="•"/>
            </a:pPr>
            <a:r>
              <a:rPr lang="en-US" dirty="0"/>
              <a:t>every single process had to be done or pause after 3 quantum of time</a:t>
            </a:r>
          </a:p>
          <a:p>
            <a:pPr marL="285750" indent="-285750">
              <a:buFont typeface="Arial" panose="020B0604020202020204" pitchFamily="34" charset="0"/>
              <a:buChar char="•"/>
            </a:pPr>
            <a:r>
              <a:rPr lang="en-US" dirty="0"/>
              <a:t>After all process is involved, it returns to the previous undone process and start executes, until all process are finished </a:t>
            </a:r>
            <a:endParaRPr lang="en-MY" dirty="0"/>
          </a:p>
        </p:txBody>
      </p:sp>
    </p:spTree>
    <p:extLst>
      <p:ext uri="{BB962C8B-B14F-4D97-AF65-F5344CB8AC3E}">
        <p14:creationId xmlns:p14="http://schemas.microsoft.com/office/powerpoint/2010/main" val="245318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F585-A970-438C-8B37-AD858C631979}"/>
              </a:ext>
            </a:extLst>
          </p:cNvPr>
          <p:cNvSpPr>
            <a:spLocks noGrp="1"/>
          </p:cNvSpPr>
          <p:nvPr>
            <p:ph type="title"/>
          </p:nvPr>
        </p:nvSpPr>
        <p:spPr>
          <a:xfrm>
            <a:off x="835573" y="850658"/>
            <a:ext cx="10691265" cy="1371030"/>
          </a:xfrm>
        </p:spPr>
        <p:txBody>
          <a:bodyPr/>
          <a:lstStyle/>
          <a:p>
            <a:r>
              <a:rPr lang="en-US" altLang="zh-CN" dirty="0"/>
              <a:t>CPU is equally allocated to each process</a:t>
            </a:r>
            <a:endParaRPr lang="en-MY" dirty="0"/>
          </a:p>
        </p:txBody>
      </p:sp>
      <p:sp>
        <p:nvSpPr>
          <p:cNvPr id="3" name="Content Placeholder 2">
            <a:extLst>
              <a:ext uri="{FF2B5EF4-FFF2-40B4-BE49-F238E27FC236}">
                <a16:creationId xmlns:a16="http://schemas.microsoft.com/office/drawing/2014/main" id="{AE7A4D69-84B0-4D26-9333-B779FF57F060}"/>
              </a:ext>
            </a:extLst>
          </p:cNvPr>
          <p:cNvSpPr>
            <a:spLocks noGrp="1"/>
          </p:cNvSpPr>
          <p:nvPr>
            <p:ph idx="1"/>
          </p:nvPr>
        </p:nvSpPr>
        <p:spPr>
          <a:xfrm>
            <a:off x="838200" y="1825625"/>
            <a:ext cx="10515600" cy="1795880"/>
          </a:xfrm>
        </p:spPr>
        <p:txBody>
          <a:bodyPr/>
          <a:lstStyle/>
          <a:p>
            <a:r>
              <a:rPr lang="en-US" dirty="0"/>
              <a:t>Each process is assigned with the fixed time,</a:t>
            </a:r>
          </a:p>
          <a:p>
            <a:r>
              <a:rPr lang="en-US" dirty="0"/>
              <a:t>Ensures not process can monopolize the CPU</a:t>
            </a:r>
            <a:endParaRPr lang="en-MY" dirty="0"/>
          </a:p>
        </p:txBody>
      </p:sp>
      <p:pic>
        <p:nvPicPr>
          <p:cNvPr id="5" name="Content Placeholder 4">
            <a:extLst>
              <a:ext uri="{FF2B5EF4-FFF2-40B4-BE49-F238E27FC236}">
                <a16:creationId xmlns:a16="http://schemas.microsoft.com/office/drawing/2014/main" id="{D25E4203-F534-4B64-0F07-29A167B0A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896" y="711026"/>
            <a:ext cx="10306050" cy="4010025"/>
          </a:xfrm>
          <a:prstGeom prst="rect">
            <a:avLst/>
          </a:prstGeom>
        </p:spPr>
      </p:pic>
    </p:spTree>
    <p:extLst>
      <p:ext uri="{BB962C8B-B14F-4D97-AF65-F5344CB8AC3E}">
        <p14:creationId xmlns:p14="http://schemas.microsoft.com/office/powerpoint/2010/main" val="510032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D221DBA-ED59-A4F1-4544-31669A533AFB}"/>
              </a:ext>
            </a:extLst>
          </p:cNvPr>
          <p:cNvSpPr>
            <a:spLocks noGrp="1"/>
          </p:cNvSpPr>
          <p:nvPr>
            <p:ph type="title"/>
          </p:nvPr>
        </p:nvSpPr>
        <p:spPr>
          <a:xfrm>
            <a:off x="-9847729" y="795431"/>
            <a:ext cx="10515600" cy="1325563"/>
          </a:xfrm>
        </p:spPr>
        <p:txBody>
          <a:bodyPr/>
          <a:lstStyle/>
          <a:p>
            <a:r>
              <a:rPr lang="en-MY" dirty="0"/>
              <a:t>It could be implemented in the system</a:t>
            </a:r>
          </a:p>
        </p:txBody>
      </p:sp>
      <p:pic>
        <p:nvPicPr>
          <p:cNvPr id="4" name="Content Placeholder 4">
            <a:extLst>
              <a:ext uri="{FF2B5EF4-FFF2-40B4-BE49-F238E27FC236}">
                <a16:creationId xmlns:a16="http://schemas.microsoft.com/office/drawing/2014/main" id="{39CFAB88-8EF8-43C8-88A6-B75F4C49C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975" y="798497"/>
            <a:ext cx="10306050" cy="4010025"/>
          </a:xfrm>
        </p:spPr>
      </p:pic>
      <p:sp>
        <p:nvSpPr>
          <p:cNvPr id="7" name="TextBox 6">
            <a:extLst>
              <a:ext uri="{FF2B5EF4-FFF2-40B4-BE49-F238E27FC236}">
                <a16:creationId xmlns:a16="http://schemas.microsoft.com/office/drawing/2014/main" id="{E52C885F-783B-4468-9DCA-174042FEDA43}"/>
              </a:ext>
            </a:extLst>
          </p:cNvPr>
          <p:cNvSpPr txBox="1"/>
          <p:nvPr/>
        </p:nvSpPr>
        <p:spPr>
          <a:xfrm>
            <a:off x="942975" y="4810410"/>
            <a:ext cx="10115964"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CPU will only run in process burst time</a:t>
            </a:r>
          </a:p>
          <a:p>
            <a:pPr marL="285750" indent="-285750">
              <a:buFont typeface="Arial" panose="020B0604020202020204" pitchFamily="34" charset="0"/>
              <a:buChar char="•"/>
            </a:pPr>
            <a:r>
              <a:rPr lang="en-US" altLang="zh-CN" dirty="0"/>
              <a:t>Greatly avoid performance lost and increase processing efficiency</a:t>
            </a:r>
            <a:endParaRPr lang="en-MY" dirty="0"/>
          </a:p>
        </p:txBody>
      </p:sp>
    </p:spTree>
    <p:extLst>
      <p:ext uri="{BB962C8B-B14F-4D97-AF65-F5344CB8AC3E}">
        <p14:creationId xmlns:p14="http://schemas.microsoft.com/office/powerpoint/2010/main" val="3165070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0482-0780-4D90-85CA-3EC8F121C56C}"/>
              </a:ext>
            </a:extLst>
          </p:cNvPr>
          <p:cNvSpPr>
            <a:spLocks noGrp="1"/>
          </p:cNvSpPr>
          <p:nvPr>
            <p:ph type="title"/>
          </p:nvPr>
        </p:nvSpPr>
        <p:spPr>
          <a:xfrm>
            <a:off x="748260" y="922096"/>
            <a:ext cx="10691265" cy="1371030"/>
          </a:xfrm>
        </p:spPr>
        <p:txBody>
          <a:bodyPr/>
          <a:lstStyle/>
          <a:p>
            <a:r>
              <a:rPr lang="en-MY" dirty="0"/>
              <a:t>It could be implemented in the system</a:t>
            </a:r>
          </a:p>
        </p:txBody>
      </p:sp>
      <p:sp>
        <p:nvSpPr>
          <p:cNvPr id="3" name="Content Placeholder 2">
            <a:extLst>
              <a:ext uri="{FF2B5EF4-FFF2-40B4-BE49-F238E27FC236}">
                <a16:creationId xmlns:a16="http://schemas.microsoft.com/office/drawing/2014/main" id="{AD502694-23D5-4C13-82AD-14901124617E}"/>
              </a:ext>
            </a:extLst>
          </p:cNvPr>
          <p:cNvSpPr>
            <a:spLocks noGrp="1"/>
          </p:cNvSpPr>
          <p:nvPr>
            <p:ph idx="1"/>
          </p:nvPr>
        </p:nvSpPr>
        <p:spPr>
          <a:xfrm>
            <a:off x="748260" y="1824813"/>
            <a:ext cx="10691265" cy="3636088"/>
          </a:xfrm>
        </p:spPr>
        <p:txBody>
          <a:bodyPr/>
          <a:lstStyle/>
          <a:p>
            <a:r>
              <a:rPr lang="en-MY" dirty="0"/>
              <a:t>Doesn’t rely on the length of time a process needs to complete</a:t>
            </a:r>
          </a:p>
          <a:p>
            <a:r>
              <a:rPr lang="en-MY" dirty="0"/>
              <a:t>This simplicity makes it easy to implement and manage</a:t>
            </a:r>
          </a:p>
        </p:txBody>
      </p:sp>
      <p:sp>
        <p:nvSpPr>
          <p:cNvPr id="5" name="Title 1">
            <a:extLst>
              <a:ext uri="{FF2B5EF4-FFF2-40B4-BE49-F238E27FC236}">
                <a16:creationId xmlns:a16="http://schemas.microsoft.com/office/drawing/2014/main" id="{7BC57470-E7E4-D0D1-ADF8-81305B175C22}"/>
              </a:ext>
            </a:extLst>
          </p:cNvPr>
          <p:cNvSpPr txBox="1">
            <a:spLocks/>
          </p:cNvSpPr>
          <p:nvPr/>
        </p:nvSpPr>
        <p:spPr>
          <a:xfrm>
            <a:off x="-10511118" y="499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dirty="0">
                <a:cs typeface="Calibri Light"/>
              </a:rPr>
              <a:t>Not affected by Convoy effect or starvation</a:t>
            </a:r>
            <a:endParaRPr lang="en-MY" dirty="0"/>
          </a:p>
        </p:txBody>
      </p:sp>
    </p:spTree>
    <p:extLst>
      <p:ext uri="{BB962C8B-B14F-4D97-AF65-F5344CB8AC3E}">
        <p14:creationId xmlns:p14="http://schemas.microsoft.com/office/powerpoint/2010/main" val="2905754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463D-6A24-440A-9815-4C62C90C3FC8}"/>
              </a:ext>
            </a:extLst>
          </p:cNvPr>
          <p:cNvSpPr>
            <a:spLocks noGrp="1"/>
          </p:cNvSpPr>
          <p:nvPr>
            <p:ph type="title"/>
          </p:nvPr>
        </p:nvSpPr>
        <p:spPr/>
        <p:txBody>
          <a:bodyPr/>
          <a:lstStyle/>
          <a:p>
            <a:r>
              <a:rPr lang="en-MY" dirty="0">
                <a:cs typeface="Calibri Light"/>
              </a:rPr>
              <a:t>Not affected by Convoy effect or starvation</a:t>
            </a:r>
            <a:endParaRPr lang="en-MY" dirty="0"/>
          </a:p>
        </p:txBody>
      </p:sp>
      <p:sp>
        <p:nvSpPr>
          <p:cNvPr id="3" name="Content Placeholder 2">
            <a:extLst>
              <a:ext uri="{FF2B5EF4-FFF2-40B4-BE49-F238E27FC236}">
                <a16:creationId xmlns:a16="http://schemas.microsoft.com/office/drawing/2014/main" id="{2B481E32-5429-4666-B254-BC7A7D5988CB}"/>
              </a:ext>
            </a:extLst>
          </p:cNvPr>
          <p:cNvSpPr>
            <a:spLocks noGrp="1"/>
          </p:cNvSpPr>
          <p:nvPr>
            <p:ph idx="1"/>
          </p:nvPr>
        </p:nvSpPr>
        <p:spPr>
          <a:xfrm>
            <a:off x="700635" y="2555063"/>
            <a:ext cx="10691265" cy="3636088"/>
          </a:xfrm>
        </p:spPr>
        <p:txBody>
          <a:bodyPr vert="horz" lIns="91440" tIns="45720" rIns="91440" bIns="45720" rtlCol="0" anchor="t">
            <a:normAutofit/>
          </a:bodyPr>
          <a:lstStyle/>
          <a:p>
            <a:r>
              <a:rPr lang="en-MY" dirty="0">
                <a:cs typeface="Calibri"/>
              </a:rPr>
              <a:t>Convoy = short process get stuck behind a long process</a:t>
            </a:r>
          </a:p>
          <a:p>
            <a:pPr marL="0" indent="0">
              <a:buNone/>
            </a:pPr>
            <a:r>
              <a:rPr lang="en-MY" dirty="0">
                <a:cs typeface="Calibri"/>
              </a:rPr>
              <a:t>   Starvation =  process never give CPU time due to scheduling algorithm priorities</a:t>
            </a:r>
          </a:p>
          <a:p>
            <a:pPr marL="0" indent="0">
              <a:buNone/>
            </a:pPr>
            <a:endParaRPr lang="en-MY" dirty="0">
              <a:cs typeface="Calibri"/>
            </a:endParaRPr>
          </a:p>
          <a:p>
            <a:endParaRPr lang="en-MY" dirty="0">
              <a:cs typeface="Calibri"/>
            </a:endParaRPr>
          </a:p>
        </p:txBody>
      </p:sp>
      <p:pic>
        <p:nvPicPr>
          <p:cNvPr id="5" name="Content Placeholder 4">
            <a:extLst>
              <a:ext uri="{FF2B5EF4-FFF2-40B4-BE49-F238E27FC236}">
                <a16:creationId xmlns:a16="http://schemas.microsoft.com/office/drawing/2014/main" id="{8251BD0C-E65D-FACE-C7E7-2EBEFF2E4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25" y="361402"/>
            <a:ext cx="10306050" cy="4010025"/>
          </a:xfrm>
          <a:prstGeom prst="rect">
            <a:avLst/>
          </a:prstGeom>
        </p:spPr>
      </p:pic>
    </p:spTree>
    <p:extLst>
      <p:ext uri="{BB962C8B-B14F-4D97-AF65-F5344CB8AC3E}">
        <p14:creationId xmlns:p14="http://schemas.microsoft.com/office/powerpoint/2010/main" val="1436776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FF7F95-6F8F-CEFA-F55B-0B83859FA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846430"/>
            <a:ext cx="10306050" cy="4010025"/>
          </a:xfrm>
          <a:prstGeom prst="rect">
            <a:avLst/>
          </a:prstGeom>
        </p:spPr>
      </p:pic>
      <p:sp>
        <p:nvSpPr>
          <p:cNvPr id="6" name="TextBox 5">
            <a:extLst>
              <a:ext uri="{FF2B5EF4-FFF2-40B4-BE49-F238E27FC236}">
                <a16:creationId xmlns:a16="http://schemas.microsoft.com/office/drawing/2014/main" id="{A4A6BCED-19C4-6C6D-2573-BB0AF286F48E}"/>
              </a:ext>
            </a:extLst>
          </p:cNvPr>
          <p:cNvSpPr txBox="1"/>
          <p:nvPr/>
        </p:nvSpPr>
        <p:spPr>
          <a:xfrm>
            <a:off x="811742" y="5114536"/>
            <a:ext cx="105308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panose="020F0502020204030204"/>
              </a:rPr>
              <a:t>Equal time slices </a:t>
            </a:r>
            <a:endParaRPr lang="en-US">
              <a:cs typeface="Calibri" panose="020F0502020204030204"/>
            </a:endParaRPr>
          </a:p>
          <a:p>
            <a:pPr marL="285750" indent="-285750">
              <a:buFont typeface="Arial" panose="020B0604020202020204" pitchFamily="34" charset="0"/>
              <a:buChar char="•"/>
            </a:pPr>
            <a:r>
              <a:rPr lang="en-US" dirty="0">
                <a:cs typeface="Calibri" panose="020F0502020204030204"/>
              </a:rPr>
              <a:t>Cyclic order</a:t>
            </a:r>
          </a:p>
        </p:txBody>
      </p:sp>
    </p:spTree>
    <p:extLst>
      <p:ext uri="{BB962C8B-B14F-4D97-AF65-F5344CB8AC3E}">
        <p14:creationId xmlns:p14="http://schemas.microsoft.com/office/powerpoint/2010/main" val="1850934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76FE-F48F-EAC2-A663-C6D15152AC55}"/>
              </a:ext>
            </a:extLst>
          </p:cNvPr>
          <p:cNvSpPr>
            <a:spLocks noGrp="1"/>
          </p:cNvSpPr>
          <p:nvPr>
            <p:ph type="ctrTitle"/>
          </p:nvPr>
        </p:nvSpPr>
        <p:spPr>
          <a:xfrm>
            <a:off x="976916" y="2003426"/>
            <a:ext cx="10238167" cy="1425574"/>
          </a:xfrm>
          <a:noFill/>
        </p:spPr>
        <p:txBody>
          <a:bodyPr>
            <a:normAutofit/>
          </a:bodyPr>
          <a:lstStyle/>
          <a:p>
            <a:r>
              <a:rPr lang="en-US" sz="4400" dirty="0" err="1"/>
              <a:t>Disavantage</a:t>
            </a:r>
            <a:r>
              <a:rPr lang="en-US" sz="4400" dirty="0"/>
              <a:t> of round robin</a:t>
            </a:r>
            <a:endParaRPr lang="en-MY" sz="4400" dirty="0"/>
          </a:p>
        </p:txBody>
      </p:sp>
    </p:spTree>
    <p:extLst>
      <p:ext uri="{BB962C8B-B14F-4D97-AF65-F5344CB8AC3E}">
        <p14:creationId xmlns:p14="http://schemas.microsoft.com/office/powerpoint/2010/main" val="2137456624"/>
      </p:ext>
    </p:extLst>
  </p:cSld>
  <p:clrMapOvr>
    <a:masterClrMapping/>
  </p:clrMapOvr>
  <p:transition spd="slow">
    <p:push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7630-5F42-929C-863D-036288E61D9F}"/>
              </a:ext>
            </a:extLst>
          </p:cNvPr>
          <p:cNvSpPr>
            <a:spLocks noGrp="1"/>
          </p:cNvSpPr>
          <p:nvPr>
            <p:ph type="title"/>
          </p:nvPr>
        </p:nvSpPr>
        <p:spPr>
          <a:xfrm>
            <a:off x="1043631" y="809898"/>
            <a:ext cx="9942716" cy="1554480"/>
          </a:xfrm>
        </p:spPr>
        <p:txBody>
          <a:bodyPr anchor="ctr">
            <a:normAutofit/>
          </a:bodyPr>
          <a:lstStyle/>
          <a:p>
            <a:r>
              <a:rPr lang="en-US" sz="4800"/>
              <a:t>High priority tasks may no complete in the first time </a:t>
            </a:r>
            <a:endParaRPr lang="en-MY" sz="4800"/>
          </a:p>
        </p:txBody>
      </p:sp>
      <p:sp>
        <p:nvSpPr>
          <p:cNvPr id="3" name="Content Placeholder 2">
            <a:extLst>
              <a:ext uri="{FF2B5EF4-FFF2-40B4-BE49-F238E27FC236}">
                <a16:creationId xmlns:a16="http://schemas.microsoft.com/office/drawing/2014/main" id="{3909BDC7-DD7B-6456-17E7-3E97FF1D381F}"/>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Round robin process the task not using priority, what task come the first the task process, just like ascending. However procedures cannot have priorities established. So it cause the high priority tasks can’t been complete in the first time.</a:t>
            </a:r>
            <a:endParaRPr lang="en-MY" sz="2400" dirty="0"/>
          </a:p>
        </p:txBody>
      </p:sp>
    </p:spTree>
    <p:extLst>
      <p:ext uri="{BB962C8B-B14F-4D97-AF65-F5344CB8AC3E}">
        <p14:creationId xmlns:p14="http://schemas.microsoft.com/office/powerpoint/2010/main" val="200321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443F-5846-C8F5-E5ED-C0894DAD1F1A}"/>
              </a:ext>
            </a:extLst>
          </p:cNvPr>
          <p:cNvSpPr>
            <a:spLocks noGrp="1"/>
          </p:cNvSpPr>
          <p:nvPr>
            <p:ph type="title"/>
          </p:nvPr>
        </p:nvSpPr>
        <p:spPr>
          <a:xfrm>
            <a:off x="1043631" y="809898"/>
            <a:ext cx="9942716" cy="1554480"/>
          </a:xfrm>
        </p:spPr>
        <p:txBody>
          <a:bodyPr anchor="ctr">
            <a:normAutofit/>
          </a:bodyPr>
          <a:lstStyle/>
          <a:p>
            <a:r>
              <a:rPr lang="en-US" sz="4800"/>
              <a:t>Long task may increase the respond time</a:t>
            </a:r>
            <a:endParaRPr lang="en-MY" sz="4800"/>
          </a:p>
        </p:txBody>
      </p:sp>
      <p:sp>
        <p:nvSpPr>
          <p:cNvPr id="3" name="Content Placeholder 2">
            <a:extLst>
              <a:ext uri="{FF2B5EF4-FFF2-40B4-BE49-F238E27FC236}">
                <a16:creationId xmlns:a16="http://schemas.microsoft.com/office/drawing/2014/main" id="{9C19DE00-6A06-BDBB-252E-6230C2258716}"/>
              </a:ext>
            </a:extLst>
          </p:cNvPr>
          <p:cNvSpPr>
            <a:spLocks noGrp="1"/>
          </p:cNvSpPr>
          <p:nvPr>
            <p:ph idx="1"/>
          </p:nvPr>
        </p:nvSpPr>
        <p:spPr>
          <a:xfrm>
            <a:off x="1045028" y="3017522"/>
            <a:ext cx="9941319" cy="3124658"/>
          </a:xfrm>
        </p:spPr>
        <p:txBody>
          <a:bodyPr anchor="ctr">
            <a:normAutofit/>
          </a:bodyPr>
          <a:lstStyle/>
          <a:p>
            <a:r>
              <a:rPr lang="en-US" sz="2400"/>
              <a:t>Every task have their limited time to process their task. When the time ends the task will stop and the other task will start to process, no matter the task finish or not.</a:t>
            </a:r>
            <a:endParaRPr lang="en-MY" sz="2400"/>
          </a:p>
          <a:p>
            <a:r>
              <a:rPr lang="en-MY" sz="2400"/>
              <a:t>This will cause long task will always been stop and will have a long responding time.</a:t>
            </a:r>
            <a:endParaRPr lang="en-US" sz="2400"/>
          </a:p>
        </p:txBody>
      </p:sp>
    </p:spTree>
    <p:extLst>
      <p:ext uri="{BB962C8B-B14F-4D97-AF65-F5344CB8AC3E}">
        <p14:creationId xmlns:p14="http://schemas.microsoft.com/office/powerpoint/2010/main" val="2690230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18B2-3EA7-F3A9-4B43-474DC294884D}"/>
              </a:ext>
            </a:extLst>
          </p:cNvPr>
          <p:cNvSpPr>
            <a:spLocks noGrp="1"/>
          </p:cNvSpPr>
          <p:nvPr>
            <p:ph type="title"/>
          </p:nvPr>
        </p:nvSpPr>
        <p:spPr>
          <a:xfrm>
            <a:off x="1043631" y="809898"/>
            <a:ext cx="9942716" cy="1554480"/>
          </a:xfrm>
        </p:spPr>
        <p:txBody>
          <a:bodyPr anchor="ctr">
            <a:normAutofit/>
          </a:bodyPr>
          <a:lstStyle/>
          <a:p>
            <a:r>
              <a:rPr lang="en-US" sz="4800"/>
              <a:t>Will cause no responding </a:t>
            </a:r>
            <a:endParaRPr lang="en-MY" sz="4800"/>
          </a:p>
        </p:txBody>
      </p:sp>
      <p:sp>
        <p:nvSpPr>
          <p:cNvPr id="3" name="Content Placeholder 2">
            <a:extLst>
              <a:ext uri="{FF2B5EF4-FFF2-40B4-BE49-F238E27FC236}">
                <a16:creationId xmlns:a16="http://schemas.microsoft.com/office/drawing/2014/main" id="{F8C71DAC-A27D-2FA9-B9A7-F6B14E23053E}"/>
              </a:ext>
            </a:extLst>
          </p:cNvPr>
          <p:cNvSpPr>
            <a:spLocks noGrp="1"/>
          </p:cNvSpPr>
          <p:nvPr>
            <p:ph idx="1"/>
          </p:nvPr>
        </p:nvSpPr>
        <p:spPr>
          <a:xfrm>
            <a:off x="1045028" y="3017522"/>
            <a:ext cx="9941319" cy="3124658"/>
          </a:xfrm>
        </p:spPr>
        <p:txBody>
          <a:bodyPr anchor="ctr">
            <a:normAutofit/>
          </a:bodyPr>
          <a:lstStyle/>
          <a:p>
            <a:pPr marL="0" indent="0">
              <a:buNone/>
            </a:pPr>
            <a:r>
              <a:rPr lang="en-US" sz="2400"/>
              <a:t>The task is been separate to many piece and give it to the cpu. This cause the cpu all cores functioning. This will cause the cpu using large resource of the computer like memory and others. This may cause the computer lag and not responding.</a:t>
            </a:r>
            <a:endParaRPr lang="en-MY" sz="2400"/>
          </a:p>
        </p:txBody>
      </p:sp>
    </p:spTree>
    <p:extLst>
      <p:ext uri="{BB962C8B-B14F-4D97-AF65-F5344CB8AC3E}">
        <p14:creationId xmlns:p14="http://schemas.microsoft.com/office/powerpoint/2010/main" val="2975538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B59-A3E3-0820-7C5D-49DE85ED813B}"/>
              </a:ext>
            </a:extLst>
          </p:cNvPr>
          <p:cNvSpPr>
            <a:spLocks noGrp="1"/>
          </p:cNvSpPr>
          <p:nvPr>
            <p:ph type="ctrTitle"/>
          </p:nvPr>
        </p:nvSpPr>
        <p:spPr>
          <a:xfrm>
            <a:off x="1524000" y="2798063"/>
            <a:ext cx="9144000" cy="940499"/>
          </a:xfrm>
        </p:spPr>
        <p:txBody>
          <a:bodyPr/>
          <a:lstStyle/>
          <a:p>
            <a:r>
              <a:rPr lang="en-MY" dirty="0"/>
              <a:t>Definition of Round Robin</a:t>
            </a:r>
          </a:p>
        </p:txBody>
      </p:sp>
      <p:sp>
        <p:nvSpPr>
          <p:cNvPr id="3" name="Rectangle 2">
            <a:extLst>
              <a:ext uri="{FF2B5EF4-FFF2-40B4-BE49-F238E27FC236}">
                <a16:creationId xmlns:a16="http://schemas.microsoft.com/office/drawing/2014/main" id="{2E5F1305-EAD0-2BF6-405B-AB6034C833BC}"/>
              </a:ext>
            </a:extLst>
          </p:cNvPr>
          <p:cNvSpPr/>
          <p:nvPr/>
        </p:nvSpPr>
        <p:spPr>
          <a:xfrm rot="19716660">
            <a:off x="6022785" y="6366752"/>
            <a:ext cx="16434178" cy="4336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47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42AE-B9B4-57F8-62A0-E8EA9358BB94}"/>
              </a:ext>
            </a:extLst>
          </p:cNvPr>
          <p:cNvSpPr>
            <a:spLocks noGrp="1"/>
          </p:cNvSpPr>
          <p:nvPr>
            <p:ph type="title"/>
          </p:nvPr>
        </p:nvSpPr>
        <p:spPr/>
        <p:txBody>
          <a:bodyPr/>
          <a:lstStyle/>
          <a:p>
            <a:r>
              <a:rPr lang="en-MY" dirty="0"/>
              <a:t>Definition of Round Robin</a:t>
            </a:r>
          </a:p>
        </p:txBody>
      </p:sp>
      <p:sp>
        <p:nvSpPr>
          <p:cNvPr id="3" name="Content Placeholder 2">
            <a:extLst>
              <a:ext uri="{FF2B5EF4-FFF2-40B4-BE49-F238E27FC236}">
                <a16:creationId xmlns:a16="http://schemas.microsoft.com/office/drawing/2014/main" id="{4E7E0FB7-5B24-0084-CFAD-3B5C953F1DE4}"/>
              </a:ext>
            </a:extLst>
          </p:cNvPr>
          <p:cNvSpPr>
            <a:spLocks noGrp="1"/>
          </p:cNvSpPr>
          <p:nvPr>
            <p:ph idx="1"/>
          </p:nvPr>
        </p:nvSpPr>
        <p:spPr>
          <a:xfrm>
            <a:off x="673608" y="1798193"/>
            <a:ext cx="11058144" cy="4351338"/>
          </a:xfrm>
        </p:spPr>
        <p:txBody>
          <a:bodyPr/>
          <a:lstStyle/>
          <a:p>
            <a:r>
              <a:rPr lang="en-US" dirty="0"/>
              <a:t>Round Robin is a CPU scheduling algorithm where each process is cyclically assigned a fixed time slot. </a:t>
            </a:r>
          </a:p>
          <a:p>
            <a:r>
              <a:rPr lang="en-US" dirty="0"/>
              <a:t>Each process is provided a fix time to execute, it is called a quantum.</a:t>
            </a:r>
            <a:endParaRPr lang="en-MY" dirty="0"/>
          </a:p>
        </p:txBody>
      </p:sp>
    </p:spTree>
    <p:extLst>
      <p:ext uri="{BB962C8B-B14F-4D97-AF65-F5344CB8AC3E}">
        <p14:creationId xmlns:p14="http://schemas.microsoft.com/office/powerpoint/2010/main" val="1792859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9F08B-9D67-28AE-7096-8C288CE16F17}"/>
              </a:ext>
            </a:extLst>
          </p:cNvPr>
          <p:cNvSpPr/>
          <p:nvPr/>
        </p:nvSpPr>
        <p:spPr>
          <a:xfrm>
            <a:off x="2167128" y="1364820"/>
            <a:ext cx="1844802" cy="11353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t>Ready queue (For those Processes which eligible)</a:t>
            </a:r>
          </a:p>
        </p:txBody>
      </p:sp>
      <p:sp>
        <p:nvSpPr>
          <p:cNvPr id="5" name="Rectangle 4">
            <a:extLst>
              <a:ext uri="{FF2B5EF4-FFF2-40B4-BE49-F238E27FC236}">
                <a16:creationId xmlns:a16="http://schemas.microsoft.com/office/drawing/2014/main" id="{F9358FE5-7353-18F0-3788-52E640ED4C5D}"/>
              </a:ext>
            </a:extLst>
          </p:cNvPr>
          <p:cNvSpPr/>
          <p:nvPr/>
        </p:nvSpPr>
        <p:spPr>
          <a:xfrm>
            <a:off x="630936" y="2963048"/>
            <a:ext cx="2024833" cy="11353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t>Requeue the processes</a:t>
            </a:r>
          </a:p>
        </p:txBody>
      </p:sp>
      <p:sp>
        <p:nvSpPr>
          <p:cNvPr id="6" name="Rectangle 5">
            <a:extLst>
              <a:ext uri="{FF2B5EF4-FFF2-40B4-BE49-F238E27FC236}">
                <a16:creationId xmlns:a16="http://schemas.microsoft.com/office/drawing/2014/main" id="{774FABA5-C7D3-7AE0-6AEC-3650BAA3194F}"/>
              </a:ext>
            </a:extLst>
          </p:cNvPr>
          <p:cNvSpPr/>
          <p:nvPr/>
        </p:nvSpPr>
        <p:spPr>
          <a:xfrm>
            <a:off x="4163568" y="2657855"/>
            <a:ext cx="1688592" cy="1244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t>Executing processes</a:t>
            </a:r>
          </a:p>
          <a:p>
            <a:pPr algn="ctr"/>
            <a:r>
              <a:rPr lang="en-MY" dirty="0"/>
              <a:t>(a time quantum)</a:t>
            </a:r>
          </a:p>
        </p:txBody>
      </p:sp>
      <p:sp>
        <p:nvSpPr>
          <p:cNvPr id="19" name="TextBox 18">
            <a:extLst>
              <a:ext uri="{FF2B5EF4-FFF2-40B4-BE49-F238E27FC236}">
                <a16:creationId xmlns:a16="http://schemas.microsoft.com/office/drawing/2014/main" id="{EF5800F8-F51D-0B59-DD4D-96A9F122911B}"/>
              </a:ext>
            </a:extLst>
          </p:cNvPr>
          <p:cNvSpPr txBox="1"/>
          <p:nvPr/>
        </p:nvSpPr>
        <p:spPr>
          <a:xfrm>
            <a:off x="829056" y="569976"/>
            <a:ext cx="9619488" cy="646331"/>
          </a:xfrm>
          <a:prstGeom prst="rect">
            <a:avLst/>
          </a:prstGeom>
          <a:noFill/>
        </p:spPr>
        <p:txBody>
          <a:bodyPr wrap="square" rtlCol="0">
            <a:spAutoFit/>
          </a:bodyPr>
          <a:lstStyle/>
          <a:p>
            <a:r>
              <a:rPr lang="en-MY" sz="3600" dirty="0"/>
              <a:t>Step of Round Robin Scheduling</a:t>
            </a:r>
          </a:p>
        </p:txBody>
      </p:sp>
      <p:sp>
        <p:nvSpPr>
          <p:cNvPr id="30" name="Arc 29">
            <a:extLst>
              <a:ext uri="{FF2B5EF4-FFF2-40B4-BE49-F238E27FC236}">
                <a16:creationId xmlns:a16="http://schemas.microsoft.com/office/drawing/2014/main" id="{75E74100-F16B-3EE8-EE6E-0BA556AD22D3}"/>
              </a:ext>
            </a:extLst>
          </p:cNvPr>
          <p:cNvSpPr/>
          <p:nvPr/>
        </p:nvSpPr>
        <p:spPr>
          <a:xfrm>
            <a:off x="3621025" y="1946225"/>
            <a:ext cx="1152144" cy="1374571"/>
          </a:xfrm>
          <a:prstGeom prst="arc">
            <a:avLst>
              <a:gd name="adj1" fmla="val 15484849"/>
              <a:gd name="adj2" fmla="val 0"/>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MY"/>
          </a:p>
        </p:txBody>
      </p:sp>
      <p:sp>
        <p:nvSpPr>
          <p:cNvPr id="31" name="Arc 30">
            <a:extLst>
              <a:ext uri="{FF2B5EF4-FFF2-40B4-BE49-F238E27FC236}">
                <a16:creationId xmlns:a16="http://schemas.microsoft.com/office/drawing/2014/main" id="{9D0B4A5A-4822-1712-1773-22FECA937BC9}"/>
              </a:ext>
            </a:extLst>
          </p:cNvPr>
          <p:cNvSpPr/>
          <p:nvPr/>
        </p:nvSpPr>
        <p:spPr>
          <a:xfrm rot="7331507">
            <a:off x="2794589" y="1854755"/>
            <a:ext cx="1477213" cy="3148488"/>
          </a:xfrm>
          <a:prstGeom prst="arc">
            <a:avLst>
              <a:gd name="adj1" fmla="val 15484849"/>
              <a:gd name="adj2" fmla="val 0"/>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MY"/>
          </a:p>
        </p:txBody>
      </p:sp>
      <p:sp>
        <p:nvSpPr>
          <p:cNvPr id="32" name="Rectangle 31">
            <a:extLst>
              <a:ext uri="{FF2B5EF4-FFF2-40B4-BE49-F238E27FC236}">
                <a16:creationId xmlns:a16="http://schemas.microsoft.com/office/drawing/2014/main" id="{3E3C493F-A400-3FA2-EAEA-46946C30100C}"/>
              </a:ext>
            </a:extLst>
          </p:cNvPr>
          <p:cNvSpPr/>
          <p:nvPr/>
        </p:nvSpPr>
        <p:spPr>
          <a:xfrm>
            <a:off x="2162891" y="4642785"/>
            <a:ext cx="1849039" cy="12278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t>Remove completed processes</a:t>
            </a:r>
          </a:p>
        </p:txBody>
      </p:sp>
      <p:cxnSp>
        <p:nvCxnSpPr>
          <p:cNvPr id="35" name="Straight Connector 34">
            <a:extLst>
              <a:ext uri="{FF2B5EF4-FFF2-40B4-BE49-F238E27FC236}">
                <a16:creationId xmlns:a16="http://schemas.microsoft.com/office/drawing/2014/main" id="{EB6090D2-1DF4-C9AB-6935-FD063E321222}"/>
              </a:ext>
            </a:extLst>
          </p:cNvPr>
          <p:cNvCxnSpPr>
            <a:cxnSpLocks/>
          </p:cNvCxnSpPr>
          <p:nvPr/>
        </p:nvCxnSpPr>
        <p:spPr>
          <a:xfrm>
            <a:off x="2655768" y="3342892"/>
            <a:ext cx="877427" cy="1299893"/>
          </a:xfrm>
          <a:prstGeom prst="line">
            <a:avLst/>
          </a:prstGeom>
          <a:ln w="19050"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TextBox 42">
            <a:extLst>
              <a:ext uri="{FF2B5EF4-FFF2-40B4-BE49-F238E27FC236}">
                <a16:creationId xmlns:a16="http://schemas.microsoft.com/office/drawing/2014/main" id="{0EE8E686-ACDC-6AE0-3E64-19F98FAB005B}"/>
              </a:ext>
            </a:extLst>
          </p:cNvPr>
          <p:cNvSpPr txBox="1"/>
          <p:nvPr/>
        </p:nvSpPr>
        <p:spPr>
          <a:xfrm rot="3240003">
            <a:off x="2524124" y="3683688"/>
            <a:ext cx="1140714" cy="276999"/>
          </a:xfrm>
          <a:prstGeom prst="rect">
            <a:avLst/>
          </a:prstGeom>
          <a:noFill/>
        </p:spPr>
        <p:txBody>
          <a:bodyPr wrap="square" rtlCol="0">
            <a:spAutoFit/>
          </a:bodyPr>
          <a:lstStyle/>
          <a:p>
            <a:r>
              <a:rPr lang="en-MY" sz="1200" dirty="0"/>
              <a:t>Not done</a:t>
            </a:r>
          </a:p>
        </p:txBody>
      </p:sp>
      <p:sp>
        <p:nvSpPr>
          <p:cNvPr id="44" name="TextBox 43">
            <a:extLst>
              <a:ext uri="{FF2B5EF4-FFF2-40B4-BE49-F238E27FC236}">
                <a16:creationId xmlns:a16="http://schemas.microsoft.com/office/drawing/2014/main" id="{4251DB81-9EC0-00F6-C034-96379A00FA1C}"/>
              </a:ext>
            </a:extLst>
          </p:cNvPr>
          <p:cNvSpPr txBox="1"/>
          <p:nvPr/>
        </p:nvSpPr>
        <p:spPr>
          <a:xfrm rot="3328231">
            <a:off x="2830639" y="4500259"/>
            <a:ext cx="1140714" cy="276999"/>
          </a:xfrm>
          <a:prstGeom prst="rect">
            <a:avLst/>
          </a:prstGeom>
          <a:noFill/>
        </p:spPr>
        <p:txBody>
          <a:bodyPr wrap="square" rtlCol="0">
            <a:spAutoFit/>
          </a:bodyPr>
          <a:lstStyle/>
          <a:p>
            <a:r>
              <a:rPr lang="en-MY" sz="1200" dirty="0"/>
              <a:t>done</a:t>
            </a:r>
          </a:p>
        </p:txBody>
      </p:sp>
      <p:sp>
        <p:nvSpPr>
          <p:cNvPr id="45" name="Rectangle 44">
            <a:extLst>
              <a:ext uri="{FF2B5EF4-FFF2-40B4-BE49-F238E27FC236}">
                <a16:creationId xmlns:a16="http://schemas.microsoft.com/office/drawing/2014/main" id="{59C1B4E9-B610-B908-30DC-77B4F4AA07C8}"/>
              </a:ext>
            </a:extLst>
          </p:cNvPr>
          <p:cNvSpPr/>
          <p:nvPr/>
        </p:nvSpPr>
        <p:spPr>
          <a:xfrm>
            <a:off x="6224183" y="1279054"/>
            <a:ext cx="5644729" cy="5246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tIns="468000" rtlCol="0" anchor="t"/>
          <a:lstStyle/>
          <a:p>
            <a:pPr marL="285750" indent="-285750">
              <a:buFont typeface="Arial" panose="020B0604020202020204" pitchFamily="34" charset="0"/>
              <a:buChar char="•"/>
            </a:pPr>
            <a:r>
              <a:rPr lang="en-US" dirty="0"/>
              <a:t>The Ready Queue does </a:t>
            </a:r>
            <a:r>
              <a:rPr lang="en-US" b="1" dirty="0">
                <a:solidFill>
                  <a:srgbClr val="FF0000"/>
                </a:solidFill>
              </a:rPr>
              <a:t>not</a:t>
            </a:r>
            <a:r>
              <a:rPr lang="en-US" dirty="0"/>
              <a:t> </a:t>
            </a:r>
            <a:r>
              <a:rPr lang="en-US" b="1" dirty="0">
                <a:solidFill>
                  <a:srgbClr val="FF0000"/>
                </a:solidFill>
              </a:rPr>
              <a:t>hold</a:t>
            </a:r>
            <a:r>
              <a:rPr lang="en-US" dirty="0"/>
              <a:t> </a:t>
            </a:r>
            <a:r>
              <a:rPr lang="en-US" b="1" dirty="0"/>
              <a:t>processes</a:t>
            </a:r>
            <a:r>
              <a:rPr lang="en-US" dirty="0"/>
              <a:t> which:  </a:t>
            </a:r>
          </a:p>
          <a:p>
            <a:pPr marL="742950" lvl="1" indent="-285750">
              <a:buFont typeface="Wingdings" panose="05000000000000000000" pitchFamily="2" charset="2"/>
              <a:buChar char="Ø"/>
            </a:pPr>
            <a:r>
              <a:rPr lang="en-US" dirty="0"/>
              <a:t>Already present in the Ready Queue. </a:t>
            </a:r>
          </a:p>
          <a:p>
            <a:pPr marL="742950" lvl="1" indent="-285750">
              <a:buFont typeface="Wingdings" panose="05000000000000000000" pitchFamily="2" charset="2"/>
              <a:buChar char="Ø"/>
            </a:pPr>
            <a:r>
              <a:rPr lang="en-US" dirty="0">
                <a:solidFill>
                  <a:schemeClr val="bg1"/>
                </a:solidFill>
              </a:rPr>
              <a:t>non unique processes</a:t>
            </a:r>
            <a:r>
              <a:rPr lang="en-US" dirty="0"/>
              <a:t>. </a:t>
            </a:r>
          </a:p>
          <a:p>
            <a:pPr marL="742950" lvl="1" indent="-285750">
              <a:buFont typeface="Wingdings" panose="05000000000000000000" pitchFamily="2" charset="2"/>
              <a:buChar char="Ø"/>
            </a:pPr>
            <a:r>
              <a:rPr lang="en-US" dirty="0"/>
              <a:t>Completed processes</a:t>
            </a:r>
          </a:p>
          <a:p>
            <a:pPr marL="285750" indent="-285750">
              <a:buFont typeface="Arial" panose="020B0604020202020204" pitchFamily="34" charset="0"/>
              <a:buChar char="•"/>
            </a:pPr>
            <a:r>
              <a:rPr lang="en-US" dirty="0">
                <a:solidFill>
                  <a:schemeClr val="bg1"/>
                </a:solidFill>
              </a:rPr>
              <a:t>By holding same processes Redundancy of the processes increases</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endParaRPr lang="en-MY" dirty="0"/>
          </a:p>
        </p:txBody>
      </p:sp>
    </p:spTree>
    <p:extLst>
      <p:ext uri="{BB962C8B-B14F-4D97-AF65-F5344CB8AC3E}">
        <p14:creationId xmlns:p14="http://schemas.microsoft.com/office/powerpoint/2010/main" val="415547869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990D-4EF7-667C-5848-4505F75882B8}"/>
              </a:ext>
            </a:extLst>
          </p:cNvPr>
          <p:cNvSpPr>
            <a:spLocks noGrp="1"/>
          </p:cNvSpPr>
          <p:nvPr>
            <p:ph type="title"/>
          </p:nvPr>
        </p:nvSpPr>
        <p:spPr>
          <a:xfrm>
            <a:off x="838200" y="2662276"/>
            <a:ext cx="10515600" cy="1325563"/>
          </a:xfrm>
        </p:spPr>
        <p:txBody>
          <a:bodyPr/>
          <a:lstStyle/>
          <a:p>
            <a:pPr algn="ctr"/>
            <a:r>
              <a:rPr lang="en-US" dirty="0"/>
              <a:t>Characteristic of Round Robin</a:t>
            </a:r>
          </a:p>
        </p:txBody>
      </p:sp>
    </p:spTree>
    <p:extLst>
      <p:ext uri="{BB962C8B-B14F-4D97-AF65-F5344CB8AC3E}">
        <p14:creationId xmlns:p14="http://schemas.microsoft.com/office/powerpoint/2010/main" val="12711036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990D-4EF7-667C-5848-4505F75882B8}"/>
              </a:ext>
            </a:extLst>
          </p:cNvPr>
          <p:cNvSpPr>
            <a:spLocks noGrp="1"/>
          </p:cNvSpPr>
          <p:nvPr>
            <p:ph type="title"/>
          </p:nvPr>
        </p:nvSpPr>
        <p:spPr>
          <a:xfrm>
            <a:off x="-1648522" y="0"/>
            <a:ext cx="10515600" cy="1325563"/>
          </a:xfrm>
        </p:spPr>
        <p:txBody>
          <a:bodyPr/>
          <a:lstStyle/>
          <a:p>
            <a:pPr algn="ctr"/>
            <a:r>
              <a:rPr lang="en-US" dirty="0"/>
              <a:t>Characteristic of Round Robin</a:t>
            </a:r>
          </a:p>
        </p:txBody>
      </p:sp>
      <p:sp>
        <p:nvSpPr>
          <p:cNvPr id="4" name="TextBox 3">
            <a:extLst>
              <a:ext uri="{FF2B5EF4-FFF2-40B4-BE49-F238E27FC236}">
                <a16:creationId xmlns:a16="http://schemas.microsoft.com/office/drawing/2014/main" id="{06915F14-60EC-8945-C535-608A523E423D}"/>
              </a:ext>
            </a:extLst>
          </p:cNvPr>
          <p:cNvSpPr txBox="1"/>
          <p:nvPr/>
        </p:nvSpPr>
        <p:spPr>
          <a:xfrm>
            <a:off x="490654" y="2308303"/>
            <a:ext cx="9021337" cy="3108543"/>
          </a:xfrm>
          <a:prstGeom prst="rect">
            <a:avLst/>
          </a:prstGeom>
          <a:noFill/>
        </p:spPr>
        <p:txBody>
          <a:bodyPr wrap="square" rtlCol="0">
            <a:spAutoFit/>
          </a:bodyPr>
          <a:lstStyle/>
          <a:p>
            <a:pPr marL="457200" indent="-457200">
              <a:buFontTx/>
              <a:buChar char="-"/>
            </a:pPr>
            <a:r>
              <a:rPr lang="en-US" sz="2800" dirty="0"/>
              <a:t>Preemptive algorithm</a:t>
            </a:r>
          </a:p>
          <a:p>
            <a:pPr marL="457200" indent="-457200">
              <a:buFontTx/>
              <a:buChar char="-"/>
            </a:pPr>
            <a:r>
              <a:rPr lang="en-US" sz="2800" dirty="0"/>
              <a:t>Shifted to next process after fixed interval time</a:t>
            </a:r>
          </a:p>
          <a:p>
            <a:pPr marL="457200" indent="-457200">
              <a:buFontTx/>
              <a:buChar char="-"/>
            </a:pPr>
            <a:r>
              <a:rPr lang="en-US" sz="2800" dirty="0"/>
              <a:t>One of the Oldest, fairest and easiest algorithm</a:t>
            </a:r>
          </a:p>
          <a:p>
            <a:pPr marL="457200" indent="-457200">
              <a:buFontTx/>
              <a:buChar char="-"/>
            </a:pPr>
            <a:r>
              <a:rPr lang="en-US" sz="2800" dirty="0"/>
              <a:t>Hybrid model that’s clock-driven</a:t>
            </a:r>
          </a:p>
          <a:p>
            <a:pPr marL="457200" indent="-457200">
              <a:buFontTx/>
              <a:buChar char="-"/>
            </a:pPr>
            <a:r>
              <a:rPr lang="en-US" sz="2800" dirty="0"/>
              <a:t>Minimum where it’s assigned for specific task</a:t>
            </a:r>
          </a:p>
          <a:p>
            <a:pPr marL="457200" indent="-457200">
              <a:buFontTx/>
              <a:buChar char="-"/>
            </a:pPr>
            <a:r>
              <a:rPr lang="en-US" sz="2800" dirty="0"/>
              <a:t>It will differ between OS to OS</a:t>
            </a:r>
          </a:p>
          <a:p>
            <a:pPr marL="457200" indent="-457200">
              <a:buFontTx/>
              <a:buChar char="-"/>
            </a:pPr>
            <a:r>
              <a:rPr lang="en-US" sz="2800" dirty="0"/>
              <a:t>Widely used scheduling method in traditional OS</a:t>
            </a:r>
          </a:p>
        </p:txBody>
      </p:sp>
    </p:spTree>
    <p:extLst>
      <p:ext uri="{BB962C8B-B14F-4D97-AF65-F5344CB8AC3E}">
        <p14:creationId xmlns:p14="http://schemas.microsoft.com/office/powerpoint/2010/main" val="2608361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93AC72-52D3-81A8-13A8-A51E2CDD6187}"/>
              </a:ext>
            </a:extLst>
          </p:cNvPr>
          <p:cNvSpPr txBox="1"/>
          <p:nvPr/>
        </p:nvSpPr>
        <p:spPr>
          <a:xfrm>
            <a:off x="571580" y="2875419"/>
            <a:ext cx="1104484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latin typeface="Calibri Light"/>
                <a:cs typeface="Calibri Light"/>
              </a:rPr>
              <a:t>Pros of Round Robin</a:t>
            </a:r>
          </a:p>
        </p:txBody>
      </p:sp>
    </p:spTree>
    <p:extLst>
      <p:ext uri="{BB962C8B-B14F-4D97-AF65-F5344CB8AC3E}">
        <p14:creationId xmlns:p14="http://schemas.microsoft.com/office/powerpoint/2010/main" val="3062877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920AC70-073D-2103-C804-D28318C50CB5}"/>
              </a:ext>
            </a:extLst>
          </p:cNvPr>
          <p:cNvSpPr>
            <a:spLocks noGrp="1"/>
          </p:cNvSpPr>
          <p:nvPr>
            <p:ph type="title"/>
          </p:nvPr>
        </p:nvSpPr>
        <p:spPr>
          <a:xfrm>
            <a:off x="-7974106" y="1171949"/>
            <a:ext cx="10515600" cy="1325563"/>
          </a:xfrm>
        </p:spPr>
        <p:txBody>
          <a:bodyPr/>
          <a:lstStyle/>
          <a:p>
            <a:r>
              <a:rPr lang="en-US" dirty="0"/>
              <a:t>Most Efficient algorithm</a:t>
            </a:r>
            <a:endParaRPr lang="en-MY" dirty="0"/>
          </a:p>
        </p:txBody>
      </p:sp>
      <p:sp>
        <p:nvSpPr>
          <p:cNvPr id="3" name="Content Placeholder 2">
            <a:extLst>
              <a:ext uri="{FF2B5EF4-FFF2-40B4-BE49-F238E27FC236}">
                <a16:creationId xmlns:a16="http://schemas.microsoft.com/office/drawing/2014/main" id="{A9B4FF20-CC5A-BE70-CEFE-9152B7B6D91E}"/>
              </a:ext>
            </a:extLst>
          </p:cNvPr>
          <p:cNvSpPr>
            <a:spLocks noGrp="1"/>
          </p:cNvSpPr>
          <p:nvPr>
            <p:ph idx="1"/>
          </p:nvPr>
        </p:nvSpPr>
        <p:spPr/>
        <p:txBody>
          <a:bodyPr vert="horz" lIns="91440" tIns="45720" rIns="91440" bIns="45720" rtlCol="0" anchor="t">
            <a:normAutofit/>
          </a:bodyPr>
          <a:lstStyle/>
          <a:p>
            <a:r>
              <a:rPr lang="en-US" dirty="0">
                <a:cs typeface="Calibri"/>
              </a:rPr>
              <a:t>Most efficient algorithm</a:t>
            </a:r>
          </a:p>
          <a:p>
            <a:r>
              <a:rPr lang="en-US" dirty="0">
                <a:cs typeface="Calibri"/>
              </a:rPr>
              <a:t>CPU equally allocated  to each process</a:t>
            </a:r>
          </a:p>
          <a:p>
            <a:r>
              <a:rPr lang="en-US" dirty="0">
                <a:cs typeface="Calibri"/>
              </a:rPr>
              <a:t>Could be implement in System</a:t>
            </a:r>
          </a:p>
          <a:p>
            <a:r>
              <a:rPr lang="en-US" dirty="0">
                <a:cs typeface="Calibri"/>
              </a:rPr>
              <a:t>Not affected by Convoy effect or starvation</a:t>
            </a:r>
          </a:p>
        </p:txBody>
      </p:sp>
      <p:sp>
        <p:nvSpPr>
          <p:cNvPr id="2" name="TextBox 1">
            <a:extLst>
              <a:ext uri="{FF2B5EF4-FFF2-40B4-BE49-F238E27FC236}">
                <a16:creationId xmlns:a16="http://schemas.microsoft.com/office/drawing/2014/main" id="{974FECCD-29A8-141B-A75F-436F35746A04}"/>
              </a:ext>
            </a:extLst>
          </p:cNvPr>
          <p:cNvSpPr txBox="1"/>
          <p:nvPr/>
        </p:nvSpPr>
        <p:spPr>
          <a:xfrm>
            <a:off x="-2271982" y="1056184"/>
            <a:ext cx="1104484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Calibri Light"/>
                <a:cs typeface="Calibri Light"/>
              </a:rPr>
              <a:t>Pros of Round Robin</a:t>
            </a:r>
          </a:p>
        </p:txBody>
      </p:sp>
    </p:spTree>
    <p:extLst>
      <p:ext uri="{BB962C8B-B14F-4D97-AF65-F5344CB8AC3E}">
        <p14:creationId xmlns:p14="http://schemas.microsoft.com/office/powerpoint/2010/main" val="239009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BB61-3F0C-444C-8F91-DDE23503B0C7}"/>
              </a:ext>
            </a:extLst>
          </p:cNvPr>
          <p:cNvSpPr>
            <a:spLocks noGrp="1"/>
          </p:cNvSpPr>
          <p:nvPr>
            <p:ph type="title"/>
          </p:nvPr>
        </p:nvSpPr>
        <p:spPr>
          <a:xfrm>
            <a:off x="748260" y="834783"/>
            <a:ext cx="10691265" cy="1371030"/>
          </a:xfrm>
        </p:spPr>
        <p:txBody>
          <a:bodyPr/>
          <a:lstStyle/>
          <a:p>
            <a:r>
              <a:rPr lang="en-US" dirty="0"/>
              <a:t>Most Efficient algorithm</a:t>
            </a:r>
            <a:endParaRPr lang="en-MY" dirty="0"/>
          </a:p>
        </p:txBody>
      </p:sp>
      <p:sp>
        <p:nvSpPr>
          <p:cNvPr id="3" name="Content Placeholder 2">
            <a:extLst>
              <a:ext uri="{FF2B5EF4-FFF2-40B4-BE49-F238E27FC236}">
                <a16:creationId xmlns:a16="http://schemas.microsoft.com/office/drawing/2014/main" id="{879A3922-4D67-4DF6-8BD5-D06164FBCB67}"/>
              </a:ext>
            </a:extLst>
          </p:cNvPr>
          <p:cNvSpPr>
            <a:spLocks noGrp="1"/>
          </p:cNvSpPr>
          <p:nvPr>
            <p:ph idx="1"/>
          </p:nvPr>
        </p:nvSpPr>
        <p:spPr>
          <a:xfrm>
            <a:off x="838200" y="1834147"/>
            <a:ext cx="10515600" cy="3588586"/>
          </a:xfrm>
        </p:spPr>
        <p:txBody>
          <a:bodyPr>
            <a:normAutofit/>
          </a:bodyPr>
          <a:lstStyle/>
          <a:p>
            <a:r>
              <a:rPr lang="en-US" dirty="0"/>
              <a:t>Assigned a fixed time slice or quantum</a:t>
            </a:r>
          </a:p>
          <a:p>
            <a:r>
              <a:rPr lang="en-MY" dirty="0"/>
              <a:t>Process not finish,</a:t>
            </a:r>
          </a:p>
          <a:p>
            <a:r>
              <a:rPr lang="en-MY" dirty="0"/>
              <a:t> placed to back and allow next process execute</a:t>
            </a:r>
            <a:endParaRPr lang="en-US" dirty="0"/>
          </a:p>
        </p:txBody>
      </p:sp>
      <p:pic>
        <p:nvPicPr>
          <p:cNvPr id="5" name="Content Placeholder 4">
            <a:extLst>
              <a:ext uri="{FF2B5EF4-FFF2-40B4-BE49-F238E27FC236}">
                <a16:creationId xmlns:a16="http://schemas.microsoft.com/office/drawing/2014/main" id="{8952A957-268D-523B-00FE-F249E22B4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982" y="166792"/>
            <a:ext cx="10508009" cy="4088606"/>
          </a:xfrm>
          <a:prstGeom prst="rect">
            <a:avLst/>
          </a:prstGeom>
        </p:spPr>
      </p:pic>
    </p:spTree>
    <p:extLst>
      <p:ext uri="{BB962C8B-B14F-4D97-AF65-F5344CB8AC3E}">
        <p14:creationId xmlns:p14="http://schemas.microsoft.com/office/powerpoint/2010/main" val="1282915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596</Words>
  <Application>Microsoft Office PowerPoint</Application>
  <PresentationFormat>Widescreen</PresentationFormat>
  <Paragraphs>67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Round Robin</vt:lpstr>
      <vt:lpstr>Definition of Round Robin</vt:lpstr>
      <vt:lpstr>Definition of Round Robin</vt:lpstr>
      <vt:lpstr>PowerPoint Presentation</vt:lpstr>
      <vt:lpstr>Characteristic of Round Robin</vt:lpstr>
      <vt:lpstr>Characteristic of Round Robin</vt:lpstr>
      <vt:lpstr>PowerPoint Presentation</vt:lpstr>
      <vt:lpstr>Most Efficient algorithm</vt:lpstr>
      <vt:lpstr>Most Efficient algorithm</vt:lpstr>
      <vt:lpstr>CPU is equally allocated to each process</vt:lpstr>
      <vt:lpstr>CPU is equally allocated to each process</vt:lpstr>
      <vt:lpstr>It could be implemented in the system</vt:lpstr>
      <vt:lpstr>It could be implemented in the system</vt:lpstr>
      <vt:lpstr>Not affected by Convoy effect or starvation</vt:lpstr>
      <vt:lpstr>PowerPoint Presentation</vt:lpstr>
      <vt:lpstr>Disavantage of round robin</vt:lpstr>
      <vt:lpstr>High priority tasks may no complete in the first time </vt:lpstr>
      <vt:lpstr>Long task may increase the respond time</vt:lpstr>
      <vt:lpstr>Will cause no responding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Phoon</dc:creator>
  <cp:lastModifiedBy>LAI JUN CHENG</cp:lastModifiedBy>
  <cp:revision>2</cp:revision>
  <dcterms:created xsi:type="dcterms:W3CDTF">2024-06-27T05:13:27Z</dcterms:created>
  <dcterms:modified xsi:type="dcterms:W3CDTF">2024-10-03T11:55:04Z</dcterms:modified>
</cp:coreProperties>
</file>