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25" r:id="rId2"/>
    <p:sldId id="264" r:id="rId3"/>
    <p:sldId id="304" r:id="rId4"/>
    <p:sldId id="324" r:id="rId5"/>
    <p:sldId id="305" r:id="rId6"/>
    <p:sldId id="306" r:id="rId7"/>
    <p:sldId id="312" r:id="rId8"/>
    <p:sldId id="307" r:id="rId9"/>
    <p:sldId id="313" r:id="rId10"/>
    <p:sldId id="308" r:id="rId11"/>
    <p:sldId id="353" r:id="rId12"/>
    <p:sldId id="314" r:id="rId13"/>
    <p:sldId id="350" r:id="rId14"/>
    <p:sldId id="351" r:id="rId15"/>
    <p:sldId id="352" r:id="rId16"/>
    <p:sldId id="292" r:id="rId17"/>
    <p:sldId id="293" r:id="rId18"/>
    <p:sldId id="294" r:id="rId19"/>
    <p:sldId id="326" r:id="rId20"/>
  </p:sldIdLst>
  <p:sldSz cx="12192000" cy="6858000"/>
  <p:notesSz cx="12192000" cy="6858000"/>
  <p:custDataLst>
    <p:tags r:id="rId22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788" y="52"/>
      </p:cViewPr>
      <p:guideLst>
        <p:guide orient="horz" pos="291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BD097-BBB4-4E2B-A862-869B2F609FF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8661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48768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062227"/>
            <a:ext cx="12192000" cy="48895"/>
          </a:xfrm>
          <a:custGeom>
            <a:avLst/>
            <a:gdLst/>
            <a:ahLst/>
            <a:cxnLst/>
            <a:rect l="l" t="t" r="r" b="b"/>
            <a:pathLst>
              <a:path w="12192000" h="48894">
                <a:moveTo>
                  <a:pt x="0" y="8127"/>
                </a:moveTo>
                <a:lnTo>
                  <a:pt x="0" y="3683"/>
                </a:lnTo>
                <a:lnTo>
                  <a:pt x="3639" y="0"/>
                </a:lnTo>
                <a:lnTo>
                  <a:pt x="8128" y="0"/>
                </a:lnTo>
                <a:lnTo>
                  <a:pt x="12183872" y="0"/>
                </a:lnTo>
                <a:lnTo>
                  <a:pt x="12188317" y="0"/>
                </a:lnTo>
                <a:lnTo>
                  <a:pt x="12192000" y="3683"/>
                </a:lnTo>
                <a:lnTo>
                  <a:pt x="12192000" y="8127"/>
                </a:lnTo>
                <a:lnTo>
                  <a:pt x="12192000" y="40639"/>
                </a:lnTo>
                <a:lnTo>
                  <a:pt x="12192000" y="45085"/>
                </a:lnTo>
                <a:lnTo>
                  <a:pt x="12188317" y="48768"/>
                </a:lnTo>
                <a:lnTo>
                  <a:pt x="12183872" y="48768"/>
                </a:lnTo>
                <a:lnTo>
                  <a:pt x="8128" y="48768"/>
                </a:lnTo>
                <a:lnTo>
                  <a:pt x="3639" y="48768"/>
                </a:lnTo>
                <a:lnTo>
                  <a:pt x="0" y="45085"/>
                </a:lnTo>
                <a:lnTo>
                  <a:pt x="0" y="40639"/>
                </a:lnTo>
                <a:lnTo>
                  <a:pt x="0" y="8127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573768" y="210311"/>
            <a:ext cx="2218944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72795" y="262127"/>
            <a:ext cx="323215" cy="323215"/>
          </a:xfrm>
          <a:custGeom>
            <a:avLst/>
            <a:gdLst/>
            <a:ahLst/>
            <a:cxnLst/>
            <a:rect l="l" t="t" r="r" b="b"/>
            <a:pathLst>
              <a:path w="323215" h="323215">
                <a:moveTo>
                  <a:pt x="0" y="323088"/>
                </a:moveTo>
                <a:lnTo>
                  <a:pt x="323088" y="323088"/>
                </a:lnTo>
                <a:lnTo>
                  <a:pt x="323088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6304" y="135636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5" h="253365">
                <a:moveTo>
                  <a:pt x="0" y="252983"/>
                </a:moveTo>
                <a:lnTo>
                  <a:pt x="252984" y="252983"/>
                </a:lnTo>
                <a:lnTo>
                  <a:pt x="252984" y="0"/>
                </a:lnTo>
                <a:lnTo>
                  <a:pt x="0" y="0"/>
                </a:lnTo>
                <a:lnTo>
                  <a:pt x="0" y="252983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846307" y="6172200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0" y="539496"/>
                </a:moveTo>
                <a:lnTo>
                  <a:pt x="539496" y="539496"/>
                </a:lnTo>
                <a:lnTo>
                  <a:pt x="539496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17344" y="256158"/>
            <a:ext cx="895731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nsolas" panose="020B0609020204030204"/>
                <a:cs typeface="Consolas" panose="020B060902020403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8661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48768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062227"/>
            <a:ext cx="12192000" cy="48895"/>
          </a:xfrm>
          <a:custGeom>
            <a:avLst/>
            <a:gdLst/>
            <a:ahLst/>
            <a:cxnLst/>
            <a:rect l="l" t="t" r="r" b="b"/>
            <a:pathLst>
              <a:path w="12192000" h="48894">
                <a:moveTo>
                  <a:pt x="0" y="8127"/>
                </a:moveTo>
                <a:lnTo>
                  <a:pt x="0" y="3683"/>
                </a:lnTo>
                <a:lnTo>
                  <a:pt x="3639" y="0"/>
                </a:lnTo>
                <a:lnTo>
                  <a:pt x="8128" y="0"/>
                </a:lnTo>
                <a:lnTo>
                  <a:pt x="12183872" y="0"/>
                </a:lnTo>
                <a:lnTo>
                  <a:pt x="12188317" y="0"/>
                </a:lnTo>
                <a:lnTo>
                  <a:pt x="12192000" y="3683"/>
                </a:lnTo>
                <a:lnTo>
                  <a:pt x="12192000" y="8127"/>
                </a:lnTo>
                <a:lnTo>
                  <a:pt x="12192000" y="40639"/>
                </a:lnTo>
                <a:lnTo>
                  <a:pt x="12192000" y="45085"/>
                </a:lnTo>
                <a:lnTo>
                  <a:pt x="12188317" y="48768"/>
                </a:lnTo>
                <a:lnTo>
                  <a:pt x="12183872" y="48768"/>
                </a:lnTo>
                <a:lnTo>
                  <a:pt x="8128" y="48768"/>
                </a:lnTo>
                <a:lnTo>
                  <a:pt x="3639" y="48768"/>
                </a:lnTo>
                <a:lnTo>
                  <a:pt x="0" y="45085"/>
                </a:lnTo>
                <a:lnTo>
                  <a:pt x="0" y="40639"/>
                </a:lnTo>
                <a:lnTo>
                  <a:pt x="0" y="8127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573768" y="210311"/>
            <a:ext cx="2218944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72795" y="262127"/>
            <a:ext cx="323215" cy="323215"/>
          </a:xfrm>
          <a:custGeom>
            <a:avLst/>
            <a:gdLst/>
            <a:ahLst/>
            <a:cxnLst/>
            <a:rect l="l" t="t" r="r" b="b"/>
            <a:pathLst>
              <a:path w="323215" h="323215">
                <a:moveTo>
                  <a:pt x="0" y="323088"/>
                </a:moveTo>
                <a:lnTo>
                  <a:pt x="323088" y="323088"/>
                </a:lnTo>
                <a:lnTo>
                  <a:pt x="323088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6304" y="135636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5" h="253365">
                <a:moveTo>
                  <a:pt x="0" y="252983"/>
                </a:moveTo>
                <a:lnTo>
                  <a:pt x="252984" y="252983"/>
                </a:lnTo>
                <a:lnTo>
                  <a:pt x="252984" y="0"/>
                </a:lnTo>
                <a:lnTo>
                  <a:pt x="0" y="0"/>
                </a:lnTo>
                <a:lnTo>
                  <a:pt x="0" y="252983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846307" y="6172200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0" y="539496"/>
                </a:moveTo>
                <a:lnTo>
                  <a:pt x="539496" y="539496"/>
                </a:lnTo>
                <a:lnTo>
                  <a:pt x="539496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502407"/>
            <a:ext cx="12192000" cy="1879600"/>
          </a:xfrm>
          <a:custGeom>
            <a:avLst/>
            <a:gdLst/>
            <a:ahLst/>
            <a:cxnLst/>
            <a:rect l="l" t="t" r="r" b="b"/>
            <a:pathLst>
              <a:path w="12192000" h="1879600">
                <a:moveTo>
                  <a:pt x="0" y="1879092"/>
                </a:moveTo>
                <a:lnTo>
                  <a:pt x="12192000" y="1879092"/>
                </a:lnTo>
                <a:lnTo>
                  <a:pt x="12192000" y="0"/>
                </a:lnTo>
                <a:lnTo>
                  <a:pt x="0" y="0"/>
                </a:lnTo>
                <a:lnTo>
                  <a:pt x="0" y="187909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8661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48768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062227"/>
            <a:ext cx="12192000" cy="48895"/>
          </a:xfrm>
          <a:custGeom>
            <a:avLst/>
            <a:gdLst/>
            <a:ahLst/>
            <a:cxnLst/>
            <a:rect l="l" t="t" r="r" b="b"/>
            <a:pathLst>
              <a:path w="12192000" h="48894">
                <a:moveTo>
                  <a:pt x="0" y="8127"/>
                </a:moveTo>
                <a:lnTo>
                  <a:pt x="0" y="3683"/>
                </a:lnTo>
                <a:lnTo>
                  <a:pt x="3639" y="0"/>
                </a:lnTo>
                <a:lnTo>
                  <a:pt x="8128" y="0"/>
                </a:lnTo>
                <a:lnTo>
                  <a:pt x="12183872" y="0"/>
                </a:lnTo>
                <a:lnTo>
                  <a:pt x="12188317" y="0"/>
                </a:lnTo>
                <a:lnTo>
                  <a:pt x="12192000" y="3683"/>
                </a:lnTo>
                <a:lnTo>
                  <a:pt x="12192000" y="8127"/>
                </a:lnTo>
                <a:lnTo>
                  <a:pt x="12192000" y="40639"/>
                </a:lnTo>
                <a:lnTo>
                  <a:pt x="12192000" y="45085"/>
                </a:lnTo>
                <a:lnTo>
                  <a:pt x="12188317" y="48768"/>
                </a:lnTo>
                <a:lnTo>
                  <a:pt x="12183872" y="48768"/>
                </a:lnTo>
                <a:lnTo>
                  <a:pt x="8128" y="48768"/>
                </a:lnTo>
                <a:lnTo>
                  <a:pt x="3639" y="48768"/>
                </a:lnTo>
                <a:lnTo>
                  <a:pt x="0" y="45085"/>
                </a:lnTo>
                <a:lnTo>
                  <a:pt x="0" y="40639"/>
                </a:lnTo>
                <a:lnTo>
                  <a:pt x="0" y="8127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573768" y="210311"/>
            <a:ext cx="2218944" cy="647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72795" y="262127"/>
            <a:ext cx="323215" cy="323215"/>
          </a:xfrm>
          <a:custGeom>
            <a:avLst/>
            <a:gdLst/>
            <a:ahLst/>
            <a:cxnLst/>
            <a:rect l="l" t="t" r="r" b="b"/>
            <a:pathLst>
              <a:path w="323215" h="323215">
                <a:moveTo>
                  <a:pt x="0" y="323088"/>
                </a:moveTo>
                <a:lnTo>
                  <a:pt x="323088" y="323088"/>
                </a:lnTo>
                <a:lnTo>
                  <a:pt x="323088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6304" y="135636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5" h="253365">
                <a:moveTo>
                  <a:pt x="0" y="252983"/>
                </a:moveTo>
                <a:lnTo>
                  <a:pt x="252984" y="252983"/>
                </a:lnTo>
                <a:lnTo>
                  <a:pt x="252984" y="0"/>
                </a:lnTo>
                <a:lnTo>
                  <a:pt x="0" y="0"/>
                </a:lnTo>
                <a:lnTo>
                  <a:pt x="0" y="252983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7344" y="205866"/>
            <a:ext cx="895731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2374264"/>
            <a:ext cx="5679440" cy="2643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/>
                <a:cs typeface="Consolas" panose="020B060902020403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62385" y="6324396"/>
            <a:ext cx="310515" cy="28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../media/image12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/>
          <p:cNvSpPr/>
          <p:nvPr>
            <p:custDataLst>
              <p:tags r:id="rId1"/>
            </p:custDataLst>
          </p:nvPr>
        </p:nvSpPr>
        <p:spPr>
          <a:xfrm>
            <a:off x="-228600" y="750414"/>
            <a:ext cx="10363201" cy="1133179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0" tIns="12240" rIns="0" bIns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None/>
            </a:pPr>
            <a:r>
              <a:rPr lang="en-US" altLang="zh-CN" sz="3600" b="1" strike="noStrike" spc="-7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3600" b="1" strike="noStrike" spc="-7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龙芯杯</a:t>
            </a:r>
            <a:r>
              <a:rPr lang="en-US" altLang="zh-CN" sz="3600" b="1" strike="noStrike" spc="-7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3600" b="1" strike="noStrike" spc="-7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第七届全国大学生系统能力培养大赛</a:t>
            </a:r>
            <a:endParaRPr lang="en-US" altLang="zh-CN" sz="3600" b="1" strike="noStrike" spc="-7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  <a:buNone/>
            </a:pPr>
            <a:r>
              <a:rPr lang="en-US" altLang="zh-CN" sz="3600" b="1" spc="-7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@</a:t>
            </a:r>
            <a:r>
              <a:rPr lang="zh-CN" altLang="en-US" sz="3600" b="1" spc="-7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河南理工大学  </a:t>
            </a:r>
            <a:r>
              <a:rPr lang="en-US" altLang="zh-CN" sz="3600" b="1" spc="-7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2023.8</a:t>
            </a:r>
            <a:endParaRPr lang="zh-CN" altLang="en-US" sz="3600" b="1" strike="noStrike" spc="-7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"/>
          <p:cNvSpPr txBox="1"/>
          <p:nvPr>
            <p:custDataLst>
              <p:tags r:id="rId2"/>
            </p:custDataLst>
          </p:nvPr>
        </p:nvSpPr>
        <p:spPr>
          <a:xfrm>
            <a:off x="914400" y="2871070"/>
            <a:ext cx="10198735" cy="935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zh-CN" sz="6000" b="1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LoongArch</a:t>
            </a:r>
            <a:r>
              <a:rPr lang="zh-CN" sz="6000" b="1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团体赛项目答辩</a:t>
            </a:r>
          </a:p>
        </p:txBody>
      </p:sp>
      <p:sp>
        <p:nvSpPr>
          <p:cNvPr id="22" name="object 2"/>
          <p:cNvSpPr/>
          <p:nvPr>
            <p:custDataLst>
              <p:tags r:id="rId3"/>
            </p:custDataLst>
          </p:nvPr>
        </p:nvSpPr>
        <p:spPr>
          <a:xfrm>
            <a:off x="1981200" y="4648200"/>
            <a:ext cx="7976520" cy="171846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12700" algn="ctr">
              <a:lnSpc>
                <a:spcPct val="130000"/>
              </a:lnSpc>
              <a:spcBef>
                <a:spcPts val="95"/>
              </a:spcBef>
              <a:buNone/>
            </a:pPr>
            <a:r>
              <a:rPr lang="zh-CN" sz="2800" b="0" strike="noStrike" spc="-7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队名：碰巧都队</a:t>
            </a:r>
          </a:p>
          <a:p>
            <a:pPr marL="12700" algn="ctr">
              <a:lnSpc>
                <a:spcPct val="130000"/>
              </a:lnSpc>
              <a:spcBef>
                <a:spcPts val="95"/>
              </a:spcBef>
              <a:buNone/>
            </a:pPr>
            <a:r>
              <a:rPr lang="zh-CN" sz="2800" b="0" strike="noStrike" spc="-7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队员：郑忠强、孙宇、仝泽慧、吴恺睿</a:t>
            </a:r>
            <a:endParaRPr lang="en-US" altLang="zh-CN" sz="2800" b="0" strike="noStrike" spc="-7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ctr">
              <a:lnSpc>
                <a:spcPct val="130000"/>
              </a:lnSpc>
              <a:spcBef>
                <a:spcPts val="95"/>
              </a:spcBef>
              <a:buNone/>
            </a:pPr>
            <a:r>
              <a:rPr lang="zh-CN" altLang="en-US" sz="2800" spc="-7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安徽大学计算机科学与技术学院</a:t>
            </a:r>
            <a:endParaRPr lang="en-US" sz="2800" b="0" strike="noStrike" spc="-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8" name="object 15"/>
          <p:cNvSpPr/>
          <p:nvPr>
            <p:custDataLst>
              <p:tags r:id="rId4"/>
            </p:custDataLst>
          </p:nvPr>
        </p:nvSpPr>
        <p:spPr>
          <a:xfrm>
            <a:off x="10353675" y="457200"/>
            <a:ext cx="1518920" cy="1513205"/>
          </a:xfrm>
          <a:prstGeom prst="rect">
            <a:avLst/>
          </a:prstGeom>
          <a:blipFill rotWithShape="0">
            <a:blip r:embed="rId7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2005"/>
              </a:lnSpc>
            </a:pPr>
            <a:fld id="{81D60167-4931-47E6-BA6A-407CBD079E47}" type="slidenum">
              <a:rPr lang="en-US" altLang="zh-CN" smtClean="0"/>
              <a:t>1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16"/>
    </mc:Choice>
    <mc:Fallback xmlns="">
      <p:transition spd="slow" advTm="176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6307" y="6172200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0" y="539496"/>
                </a:moveTo>
                <a:lnTo>
                  <a:pt x="539496" y="539496"/>
                </a:lnTo>
                <a:lnTo>
                  <a:pt x="539496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5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10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4"/>
          <p:cNvSpPr txBox="1">
            <a:spLocks noGrp="1"/>
          </p:cNvSpPr>
          <p:nvPr>
            <p:ph type="title"/>
          </p:nvPr>
        </p:nvSpPr>
        <p:spPr>
          <a:xfrm>
            <a:off x="843915" y="255905"/>
            <a:ext cx="72504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微架构设计</a:t>
            </a:r>
            <a:r>
              <a:rPr lang="en-US" altLang="zh-CN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——cache</a:t>
            </a:r>
            <a:r>
              <a:rPr lang="zh-CN" alt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0281866"/>
              </p:ext>
            </p:extLst>
          </p:nvPr>
        </p:nvGraphicFramePr>
        <p:xfrm>
          <a:off x="152400" y="1927225"/>
          <a:ext cx="3886200" cy="3998595"/>
        </p:xfrm>
        <a:graphic>
          <a:graphicData uri="http://schemas.openxmlformats.org/drawingml/2006/table">
            <a:tbl>
              <a:tblPr/>
              <a:tblGrid>
                <a:gridCol w="194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数据块容量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8KB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Tag容量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约1.3KB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总容量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约9.3KB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映射方式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二路组相联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行内数据块大小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16B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每路行数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256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替换算法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伪随机替换</a:t>
                      </a:r>
                      <a:endParaRPr 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（LFSR）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写策略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写回写分配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Cache Miss处理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阻塞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访问模式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VIPT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cache</a:t>
                      </a: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指令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316990" y="1295400"/>
            <a:ext cx="15563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微软雅黑" panose="020B0503020204020204" charset="-122"/>
                <a:ea typeface="微软雅黑" panose="020B0503020204020204" charset="-122"/>
              </a:rPr>
              <a:t>cache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规格</a:t>
            </a:r>
          </a:p>
        </p:txBody>
      </p:sp>
      <p:pic>
        <p:nvPicPr>
          <p:cNvPr id="3" name="图片 2" descr="bb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514600"/>
            <a:ext cx="8002905" cy="3065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04"/>
    </mc:Choice>
    <mc:Fallback xmlns="">
      <p:transition spd="slow" advTm="1960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57200" y="1219200"/>
            <a:ext cx="10989310" cy="5369560"/>
            <a:chOff x="720" y="1920"/>
            <a:chExt cx="17306" cy="8456"/>
          </a:xfrm>
        </p:grpSpPr>
        <p:pic>
          <p:nvPicPr>
            <p:cNvPr id="5" name="图片 4" descr="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" y="1920"/>
              <a:ext cx="16544" cy="8457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4748" y="2407"/>
              <a:ext cx="327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流水</a:t>
              </a:r>
              <a:r>
                <a:rPr lang="en-US" altLang="zh-CN" sz="2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cache</a:t>
              </a:r>
              <a:r>
                <a:rPr lang="zh-CN" altLang="en-US" sz="2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lang="en-US" altLang="zh-CN" sz="2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r>
                <a:rPr lang="zh-CN" altLang="en-US" sz="2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同步问题</a:t>
              </a:r>
            </a:p>
          </p:txBody>
        </p:sp>
      </p:grpSp>
      <p:sp>
        <p:nvSpPr>
          <p:cNvPr id="2" name="object 2"/>
          <p:cNvSpPr/>
          <p:nvPr/>
        </p:nvSpPr>
        <p:spPr>
          <a:xfrm>
            <a:off x="10846307" y="6172200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0" y="539496"/>
                </a:moveTo>
                <a:lnTo>
                  <a:pt x="539496" y="539496"/>
                </a:lnTo>
                <a:lnTo>
                  <a:pt x="539496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5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11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4"/>
          <p:cNvSpPr txBox="1">
            <a:spLocks noGrp="1"/>
          </p:cNvSpPr>
          <p:nvPr>
            <p:ph type="title"/>
          </p:nvPr>
        </p:nvSpPr>
        <p:spPr>
          <a:xfrm>
            <a:off x="843915" y="255905"/>
            <a:ext cx="72504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微架构设计</a:t>
            </a:r>
            <a:r>
              <a:rPr lang="en-US" altLang="zh-CN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——cache</a:t>
            </a:r>
            <a:r>
              <a:rPr lang="zh-CN" alt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98"/>
    </mc:Choice>
    <mc:Fallback xmlns="">
      <p:transition spd="slow" advTm="2879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6307" y="6172200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0" y="539496"/>
                </a:moveTo>
                <a:lnTo>
                  <a:pt x="539496" y="539496"/>
                </a:lnTo>
                <a:lnTo>
                  <a:pt x="539496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5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12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4"/>
          <p:cNvSpPr txBox="1">
            <a:spLocks noGrp="1"/>
          </p:cNvSpPr>
          <p:nvPr>
            <p:ph type="title"/>
          </p:nvPr>
        </p:nvSpPr>
        <p:spPr>
          <a:xfrm>
            <a:off x="843915" y="255905"/>
            <a:ext cx="72504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微架构设计</a:t>
            </a:r>
            <a:r>
              <a:rPr lang="en-US" altLang="zh-CN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——cache</a:t>
            </a:r>
            <a:r>
              <a:rPr lang="zh-CN" alt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状态机</a:t>
            </a:r>
          </a:p>
        </p:txBody>
      </p:sp>
      <p:pic>
        <p:nvPicPr>
          <p:cNvPr id="3" name="图片 2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76400"/>
            <a:ext cx="9948545" cy="4076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71"/>
    </mc:Choice>
    <mc:Fallback xmlns="">
      <p:transition spd="slow" advTm="2717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6307" y="6172200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0" y="539496"/>
                </a:moveTo>
                <a:lnTo>
                  <a:pt x="539496" y="539496"/>
                </a:lnTo>
                <a:lnTo>
                  <a:pt x="539496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5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13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4"/>
          <p:cNvSpPr txBox="1">
            <a:spLocks noGrp="1"/>
          </p:cNvSpPr>
          <p:nvPr>
            <p:ph type="title"/>
          </p:nvPr>
        </p:nvSpPr>
        <p:spPr>
          <a:xfrm>
            <a:off x="843915" y="255905"/>
            <a:ext cx="72504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微架构设计</a:t>
            </a:r>
            <a:r>
              <a:rPr lang="en-US" altLang="zh-CN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关于控制信号</a:t>
            </a:r>
          </a:p>
        </p:txBody>
      </p:sp>
      <p:pic>
        <p:nvPicPr>
          <p:cNvPr id="4" name="图片 3" descr="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84070"/>
            <a:ext cx="5865495" cy="3117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81400" y="5852795"/>
            <a:ext cx="4972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控制信号产生的效果需要严格约束</a:t>
            </a:r>
          </a:p>
        </p:txBody>
      </p:sp>
      <p:pic>
        <p:nvPicPr>
          <p:cNvPr id="3" name="图片 2" descr="hh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362200"/>
            <a:ext cx="4486275" cy="2771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00"/>
    </mc:Choice>
    <mc:Fallback xmlns="">
      <p:transition spd="slow" advTm="343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6307" y="6172200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0" y="539496"/>
                </a:moveTo>
                <a:lnTo>
                  <a:pt x="539496" y="539496"/>
                </a:lnTo>
                <a:lnTo>
                  <a:pt x="539496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5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14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15" name="object 4"/>
          <p:cNvSpPr txBox="1">
            <a:spLocks noGrp="1"/>
          </p:cNvSpPr>
          <p:nvPr>
            <p:ph type="title"/>
          </p:nvPr>
        </p:nvSpPr>
        <p:spPr>
          <a:xfrm>
            <a:off x="843915" y="255905"/>
            <a:ext cx="72504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0" spc="5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性能优化</a:t>
            </a:r>
            <a:r>
              <a:rPr lang="en-US" altLang="zh-CN" sz="3600" b="0" spc="5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——IPC</a:t>
            </a:r>
            <a:endParaRPr lang="zh-CN" altLang="en-US" sz="3600" b="0" spc="5" dirty="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66800" y="1981200"/>
            <a:ext cx="9704070" cy="3454400"/>
            <a:chOff x="1680" y="3600"/>
            <a:chExt cx="15282" cy="5440"/>
          </a:xfrm>
        </p:grpSpPr>
        <p:sp>
          <p:nvSpPr>
            <p:cNvPr id="5" name="圆角矩形 4"/>
            <p:cNvSpPr/>
            <p:nvPr/>
          </p:nvSpPr>
          <p:spPr>
            <a:xfrm>
              <a:off x="1680" y="3600"/>
              <a:ext cx="2923" cy="5440"/>
            </a:xfrm>
            <a:prstGeom prst="roundRect">
              <a:avLst/>
            </a:prstGeom>
            <a:solidFill>
              <a:srgbClr val="5B9BD4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顺序双发射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圆角矩形 6"/>
            <p:cNvSpPr/>
            <p:nvPr>
              <p:custDataLst>
                <p:tags r:id="rId1"/>
              </p:custDataLst>
            </p:nvPr>
          </p:nvSpPr>
          <p:spPr>
            <a:xfrm>
              <a:off x="5760" y="3600"/>
              <a:ext cx="2923" cy="5440"/>
            </a:xfrm>
            <a:prstGeom prst="roundRect">
              <a:avLst/>
            </a:prstGeom>
            <a:solidFill>
              <a:srgbClr val="5B9BD4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阻塞式流水</a:t>
              </a:r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cache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圆角矩形 7"/>
            <p:cNvSpPr/>
            <p:nvPr>
              <p:custDataLst>
                <p:tags r:id="rId2"/>
              </p:custDataLst>
            </p:nvPr>
          </p:nvSpPr>
          <p:spPr>
            <a:xfrm>
              <a:off x="9900" y="3600"/>
              <a:ext cx="2923" cy="5440"/>
            </a:xfrm>
            <a:prstGeom prst="roundRect">
              <a:avLst/>
            </a:prstGeom>
            <a:solidFill>
              <a:srgbClr val="5B9BD4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store buffer</a:t>
              </a:r>
            </a:p>
          </p:txBody>
        </p:sp>
        <p:sp>
          <p:nvSpPr>
            <p:cNvPr id="9" name="圆角矩形 8"/>
            <p:cNvSpPr/>
            <p:nvPr>
              <p:custDataLst>
                <p:tags r:id="rId3"/>
              </p:custDataLst>
            </p:nvPr>
          </p:nvSpPr>
          <p:spPr>
            <a:xfrm>
              <a:off x="14040" y="3600"/>
              <a:ext cx="2923" cy="5440"/>
            </a:xfrm>
            <a:prstGeom prst="roundRect">
              <a:avLst/>
            </a:prstGeom>
            <a:solidFill>
              <a:srgbClr val="5B9BD4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</a:t>
              </a:r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pht+btb</a:t>
              </a:r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的分支预测器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4"/>
    </mc:Choice>
    <mc:Fallback xmlns="">
      <p:transition spd="slow" advTm="1619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6307" y="6172200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0" y="539496"/>
                </a:moveTo>
                <a:lnTo>
                  <a:pt x="539496" y="539496"/>
                </a:lnTo>
                <a:lnTo>
                  <a:pt x="539496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5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15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15" name="object 4"/>
          <p:cNvSpPr txBox="1">
            <a:spLocks noGrp="1"/>
          </p:cNvSpPr>
          <p:nvPr>
            <p:ph type="title"/>
          </p:nvPr>
        </p:nvSpPr>
        <p:spPr>
          <a:xfrm>
            <a:off x="843915" y="255905"/>
            <a:ext cx="72504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0" spc="5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性能优化</a:t>
            </a:r>
            <a:r>
              <a:rPr lang="en-US" altLang="zh-CN" sz="3600" b="0" spc="5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——</a:t>
            </a:r>
            <a:r>
              <a:rPr lang="zh-CN" altLang="en-US" sz="3600" b="0" spc="5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频率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924800" y="5634990"/>
            <a:ext cx="2298065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4-booth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4-2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5-2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压缩器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3. 3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层华莱士树结构</a:t>
            </a:r>
          </a:p>
        </p:txBody>
      </p:sp>
      <p:pic>
        <p:nvPicPr>
          <p:cNvPr id="3" name="图片 2" descr="wallace.drawio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400800" y="1066800"/>
            <a:ext cx="5229225" cy="456819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762000" y="2124710"/>
            <a:ext cx="5022215" cy="1219200"/>
            <a:chOff x="1560" y="7800"/>
            <a:chExt cx="7909" cy="1920"/>
          </a:xfrm>
        </p:grpSpPr>
        <p:grpSp>
          <p:nvGrpSpPr>
            <p:cNvPr id="14" name="组合 13"/>
            <p:cNvGrpSpPr/>
            <p:nvPr/>
          </p:nvGrpSpPr>
          <p:grpSpPr>
            <a:xfrm>
              <a:off x="1560" y="7800"/>
              <a:ext cx="3109" cy="1920"/>
              <a:chOff x="1560" y="7800"/>
              <a:chExt cx="3109" cy="1920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1560" y="7800"/>
                <a:ext cx="3109" cy="1920"/>
              </a:xfrm>
              <a:prstGeom prst="roundRect">
                <a:avLst/>
              </a:prstGeom>
              <a:solidFill>
                <a:srgbClr val="5B9BD4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800" y="8280"/>
                <a:ext cx="2700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5</a:t>
                </a:r>
                <a:r>
                  <a:rPr lang="zh-CN" altLang="en-US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级流水线</a:t>
                </a:r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(35MHz)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6360" y="7800"/>
              <a:ext cx="3109" cy="1920"/>
              <a:chOff x="6360" y="7800"/>
              <a:chExt cx="3109" cy="1920"/>
            </a:xfrm>
          </p:grpSpPr>
          <p:sp>
            <p:nvSpPr>
              <p:cNvPr id="8" name="圆角矩形 7"/>
              <p:cNvSpPr/>
              <p:nvPr>
                <p:custDataLst>
                  <p:tags r:id="rId9"/>
                </p:custDataLst>
              </p:nvPr>
            </p:nvSpPr>
            <p:spPr>
              <a:xfrm>
                <a:off x="6360" y="7800"/>
                <a:ext cx="3109" cy="1920"/>
              </a:xfrm>
              <a:prstGeom prst="roundRect">
                <a:avLst/>
              </a:prstGeom>
              <a:solidFill>
                <a:srgbClr val="5B9BD4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6600" y="8203"/>
                <a:ext cx="2700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8</a:t>
                </a:r>
                <a:r>
                  <a:rPr lang="zh-CN" altLang="en-US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级流水线</a:t>
                </a:r>
              </a:p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(</a:t>
                </a:r>
                <a:r>
                  <a:rPr lang="en-US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65</a:t>
                </a:r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MHz)</a:t>
                </a:r>
              </a:p>
            </p:txBody>
          </p:sp>
        </p:grpSp>
        <p:sp>
          <p:nvSpPr>
            <p:cNvPr id="16" name="右箭头 15"/>
            <p:cNvSpPr/>
            <p:nvPr/>
          </p:nvSpPr>
          <p:spPr>
            <a:xfrm>
              <a:off x="4854" y="8520"/>
              <a:ext cx="1320" cy="480"/>
            </a:xfrm>
            <a:prstGeom prst="rightArrow">
              <a:avLst/>
            </a:prstGeom>
            <a:solidFill>
              <a:srgbClr val="5B9BD4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07085" y="4542790"/>
            <a:ext cx="5022215" cy="1219200"/>
            <a:chOff x="1560" y="7800"/>
            <a:chExt cx="7909" cy="1920"/>
          </a:xfrm>
        </p:grpSpPr>
        <p:grpSp>
          <p:nvGrpSpPr>
            <p:cNvPr id="19" name="组合 18"/>
            <p:cNvGrpSpPr/>
            <p:nvPr/>
          </p:nvGrpSpPr>
          <p:grpSpPr>
            <a:xfrm>
              <a:off x="1560" y="7800"/>
              <a:ext cx="3109" cy="1920"/>
              <a:chOff x="1560" y="7800"/>
              <a:chExt cx="3109" cy="1920"/>
            </a:xfrm>
          </p:grpSpPr>
          <p:sp>
            <p:nvSpPr>
              <p:cNvPr id="20" name="圆角矩形 19"/>
              <p:cNvSpPr/>
              <p:nvPr>
                <p:custDataLst>
                  <p:tags r:id="rId7"/>
                </p:custDataLst>
              </p:nvPr>
            </p:nvSpPr>
            <p:spPr>
              <a:xfrm>
                <a:off x="1560" y="7800"/>
                <a:ext cx="3109" cy="1920"/>
              </a:xfrm>
              <a:prstGeom prst="roundRect">
                <a:avLst/>
              </a:prstGeom>
              <a:solidFill>
                <a:srgbClr val="5B9BD4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800" y="8280"/>
                <a:ext cx="2700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单周期乘法器</a:t>
                </a:r>
              </a:p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(65MHz)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360" y="7800"/>
              <a:ext cx="3109" cy="1920"/>
              <a:chOff x="6360" y="7800"/>
              <a:chExt cx="3109" cy="1920"/>
            </a:xfrm>
          </p:grpSpPr>
          <p:sp>
            <p:nvSpPr>
              <p:cNvPr id="23" name="圆角矩形 22"/>
              <p:cNvSpPr/>
              <p:nvPr>
                <p:custDataLst>
                  <p:tags r:id="rId5"/>
                </p:custDataLst>
              </p:nvPr>
            </p:nvSpPr>
            <p:spPr>
              <a:xfrm>
                <a:off x="6360" y="7800"/>
                <a:ext cx="3109" cy="1920"/>
              </a:xfrm>
              <a:prstGeom prst="roundRect">
                <a:avLst/>
              </a:prstGeom>
              <a:solidFill>
                <a:srgbClr val="5B9BD4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600" y="8203"/>
                <a:ext cx="2700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3</a:t>
                </a:r>
                <a:r>
                  <a:rPr lang="zh-CN" altLang="en-US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级流水乘法器</a:t>
                </a:r>
              </a:p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(</a:t>
                </a:r>
                <a:r>
                  <a:rPr lang="zh-CN" altLang="en-US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最高</a:t>
                </a:r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85MHz)</a:t>
                </a:r>
              </a:p>
            </p:txBody>
          </p:sp>
        </p:grpSp>
        <p:sp>
          <p:nvSpPr>
            <p:cNvPr id="25" name="右箭头 24"/>
            <p:cNvSpPr/>
            <p:nvPr>
              <p:custDataLst>
                <p:tags r:id="rId4"/>
              </p:custDataLst>
            </p:nvPr>
          </p:nvSpPr>
          <p:spPr>
            <a:xfrm>
              <a:off x="4854" y="8520"/>
              <a:ext cx="1320" cy="480"/>
            </a:xfrm>
            <a:prstGeom prst="rightArrow">
              <a:avLst/>
            </a:prstGeom>
            <a:solidFill>
              <a:srgbClr val="5B9BD4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447800" y="3433445"/>
            <a:ext cx="386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关键路径：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MMU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地址翻译以及译码</a:t>
            </a:r>
          </a:p>
        </p:txBody>
      </p:sp>
      <p:sp>
        <p:nvSpPr>
          <p:cNvPr id="27" name="文本框 26"/>
          <p:cNvSpPr txBox="1"/>
          <p:nvPr>
            <p:custDataLst>
              <p:tags r:id="rId3"/>
            </p:custDataLst>
          </p:nvPr>
        </p:nvSpPr>
        <p:spPr>
          <a:xfrm>
            <a:off x="1447800" y="5956300"/>
            <a:ext cx="386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关键路径：乘法器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华莱士压缩树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69"/>
    </mc:Choice>
    <mc:Fallback xmlns="">
      <p:transition spd="slow" advTm="2996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6307" y="6172200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0" y="539496"/>
                </a:moveTo>
                <a:lnTo>
                  <a:pt x="539496" y="539496"/>
                </a:lnTo>
                <a:lnTo>
                  <a:pt x="539496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5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16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15" name="object 4"/>
          <p:cNvSpPr txBox="1">
            <a:spLocks noGrp="1"/>
          </p:cNvSpPr>
          <p:nvPr>
            <p:ph type="title"/>
          </p:nvPr>
        </p:nvSpPr>
        <p:spPr>
          <a:xfrm>
            <a:off x="843915" y="255905"/>
            <a:ext cx="72504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600" b="0" spc="5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系统设计</a:t>
            </a:r>
          </a:p>
        </p:txBody>
      </p:sp>
      <p:pic>
        <p:nvPicPr>
          <p:cNvPr id="3" name="图片 2" descr="soc.drawi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52600" y="2057400"/>
            <a:ext cx="8477250" cy="379095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5800" y="1524000"/>
            <a:ext cx="3558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>
                <a:latin typeface="微软雅黑" panose="020B0503020204020204" charset="-122"/>
                <a:ea typeface="微软雅黑" panose="020B0503020204020204" charset="-122"/>
              </a:rPr>
              <a:t>基于龙芯提供的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SoC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适配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20"/>
    </mc:Choice>
    <mc:Fallback xmlns="">
      <p:transition spd="slow" advTm="462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6307" y="6172200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0" y="539496"/>
                </a:moveTo>
                <a:lnTo>
                  <a:pt x="539496" y="539496"/>
                </a:lnTo>
                <a:lnTo>
                  <a:pt x="539496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5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17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15" name="object 4"/>
          <p:cNvSpPr txBox="1">
            <a:spLocks noGrp="1"/>
          </p:cNvSpPr>
          <p:nvPr>
            <p:ph type="title"/>
          </p:nvPr>
        </p:nvSpPr>
        <p:spPr>
          <a:xfrm>
            <a:off x="843915" y="255905"/>
            <a:ext cx="72504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600" b="0" spc="5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系统设计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22474" y="2445974"/>
            <a:ext cx="5607685" cy="1966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pmon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尝试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尝试对裸机程序进行反汇编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查看是否有未实现的指令或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CSR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CACOP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指令存在问题</a:t>
            </a:r>
          </a:p>
        </p:txBody>
      </p:sp>
      <p:pic>
        <p:nvPicPr>
          <p:cNvPr id="3" name="图片 2" descr="h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905000"/>
            <a:ext cx="5276850" cy="3752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14"/>
    </mc:Choice>
    <mc:Fallback xmlns="">
      <p:transition spd="slow" advTm="1341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6307" y="6172200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0" y="539496"/>
                </a:moveTo>
                <a:lnTo>
                  <a:pt x="539496" y="539496"/>
                </a:lnTo>
                <a:lnTo>
                  <a:pt x="539496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5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18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15" name="object 4"/>
          <p:cNvSpPr txBox="1">
            <a:spLocks noGrp="1"/>
          </p:cNvSpPr>
          <p:nvPr>
            <p:ph type="title"/>
          </p:nvPr>
        </p:nvSpPr>
        <p:spPr>
          <a:xfrm>
            <a:off x="843915" y="255905"/>
            <a:ext cx="72504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0" spc="5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总结和展望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8170" y="1453515"/>
            <a:ext cx="10603230" cy="440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总结：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掌握了双发射的结构设计。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掌握了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cache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MMU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的作用和设计方法。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掌握了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verilator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的使用和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chiplab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的差分测试框架。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了解了限制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性能的关键因素。</a:t>
            </a:r>
          </a:p>
          <a:p>
            <a:pPr>
              <a:lnSpc>
                <a:spcPct val="130000"/>
              </a:lnSpc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展望：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补充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bootloader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移植的知识，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尝试启动系统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利用起实验箱的外围设备，做出丰富的展示。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87"/>
    </mc:Choice>
    <mc:Fallback xmlns="">
      <p:transition spd="slow" advTm="2148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文本框 6"/>
          <p:cNvSpPr txBox="1"/>
          <p:nvPr/>
        </p:nvSpPr>
        <p:spPr>
          <a:xfrm flipH="1">
            <a:off x="3200400" y="2237225"/>
            <a:ext cx="6465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sz="6000" b="1" dirty="0" err="1">
                <a:solidFill>
                  <a:srgbClr val="1B4689"/>
                </a:solidFill>
                <a:latin typeface="微软雅黑" panose="020B0503020204020204" charset="-122"/>
                <a:ea typeface="微软雅黑" panose="020B0503020204020204" charset="-122"/>
              </a:rPr>
              <a:t>感谢各位专家</a:t>
            </a:r>
            <a:r>
              <a:rPr lang="zh-CN" altLang="en-US" sz="6000" b="1" dirty="0">
                <a:solidFill>
                  <a:srgbClr val="1B4689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sz="6000" b="1" dirty="0">
              <a:solidFill>
                <a:srgbClr val="1B468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dirty="0">
                <a:solidFill>
                  <a:srgbClr val="1B4689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sz="6000" b="1" dirty="0">
              <a:solidFill>
                <a:srgbClr val="1B468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338" t="55605" r="185" b="18683"/>
          <a:stretch>
            <a:fillRect/>
          </a:stretch>
        </p:blipFill>
        <p:spPr>
          <a:xfrm>
            <a:off x="0" y="5605780"/>
            <a:ext cx="12192000" cy="1252220"/>
          </a:xfrm>
          <a:prstGeom prst="rect">
            <a:avLst/>
          </a:prstGeom>
        </p:spPr>
      </p:pic>
      <p:pic>
        <p:nvPicPr>
          <p:cNvPr id="2" name="Picture 10" descr="校徽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365" y="215900"/>
            <a:ext cx="3025775" cy="66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2971800" y="3733800"/>
            <a:ext cx="6096000" cy="17256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95"/>
              </a:spcBef>
              <a:buNone/>
            </a:pPr>
            <a:r>
              <a:rPr lang="zh-CN" altLang="zh-CN" sz="3200" b="1" dirty="0">
                <a:solidFill>
                  <a:srgbClr val="1B4689"/>
                </a:solidFill>
                <a:latin typeface="微软雅黑" panose="020B0503020204020204" charset="-122"/>
                <a:ea typeface="微软雅黑" panose="020B0503020204020204" charset="-122"/>
              </a:rPr>
              <a:t>队名：碰巧都队</a:t>
            </a:r>
          </a:p>
          <a:p>
            <a:pPr marL="12700" algn="ctr">
              <a:lnSpc>
                <a:spcPct val="150000"/>
              </a:lnSpc>
              <a:spcBef>
                <a:spcPts val="95"/>
              </a:spcBef>
              <a:buNone/>
            </a:pPr>
            <a:r>
              <a:rPr lang="zh-CN" altLang="zh-CN" sz="2000" dirty="0">
                <a:solidFill>
                  <a:srgbClr val="1B4689"/>
                </a:solidFill>
                <a:latin typeface="微软雅黑" panose="020B0503020204020204" charset="-122"/>
                <a:ea typeface="微软雅黑" panose="020B0503020204020204" charset="-122"/>
              </a:rPr>
              <a:t>队员：郑忠强、孙宇、仝泽慧、吴恺睿</a:t>
            </a:r>
            <a:endParaRPr lang="en-US" altLang="zh-CN" sz="2000" dirty="0">
              <a:solidFill>
                <a:srgbClr val="1B468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ctr">
              <a:lnSpc>
                <a:spcPct val="150000"/>
              </a:lnSpc>
              <a:spcBef>
                <a:spcPts val="95"/>
              </a:spcBef>
              <a:buNone/>
            </a:pPr>
            <a:r>
              <a:rPr lang="zh-CN" altLang="en-US" sz="2000" dirty="0">
                <a:solidFill>
                  <a:srgbClr val="1B4689"/>
                </a:solidFill>
                <a:latin typeface="微软雅黑" panose="020B0503020204020204" charset="-122"/>
                <a:ea typeface="微软雅黑" panose="020B0503020204020204" charset="-122"/>
              </a:rPr>
              <a:t>安徽大学计算机科学与技术学院</a:t>
            </a:r>
            <a:endParaRPr lang="en-US" altLang="zh-CN" sz="2000" dirty="0">
              <a:solidFill>
                <a:srgbClr val="1B468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4056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6307" y="6172200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0" y="539496"/>
                </a:moveTo>
                <a:lnTo>
                  <a:pt x="539496" y="539496"/>
                </a:lnTo>
                <a:lnTo>
                  <a:pt x="539496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5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2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4"/>
          <p:cNvSpPr txBox="1">
            <a:spLocks noGrp="1"/>
          </p:cNvSpPr>
          <p:nvPr>
            <p:ph type="title"/>
          </p:nvPr>
        </p:nvSpPr>
        <p:spPr>
          <a:xfrm>
            <a:off x="5274945" y="228600"/>
            <a:ext cx="16427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dist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1" spc="5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目录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818890" y="2079625"/>
            <a:ext cx="4569460" cy="596900"/>
            <a:chOff x="3960" y="3240"/>
            <a:chExt cx="7196" cy="940"/>
          </a:xfrm>
        </p:grpSpPr>
        <p:grpSp>
          <p:nvGrpSpPr>
            <p:cNvPr id="11" name="组合 10"/>
            <p:cNvGrpSpPr/>
            <p:nvPr/>
          </p:nvGrpSpPr>
          <p:grpSpPr>
            <a:xfrm>
              <a:off x="3960" y="3240"/>
              <a:ext cx="1002" cy="940"/>
              <a:chOff x="3000" y="3000"/>
              <a:chExt cx="1002" cy="94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000" y="3000"/>
                <a:ext cx="1003" cy="940"/>
              </a:xfrm>
              <a:prstGeom prst="ellipse">
                <a:avLst/>
              </a:prstGeom>
              <a:solidFill>
                <a:srgbClr val="5B9B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3145" y="3180"/>
                <a:ext cx="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</a:t>
                </a:r>
              </a:p>
            </p:txBody>
          </p:sp>
        </p:grpSp>
        <p:sp>
          <p:nvSpPr>
            <p:cNvPr id="24" name="object 4"/>
            <p:cNvSpPr txBox="1">
              <a:spLocks noGrp="1"/>
            </p:cNvSpPr>
            <p:nvPr>
              <p:custDataLst>
                <p:tags r:id="rId10"/>
              </p:custDataLst>
            </p:nvPr>
          </p:nvSpPr>
          <p:spPr>
            <a:xfrm>
              <a:off x="5720" y="3240"/>
              <a:ext cx="5437" cy="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4400" b="0" i="0">
                  <a:solidFill>
                    <a:schemeClr val="tx1"/>
                  </a:solidFill>
                  <a:latin typeface="Calibri Light" panose="020F0302020204030204"/>
                  <a:ea typeface="+mj-ea"/>
                  <a:cs typeface="Calibri Light" panose="020F0302020204030204"/>
                </a:defRPr>
              </a:lvl1pPr>
            </a:lstStyle>
            <a:p>
              <a:pPr marL="12700" algn="dist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3200" b="1" spc="5" dirty="0"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CPU</a:t>
              </a:r>
              <a:r>
                <a:rPr lang="zh-CN" altLang="en-US" sz="3200" b="1" spc="5" dirty="0"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微架构设计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803015" y="3009900"/>
            <a:ext cx="4585335" cy="619125"/>
            <a:chOff x="3935" y="4705"/>
            <a:chExt cx="7221" cy="975"/>
          </a:xfrm>
        </p:grpSpPr>
        <p:grpSp>
          <p:nvGrpSpPr>
            <p:cNvPr id="12" name="组合 11"/>
            <p:cNvGrpSpPr/>
            <p:nvPr/>
          </p:nvGrpSpPr>
          <p:grpSpPr>
            <a:xfrm>
              <a:off x="3935" y="4740"/>
              <a:ext cx="1003" cy="940"/>
              <a:chOff x="3000" y="3000"/>
              <a:chExt cx="1003" cy="940"/>
            </a:xfrm>
          </p:grpSpPr>
          <p:sp>
            <p:nvSpPr>
              <p:cNvPr id="13" name="椭圆 12"/>
              <p:cNvSpPr/>
              <p:nvPr>
                <p:custDataLst>
                  <p:tags r:id="rId8"/>
                </p:custDataLst>
              </p:nvPr>
            </p:nvSpPr>
            <p:spPr>
              <a:xfrm>
                <a:off x="3000" y="3000"/>
                <a:ext cx="1003" cy="940"/>
              </a:xfrm>
              <a:prstGeom prst="ellipse">
                <a:avLst/>
              </a:prstGeom>
              <a:solidFill>
                <a:srgbClr val="5B9B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3145" y="3180"/>
                <a:ext cx="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</a:t>
                </a:r>
              </a:p>
            </p:txBody>
          </p:sp>
        </p:grpSp>
        <p:sp>
          <p:nvSpPr>
            <p:cNvPr id="25" name="object 4"/>
            <p:cNvSpPr txBox="1">
              <a:spLocks noGrp="1"/>
            </p:cNvSpPr>
            <p:nvPr>
              <p:custDataLst>
                <p:tags r:id="rId7"/>
              </p:custDataLst>
            </p:nvPr>
          </p:nvSpPr>
          <p:spPr>
            <a:xfrm>
              <a:off x="5720" y="4705"/>
              <a:ext cx="5437" cy="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4400" b="0" i="0">
                  <a:solidFill>
                    <a:schemeClr val="tx1"/>
                  </a:solidFill>
                  <a:latin typeface="Calibri Light" panose="020F0302020204030204"/>
                  <a:ea typeface="+mj-ea"/>
                  <a:cs typeface="Calibri Light" panose="020F0302020204030204"/>
                </a:defRPr>
              </a:lvl1pPr>
            </a:lstStyle>
            <a:p>
              <a:pPr marL="12700" algn="l">
                <a:lnSpc>
                  <a:spcPct val="100000"/>
                </a:lnSpc>
                <a:spcBef>
                  <a:spcPts val="100"/>
                </a:spcBef>
              </a:pPr>
              <a:r>
                <a:rPr lang="zh-CN" sz="3200" b="1" spc="5" dirty="0"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性能优化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803015" y="4022725"/>
            <a:ext cx="4585335" cy="596900"/>
            <a:chOff x="3935" y="6300"/>
            <a:chExt cx="7221" cy="940"/>
          </a:xfrm>
        </p:grpSpPr>
        <p:grpSp>
          <p:nvGrpSpPr>
            <p:cNvPr id="15" name="组合 14"/>
            <p:cNvGrpSpPr/>
            <p:nvPr/>
          </p:nvGrpSpPr>
          <p:grpSpPr>
            <a:xfrm>
              <a:off x="3935" y="6300"/>
              <a:ext cx="1003" cy="940"/>
              <a:chOff x="3000" y="3000"/>
              <a:chExt cx="1003" cy="940"/>
            </a:xfrm>
          </p:grpSpPr>
          <p:sp>
            <p:nvSpPr>
              <p:cNvPr id="16" name="椭圆 15"/>
              <p:cNvSpPr/>
              <p:nvPr>
                <p:custDataLst>
                  <p:tags r:id="rId5"/>
                </p:custDataLst>
              </p:nvPr>
            </p:nvSpPr>
            <p:spPr>
              <a:xfrm>
                <a:off x="3000" y="3000"/>
                <a:ext cx="1003" cy="940"/>
              </a:xfrm>
              <a:prstGeom prst="ellipse">
                <a:avLst/>
              </a:prstGeom>
              <a:solidFill>
                <a:srgbClr val="5B9B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145" y="3180"/>
                <a:ext cx="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3</a:t>
                </a:r>
              </a:p>
            </p:txBody>
          </p:sp>
        </p:grpSp>
        <p:sp>
          <p:nvSpPr>
            <p:cNvPr id="28" name="object 4"/>
            <p:cNvSpPr txBox="1">
              <a:spLocks noGrp="1"/>
            </p:cNvSpPr>
            <p:nvPr>
              <p:custDataLst>
                <p:tags r:id="rId4"/>
              </p:custDataLst>
            </p:nvPr>
          </p:nvSpPr>
          <p:spPr>
            <a:xfrm>
              <a:off x="5720" y="6300"/>
              <a:ext cx="5437" cy="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4400" b="0" i="0">
                  <a:solidFill>
                    <a:schemeClr val="tx1"/>
                  </a:solidFill>
                  <a:latin typeface="Calibri Light" panose="020F0302020204030204"/>
                  <a:ea typeface="+mj-ea"/>
                  <a:cs typeface="Calibri Light" panose="020F0302020204030204"/>
                </a:defRPr>
              </a:lvl1pPr>
            </a:lstStyle>
            <a:p>
              <a:pPr marL="12700" algn="l">
                <a:lnSpc>
                  <a:spcPct val="100000"/>
                </a:lnSpc>
                <a:spcBef>
                  <a:spcPts val="100"/>
                </a:spcBef>
              </a:pPr>
              <a:r>
                <a:rPr lang="zh-CN" sz="3200" b="1" spc="5" dirty="0"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系统</a:t>
              </a:r>
              <a:r>
                <a:rPr lang="zh-CN" altLang="en-US" sz="3200" b="1" spc="5" dirty="0"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设计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803015" y="5051425"/>
            <a:ext cx="4534535" cy="596900"/>
            <a:chOff x="3935" y="7920"/>
            <a:chExt cx="7141" cy="940"/>
          </a:xfrm>
        </p:grpSpPr>
        <p:grpSp>
          <p:nvGrpSpPr>
            <p:cNvPr id="21" name="组合 20"/>
            <p:cNvGrpSpPr/>
            <p:nvPr/>
          </p:nvGrpSpPr>
          <p:grpSpPr>
            <a:xfrm>
              <a:off x="3935" y="7920"/>
              <a:ext cx="1003" cy="940"/>
              <a:chOff x="3000" y="3000"/>
              <a:chExt cx="1003" cy="940"/>
            </a:xfrm>
          </p:grpSpPr>
          <p:sp>
            <p:nvSpPr>
              <p:cNvPr id="22" name="椭圆 21"/>
              <p:cNvSpPr/>
              <p:nvPr>
                <p:custDataLst>
                  <p:tags r:id="rId2"/>
                </p:custDataLst>
              </p:nvPr>
            </p:nvSpPr>
            <p:spPr>
              <a:xfrm>
                <a:off x="3000" y="3000"/>
                <a:ext cx="1003" cy="940"/>
              </a:xfrm>
              <a:prstGeom prst="ellipse">
                <a:avLst/>
              </a:prstGeom>
              <a:solidFill>
                <a:srgbClr val="5B9B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145" y="3180"/>
                <a:ext cx="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4</a:t>
                </a:r>
              </a:p>
            </p:txBody>
          </p:sp>
        </p:grpSp>
        <p:sp>
          <p:nvSpPr>
            <p:cNvPr id="29" name="object 4"/>
            <p:cNvSpPr txBox="1">
              <a:spLocks noGrp="1"/>
            </p:cNvSpPr>
            <p:nvPr>
              <p:custDataLst>
                <p:tags r:id="rId1"/>
              </p:custDataLst>
            </p:nvPr>
          </p:nvSpPr>
          <p:spPr>
            <a:xfrm>
              <a:off x="5640" y="7966"/>
              <a:ext cx="5437" cy="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4400" b="0" i="0">
                  <a:solidFill>
                    <a:schemeClr val="tx1"/>
                  </a:solidFill>
                  <a:latin typeface="Calibri Light" panose="020F0302020204030204"/>
                  <a:ea typeface="+mj-ea"/>
                  <a:cs typeface="Calibri Light" panose="020F0302020204030204"/>
                </a:defRPr>
              </a:lvl1pPr>
            </a:lstStyle>
            <a:p>
              <a:pPr marL="12700" algn="l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3200" b="1" spc="5" dirty="0"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总结与展望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01"/>
    </mc:Choice>
    <mc:Fallback xmlns="">
      <p:transition spd="slow" advTm="690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aa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143000"/>
            <a:ext cx="9625330" cy="5661025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0846307" y="6172200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0" y="539496"/>
                </a:moveTo>
                <a:lnTo>
                  <a:pt x="539496" y="539496"/>
                </a:lnTo>
                <a:lnTo>
                  <a:pt x="539496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5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3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4"/>
          <p:cNvSpPr txBox="1">
            <a:spLocks noGrp="1"/>
          </p:cNvSpPr>
          <p:nvPr>
            <p:ph type="title"/>
          </p:nvPr>
        </p:nvSpPr>
        <p:spPr>
          <a:xfrm>
            <a:off x="843915" y="255905"/>
            <a:ext cx="72504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微架构设计</a:t>
            </a:r>
            <a:r>
              <a:rPr lang="en-US" altLang="zh-CN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整体架构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33600" y="6172200"/>
            <a:ext cx="2073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级流水线</a:t>
            </a: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239000" y="6172200"/>
            <a:ext cx="2440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顺序双发射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36"/>
    </mc:Choice>
    <mc:Fallback xmlns="">
      <p:transition spd="slow" advTm="1253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6307" y="6172200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0" y="539496"/>
                </a:moveTo>
                <a:lnTo>
                  <a:pt x="539496" y="539496"/>
                </a:lnTo>
                <a:lnTo>
                  <a:pt x="539496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5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4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4"/>
          <p:cNvSpPr txBox="1">
            <a:spLocks noGrp="1"/>
          </p:cNvSpPr>
          <p:nvPr>
            <p:ph type="title"/>
          </p:nvPr>
        </p:nvSpPr>
        <p:spPr>
          <a:xfrm>
            <a:off x="843915" y="255905"/>
            <a:ext cx="72504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微架构设计</a:t>
            </a:r>
            <a:r>
              <a:rPr lang="en-US" altLang="zh-CN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迭代过程</a:t>
            </a:r>
          </a:p>
        </p:txBody>
      </p:sp>
      <p:sp>
        <p:nvSpPr>
          <p:cNvPr id="13" name="右箭头 12"/>
          <p:cNvSpPr/>
          <p:nvPr/>
        </p:nvSpPr>
        <p:spPr>
          <a:xfrm rot="3900000">
            <a:off x="2291715" y="3884930"/>
            <a:ext cx="739775" cy="3727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>
            <p:custDataLst>
              <p:tags r:id="rId1"/>
            </p:custDataLst>
          </p:nvPr>
        </p:nvSpPr>
        <p:spPr>
          <a:xfrm rot="3900000">
            <a:off x="5720715" y="3895090"/>
            <a:ext cx="739775" cy="3727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>
            <p:custDataLst>
              <p:tags r:id="rId2"/>
            </p:custDataLst>
          </p:nvPr>
        </p:nvSpPr>
        <p:spPr>
          <a:xfrm rot="3900000">
            <a:off x="9149715" y="3894455"/>
            <a:ext cx="739775" cy="3727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>
            <p:custDataLst>
              <p:tags r:id="rId3"/>
            </p:custDataLst>
          </p:nvPr>
        </p:nvSpPr>
        <p:spPr>
          <a:xfrm rot="17760000">
            <a:off x="4020820" y="3882390"/>
            <a:ext cx="739775" cy="3727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>
            <p:custDataLst>
              <p:tags r:id="rId4"/>
            </p:custDataLst>
          </p:nvPr>
        </p:nvSpPr>
        <p:spPr>
          <a:xfrm rot="17760000">
            <a:off x="7477760" y="3914140"/>
            <a:ext cx="739775" cy="3727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116965" y="2286000"/>
            <a:ext cx="1619250" cy="1399540"/>
            <a:chOff x="1200" y="3600"/>
            <a:chExt cx="2550" cy="2204"/>
          </a:xfrm>
        </p:grpSpPr>
        <p:sp>
          <p:nvSpPr>
            <p:cNvPr id="5" name="圆角矩形 4"/>
            <p:cNvSpPr/>
            <p:nvPr/>
          </p:nvSpPr>
          <p:spPr>
            <a:xfrm>
              <a:off x="1200" y="3600"/>
              <a:ext cx="2551" cy="2205"/>
            </a:xfrm>
            <a:prstGeom prst="roundRect">
              <a:avLst/>
            </a:prstGeom>
            <a:solidFill>
              <a:srgbClr val="5B9B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72" y="4194"/>
              <a:ext cx="195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单发射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级流水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687955" y="4495800"/>
            <a:ext cx="1910715" cy="1400175"/>
            <a:chOff x="3674" y="7080"/>
            <a:chExt cx="3009" cy="2205"/>
          </a:xfrm>
        </p:grpSpPr>
        <p:sp>
          <p:nvSpPr>
            <p:cNvPr id="6" name="圆角矩形 5"/>
            <p:cNvSpPr/>
            <p:nvPr>
              <p:custDataLst>
                <p:tags r:id="rId16"/>
              </p:custDataLst>
            </p:nvPr>
          </p:nvSpPr>
          <p:spPr>
            <a:xfrm>
              <a:off x="3720" y="7080"/>
              <a:ext cx="2551" cy="2205"/>
            </a:xfrm>
            <a:prstGeom prst="roundRect">
              <a:avLst/>
            </a:prstGeom>
            <a:solidFill>
              <a:srgbClr val="5B9B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>
              <p:custDataLst>
                <p:tags r:id="rId17"/>
              </p:custDataLst>
            </p:nvPr>
          </p:nvSpPr>
          <p:spPr>
            <a:xfrm>
              <a:off x="3674" y="7919"/>
              <a:ext cx="3009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双发射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级流水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469765" y="2286000"/>
            <a:ext cx="1619250" cy="1399540"/>
            <a:chOff x="6480" y="3600"/>
            <a:chExt cx="2550" cy="2204"/>
          </a:xfrm>
        </p:grpSpPr>
        <p:sp>
          <p:nvSpPr>
            <p:cNvPr id="8" name="圆角矩形 7"/>
            <p:cNvSpPr/>
            <p:nvPr>
              <p:custDataLst>
                <p:tags r:id="rId14"/>
              </p:custDataLst>
            </p:nvPr>
          </p:nvSpPr>
          <p:spPr>
            <a:xfrm>
              <a:off x="6480" y="3600"/>
              <a:ext cx="2551" cy="2205"/>
            </a:xfrm>
            <a:prstGeom prst="roundRect">
              <a:avLst/>
            </a:prstGeom>
            <a:solidFill>
              <a:srgbClr val="5B9B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>
              <p:custDataLst>
                <p:tags r:id="rId15"/>
              </p:custDataLst>
            </p:nvPr>
          </p:nvSpPr>
          <p:spPr>
            <a:xfrm>
              <a:off x="6878" y="4412"/>
              <a:ext cx="18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分支预测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089650" y="4495800"/>
            <a:ext cx="1619250" cy="1399540"/>
            <a:chOff x="9031" y="7080"/>
            <a:chExt cx="2550" cy="2204"/>
          </a:xfrm>
        </p:grpSpPr>
        <p:sp>
          <p:nvSpPr>
            <p:cNvPr id="10" name="圆角矩形 9"/>
            <p:cNvSpPr/>
            <p:nvPr>
              <p:custDataLst>
                <p:tags r:id="rId12"/>
              </p:custDataLst>
            </p:nvPr>
          </p:nvSpPr>
          <p:spPr>
            <a:xfrm>
              <a:off x="9031" y="7080"/>
              <a:ext cx="2551" cy="2205"/>
            </a:xfrm>
            <a:prstGeom prst="roundRect">
              <a:avLst/>
            </a:prstGeom>
            <a:solidFill>
              <a:srgbClr val="5B9B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>
              <p:custDataLst>
                <p:tags r:id="rId13"/>
              </p:custDataLst>
            </p:nvPr>
          </p:nvSpPr>
          <p:spPr>
            <a:xfrm>
              <a:off x="9360" y="7883"/>
              <a:ext cx="19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7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级流水线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816850" y="2286000"/>
            <a:ext cx="1625600" cy="1400175"/>
            <a:chOff x="11751" y="3600"/>
            <a:chExt cx="2560" cy="2205"/>
          </a:xfrm>
        </p:grpSpPr>
        <p:sp>
          <p:nvSpPr>
            <p:cNvPr id="11" name="圆角矩形 10"/>
            <p:cNvSpPr/>
            <p:nvPr>
              <p:custDataLst>
                <p:tags r:id="rId10"/>
              </p:custDataLst>
            </p:nvPr>
          </p:nvSpPr>
          <p:spPr>
            <a:xfrm>
              <a:off x="11760" y="3600"/>
              <a:ext cx="2551" cy="2205"/>
            </a:xfrm>
            <a:prstGeom prst="roundRect">
              <a:avLst/>
            </a:prstGeom>
            <a:solidFill>
              <a:srgbClr val="5B9B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>
              <p:custDataLst>
                <p:tags r:id="rId11"/>
              </p:custDataLst>
            </p:nvPr>
          </p:nvSpPr>
          <p:spPr>
            <a:xfrm>
              <a:off x="11751" y="4173"/>
              <a:ext cx="2551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加入发射队列，前后端分离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436735" y="4495800"/>
            <a:ext cx="1619250" cy="1399540"/>
            <a:chOff x="14302" y="7080"/>
            <a:chExt cx="2550" cy="2204"/>
          </a:xfrm>
        </p:grpSpPr>
        <p:sp>
          <p:nvSpPr>
            <p:cNvPr id="12" name="圆角矩形 11"/>
            <p:cNvSpPr/>
            <p:nvPr>
              <p:custDataLst>
                <p:tags r:id="rId8"/>
              </p:custDataLst>
            </p:nvPr>
          </p:nvSpPr>
          <p:spPr>
            <a:xfrm>
              <a:off x="14302" y="7080"/>
              <a:ext cx="2551" cy="2205"/>
            </a:xfrm>
            <a:prstGeom prst="roundRect">
              <a:avLst/>
            </a:prstGeom>
            <a:solidFill>
              <a:srgbClr val="5B9B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>
              <p:custDataLst>
                <p:tags r:id="rId9"/>
              </p:custDataLst>
            </p:nvPr>
          </p:nvSpPr>
          <p:spPr>
            <a:xfrm>
              <a:off x="14640" y="7883"/>
              <a:ext cx="19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级流水线</a:t>
              </a: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417444" y="5908763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mmu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成为关键路径</a:t>
            </a:r>
          </a:p>
        </p:txBody>
      </p:sp>
      <p:sp>
        <p:nvSpPr>
          <p:cNvPr id="31" name="文本框 30"/>
          <p:cNvSpPr txBox="1"/>
          <p:nvPr>
            <p:custDataLst>
              <p:tags r:id="rId5"/>
            </p:custDataLst>
          </p:nvPr>
        </p:nvSpPr>
        <p:spPr>
          <a:xfrm>
            <a:off x="5815123" y="5895975"/>
            <a:ext cx="221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mmu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关键路径</a:t>
            </a:r>
          </a:p>
        </p:txBody>
      </p:sp>
      <p:sp>
        <p:nvSpPr>
          <p:cNvPr id="32" name="文本框 31"/>
          <p:cNvSpPr txBox="1"/>
          <p:nvPr>
            <p:custDataLst>
              <p:tags r:id="rId6"/>
            </p:custDataLst>
          </p:nvPr>
        </p:nvSpPr>
        <p:spPr>
          <a:xfrm>
            <a:off x="7709535" y="1890633"/>
            <a:ext cx="18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解决流水级串联</a:t>
            </a:r>
          </a:p>
        </p:txBody>
      </p:sp>
      <p:sp>
        <p:nvSpPr>
          <p:cNvPr id="33" name="文本框 32"/>
          <p:cNvSpPr txBox="1"/>
          <p:nvPr>
            <p:custDataLst>
              <p:tags r:id="rId7"/>
            </p:custDataLst>
          </p:nvPr>
        </p:nvSpPr>
        <p:spPr>
          <a:xfrm>
            <a:off x="9445625" y="5922010"/>
            <a:ext cx="1677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提升前端频率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37"/>
    </mc:Choice>
    <mc:Fallback xmlns="">
      <p:transition spd="slow" advTm="3313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6307" y="6172200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0" y="539496"/>
                </a:moveTo>
                <a:lnTo>
                  <a:pt x="539496" y="539496"/>
                </a:lnTo>
                <a:lnTo>
                  <a:pt x="539496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5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5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4"/>
          <p:cNvSpPr txBox="1">
            <a:spLocks noGrp="1"/>
          </p:cNvSpPr>
          <p:nvPr>
            <p:ph type="title"/>
          </p:nvPr>
        </p:nvSpPr>
        <p:spPr>
          <a:xfrm>
            <a:off x="843915" y="255905"/>
            <a:ext cx="72504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微架构设计</a:t>
            </a:r>
            <a:r>
              <a:rPr lang="en-US" altLang="zh-CN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</a:t>
            </a:r>
          </a:p>
        </p:txBody>
      </p:sp>
      <p:pic>
        <p:nvPicPr>
          <p:cNvPr id="213" name="图片 212"/>
          <p:cNvPicPr/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00455" y="1371760"/>
            <a:ext cx="8485560" cy="3913560"/>
          </a:xfrm>
          <a:prstGeom prst="rect">
            <a:avLst/>
          </a:prstGeom>
          <a:ln w="0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810000" y="5029200"/>
            <a:ext cx="40328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伪流水预取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+2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级取指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+1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级译码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MMU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：四路组相联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STLB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共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项</a:t>
            </a:r>
          </a:p>
          <a:p>
            <a:pPr>
              <a:lnSpc>
                <a:spcPct val="120000"/>
              </a:lnSpc>
            </a:pP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发射队列长度：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16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36AB20E3-9106-C9DA-3684-0F57501C0D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24400" y="3657600"/>
            <a:ext cx="381000" cy="304800"/>
          </a:xfrm>
          <a:prstGeom prst="bentConnector3">
            <a:avLst>
              <a:gd name="adj1" fmla="val 99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95FFF825-938B-FCEB-FA0C-825299357F16}"/>
              </a:ext>
            </a:extLst>
          </p:cNvPr>
          <p:cNvSpPr/>
          <p:nvPr/>
        </p:nvSpPr>
        <p:spPr>
          <a:xfrm>
            <a:off x="5063359" y="3681248"/>
            <a:ext cx="152400" cy="304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06"/>
    </mc:Choice>
    <mc:Fallback xmlns="">
      <p:transition spd="slow" advTm="2750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6307" y="6172200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0" y="539496"/>
                </a:moveTo>
                <a:lnTo>
                  <a:pt x="539496" y="539496"/>
                </a:lnTo>
                <a:lnTo>
                  <a:pt x="539496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5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6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4"/>
          <p:cNvSpPr txBox="1">
            <a:spLocks noGrp="1"/>
          </p:cNvSpPr>
          <p:nvPr>
            <p:ph type="title"/>
          </p:nvPr>
        </p:nvSpPr>
        <p:spPr>
          <a:xfrm>
            <a:off x="843915" y="255905"/>
            <a:ext cx="72504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微架构设计</a:t>
            </a:r>
            <a:r>
              <a:rPr lang="en-US" altLang="zh-CN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后端</a:t>
            </a:r>
          </a:p>
        </p:txBody>
      </p:sp>
      <p:pic>
        <p:nvPicPr>
          <p:cNvPr id="217" name="图片 216"/>
          <p:cNvPicPr/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9800" y="1143000"/>
            <a:ext cx="7761605" cy="4953635"/>
          </a:xfrm>
          <a:prstGeom prst="rect">
            <a:avLst/>
          </a:prstGeom>
          <a:ln w="0">
            <a:noFill/>
          </a:ln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114800" y="6172200"/>
            <a:ext cx="4467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级发射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+1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级执行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+2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级访存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+1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级写回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11"/>
    </mc:Choice>
    <mc:Fallback xmlns="">
      <p:transition spd="slow" advTm="3791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6307" y="6172200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0" y="539496"/>
                </a:moveTo>
                <a:lnTo>
                  <a:pt x="539496" y="539496"/>
                </a:lnTo>
                <a:lnTo>
                  <a:pt x="539496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5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7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4"/>
          <p:cNvSpPr txBox="1">
            <a:spLocks noGrp="1"/>
          </p:cNvSpPr>
          <p:nvPr>
            <p:ph type="title"/>
          </p:nvPr>
        </p:nvSpPr>
        <p:spPr>
          <a:xfrm>
            <a:off x="843915" y="255905"/>
            <a:ext cx="72504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微架构设计</a:t>
            </a:r>
            <a:r>
              <a:rPr lang="en-US" altLang="zh-CN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后端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876800" y="1143000"/>
            <a:ext cx="2427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双发射并行效果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219200" y="1656080"/>
          <a:ext cx="9578340" cy="5201920"/>
        </p:xfrm>
        <a:graphic>
          <a:graphicData uri="http://schemas.openxmlformats.org/drawingml/2006/table">
            <a:tbl>
              <a:tblPr/>
              <a:tblGrid>
                <a:gridCol w="1445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5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5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88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测试类型\指标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line1执行指令数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line2执行指令数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指令总数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line2执行指令 占总指令数比例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line2/line1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bitcount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90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34626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17875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52501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Arial" panose="020B0604020202020204" charset="-122"/>
                        </a:rPr>
                        <a:t>34.05%</a:t>
                      </a:r>
                      <a:endParaRPr lang="en-US" altLang="en-US" sz="1000" b="0">
                        <a:solidFill>
                          <a:srgbClr val="FF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4000"/>
                          </a:solidFill>
                          <a:latin typeface="Arial" panose="020B0604020202020204" charset="-122"/>
                        </a:rPr>
                        <a:t>51.62%</a:t>
                      </a:r>
                      <a:endParaRPr lang="en-US" altLang="en-US" sz="1000" b="0">
                        <a:solidFill>
                          <a:srgbClr val="FF4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bubble_sort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90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90768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7577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98345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Arial" panose="020B0604020202020204" charset="-122"/>
                        </a:rPr>
                        <a:t>7.70%</a:t>
                      </a:r>
                      <a:endParaRPr lang="en-US" altLang="en-US" sz="1000" b="0">
                        <a:solidFill>
                          <a:srgbClr val="FF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4000"/>
                          </a:solidFill>
                          <a:latin typeface="Arial" panose="020B0604020202020204" charset="-122"/>
                        </a:rPr>
                        <a:t>8.35%</a:t>
                      </a:r>
                      <a:endParaRPr lang="en-US" altLang="en-US" sz="1000" b="0">
                        <a:solidFill>
                          <a:srgbClr val="FF4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coremark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90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225485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108519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334004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Arial" panose="020B0604020202020204" charset="-122"/>
                        </a:rPr>
                        <a:t>32.49%</a:t>
                      </a:r>
                      <a:endParaRPr lang="en-US" altLang="en-US" sz="1000" b="0">
                        <a:solidFill>
                          <a:srgbClr val="FF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4000"/>
                          </a:solidFill>
                          <a:latin typeface="Arial" panose="020B0604020202020204" charset="-122"/>
                        </a:rPr>
                        <a:t>48.13%</a:t>
                      </a:r>
                      <a:endParaRPr lang="en-US" altLang="en-US" sz="1000" b="0">
                        <a:solidFill>
                          <a:srgbClr val="FF4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crc32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90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161866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57785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219651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Arial" panose="020B0604020202020204" charset="-122"/>
                        </a:rPr>
                        <a:t>26.31%</a:t>
                      </a:r>
                      <a:endParaRPr lang="en-US" altLang="en-US" sz="1000" b="0">
                        <a:solidFill>
                          <a:srgbClr val="FF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4000"/>
                          </a:solidFill>
                          <a:latin typeface="Arial" panose="020B0604020202020204" charset="-122"/>
                        </a:rPr>
                        <a:t>35.70%</a:t>
                      </a:r>
                      <a:endParaRPr lang="en-US" altLang="en-US" sz="1000" b="0">
                        <a:solidFill>
                          <a:srgbClr val="FF4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dhrystone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90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33776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18345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52121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Arial" panose="020B0604020202020204" charset="-122"/>
                        </a:rPr>
                        <a:t>35.20%</a:t>
                      </a:r>
                      <a:endParaRPr lang="en-US" altLang="en-US" sz="1000" b="0">
                        <a:solidFill>
                          <a:srgbClr val="FF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4000"/>
                          </a:solidFill>
                          <a:latin typeface="Arial" panose="020B0604020202020204" charset="-122"/>
                        </a:rPr>
                        <a:t>54.31%</a:t>
                      </a:r>
                      <a:endParaRPr lang="en-US" altLang="en-US" sz="1000" b="0">
                        <a:solidFill>
                          <a:srgbClr val="FF4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quick_sort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90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89238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49249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138487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Arial" panose="020B0604020202020204" charset="-122"/>
                        </a:rPr>
                        <a:t>35.56%</a:t>
                      </a:r>
                      <a:endParaRPr lang="en-US" altLang="en-US" sz="1000" b="0">
                        <a:solidFill>
                          <a:srgbClr val="FF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4000"/>
                          </a:solidFill>
                          <a:latin typeface="Arial" panose="020B0604020202020204" charset="-122"/>
                        </a:rPr>
                        <a:t>55.19%</a:t>
                      </a:r>
                      <a:endParaRPr lang="en-US" altLang="en-US" sz="1000" b="0">
                        <a:solidFill>
                          <a:srgbClr val="FF4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select_sort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90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52772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29237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82009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Arial" panose="020B0604020202020204" charset="-122"/>
                        </a:rPr>
                        <a:t>35.65%</a:t>
                      </a:r>
                      <a:endParaRPr lang="en-US" altLang="en-US" sz="1000" b="0">
                        <a:solidFill>
                          <a:srgbClr val="FF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4000"/>
                          </a:solidFill>
                          <a:latin typeface="Arial" panose="020B0604020202020204" charset="-122"/>
                        </a:rPr>
                        <a:t>55.40%</a:t>
                      </a:r>
                      <a:endParaRPr lang="en-US" altLang="en-US" sz="1000" b="0">
                        <a:solidFill>
                          <a:srgbClr val="FF4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sha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90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104453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47385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151838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Arial" panose="020B0604020202020204" charset="-122"/>
                        </a:rPr>
                        <a:t>31.21%</a:t>
                      </a:r>
                      <a:endParaRPr lang="en-US" altLang="en-US" sz="1000" b="0">
                        <a:solidFill>
                          <a:srgbClr val="FF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4000"/>
                          </a:solidFill>
                          <a:latin typeface="Arial" panose="020B0604020202020204" charset="-122"/>
                        </a:rPr>
                        <a:t>45.36%</a:t>
                      </a:r>
                      <a:endParaRPr lang="en-US" altLang="en-US" sz="1000" b="0">
                        <a:solidFill>
                          <a:srgbClr val="FF4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stream_copy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90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18829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6744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25573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Arial" panose="020B0604020202020204" charset="-122"/>
                        </a:rPr>
                        <a:t>26.37%</a:t>
                      </a:r>
                      <a:endParaRPr lang="en-US" altLang="en-US" sz="1000" b="0">
                        <a:solidFill>
                          <a:srgbClr val="FF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4000"/>
                          </a:solidFill>
                          <a:latin typeface="Arial" panose="020B0604020202020204" charset="-122"/>
                        </a:rPr>
                        <a:t>35.82%</a:t>
                      </a:r>
                      <a:endParaRPr lang="en-US" altLang="en-US" sz="1000" b="0">
                        <a:solidFill>
                          <a:srgbClr val="FF4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string_search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90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82162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34319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116481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Arial" panose="020B0604020202020204" charset="-122"/>
                        </a:rPr>
                        <a:t>29.46%</a:t>
                      </a:r>
                      <a:endParaRPr lang="en-US" altLang="en-US" sz="1000" b="0">
                        <a:solidFill>
                          <a:srgbClr val="FF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4000"/>
                          </a:solidFill>
                          <a:latin typeface="Arial" panose="020B0604020202020204" charset="-122"/>
                        </a:rPr>
                        <a:t>41.77%</a:t>
                      </a:r>
                      <a:endParaRPr lang="en-US" altLang="en-US" sz="1000" b="0">
                        <a:solidFill>
                          <a:srgbClr val="FF4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1D41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line1执行指令总数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1D41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line2执行指令总数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1D41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指令总数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1D41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line2执行指令 占总指令数平均比例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1D41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avg(line2/line1)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1D4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893975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377035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1271010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Arial" panose="020B0604020202020204" charset="-122"/>
                        </a:rPr>
                        <a:t>29.66%</a:t>
                      </a:r>
                      <a:endParaRPr lang="en-US" altLang="en-US" sz="1000" b="0">
                        <a:solidFill>
                          <a:srgbClr val="FF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FF4000"/>
                          </a:solidFill>
                          <a:latin typeface="Arial" panose="020B0604020202020204" charset="-122"/>
                        </a:rPr>
                        <a:t>42.18%</a:t>
                      </a:r>
                      <a:endParaRPr lang="en-US" altLang="en-US" sz="1000" b="0">
                        <a:solidFill>
                          <a:srgbClr val="FF4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67"/>
    </mc:Choice>
    <mc:Fallback xmlns="">
      <p:transition spd="slow" advTm="1746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12196445" cy="461391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0846307" y="6172200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0" y="539496"/>
                </a:moveTo>
                <a:lnTo>
                  <a:pt x="539496" y="539496"/>
                </a:lnTo>
                <a:lnTo>
                  <a:pt x="539496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5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8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4"/>
          <p:cNvSpPr txBox="1">
            <a:spLocks noGrp="1"/>
          </p:cNvSpPr>
          <p:nvPr>
            <p:ph type="title"/>
          </p:nvPr>
        </p:nvSpPr>
        <p:spPr>
          <a:xfrm>
            <a:off x="843915" y="255905"/>
            <a:ext cx="72504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微架构设计</a:t>
            </a:r>
            <a:r>
              <a:rPr lang="en-US" altLang="zh-CN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分支预测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114800" y="6077585"/>
            <a:ext cx="4467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b="1">
                <a:latin typeface="微软雅黑" panose="020B0503020204020204" charset="-122"/>
                <a:ea typeface="微软雅黑" panose="020B0503020204020204" charset="-122"/>
              </a:rPr>
              <a:t>转移目标缓冲器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BTB+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模式历史表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PHT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41"/>
    </mc:Choice>
    <mc:Fallback xmlns="">
      <p:transition spd="slow" advTm="5564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6307" y="6172200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0" y="539496"/>
                </a:moveTo>
                <a:lnTo>
                  <a:pt x="539496" y="539496"/>
                </a:lnTo>
                <a:lnTo>
                  <a:pt x="539496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5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9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4"/>
          <p:cNvSpPr txBox="1">
            <a:spLocks noGrp="1"/>
          </p:cNvSpPr>
          <p:nvPr>
            <p:ph type="title"/>
          </p:nvPr>
        </p:nvSpPr>
        <p:spPr>
          <a:xfrm>
            <a:off x="843915" y="255905"/>
            <a:ext cx="72504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微架构设计</a:t>
            </a:r>
            <a:r>
              <a:rPr lang="en-US" altLang="zh-CN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3600" b="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分支预测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935855" y="1219200"/>
            <a:ext cx="232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分支预测准确率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1828800" y="1768475"/>
          <a:ext cx="8773160" cy="5089525"/>
        </p:xfrm>
        <a:graphic>
          <a:graphicData uri="http://schemas.openxmlformats.org/drawingml/2006/table">
            <a:tbl>
              <a:tblPr/>
              <a:tblGrid>
                <a:gridCol w="148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2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54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测试类型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分支错误指令数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分支指令总数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分支预测正确率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分支预测错误率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bitcount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1137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9408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0.879145408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0.120854592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bubble_sort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7459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28201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0.735505833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0.264494167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coremark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10297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67385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0.847191511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0.152808489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crc32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3522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53303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0.93392492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0.06607508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dhrystone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1140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12478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0.908639205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0.091360795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quick_sort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8936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39226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0.772191914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0.227808086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select_sort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1275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25639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0.950271071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0.049728929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sha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704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23909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0.970555021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0.029444979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stream_copy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117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4394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0.973372781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0.026627219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string_search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1968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23756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0.917157771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0.082842229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1D41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分支指令错误总数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1D41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分支指令总数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1D41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平均预测正确率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1D41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平均预测错误率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1D4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36555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287699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0.872940121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0.127059879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6"/>
    </mc:Choice>
    <mc:Fallback xmlns="">
      <p:transition spd="slow" advTm="549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23f467e-cc89-4532-ad99-f7c30bee37ab"/>
  <p:tag name="COMMONDATA" val="eyJoZGlkIjoiYjhkMTExNjUxM2E4NWY1Y2Q5ODk1MWM4YmUzOWYwNT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82cce5e-f101-4368-93f1-e76a1f12235f}"/>
  <p:tag name="TABLE_ENDDRAG_ORIGIN_RECT" val="754*409"/>
  <p:tag name="TABLE_ENDDRAG_RECT" val="102*130*754*40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95d1f98-95f8-4135-96cc-9c302f51d3f6}"/>
  <p:tag name="TABLE_ENDDRAG_ORIGIN_RECT" val="690*400"/>
  <p:tag name="TABLE_ENDDRAG_RECT" val="156*144*690*40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f347bc-cd40-4ff5-8b7e-b47615dfec36}"/>
  <p:tag name="TABLE_ENDDRAG_ORIGIN_RECT" val="306*313"/>
  <p:tag name="TABLE_ENDDRAG_RECT" val="12*152*306*313"/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560,&quot;width&quot;:12090}"/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383,&quot;width&quot;:2392}"/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970,&quot;width&quot;:13350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751</Words>
  <Application>Microsoft Office PowerPoint</Application>
  <PresentationFormat>宽屏</PresentationFormat>
  <Paragraphs>269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Calibri Light</vt:lpstr>
      <vt:lpstr>Consolas</vt:lpstr>
      <vt:lpstr>Office Theme</vt:lpstr>
      <vt:lpstr>PowerPoint 演示文稿</vt:lpstr>
      <vt:lpstr>目录</vt:lpstr>
      <vt:lpstr>CPU微架构设计——整体架构</vt:lpstr>
      <vt:lpstr>CPU微架构设计——迭代过程</vt:lpstr>
      <vt:lpstr>CPU微架构设计——前端</vt:lpstr>
      <vt:lpstr>CPU微架构设计——后端</vt:lpstr>
      <vt:lpstr>CPU微架构设计——后端</vt:lpstr>
      <vt:lpstr>CPU微架构设计——分支预测</vt:lpstr>
      <vt:lpstr>CPU微架构设计——分支预测</vt:lpstr>
      <vt:lpstr>CPU微架构设计——cache设计</vt:lpstr>
      <vt:lpstr>CPU微架构设计——cache设计</vt:lpstr>
      <vt:lpstr>CPU微架构设计——cache状态机</vt:lpstr>
      <vt:lpstr>CPU微架构设计——关于控制信号</vt:lpstr>
      <vt:lpstr>性能优化——IPC</vt:lpstr>
      <vt:lpstr>性能优化——频率</vt:lpstr>
      <vt:lpstr>系统设计</vt:lpstr>
      <vt:lpstr>系统设计</vt:lpstr>
      <vt:lpstr>总结和展望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Python语言概述</dc:title>
  <dc:creator>Dong</dc:creator>
  <cp:lastModifiedBy>Tong Zehui</cp:lastModifiedBy>
  <cp:revision>308</cp:revision>
  <dcterms:created xsi:type="dcterms:W3CDTF">2021-11-02T01:22:00Z</dcterms:created>
  <dcterms:modified xsi:type="dcterms:W3CDTF">2023-08-21T02:20:47Z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2021-10-29T16:00:00Z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2021-11-06T16:00:00Z</vt:filetime>
  </property>
  <property fmtid="{D5CDD505-2E9C-101B-9397-08002B2CF9AE}" pid="5" name="ICV">
    <vt:lpwstr>86DD1B7B8AAC4BCF93AFA60B8E830C1F_13</vt:lpwstr>
  </property>
  <property fmtid="{D5CDD505-2E9C-101B-9397-08002B2CF9AE}" pid="6" name="KSOProductBuildVer">
    <vt:lpwstr>2052-11.1.0.14309</vt:lpwstr>
  </property>
</Properties>
</file>