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Lst>
  <p:notesMasterIdLst>
    <p:notesMasterId r:id="rId25"/>
  </p:notesMasterIdLst>
  <p:sldIdLst>
    <p:sldId id="273" r:id="rId2"/>
    <p:sldId id="274" r:id="rId3"/>
    <p:sldId id="272" r:id="rId4"/>
    <p:sldId id="267" r:id="rId5"/>
    <p:sldId id="269" r:id="rId6"/>
    <p:sldId id="270" r:id="rId7"/>
    <p:sldId id="271" r:id="rId8"/>
    <p:sldId id="265" r:id="rId9"/>
    <p:sldId id="291" r:id="rId10"/>
    <p:sldId id="292" r:id="rId11"/>
    <p:sldId id="293" r:id="rId12"/>
    <p:sldId id="294" r:id="rId13"/>
    <p:sldId id="288" r:id="rId14"/>
    <p:sldId id="297" r:id="rId15"/>
    <p:sldId id="296" r:id="rId16"/>
    <p:sldId id="298" r:id="rId17"/>
    <p:sldId id="299" r:id="rId18"/>
    <p:sldId id="300" r:id="rId19"/>
    <p:sldId id="301" r:id="rId20"/>
    <p:sldId id="302" r:id="rId21"/>
    <p:sldId id="295" r:id="rId22"/>
    <p:sldId id="290"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8" autoAdjust="0"/>
    <p:restoredTop sz="79924" autoAdjust="0"/>
  </p:normalViewPr>
  <p:slideViewPr>
    <p:cSldViewPr snapToGrid="0" showGuides="1">
      <p:cViewPr varScale="1">
        <p:scale>
          <a:sx n="67" d="100"/>
          <a:sy n="67" d="100"/>
        </p:scale>
        <p:origin x="82" y="37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2021/5/25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华文中宋" panose="02010600040101010101" charset="-122"/>
              </a:defRPr>
            </a:lvl1pPr>
            <a:lvl2pPr marL="742950" indent="-285750">
              <a:defRPr sz="2000" b="1">
                <a:solidFill>
                  <a:schemeClr val="tx1"/>
                </a:solidFill>
                <a:latin typeface="Arial" panose="020B0604020202020204" pitchFamily="34" charset="0"/>
                <a:ea typeface="华文中宋" panose="02010600040101010101" charset="-122"/>
              </a:defRPr>
            </a:lvl2pPr>
            <a:lvl3pPr marL="1143000" indent="-228600">
              <a:defRPr sz="2000" b="1">
                <a:solidFill>
                  <a:schemeClr val="tx1"/>
                </a:solidFill>
                <a:latin typeface="Arial" panose="020B0604020202020204" pitchFamily="34" charset="0"/>
                <a:ea typeface="华文中宋" panose="02010600040101010101" charset="-122"/>
              </a:defRPr>
            </a:lvl3pPr>
            <a:lvl4pPr marL="1600200" indent="-228600">
              <a:defRPr sz="2000" b="1">
                <a:solidFill>
                  <a:schemeClr val="tx1"/>
                </a:solidFill>
                <a:latin typeface="Arial" panose="020B0604020202020204" pitchFamily="34" charset="0"/>
                <a:ea typeface="华文中宋" panose="02010600040101010101" charset="-122"/>
              </a:defRPr>
            </a:lvl4pPr>
            <a:lvl5pPr marL="2057400" indent="-228600">
              <a:defRPr sz="2000" b="1">
                <a:solidFill>
                  <a:schemeClr val="tx1"/>
                </a:solidFill>
                <a:latin typeface="Arial" panose="020B0604020202020204" pitchFamily="34" charset="0"/>
                <a:ea typeface="华文中宋" panose="02010600040101010101"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38054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3874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4834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0137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74546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22548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35637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20119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2499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2712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图片可以替换</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48244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2919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0188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2738054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283387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308483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fld id="{A32C326A-3541-E547-8C03-5779D23648EF}"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defRPr/>
            </a:pPr>
            <a:fld id="{E3597BDB-C194-6F4E-8639-1B954A600FDB}"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130040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fld id="{63C5E0C2-28B8-CE44-9D60-588CFEE87B31}"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defRPr/>
            </a:pPr>
            <a:fld id="{41093995-55F8-9440-9010-524D68AC1856}"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107624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fld id="{63C5E0C2-28B8-CE44-9D60-588CFEE87B31}"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defRPr/>
            </a:pPr>
            <a:fld id="{41093995-55F8-9440-9010-524D68AC1856}"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379377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1"/>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eaLnBrk="0" fontAlgn="base" hangingPunct="0">
              <a:spcBef>
                <a:spcPct val="0"/>
              </a:spcBef>
              <a:spcAft>
                <a:spcPct val="0"/>
              </a:spcAft>
              <a:defRPr/>
            </a:pPr>
            <a:fld id="{B41EA215-7A23-544C-A92E-4577682AAD9A}"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4" name="KSO_FT"/>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5" name="KSO_FN"/>
          <p:cNvSpPr>
            <a:spLocks noGrp="1"/>
          </p:cNvSpPr>
          <p:nvPr>
            <p:ph type="sldNum" sz="quarter" idx="12"/>
          </p:nvPr>
        </p:nvSpPr>
        <p:spPr/>
        <p:txBody>
          <a:bodyPr/>
          <a:lstStyle>
            <a:lvl1pPr>
              <a:defRPr/>
            </a:lvl1pPr>
          </a:lstStyle>
          <a:p>
            <a:pPr eaLnBrk="0" fontAlgn="base" hangingPunct="0">
              <a:spcBef>
                <a:spcPct val="0"/>
              </a:spcBef>
              <a:spcAft>
                <a:spcPct val="0"/>
              </a:spcAft>
              <a:defRPr/>
            </a:pPr>
            <a:fld id="{950E2911-4B38-3847-BB6A-657490750D80}"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fld id="{B7777B4F-0286-DE44-939A-59B26D3141B7}"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defRPr/>
            </a:pPr>
            <a:fld id="{EADB0674-9F2F-9048-8F8C-240B2AE1FAC2}"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grpSp>
        <p:nvGrpSpPr>
          <p:cNvPr id="7" name="组合 6">
            <a:extLst>
              <a:ext uri="{FF2B5EF4-FFF2-40B4-BE49-F238E27FC236}">
                <a16:creationId xmlns:a16="http://schemas.microsoft.com/office/drawing/2014/main" id="{E0639523-74D6-4422-ACC9-7BDC2942D495}"/>
              </a:ext>
            </a:extLst>
          </p:cNvPr>
          <p:cNvGrpSpPr/>
          <p:nvPr userDrawn="1"/>
        </p:nvGrpSpPr>
        <p:grpSpPr>
          <a:xfrm>
            <a:off x="815010" y="1021543"/>
            <a:ext cx="10538791" cy="0"/>
            <a:chOff x="815009" y="1021543"/>
            <a:chExt cx="10538791" cy="0"/>
          </a:xfrm>
        </p:grpSpPr>
        <p:cxnSp>
          <p:nvCxnSpPr>
            <p:cNvPr id="8" name="直接连接符 7">
              <a:extLst>
                <a:ext uri="{FF2B5EF4-FFF2-40B4-BE49-F238E27FC236}">
                  <a16:creationId xmlns:a16="http://schemas.microsoft.com/office/drawing/2014/main" id="{4E4F6308-3552-4A91-A868-7207AAF68967}"/>
                </a:ext>
              </a:extLst>
            </p:cNvPr>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5CACFC3-8522-4881-9160-39AD9930B2C8}"/>
                </a:ext>
              </a:extLst>
            </p:cNvPr>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a:extLst>
              <a:ext uri="{FF2B5EF4-FFF2-40B4-BE49-F238E27FC236}">
                <a16:creationId xmlns:a16="http://schemas.microsoft.com/office/drawing/2014/main" id="{49411575-E83D-4168-B7E9-552D9EFB7925}"/>
              </a:ext>
            </a:extLst>
          </p:cNvPr>
          <p:cNvPicPr>
            <a:picLocks noChangeAspect="1"/>
          </p:cNvPicPr>
          <p:nvPr userDrawn="1"/>
        </p:nvPicPr>
        <p:blipFill>
          <a:blip r:embed="rId2" cstate="screen"/>
          <a:srcRect/>
          <a:stretch>
            <a:fillRect/>
          </a:stretch>
        </p:blipFill>
        <p:spPr bwMode="auto">
          <a:xfrm>
            <a:off x="8610601"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23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fld id="{63C5E0C2-28B8-CE44-9D60-588CFEE87B31}"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defRPr/>
            </a:pPr>
            <a:fld id="{41093995-55F8-9440-9010-524D68AC1856}"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298209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FA7C40F-0D87-4C47-A7B0-B93EF7B2BEDD}" type="datetimeFigureOut">
              <a:rPr lang="zh-CN" altLang="en-US" smtClean="0"/>
              <a:t>2021/5/25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215029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eaLnBrk="0" fontAlgn="base" hangingPunct="0">
              <a:spcBef>
                <a:spcPct val="0"/>
              </a:spcBef>
              <a:spcAft>
                <a:spcPct val="0"/>
              </a:spcAft>
              <a:defRPr/>
            </a:pPr>
            <a:fld id="{63C5E0C2-28B8-CE44-9D60-588CFEE87B31}"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9" name="Slide Number Placeholder 8"/>
          <p:cNvSpPr>
            <a:spLocks noGrp="1"/>
          </p:cNvSpPr>
          <p:nvPr>
            <p:ph type="sldNum" sz="quarter" idx="12"/>
          </p:nvPr>
        </p:nvSpPr>
        <p:spPr/>
        <p:txBody>
          <a:bodyPr/>
          <a:lstStyle/>
          <a:p>
            <a:pPr eaLnBrk="0" fontAlgn="base" hangingPunct="0">
              <a:spcBef>
                <a:spcPct val="0"/>
              </a:spcBef>
              <a:spcAft>
                <a:spcPct val="0"/>
              </a:spcAft>
              <a:defRPr/>
            </a:pPr>
            <a:fld id="{41093995-55F8-9440-9010-524D68AC1856}"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154676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eaLnBrk="0" fontAlgn="base" hangingPunct="0">
              <a:spcBef>
                <a:spcPct val="0"/>
              </a:spcBef>
              <a:spcAft>
                <a:spcPct val="0"/>
              </a:spcAft>
              <a:defRPr/>
            </a:pPr>
            <a:fld id="{87F89CA9-0F6A-E745-B1B5-0B3A7BE5D970}"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0B721F5A-A6F2-4C4E-BFC8-8F7E8C0B0E84}"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grpSp>
        <p:nvGrpSpPr>
          <p:cNvPr id="6" name="组合 5">
            <a:extLst>
              <a:ext uri="{FF2B5EF4-FFF2-40B4-BE49-F238E27FC236}">
                <a16:creationId xmlns:a16="http://schemas.microsoft.com/office/drawing/2014/main" id="{3CB7EB0B-E291-4C68-87B2-D8A385A6845E}"/>
              </a:ext>
            </a:extLst>
          </p:cNvPr>
          <p:cNvGrpSpPr/>
          <p:nvPr userDrawn="1"/>
        </p:nvGrpSpPr>
        <p:grpSpPr>
          <a:xfrm>
            <a:off x="815010" y="1021543"/>
            <a:ext cx="10538791" cy="0"/>
            <a:chOff x="815009" y="1021543"/>
            <a:chExt cx="10538791" cy="0"/>
          </a:xfrm>
        </p:grpSpPr>
        <p:cxnSp>
          <p:nvCxnSpPr>
            <p:cNvPr id="7" name="直接连接符 6">
              <a:extLst>
                <a:ext uri="{FF2B5EF4-FFF2-40B4-BE49-F238E27FC236}">
                  <a16:creationId xmlns:a16="http://schemas.microsoft.com/office/drawing/2014/main" id="{F469B317-124F-4305-8885-9006C8184A52}"/>
                </a:ext>
              </a:extLst>
            </p:cNvPr>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AEDAF78-9DE7-4BCE-B21D-184C64B63B51}"/>
                </a:ext>
              </a:extLst>
            </p:cNvPr>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a:extLst>
              <a:ext uri="{FF2B5EF4-FFF2-40B4-BE49-F238E27FC236}">
                <a16:creationId xmlns:a16="http://schemas.microsoft.com/office/drawing/2014/main" id="{55195C00-E724-41E3-BC37-8C691B0EAE8F}"/>
              </a:ext>
            </a:extLst>
          </p:cNvPr>
          <p:cNvPicPr>
            <a:picLocks noChangeAspect="1"/>
          </p:cNvPicPr>
          <p:nvPr userDrawn="1"/>
        </p:nvPicPr>
        <p:blipFill>
          <a:blip r:embed="rId2" cstate="screen"/>
          <a:srcRect/>
          <a:stretch>
            <a:fillRect/>
          </a:stretch>
        </p:blipFill>
        <p:spPr bwMode="auto">
          <a:xfrm>
            <a:off x="8610601"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6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0" fontAlgn="base" hangingPunct="0">
              <a:spcBef>
                <a:spcPct val="0"/>
              </a:spcBef>
              <a:spcAft>
                <a:spcPct val="0"/>
              </a:spcAft>
              <a:defRPr/>
            </a:pPr>
            <a:fld id="{30E72066-6174-6145-AA6B-3DE5C9EA0DC8}"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FD0C70D4-B8A7-1C47-A003-56128FA9BF31}"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49457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eaLnBrk="0" fontAlgn="base" hangingPunct="0">
              <a:spcBef>
                <a:spcPct val="0"/>
              </a:spcBef>
              <a:spcAft>
                <a:spcPct val="0"/>
              </a:spcAft>
              <a:defRPr/>
            </a:pPr>
            <a:fld id="{63C5E0C2-28B8-CE44-9D60-588CFEE87B31}"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7" name="Slide Number Placeholder 6"/>
          <p:cNvSpPr>
            <a:spLocks noGrp="1"/>
          </p:cNvSpPr>
          <p:nvPr>
            <p:ph type="sldNum" sz="quarter" idx="12"/>
          </p:nvPr>
        </p:nvSpPr>
        <p:spPr/>
        <p:txBody>
          <a:bodyPr/>
          <a:lstStyle/>
          <a:p>
            <a:pPr eaLnBrk="0" fontAlgn="base" hangingPunct="0">
              <a:spcBef>
                <a:spcPct val="0"/>
              </a:spcBef>
              <a:spcAft>
                <a:spcPct val="0"/>
              </a:spcAft>
              <a:defRPr/>
            </a:pPr>
            <a:fld id="{41093995-55F8-9440-9010-524D68AC1856}"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363988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eaLnBrk="0" fontAlgn="base" hangingPunct="0">
              <a:spcBef>
                <a:spcPct val="0"/>
              </a:spcBef>
              <a:spcAft>
                <a:spcPct val="0"/>
              </a:spcAft>
              <a:defRPr/>
            </a:pPr>
            <a:fld id="{63C5E0C2-28B8-CE44-9D60-588CFEE87B31}"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7" name="Slide Number Placeholder 6"/>
          <p:cNvSpPr>
            <a:spLocks noGrp="1"/>
          </p:cNvSpPr>
          <p:nvPr>
            <p:ph type="sldNum" sz="quarter" idx="12"/>
          </p:nvPr>
        </p:nvSpPr>
        <p:spPr/>
        <p:txBody>
          <a:bodyPr/>
          <a:lstStyle/>
          <a:p>
            <a:pPr eaLnBrk="0" fontAlgn="base" hangingPunct="0">
              <a:spcBef>
                <a:spcPct val="0"/>
              </a:spcBef>
              <a:spcAft>
                <a:spcPct val="0"/>
              </a:spcAft>
              <a:defRPr/>
            </a:pPr>
            <a:fld id="{41093995-55F8-9440-9010-524D68AC1856}"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241819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defRPr/>
            </a:pPr>
            <a:fld id="{63C5E0C2-28B8-CE44-9D60-588CFEE87B31}" type="datetimeFigureOut">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2021/5/25</a:t>
            </a:fld>
            <a:endParaRPr lang="zh-CN" altLang="en-US" b="1">
              <a:solidFill>
                <a:prstClr val="black">
                  <a:tint val="75000"/>
                </a:prstClr>
              </a:solidFill>
              <a:ea typeface="华文中宋" panose="02010600040101010101" charset="-122"/>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defRPr/>
            </a:pPr>
            <a:endParaRPr lang="zh-CN" altLang="en-US" b="1">
              <a:solidFill>
                <a:prstClr val="black">
                  <a:tint val="75000"/>
                </a:prstClr>
              </a:solidFill>
              <a:ea typeface="华文中宋" panose="02010600040101010101" charset="-122"/>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defRPr/>
            </a:pPr>
            <a:fld id="{41093995-55F8-9440-9010-524D68AC1856}" type="slidenum">
              <a:rPr lang="zh-CN" altLang="en-US" b="1" smtClean="0">
                <a:solidFill>
                  <a:prstClr val="black">
                    <a:tint val="75000"/>
                  </a:prstClr>
                </a:solidFill>
                <a:ea typeface="华文中宋" panose="02010600040101010101" charset="-122"/>
              </a:rPr>
              <a:pPr eaLnBrk="0" fontAlgn="base" hangingPunct="0">
                <a:spcBef>
                  <a:spcPct val="0"/>
                </a:spcBef>
                <a:spcAft>
                  <a:spcPct val="0"/>
                </a:spcAft>
                <a:defRPr/>
              </a:pPr>
              <a:t>‹#›</a:t>
            </a:fld>
            <a:endParaRPr lang="en-US" altLang="zh-CN" b="1">
              <a:solidFill>
                <a:prstClr val="black">
                  <a:tint val="75000"/>
                </a:prstClr>
              </a:solidFill>
              <a:ea typeface="华文中宋" panose="02010600040101010101" charset="-122"/>
            </a:endParaRPr>
          </a:p>
        </p:txBody>
      </p:sp>
    </p:spTree>
    <p:extLst>
      <p:ext uri="{BB962C8B-B14F-4D97-AF65-F5344CB8AC3E}">
        <p14:creationId xmlns:p14="http://schemas.microsoft.com/office/powerpoint/2010/main" val="8133717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5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524000" y="2423331"/>
            <a:ext cx="9144000" cy="191945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zh-CN" altLang="en-US" sz="15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sp>
        <p:nvSpPr>
          <p:cNvPr id="2" name="标题 1"/>
          <p:cNvSpPr>
            <a:spLocks noGrp="1"/>
          </p:cNvSpPr>
          <p:nvPr>
            <p:ph type="ctrTitle"/>
          </p:nvPr>
        </p:nvSpPr>
        <p:spPr>
          <a:xfrm>
            <a:off x="2095500" y="2191174"/>
            <a:ext cx="8001000" cy="1494722"/>
          </a:xfrm>
        </p:spPr>
        <p:txBody>
          <a:bodyPr>
            <a:normAutofit fontScale="90000"/>
          </a:bodyPr>
          <a:lstStyle/>
          <a:p>
            <a:r>
              <a:rPr lang="zh-CN" altLang="en-US" b="1" dirty="0"/>
              <a:t>员工创造力管理小组展示</a:t>
            </a:r>
          </a:p>
        </p:txBody>
      </p:sp>
      <p:sp>
        <p:nvSpPr>
          <p:cNvPr id="3" name="副标题 2"/>
          <p:cNvSpPr>
            <a:spLocks noGrp="1"/>
          </p:cNvSpPr>
          <p:nvPr>
            <p:ph type="subTitle" idx="1"/>
          </p:nvPr>
        </p:nvSpPr>
        <p:spPr>
          <a:xfrm>
            <a:off x="2667000" y="3685896"/>
            <a:ext cx="6858000" cy="1478122"/>
          </a:xfrm>
        </p:spPr>
        <p:txBody>
          <a:bodyPr>
            <a:normAutofit/>
          </a:bodyPr>
          <a:lstStyle/>
          <a:p>
            <a:r>
              <a:rPr lang="en-US" altLang="zh-CN" sz="2100" dirty="0"/>
              <a:t>——</a:t>
            </a:r>
            <a:r>
              <a:rPr lang="zh-CN" altLang="en-US" sz="2100" dirty="0"/>
              <a:t>虚拟团队模型构建</a:t>
            </a:r>
          </a:p>
        </p:txBody>
      </p:sp>
      <p:pic>
        <p:nvPicPr>
          <p:cNvPr id="6" name="图片 5" descr="横版组合——透明.png"/>
          <p:cNvPicPr>
            <a:picLocks noChangeAspect="1"/>
          </p:cNvPicPr>
          <p:nvPr/>
        </p:nvPicPr>
        <p:blipFill>
          <a:blip r:embed="rId4" cstate="screen"/>
          <a:srcRect/>
          <a:stretch>
            <a:fillRect/>
          </a:stretch>
        </p:blipFill>
        <p:spPr bwMode="auto">
          <a:xfrm>
            <a:off x="4166891" y="1381174"/>
            <a:ext cx="3858221" cy="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lstStyle/>
          <a:p>
            <a:r>
              <a:rPr lang="en-US" altLang="zh-CN" dirty="0"/>
              <a:t>02  </a:t>
            </a:r>
            <a:r>
              <a:rPr lang="zh-CN" altLang="en-US" dirty="0"/>
              <a:t>虚拟软件开发团队</a:t>
            </a:r>
          </a:p>
        </p:txBody>
      </p:sp>
      <p:sp>
        <p:nvSpPr>
          <p:cNvPr id="3" name="内容占位符 2"/>
          <p:cNvSpPr>
            <a:spLocks noGrp="1"/>
          </p:cNvSpPr>
          <p:nvPr>
            <p:ph idx="1"/>
          </p:nvPr>
        </p:nvSpPr>
        <p:spPr>
          <a:xfrm>
            <a:off x="838200" y="1253330"/>
            <a:ext cx="10515600" cy="4890017"/>
          </a:xfrm>
        </p:spPr>
        <p:txBody>
          <a:bodyPr>
            <a:normAutofit/>
          </a:bodyPr>
          <a:lstStyle/>
          <a:p>
            <a:pPr>
              <a:lnSpc>
                <a:spcPct val="150000"/>
              </a:lnSpc>
            </a:pPr>
            <a:r>
              <a:rPr lang="zh-CN" altLang="en-US" dirty="0"/>
              <a:t>虚拟团体组件要素</a:t>
            </a:r>
            <a:endParaRPr lang="en-US" altLang="zh-CN" dirty="0"/>
          </a:p>
          <a:p>
            <a:pPr marL="571500" indent="-571500">
              <a:lnSpc>
                <a:spcPct val="150000"/>
              </a:lnSpc>
              <a:buFont typeface="+mj-lt"/>
              <a:buAutoNum type="romanUcPeriod"/>
            </a:pPr>
            <a:r>
              <a:rPr lang="zh-CN" altLang="en-US" dirty="0"/>
              <a:t>团队的选拔</a:t>
            </a:r>
            <a:r>
              <a:rPr lang="en-US" altLang="zh-CN" dirty="0"/>
              <a:t>——</a:t>
            </a:r>
            <a:r>
              <a:rPr lang="zh-CN" altLang="en-US" dirty="0"/>
              <a:t>领导者的重要性</a:t>
            </a:r>
            <a:endParaRPr lang="en-US" altLang="zh-CN" dirty="0"/>
          </a:p>
          <a:p>
            <a:pPr marL="571500" indent="-571500">
              <a:lnSpc>
                <a:spcPct val="150000"/>
              </a:lnSpc>
              <a:buFont typeface="+mj-lt"/>
              <a:buAutoNum type="romanUcPeriod"/>
            </a:pPr>
            <a:r>
              <a:rPr lang="zh-CN" altLang="en-US" dirty="0"/>
              <a:t>虚拟团队的特点</a:t>
            </a:r>
            <a:r>
              <a:rPr lang="en-US" altLang="zh-CN" dirty="0"/>
              <a:t>——</a:t>
            </a:r>
            <a:r>
              <a:rPr lang="zh-CN" altLang="en-US" dirty="0"/>
              <a:t>注重解决沟通信息上的准确性和时效性</a:t>
            </a:r>
            <a:endParaRPr lang="en-US" altLang="zh-CN" dirty="0"/>
          </a:p>
          <a:p>
            <a:pPr marL="571500" indent="-571500">
              <a:lnSpc>
                <a:spcPct val="150000"/>
              </a:lnSpc>
              <a:buFont typeface="+mj-lt"/>
              <a:buAutoNum type="romanUcPeriod"/>
            </a:pPr>
            <a:r>
              <a:rPr lang="zh-CN" altLang="en-US" dirty="0"/>
              <a:t>团队任务的选择</a:t>
            </a:r>
            <a:r>
              <a:rPr lang="en-US" altLang="zh-CN" dirty="0"/>
              <a:t>——</a:t>
            </a:r>
            <a:r>
              <a:rPr lang="zh-CN" altLang="en-US" dirty="0"/>
              <a:t>适合虚拟团队来解决</a:t>
            </a:r>
            <a:endParaRPr lang="en-US" altLang="zh-CN" dirty="0"/>
          </a:p>
          <a:p>
            <a:pPr marL="571500" indent="-571500">
              <a:lnSpc>
                <a:spcPct val="150000"/>
              </a:lnSpc>
              <a:buFont typeface="+mj-lt"/>
              <a:buAutoNum type="romanUcPeriod"/>
            </a:pPr>
            <a:r>
              <a:rPr lang="zh-CN" altLang="en-US" dirty="0"/>
              <a:t>团队成员关系的融洽</a:t>
            </a:r>
            <a:r>
              <a:rPr lang="en-US" altLang="zh-CN" dirty="0"/>
              <a:t>——</a:t>
            </a:r>
            <a:r>
              <a:rPr lang="zh-CN" altLang="en-US" dirty="0"/>
              <a:t>考虑团队绩效考核制度</a:t>
            </a:r>
            <a:endParaRPr lang="en-US" altLang="zh-CN" dirty="0"/>
          </a:p>
          <a:p>
            <a:pPr marL="571500" indent="-571500">
              <a:lnSpc>
                <a:spcPct val="150000"/>
              </a:lnSpc>
              <a:buFont typeface="+mj-lt"/>
              <a:buAutoNum type="romanUcPeriod"/>
            </a:pPr>
            <a:r>
              <a:rPr lang="zh-CN" altLang="en-US" dirty="0"/>
              <a:t>明确激励和约束机制</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90537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lstStyle/>
          <a:p>
            <a:r>
              <a:rPr lang="en-US" altLang="zh-CN" dirty="0"/>
              <a:t>02  </a:t>
            </a:r>
            <a:r>
              <a:rPr lang="zh-CN" altLang="en-US" dirty="0"/>
              <a:t>虚拟软件开发团队</a:t>
            </a:r>
          </a:p>
        </p:txBody>
      </p:sp>
      <p:sp>
        <p:nvSpPr>
          <p:cNvPr id="3" name="内容占位符 2"/>
          <p:cNvSpPr>
            <a:spLocks noGrp="1"/>
          </p:cNvSpPr>
          <p:nvPr>
            <p:ph idx="1"/>
          </p:nvPr>
        </p:nvSpPr>
        <p:spPr>
          <a:xfrm>
            <a:off x="838200" y="1253330"/>
            <a:ext cx="10515600" cy="4890017"/>
          </a:xfrm>
        </p:spPr>
        <p:txBody>
          <a:bodyPr>
            <a:normAutofit/>
          </a:bodyPr>
          <a:lstStyle/>
          <a:p>
            <a:pPr>
              <a:lnSpc>
                <a:spcPct val="150000"/>
              </a:lnSpc>
            </a:pPr>
            <a:r>
              <a:rPr lang="zh-CN" altLang="en-US" dirty="0"/>
              <a:t>虚拟团队的激励系统</a:t>
            </a:r>
            <a:endParaRPr lang="en-US" altLang="zh-CN" dirty="0"/>
          </a:p>
          <a:p>
            <a:pPr marL="514350" indent="-514350">
              <a:lnSpc>
                <a:spcPct val="150000"/>
              </a:lnSpc>
              <a:buFont typeface="+mj-lt"/>
              <a:buAutoNum type="arabicPeriod"/>
            </a:pPr>
            <a:r>
              <a:rPr lang="zh-CN" altLang="en-US" dirty="0"/>
              <a:t>外部激励</a:t>
            </a:r>
            <a:endParaRPr lang="en-US" altLang="zh-CN" dirty="0"/>
          </a:p>
          <a:p>
            <a:pPr marL="571500" indent="-571500">
              <a:lnSpc>
                <a:spcPct val="150000"/>
              </a:lnSpc>
              <a:buFont typeface="+mj-lt"/>
              <a:buAutoNum type="romanUcPeriod"/>
            </a:pPr>
            <a:r>
              <a:rPr lang="zh-CN" altLang="en-US" dirty="0"/>
              <a:t>制定清晰的团队目标</a:t>
            </a:r>
            <a:r>
              <a:rPr lang="en-US" altLang="zh-CN" dirty="0"/>
              <a:t>——</a:t>
            </a:r>
            <a:r>
              <a:rPr lang="zh-CN" altLang="en-US" dirty="0"/>
              <a:t>可衡量、可行、可认可、具体</a:t>
            </a:r>
            <a:endParaRPr lang="en-US" altLang="zh-CN" dirty="0"/>
          </a:p>
          <a:p>
            <a:pPr marL="571500" indent="-571500">
              <a:lnSpc>
                <a:spcPct val="150000"/>
              </a:lnSpc>
              <a:buFont typeface="+mj-lt"/>
              <a:buAutoNum type="romanUcPeriod"/>
            </a:pPr>
            <a:r>
              <a:rPr lang="zh-CN" altLang="en-US" dirty="0"/>
              <a:t>评定团队等级</a:t>
            </a:r>
            <a:r>
              <a:rPr lang="en-US" altLang="zh-CN" dirty="0"/>
              <a:t>——</a:t>
            </a:r>
            <a:r>
              <a:rPr lang="zh-CN" altLang="en-US" dirty="0"/>
              <a:t>利用荣誉激发团队斗志</a:t>
            </a:r>
            <a:endParaRPr lang="en-US" altLang="zh-CN" dirty="0"/>
          </a:p>
          <a:p>
            <a:pPr marL="571500" indent="-571500">
              <a:lnSpc>
                <a:spcPct val="150000"/>
              </a:lnSpc>
              <a:buFont typeface="+mj-lt"/>
              <a:buAutoNum type="romanUcPeriod"/>
            </a:pPr>
            <a:r>
              <a:rPr lang="zh-CN" altLang="en-US" dirty="0"/>
              <a:t>及时肯定团队的成就</a:t>
            </a:r>
            <a:r>
              <a:rPr lang="en-US" altLang="zh-CN" dirty="0"/>
              <a:t>——</a:t>
            </a:r>
            <a:r>
              <a:rPr lang="zh-CN" altLang="en-US" dirty="0"/>
              <a:t>提高团队的成就感</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71419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lstStyle/>
          <a:p>
            <a:r>
              <a:rPr lang="en-US" altLang="zh-CN" dirty="0"/>
              <a:t>02  </a:t>
            </a:r>
            <a:r>
              <a:rPr lang="zh-CN" altLang="en-US" dirty="0"/>
              <a:t>虚拟软件开发团队</a:t>
            </a:r>
          </a:p>
        </p:txBody>
      </p:sp>
      <p:sp>
        <p:nvSpPr>
          <p:cNvPr id="3" name="内容占位符 2"/>
          <p:cNvSpPr>
            <a:spLocks noGrp="1"/>
          </p:cNvSpPr>
          <p:nvPr>
            <p:ph idx="1"/>
          </p:nvPr>
        </p:nvSpPr>
        <p:spPr>
          <a:xfrm>
            <a:off x="838200" y="1253330"/>
            <a:ext cx="10515600" cy="4890017"/>
          </a:xfrm>
        </p:spPr>
        <p:txBody>
          <a:bodyPr>
            <a:normAutofit/>
          </a:bodyPr>
          <a:lstStyle/>
          <a:p>
            <a:pPr>
              <a:lnSpc>
                <a:spcPct val="150000"/>
              </a:lnSpc>
            </a:pPr>
            <a:r>
              <a:rPr lang="zh-CN" altLang="en-US" dirty="0"/>
              <a:t>虚拟团队的激励系统</a:t>
            </a:r>
            <a:endParaRPr lang="en-US" altLang="zh-CN" dirty="0"/>
          </a:p>
          <a:p>
            <a:pPr marL="514350" indent="-514350">
              <a:lnSpc>
                <a:spcPct val="150000"/>
              </a:lnSpc>
              <a:buFont typeface="+mj-lt"/>
              <a:buAutoNum type="arabicPeriod" startAt="2"/>
            </a:pPr>
            <a:r>
              <a:rPr lang="zh-CN" altLang="en-US" dirty="0"/>
              <a:t>内部激励</a:t>
            </a:r>
            <a:endParaRPr lang="en-US" altLang="zh-CN" dirty="0"/>
          </a:p>
          <a:p>
            <a:pPr marL="571500" indent="-571500">
              <a:lnSpc>
                <a:spcPct val="150000"/>
              </a:lnSpc>
              <a:buFont typeface="+mj-lt"/>
              <a:buAutoNum type="romanUcPeriod"/>
            </a:pPr>
            <a:r>
              <a:rPr lang="zh-CN" altLang="en-US" dirty="0"/>
              <a:t>培养团队文化</a:t>
            </a:r>
            <a:r>
              <a:rPr lang="en-US" altLang="zh-CN" dirty="0"/>
              <a:t>——</a:t>
            </a:r>
            <a:r>
              <a:rPr lang="zh-CN" altLang="en-US" dirty="0"/>
              <a:t>团队精神、团队文化</a:t>
            </a:r>
            <a:endParaRPr lang="en-US" altLang="zh-CN" dirty="0"/>
          </a:p>
          <a:p>
            <a:pPr marL="571500" indent="-571500">
              <a:lnSpc>
                <a:spcPct val="150000"/>
              </a:lnSpc>
              <a:buFont typeface="+mj-lt"/>
              <a:buAutoNum type="romanUcPeriod"/>
            </a:pPr>
            <a:r>
              <a:rPr lang="zh-CN" altLang="en-US" dirty="0"/>
              <a:t>在团队内部多开展活动</a:t>
            </a:r>
            <a:r>
              <a:rPr lang="en-US" altLang="zh-CN" dirty="0"/>
              <a:t>——</a:t>
            </a:r>
            <a:r>
              <a:rPr lang="zh-CN" altLang="en-US" dirty="0"/>
              <a:t>增加团队的凝聚力</a:t>
            </a:r>
            <a:endParaRPr lang="en-US" altLang="zh-CN" dirty="0"/>
          </a:p>
          <a:p>
            <a:pPr marL="571500" indent="-571500">
              <a:lnSpc>
                <a:spcPct val="150000"/>
              </a:lnSpc>
              <a:buFont typeface="+mj-lt"/>
              <a:buAutoNum type="romanUcPeriod"/>
            </a:pPr>
            <a:r>
              <a:rPr lang="zh-CN" altLang="en-US" dirty="0"/>
              <a:t>增加对内部成员的激励</a:t>
            </a:r>
            <a:r>
              <a:rPr lang="en-US" altLang="zh-CN" dirty="0"/>
              <a:t>——</a:t>
            </a:r>
            <a:r>
              <a:rPr lang="zh-CN" altLang="en-US" dirty="0"/>
              <a:t>提高成员的积极性</a:t>
            </a:r>
            <a:endParaRPr lang="en-US" altLang="zh-CN" dirty="0"/>
          </a:p>
          <a:p>
            <a:endParaRPr lang="en-US" altLang="zh-CN" dirty="0"/>
          </a:p>
        </p:txBody>
      </p:sp>
    </p:spTree>
    <p:extLst>
      <p:ext uri="{BB962C8B-B14F-4D97-AF65-F5344CB8AC3E}">
        <p14:creationId xmlns:p14="http://schemas.microsoft.com/office/powerpoint/2010/main" val="156095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2102419" y="2173383"/>
            <a:ext cx="2201796" cy="365379"/>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524001" y="2541142"/>
            <a:ext cx="9144000" cy="164718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2259519" y="2173383"/>
            <a:ext cx="1885214" cy="2014941"/>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4357773" y="2619692"/>
            <a:ext cx="495349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FDCB34"/>
                </a:solidFill>
                <a:effectLst/>
                <a:uLnTx/>
                <a:uFillTx/>
                <a:latin typeface="微软雅黑" panose="020B0503020204020204" charset="-122"/>
                <a:ea typeface="微软雅黑" panose="020B0503020204020204" charset="-122"/>
                <a:cs typeface="+mn-cs"/>
              </a:rPr>
              <a:t>模型构建</a:t>
            </a:r>
          </a:p>
        </p:txBody>
      </p:sp>
      <p:sp>
        <p:nvSpPr>
          <p:cNvPr id="10247" name="TextBox 26"/>
          <p:cNvSpPr txBox="1">
            <a:spLocks noChangeArrowheads="1"/>
          </p:cNvSpPr>
          <p:nvPr/>
        </p:nvSpPr>
        <p:spPr bwMode="auto">
          <a:xfrm>
            <a:off x="2422571" y="2541141"/>
            <a:ext cx="1608133" cy="147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03</a:t>
            </a:r>
            <a:endParaRPr kumimoji="0" lang="zh-CN" altLang="en-US"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4" cstate="screen"/>
          <a:srcRect/>
          <a:stretch>
            <a:fillRect/>
          </a:stretch>
        </p:blipFill>
        <p:spPr bwMode="auto">
          <a:xfrm>
            <a:off x="7233286" y="285751"/>
            <a:ext cx="3325495" cy="69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093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6" grpId="0" autoUpdateAnimBg="0"/>
      <p:bldP spid="102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0343A8-0F6F-425E-8C4A-84DC3D60A20F}"/>
              </a:ext>
            </a:extLst>
          </p:cNvPr>
          <p:cNvSpPr txBox="1">
            <a:spLocks/>
          </p:cNvSpPr>
          <p:nvPr/>
        </p:nvSpPr>
        <p:spPr>
          <a:xfrm>
            <a:off x="838200" y="129282"/>
            <a:ext cx="7886700" cy="7661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4   </a:t>
            </a:r>
            <a:r>
              <a:rPr lang="zh-CN" altLang="en-US"/>
              <a:t>模型构建</a:t>
            </a:r>
            <a:endParaRPr lang="zh-CN" altLang="en-US" dirty="0"/>
          </a:p>
        </p:txBody>
      </p:sp>
      <p:sp>
        <p:nvSpPr>
          <p:cNvPr id="5" name="矩形: 圆角 4">
            <a:extLst>
              <a:ext uri="{FF2B5EF4-FFF2-40B4-BE49-F238E27FC236}">
                <a16:creationId xmlns:a16="http://schemas.microsoft.com/office/drawing/2014/main" id="{70FB49BE-3047-4EE0-A02E-EE7DC59E10BA}"/>
              </a:ext>
            </a:extLst>
          </p:cNvPr>
          <p:cNvSpPr/>
          <p:nvPr/>
        </p:nvSpPr>
        <p:spPr>
          <a:xfrm>
            <a:off x="4677103" y="1355834"/>
            <a:ext cx="1418897" cy="76615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t>领导</a:t>
            </a:r>
            <a:endParaRPr lang="zh-CN" altLang="en-US" sz="2800" dirty="0"/>
          </a:p>
        </p:txBody>
      </p:sp>
      <p:sp>
        <p:nvSpPr>
          <p:cNvPr id="7" name="矩形: 圆角 6">
            <a:extLst>
              <a:ext uri="{FF2B5EF4-FFF2-40B4-BE49-F238E27FC236}">
                <a16:creationId xmlns:a16="http://schemas.microsoft.com/office/drawing/2014/main" id="{6FBFA377-5442-4FD2-A0A1-954A1B2E1513}"/>
              </a:ext>
            </a:extLst>
          </p:cNvPr>
          <p:cNvSpPr/>
          <p:nvPr/>
        </p:nvSpPr>
        <p:spPr>
          <a:xfrm>
            <a:off x="4585136" y="2999641"/>
            <a:ext cx="1602828" cy="76615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t>团队选拔</a:t>
            </a:r>
            <a:endParaRPr lang="zh-CN" altLang="en-US" sz="2800" dirty="0"/>
          </a:p>
        </p:txBody>
      </p:sp>
      <p:sp>
        <p:nvSpPr>
          <p:cNvPr id="8" name="矩形: 圆角 7">
            <a:extLst>
              <a:ext uri="{FF2B5EF4-FFF2-40B4-BE49-F238E27FC236}">
                <a16:creationId xmlns:a16="http://schemas.microsoft.com/office/drawing/2014/main" id="{701717D8-67CC-4586-881F-B400AB026E9E}"/>
              </a:ext>
            </a:extLst>
          </p:cNvPr>
          <p:cNvSpPr/>
          <p:nvPr/>
        </p:nvSpPr>
        <p:spPr>
          <a:xfrm>
            <a:off x="1828801" y="2999640"/>
            <a:ext cx="1602828" cy="76615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t>任务选择</a:t>
            </a:r>
            <a:endParaRPr lang="zh-CN" altLang="en-US" sz="2800" dirty="0"/>
          </a:p>
        </p:txBody>
      </p:sp>
      <p:sp>
        <p:nvSpPr>
          <p:cNvPr id="9" name="矩形: 圆角 8">
            <a:extLst>
              <a:ext uri="{FF2B5EF4-FFF2-40B4-BE49-F238E27FC236}">
                <a16:creationId xmlns:a16="http://schemas.microsoft.com/office/drawing/2014/main" id="{B9CE68E7-622F-4C13-9BA4-0BA6816D223F}"/>
              </a:ext>
            </a:extLst>
          </p:cNvPr>
          <p:cNvSpPr/>
          <p:nvPr/>
        </p:nvSpPr>
        <p:spPr>
          <a:xfrm>
            <a:off x="4677103" y="4736009"/>
            <a:ext cx="1418897" cy="76615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t>成员</a:t>
            </a:r>
            <a:endParaRPr lang="zh-CN" altLang="en-US" sz="2800" dirty="0"/>
          </a:p>
        </p:txBody>
      </p:sp>
      <p:sp>
        <p:nvSpPr>
          <p:cNvPr id="10" name="矩形: 圆角 9">
            <a:extLst>
              <a:ext uri="{FF2B5EF4-FFF2-40B4-BE49-F238E27FC236}">
                <a16:creationId xmlns:a16="http://schemas.microsoft.com/office/drawing/2014/main" id="{3604DEBA-F39D-4591-B4AC-2BB0869DB7D4}"/>
              </a:ext>
            </a:extLst>
          </p:cNvPr>
          <p:cNvSpPr/>
          <p:nvPr/>
        </p:nvSpPr>
        <p:spPr>
          <a:xfrm>
            <a:off x="7488616" y="2121991"/>
            <a:ext cx="2569784" cy="261401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t>激励与约束机制</a:t>
            </a:r>
            <a:endParaRPr lang="en-US" altLang="zh-CN" sz="2400" dirty="0"/>
          </a:p>
          <a:p>
            <a:pPr algn="ctr"/>
            <a:r>
              <a:rPr lang="zh-CN" altLang="en-US" sz="2400" dirty="0"/>
              <a:t>默契度</a:t>
            </a:r>
            <a:endParaRPr lang="en-US" altLang="zh-CN" sz="2400" dirty="0"/>
          </a:p>
          <a:p>
            <a:pPr algn="ctr"/>
            <a:r>
              <a:rPr lang="zh-CN" altLang="en-US" sz="2400" dirty="0"/>
              <a:t>任务的选择</a:t>
            </a:r>
            <a:endParaRPr lang="en-US" altLang="zh-CN" sz="2400" dirty="0"/>
          </a:p>
          <a:p>
            <a:pPr algn="ctr"/>
            <a:r>
              <a:rPr lang="zh-CN" altLang="en-US" sz="2400" dirty="0"/>
              <a:t>信任</a:t>
            </a:r>
            <a:endParaRPr lang="en-US" altLang="zh-CN" sz="2400" dirty="0"/>
          </a:p>
          <a:p>
            <a:pPr algn="ctr"/>
            <a:r>
              <a:rPr lang="zh-CN" altLang="en-US" sz="2400" dirty="0"/>
              <a:t>沟通</a:t>
            </a:r>
            <a:endParaRPr lang="en-US" altLang="zh-CN" sz="2400" dirty="0"/>
          </a:p>
          <a:p>
            <a:pPr algn="ctr"/>
            <a:r>
              <a:rPr lang="en-US" altLang="zh-CN" sz="2400" dirty="0"/>
              <a:t>… </a:t>
            </a:r>
            <a:endParaRPr lang="zh-CN" altLang="en-US" sz="2400" dirty="0"/>
          </a:p>
        </p:txBody>
      </p:sp>
      <p:cxnSp>
        <p:nvCxnSpPr>
          <p:cNvPr id="12" name="直接连接符 11">
            <a:extLst>
              <a:ext uri="{FF2B5EF4-FFF2-40B4-BE49-F238E27FC236}">
                <a16:creationId xmlns:a16="http://schemas.microsoft.com/office/drawing/2014/main" id="{D3DE42DC-FD94-4C0D-BAFE-455FEC4865B0}"/>
              </a:ext>
            </a:extLst>
          </p:cNvPr>
          <p:cNvCxnSpPr>
            <a:stCxn id="5" idx="2"/>
            <a:endCxn id="7" idx="0"/>
          </p:cNvCxnSpPr>
          <p:nvPr/>
        </p:nvCxnSpPr>
        <p:spPr>
          <a:xfrm flipH="1">
            <a:off x="5386550" y="2121991"/>
            <a:ext cx="2" cy="87765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661AD401-60C2-4AA8-ADD2-4F1A8D2E7B00}"/>
              </a:ext>
            </a:extLst>
          </p:cNvPr>
          <p:cNvCxnSpPr>
            <a:cxnSpLocks/>
            <a:stCxn id="7" idx="2"/>
            <a:endCxn id="9" idx="0"/>
          </p:cNvCxnSpPr>
          <p:nvPr/>
        </p:nvCxnSpPr>
        <p:spPr>
          <a:xfrm>
            <a:off x="5386550" y="3765798"/>
            <a:ext cx="2" cy="970211"/>
          </a:xfrm>
          <a:prstGeom prst="line">
            <a:avLst/>
          </a:prstGeom>
        </p:spPr>
        <p:style>
          <a:lnRef idx="1">
            <a:schemeClr val="dk1"/>
          </a:lnRef>
          <a:fillRef idx="0">
            <a:schemeClr val="dk1"/>
          </a:fillRef>
          <a:effectRef idx="0">
            <a:schemeClr val="dk1"/>
          </a:effectRef>
          <a:fontRef idx="minor">
            <a:schemeClr val="tx1"/>
          </a:fontRef>
        </p:style>
      </p:cxnSp>
      <p:sp>
        <p:nvSpPr>
          <p:cNvPr id="19" name="箭头: 右 18">
            <a:extLst>
              <a:ext uri="{FF2B5EF4-FFF2-40B4-BE49-F238E27FC236}">
                <a16:creationId xmlns:a16="http://schemas.microsoft.com/office/drawing/2014/main" id="{E9F90AAE-86D3-4756-BC80-AF70BF107C20}"/>
              </a:ext>
            </a:extLst>
          </p:cNvPr>
          <p:cNvSpPr/>
          <p:nvPr/>
        </p:nvSpPr>
        <p:spPr>
          <a:xfrm>
            <a:off x="3699641" y="3260835"/>
            <a:ext cx="609600" cy="2338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89A03737-8E29-4869-8979-695FF5C8B527}"/>
              </a:ext>
            </a:extLst>
          </p:cNvPr>
          <p:cNvSpPr/>
          <p:nvPr/>
        </p:nvSpPr>
        <p:spPr>
          <a:xfrm>
            <a:off x="6565021" y="3260835"/>
            <a:ext cx="609600" cy="2338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462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282"/>
            <a:ext cx="7886700" cy="766157"/>
          </a:xfrm>
        </p:spPr>
        <p:txBody>
          <a:bodyPr>
            <a:normAutofit/>
          </a:bodyPr>
          <a:lstStyle/>
          <a:p>
            <a:r>
              <a:rPr lang="en-US" altLang="zh-CN" dirty="0"/>
              <a:t>4   </a:t>
            </a:r>
            <a:r>
              <a:rPr lang="zh-CN" altLang="en-US" dirty="0"/>
              <a:t>模型构建</a:t>
            </a:r>
            <a:r>
              <a:rPr lang="en-US" altLang="zh-CN" dirty="0"/>
              <a:t>--</a:t>
            </a:r>
            <a:r>
              <a:rPr lang="zh-CN" altLang="en-US" dirty="0"/>
              <a:t>团队的选拔</a:t>
            </a:r>
          </a:p>
        </p:txBody>
      </p:sp>
      <p:sp>
        <p:nvSpPr>
          <p:cNvPr id="3" name="内容占位符 2"/>
          <p:cNvSpPr>
            <a:spLocks noGrp="1"/>
          </p:cNvSpPr>
          <p:nvPr>
            <p:ph idx="1"/>
          </p:nvPr>
        </p:nvSpPr>
        <p:spPr>
          <a:xfrm>
            <a:off x="909222" y="1381742"/>
            <a:ext cx="10515600" cy="4351338"/>
          </a:xfrm>
        </p:spPr>
        <p:txBody>
          <a:bodyPr>
            <a:normAutofit fontScale="92500" lnSpcReduction="10000"/>
          </a:bodyPr>
          <a:lstStyle/>
          <a:p>
            <a:pPr algn="just">
              <a:lnSpc>
                <a:spcPct val="15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在实际的目标进行确立之后，领导者就需要通过实际的目标来进行成员的组建。这个时候就需要充分发挥领导者的领导能力，在面对来自不同国家不同文化背景的成员是能够尽快速度的，将它们融合汇集在一起，并且能够形成对自己团队专属的归属感以及责任感</a:t>
            </a:r>
          </a:p>
          <a:p>
            <a:pPr algn="just">
              <a:lnSpc>
                <a:spcPct val="15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正确挑选适合虚拟团队特质的组员，就成功了一半。</a:t>
            </a:r>
          </a:p>
          <a:p>
            <a:pPr algn="just">
              <a:lnSpc>
                <a:spcPct val="15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理想的虚拟团队成员应该是自动自发主动性强，不需要很多细节与工作架构的指示就可以工作。个人沟通习惯也是考虑条件之一，既乐于又善于淘通的人，才可能是适当的成员</a:t>
            </a:r>
            <a:endParaRPr lang="zh-CN" altLang="en-US" sz="3200" dirty="0"/>
          </a:p>
          <a:p>
            <a:pPr marL="0" indent="0">
              <a:lnSpc>
                <a:spcPct val="150000"/>
              </a:lnSpc>
              <a:buNone/>
            </a:pPr>
            <a:endParaRPr lang="en-US" altLang="zh-CN" sz="3200" dirty="0"/>
          </a:p>
        </p:txBody>
      </p:sp>
    </p:spTree>
    <p:extLst>
      <p:ext uri="{BB962C8B-B14F-4D97-AF65-F5344CB8AC3E}">
        <p14:creationId xmlns:p14="http://schemas.microsoft.com/office/powerpoint/2010/main" val="383687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282"/>
            <a:ext cx="7886700" cy="766157"/>
          </a:xfrm>
        </p:spPr>
        <p:txBody>
          <a:bodyPr>
            <a:normAutofit/>
          </a:bodyPr>
          <a:lstStyle/>
          <a:p>
            <a:r>
              <a:rPr lang="en-US" altLang="zh-CN" dirty="0"/>
              <a:t>4   </a:t>
            </a:r>
            <a:r>
              <a:rPr lang="zh-CN" altLang="en-US" dirty="0"/>
              <a:t>模型构建</a:t>
            </a:r>
            <a:r>
              <a:rPr lang="en-US" altLang="zh-CN" dirty="0"/>
              <a:t>--</a:t>
            </a:r>
            <a:r>
              <a:rPr lang="zh-CN" altLang="en-US" dirty="0"/>
              <a:t>默契度</a:t>
            </a:r>
          </a:p>
        </p:txBody>
      </p:sp>
      <p:sp>
        <p:nvSpPr>
          <p:cNvPr id="3" name="内容占位符 2"/>
          <p:cNvSpPr>
            <a:spLocks noGrp="1"/>
          </p:cNvSpPr>
          <p:nvPr>
            <p:ph idx="1"/>
          </p:nvPr>
        </p:nvSpPr>
        <p:spPr>
          <a:xfrm>
            <a:off x="909222" y="1381742"/>
            <a:ext cx="10515600" cy="4351338"/>
          </a:xfrm>
        </p:spPr>
        <p:txBody>
          <a:bodyPr>
            <a:normAutofit/>
          </a:bodyPr>
          <a:lstStyle/>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虚拟团队由于地域上的分离，时间上的落差等等阻碍，无法及时进行沟通，既然如此，虚拟团队更为注重解决沟通上信息传达的准确性以及有效性。</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如若传达信息，就必须简洁准确。并且每一个成员的文化背景不同，对某一个词语或者某一句话的理解也会有所偏差，既是现代科技的发展能够弥补一定的弊端，但是彻底解决这个问题还是要依赖团队成员自身信息传达的默契</a:t>
            </a:r>
            <a:endParaRPr lang="en-US" altLang="zh-CN" sz="3200" dirty="0"/>
          </a:p>
          <a:p>
            <a:pPr lvl="1">
              <a:lnSpc>
                <a:spcPct val="150000"/>
              </a:lnSpc>
              <a:buFont typeface="Wingdings" panose="05000000000000000000" pitchFamily="2" charset="2"/>
              <a:buChar char="Ø"/>
            </a:pPr>
            <a:endParaRPr lang="zh-CN" altLang="en-US" sz="3200" dirty="0"/>
          </a:p>
          <a:p>
            <a:pPr marL="0" indent="0">
              <a:lnSpc>
                <a:spcPct val="150000"/>
              </a:lnSpc>
              <a:buNone/>
            </a:pPr>
            <a:endParaRPr lang="en-US" altLang="zh-CN" sz="3200" dirty="0"/>
          </a:p>
        </p:txBody>
      </p:sp>
    </p:spTree>
    <p:extLst>
      <p:ext uri="{BB962C8B-B14F-4D97-AF65-F5344CB8AC3E}">
        <p14:creationId xmlns:p14="http://schemas.microsoft.com/office/powerpoint/2010/main" val="149389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282"/>
            <a:ext cx="7886700" cy="766157"/>
          </a:xfrm>
        </p:spPr>
        <p:txBody>
          <a:bodyPr>
            <a:normAutofit/>
          </a:bodyPr>
          <a:lstStyle/>
          <a:p>
            <a:r>
              <a:rPr lang="en-US" altLang="zh-CN" dirty="0"/>
              <a:t>4   </a:t>
            </a:r>
            <a:r>
              <a:rPr lang="zh-CN" altLang="en-US" dirty="0"/>
              <a:t>模型构建</a:t>
            </a:r>
            <a:r>
              <a:rPr lang="en-US" altLang="zh-CN" dirty="0"/>
              <a:t>--</a:t>
            </a:r>
            <a:r>
              <a:rPr lang="zh-CN" altLang="en-US" dirty="0"/>
              <a:t>任务的选择</a:t>
            </a:r>
          </a:p>
        </p:txBody>
      </p:sp>
      <p:sp>
        <p:nvSpPr>
          <p:cNvPr id="3" name="内容占位符 2"/>
          <p:cNvSpPr>
            <a:spLocks noGrp="1"/>
          </p:cNvSpPr>
          <p:nvPr>
            <p:ph idx="1"/>
          </p:nvPr>
        </p:nvSpPr>
        <p:spPr>
          <a:xfrm>
            <a:off x="909222" y="1381742"/>
            <a:ext cx="10515600" cy="4351338"/>
          </a:xfrm>
        </p:spPr>
        <p:txBody>
          <a:bodyPr>
            <a:normAutofit fontScale="92500"/>
          </a:bodyPr>
          <a:lstStyle/>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并非所有的工作都是适合虚拟团队这种运作方式的，连续性非常高、整合性非常大的工作就不太适合运用虚拟团队来进行，因为团队组员必须经常聚在一起进行反复讨论。另外招募、交易、创新、维持关系这些需要时刻分享复杂资讯的活动，最好不要采用虚拟团队，相对虚拟团队来说，面对面沟通比较能够达到更好的效果。</a:t>
            </a: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首先，在虚拟团队进行组建之前，必须了解一个问题：这个任务是否有进入虚拟团队视野的必要性？那需要考虑以下几点不符合条件：任务贯穿时间较长</a:t>
            </a: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设计人员较多；所需资源并不是较为分散；需要成员长时间进行实体见面。如果符合这些条件，很显然，虚拟团队不适合启用。</a:t>
            </a:r>
          </a:p>
        </p:txBody>
      </p:sp>
    </p:spTree>
    <p:extLst>
      <p:ext uri="{BB962C8B-B14F-4D97-AF65-F5344CB8AC3E}">
        <p14:creationId xmlns:p14="http://schemas.microsoft.com/office/powerpoint/2010/main" val="47492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282"/>
            <a:ext cx="7886700" cy="766157"/>
          </a:xfrm>
        </p:spPr>
        <p:txBody>
          <a:bodyPr>
            <a:normAutofit/>
          </a:bodyPr>
          <a:lstStyle/>
          <a:p>
            <a:r>
              <a:rPr lang="en-US" altLang="zh-CN" dirty="0"/>
              <a:t>4   </a:t>
            </a:r>
            <a:r>
              <a:rPr lang="zh-CN" altLang="en-US" dirty="0"/>
              <a:t>模型构建</a:t>
            </a:r>
            <a:r>
              <a:rPr lang="en-US" altLang="zh-CN" dirty="0"/>
              <a:t>—</a:t>
            </a:r>
            <a:r>
              <a:rPr lang="zh-CN" altLang="en-US" dirty="0"/>
              <a:t>信任</a:t>
            </a:r>
          </a:p>
        </p:txBody>
      </p:sp>
      <p:sp>
        <p:nvSpPr>
          <p:cNvPr id="3" name="内容占位符 2"/>
          <p:cNvSpPr>
            <a:spLocks noGrp="1"/>
          </p:cNvSpPr>
          <p:nvPr>
            <p:ph idx="1"/>
          </p:nvPr>
        </p:nvSpPr>
        <p:spPr>
          <a:xfrm>
            <a:off x="909222" y="1381742"/>
            <a:ext cx="10515600" cy="4351338"/>
          </a:xfrm>
        </p:spPr>
        <p:txBody>
          <a:bodyPr>
            <a:normAutofit fontScale="92500"/>
          </a:bodyPr>
          <a:lstStyle/>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首先，建立以“信任”为基础的文化意味着承认个体。即对个体技能、态度、行为、文化背景的接受、认可和尊重，换言之，虚拟团队文化是以强调个体作用为基础的。</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其次，培育“知识分享”的氛围。团队成员之间要信任，就要有信息和知识的分享。再次，团队领导应该以身作则，率先在团队中树立可信的形象。</a:t>
            </a: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团队内部的文化氛围十分重要。虚拟型团队由于缺乏一定的物质条件很难建立起相互相同的价值观，因此团队领导者必须十分重视虚拟行团队文化价值的塑造。为了避免来自各个国家各个领域的文化相互进行碰撞，领导者自身应该自行建立起一种专属于团队的新型文化价值观，以此来避免相互之间的摩擦与矛盾。</a:t>
            </a:r>
          </a:p>
        </p:txBody>
      </p:sp>
    </p:spTree>
    <p:extLst>
      <p:ext uri="{BB962C8B-B14F-4D97-AF65-F5344CB8AC3E}">
        <p14:creationId xmlns:p14="http://schemas.microsoft.com/office/powerpoint/2010/main" val="193823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282"/>
            <a:ext cx="7886700" cy="766157"/>
          </a:xfrm>
        </p:spPr>
        <p:txBody>
          <a:bodyPr>
            <a:normAutofit/>
          </a:bodyPr>
          <a:lstStyle/>
          <a:p>
            <a:r>
              <a:rPr lang="en-US" altLang="zh-CN" dirty="0"/>
              <a:t>4   </a:t>
            </a:r>
            <a:r>
              <a:rPr lang="zh-CN" altLang="en-US" dirty="0"/>
              <a:t>模型构建</a:t>
            </a:r>
            <a:r>
              <a:rPr lang="en-US" altLang="zh-CN" dirty="0"/>
              <a:t>—</a:t>
            </a:r>
            <a:r>
              <a:rPr lang="zh-CN" altLang="en-US" dirty="0"/>
              <a:t>激励与约束机制</a:t>
            </a:r>
          </a:p>
        </p:txBody>
      </p:sp>
      <p:sp>
        <p:nvSpPr>
          <p:cNvPr id="3" name="内容占位符 2"/>
          <p:cNvSpPr>
            <a:spLocks noGrp="1"/>
          </p:cNvSpPr>
          <p:nvPr>
            <p:ph idx="1"/>
          </p:nvPr>
        </p:nvSpPr>
        <p:spPr>
          <a:xfrm>
            <a:off x="909222" y="1381742"/>
            <a:ext cx="10515600" cy="4351338"/>
          </a:xfrm>
        </p:spPr>
        <p:txBody>
          <a:bodyPr>
            <a:normAutofit fontScale="92500" lnSpcReduction="20000"/>
          </a:bodyPr>
          <a:lstStyle/>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虚拟团队，对于员工的自主权是比较宽容的。他们愿意相信工自己的创造力以及所拥有的责任感能够将团队带到更高更好的领域，但是在进行自主权下矿的同时，领导者也需要考虑团队成员的个人目标是否能够真正的，包括在整个团队的目标之中。为了能够让团队领导者以及团队成员双方放心，获取彼此的信任，就必须要借助一定的文件来进行确定，因此产生了契约。</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明确告知成员，如果对团队进行付出进行创造，他们会有怎样成果的获得；而如果成员的一些行为损害了团队的利益，他们又该承担怎样的惩罚。这个过程公开公正，不仅能够保证双方的利益在透明化下不会受到伤害，更是能够相互激励成员，为获得更大的效益而更努力的为团队付出</a:t>
            </a:r>
          </a:p>
        </p:txBody>
      </p:sp>
    </p:spTree>
    <p:extLst>
      <p:ext uri="{BB962C8B-B14F-4D97-AF65-F5344CB8AC3E}">
        <p14:creationId xmlns:p14="http://schemas.microsoft.com/office/powerpoint/2010/main" val="332252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11"/>
          <p:cNvSpPr/>
          <p:nvPr/>
        </p:nvSpPr>
        <p:spPr bwMode="auto">
          <a:xfrm>
            <a:off x="5118284" y="1506893"/>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39" name="Freeform 10"/>
          <p:cNvSpPr/>
          <p:nvPr/>
        </p:nvSpPr>
        <p:spPr bwMode="auto">
          <a:xfrm>
            <a:off x="4995699" y="1573542"/>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0" name="Rectangle 12"/>
          <p:cNvSpPr>
            <a:spLocks noChangeArrowheads="1"/>
          </p:cNvSpPr>
          <p:nvPr/>
        </p:nvSpPr>
        <p:spPr bwMode="auto">
          <a:xfrm>
            <a:off x="5182554" y="1506892"/>
            <a:ext cx="540333" cy="553424"/>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1" name="Freeform 11"/>
          <p:cNvSpPr/>
          <p:nvPr/>
        </p:nvSpPr>
        <p:spPr bwMode="auto">
          <a:xfrm>
            <a:off x="5118284" y="2272165"/>
            <a:ext cx="668870" cy="84502"/>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2" name="Freeform 10"/>
          <p:cNvSpPr/>
          <p:nvPr/>
        </p:nvSpPr>
        <p:spPr bwMode="auto">
          <a:xfrm>
            <a:off x="4995699" y="2338815"/>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3" name="Rectangle 12"/>
          <p:cNvSpPr>
            <a:spLocks noChangeArrowheads="1"/>
          </p:cNvSpPr>
          <p:nvPr/>
        </p:nvSpPr>
        <p:spPr bwMode="auto">
          <a:xfrm>
            <a:off x="5182554" y="2272165"/>
            <a:ext cx="540333" cy="553425"/>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4" name="Freeform 11"/>
          <p:cNvSpPr/>
          <p:nvPr/>
        </p:nvSpPr>
        <p:spPr bwMode="auto">
          <a:xfrm>
            <a:off x="5118284" y="3020777"/>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5" name="Freeform 10"/>
          <p:cNvSpPr/>
          <p:nvPr/>
        </p:nvSpPr>
        <p:spPr bwMode="auto">
          <a:xfrm>
            <a:off x="4995699" y="3086235"/>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6" name="Rectangle 12"/>
          <p:cNvSpPr>
            <a:spLocks noChangeArrowheads="1"/>
          </p:cNvSpPr>
          <p:nvPr/>
        </p:nvSpPr>
        <p:spPr bwMode="auto">
          <a:xfrm>
            <a:off x="5182554" y="3020776"/>
            <a:ext cx="540333" cy="553424"/>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50" name="Freeform 11"/>
          <p:cNvSpPr/>
          <p:nvPr/>
        </p:nvSpPr>
        <p:spPr bwMode="auto">
          <a:xfrm>
            <a:off x="5118284" y="3772566"/>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51" name="Freeform 10"/>
          <p:cNvSpPr/>
          <p:nvPr/>
        </p:nvSpPr>
        <p:spPr bwMode="auto">
          <a:xfrm>
            <a:off x="4995699" y="3838026"/>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52" name="Rectangle 12"/>
          <p:cNvSpPr>
            <a:spLocks noChangeArrowheads="1"/>
          </p:cNvSpPr>
          <p:nvPr/>
        </p:nvSpPr>
        <p:spPr bwMode="auto">
          <a:xfrm>
            <a:off x="5182554" y="3772566"/>
            <a:ext cx="540333" cy="553424"/>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53" name="TextBox 105"/>
          <p:cNvSpPr txBox="1">
            <a:spLocks noChangeArrowheads="1"/>
          </p:cNvSpPr>
          <p:nvPr/>
        </p:nvSpPr>
        <p:spPr bwMode="auto">
          <a:xfrm>
            <a:off x="5879986" y="1619957"/>
            <a:ext cx="278153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913765" eaLnBrk="1" fontAlgn="base" hangingPunct="1">
              <a:spcBef>
                <a:spcPct val="0"/>
              </a:spcBef>
              <a:spcAft>
                <a:spcPct val="0"/>
              </a:spcAft>
              <a:defRPr/>
            </a:pPr>
            <a:r>
              <a:rPr lang="zh-CN" altLang="en-US" sz="2250" b="1" dirty="0">
                <a:solidFill>
                  <a:srgbClr val="3C3C3C"/>
                </a:solidFill>
                <a:latin typeface="微软雅黑" panose="020B0503020204020204" charset="-122"/>
                <a:ea typeface="微软雅黑" panose="020B0503020204020204" charset="-122"/>
              </a:rPr>
              <a:t>背景知识及角色定位</a:t>
            </a:r>
          </a:p>
        </p:txBody>
      </p:sp>
      <p:sp>
        <p:nvSpPr>
          <p:cNvPr id="14354" name="TextBox 106"/>
          <p:cNvSpPr txBox="1">
            <a:spLocks noChangeArrowheads="1"/>
          </p:cNvSpPr>
          <p:nvPr/>
        </p:nvSpPr>
        <p:spPr bwMode="auto">
          <a:xfrm>
            <a:off x="5263484" y="1539027"/>
            <a:ext cx="41783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1</a:t>
            </a:r>
            <a:endParaRPr kumimoji="0" lang="zh-CN" altLang="en-US" sz="3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55" name="TextBox 108"/>
          <p:cNvSpPr txBox="1">
            <a:spLocks noChangeArrowheads="1"/>
          </p:cNvSpPr>
          <p:nvPr/>
        </p:nvSpPr>
        <p:spPr bwMode="auto">
          <a:xfrm>
            <a:off x="5879986" y="2407844"/>
            <a:ext cx="13388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913765" eaLnBrk="1" fontAlgn="base" hangingPunct="1">
              <a:spcBef>
                <a:spcPct val="0"/>
              </a:spcBef>
              <a:spcAft>
                <a:spcPct val="0"/>
              </a:spcAft>
              <a:defRPr/>
            </a:pPr>
            <a:r>
              <a:rPr lang="zh-CN" altLang="en-US" sz="2250" b="1" dirty="0">
                <a:solidFill>
                  <a:srgbClr val="3C3C3C"/>
                </a:solidFill>
                <a:latin typeface="微软雅黑" panose="020B0503020204020204" charset="-122"/>
                <a:ea typeface="微软雅黑" panose="020B0503020204020204" charset="-122"/>
              </a:rPr>
              <a:t>虚拟团队</a:t>
            </a:r>
          </a:p>
        </p:txBody>
      </p:sp>
      <p:sp>
        <p:nvSpPr>
          <p:cNvPr id="14356" name="TextBox 109"/>
          <p:cNvSpPr txBox="1">
            <a:spLocks noChangeArrowheads="1"/>
          </p:cNvSpPr>
          <p:nvPr/>
        </p:nvSpPr>
        <p:spPr bwMode="auto">
          <a:xfrm>
            <a:off x="5263484" y="2287638"/>
            <a:ext cx="417830" cy="553085"/>
          </a:xfrm>
          <a:prstGeom prst="rect">
            <a:avLst/>
          </a:prstGeom>
          <a:solidFill>
            <a:schemeClr val="accent2"/>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2</a:t>
            </a:r>
            <a:endParaRPr kumimoji="0" lang="zh-CN" altLang="en-US" sz="3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57" name="TextBox 115"/>
          <p:cNvSpPr txBox="1">
            <a:spLocks noChangeArrowheads="1"/>
          </p:cNvSpPr>
          <p:nvPr/>
        </p:nvSpPr>
        <p:spPr bwMode="auto">
          <a:xfrm>
            <a:off x="5879986" y="3115989"/>
            <a:ext cx="13388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zh-CN" altLang="en-US" sz="2250" b="1" i="0" u="none" strike="noStrike" kern="1200" cap="none" spc="0" normalizeH="0" baseline="0" noProof="0" dirty="0">
                <a:ln>
                  <a:noFill/>
                </a:ln>
                <a:solidFill>
                  <a:srgbClr val="3C3C3C"/>
                </a:solidFill>
                <a:effectLst/>
                <a:uLnTx/>
                <a:uFillTx/>
                <a:latin typeface="微软雅黑" panose="020B0503020204020204" charset="-122"/>
                <a:ea typeface="微软雅黑" panose="020B0503020204020204" charset="-122"/>
                <a:cs typeface="+mn-cs"/>
              </a:rPr>
              <a:t>模型构建</a:t>
            </a:r>
          </a:p>
        </p:txBody>
      </p:sp>
      <p:sp>
        <p:nvSpPr>
          <p:cNvPr id="14358" name="TextBox 116"/>
          <p:cNvSpPr txBox="1">
            <a:spLocks noChangeArrowheads="1"/>
          </p:cNvSpPr>
          <p:nvPr/>
        </p:nvSpPr>
        <p:spPr bwMode="auto">
          <a:xfrm>
            <a:off x="5263484" y="3035058"/>
            <a:ext cx="41783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3</a:t>
            </a:r>
            <a:endParaRPr kumimoji="0" lang="zh-CN" altLang="en-US" sz="3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61" name="TextBox 119"/>
          <p:cNvSpPr txBox="1">
            <a:spLocks noChangeArrowheads="1"/>
          </p:cNvSpPr>
          <p:nvPr/>
        </p:nvSpPr>
        <p:spPr bwMode="auto">
          <a:xfrm>
            <a:off x="5879986" y="3898724"/>
            <a:ext cx="7617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zh-CN" altLang="en-US" sz="2250" b="1" i="0" u="none" strike="noStrike" kern="1200" cap="none" spc="0" normalizeH="0" baseline="0" noProof="0" dirty="0">
                <a:ln>
                  <a:noFill/>
                </a:ln>
                <a:solidFill>
                  <a:srgbClr val="3C3C3C"/>
                </a:solidFill>
                <a:effectLst/>
                <a:uLnTx/>
                <a:uFillTx/>
                <a:latin typeface="微软雅黑" panose="020B0503020204020204" charset="-122"/>
                <a:ea typeface="微软雅黑" panose="020B0503020204020204" charset="-122"/>
                <a:cs typeface="+mn-cs"/>
              </a:rPr>
              <a:t>总结</a:t>
            </a:r>
          </a:p>
        </p:txBody>
      </p:sp>
      <p:sp>
        <p:nvSpPr>
          <p:cNvPr id="14362" name="TextBox 120"/>
          <p:cNvSpPr txBox="1">
            <a:spLocks noChangeArrowheads="1"/>
          </p:cNvSpPr>
          <p:nvPr/>
        </p:nvSpPr>
        <p:spPr bwMode="auto">
          <a:xfrm>
            <a:off x="5263484" y="3778518"/>
            <a:ext cx="4219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lang="en-US" altLang="zh-CN" sz="3000" b="1" dirty="0">
                <a:solidFill>
                  <a:srgbClr val="FFFFFF"/>
                </a:solidFill>
                <a:latin typeface="微软雅黑" panose="020B0503020204020204" charset="-122"/>
                <a:ea typeface="微软雅黑" panose="020B0503020204020204" charset="-122"/>
              </a:rPr>
              <a:t>4</a:t>
            </a:r>
            <a:endParaRPr kumimoji="0" lang="zh-CN" altLang="en-US" sz="3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63" name="Freeform 5"/>
          <p:cNvSpPr/>
          <p:nvPr/>
        </p:nvSpPr>
        <p:spPr bwMode="auto">
          <a:xfrm>
            <a:off x="1524001" y="858254"/>
            <a:ext cx="3195581" cy="5152204"/>
          </a:xfrm>
          <a:custGeom>
            <a:avLst/>
            <a:gdLst>
              <a:gd name="T0" fmla="*/ 0 w 5566"/>
              <a:gd name="T1" fmla="*/ 0 h 9000"/>
              <a:gd name="T2" fmla="*/ 4324 w 5566"/>
              <a:gd name="T3" fmla="*/ 0 h 9000"/>
              <a:gd name="T4" fmla="*/ 5566 w 5566"/>
              <a:gd name="T5" fmla="*/ 9000 h 9000"/>
              <a:gd name="T6" fmla="*/ 0 w 5566"/>
              <a:gd name="T7" fmla="*/ 9000 h 9000"/>
              <a:gd name="T8" fmla="*/ 0 w 5566"/>
              <a:gd name="T9" fmla="*/ 0 h 9000"/>
            </a:gdLst>
            <a:ahLst/>
            <a:cxnLst>
              <a:cxn ang="0">
                <a:pos x="T0" y="T1"/>
              </a:cxn>
              <a:cxn ang="0">
                <a:pos x="T2" y="T3"/>
              </a:cxn>
              <a:cxn ang="0">
                <a:pos x="T4" y="T5"/>
              </a:cxn>
              <a:cxn ang="0">
                <a:pos x="T6" y="T7"/>
              </a:cxn>
              <a:cxn ang="0">
                <a:pos x="T8" y="T9"/>
              </a:cxn>
            </a:cxnLst>
            <a:rect l="0" t="0" r="r" b="b"/>
            <a:pathLst>
              <a:path w="5566" h="9000">
                <a:moveTo>
                  <a:pt x="0" y="0"/>
                </a:moveTo>
                <a:lnTo>
                  <a:pt x="4324" y="0"/>
                </a:lnTo>
                <a:lnTo>
                  <a:pt x="5566" y="9000"/>
                </a:lnTo>
                <a:lnTo>
                  <a:pt x="0" y="9000"/>
                </a:lnTo>
                <a:lnTo>
                  <a:pt x="0" y="0"/>
                </a:lnTo>
                <a:close/>
              </a:path>
            </a:pathLst>
          </a:custGeom>
          <a:blipFill dpi="0" rotWithShape="1">
            <a:blip r:embed="rId3" cstate="screen">
              <a:extLst>
                <a:ext uri="{BEBA8EAE-BF5A-486C-A8C5-ECC9F3942E4B}">
                  <a14:imgProps xmlns:a14="http://schemas.microsoft.com/office/drawing/2010/main">
                    <a14:imgLayer r:embed="rId4">
                      <a14:imgEffect>
                        <a14:colorTemperature colorTemp="5900"/>
                      </a14:imgEffect>
                      <a14:imgEffect>
                        <a14:saturation sat="120000"/>
                      </a14:imgEffect>
                    </a14:imgLayer>
                  </a14:imgProps>
                </a:ext>
              </a:extLst>
            </a:blip>
            <a:srcRect/>
            <a:stretch>
              <a:fillRect l="-14000" r="-35000"/>
            </a:stretch>
          </a:blip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grpSp>
        <p:nvGrpSpPr>
          <p:cNvPr id="2" name="组合 1"/>
          <p:cNvGrpSpPr/>
          <p:nvPr/>
        </p:nvGrpSpPr>
        <p:grpSpPr>
          <a:xfrm>
            <a:off x="3504428" y="858254"/>
            <a:ext cx="1400819" cy="5152204"/>
            <a:chOff x="2640569" y="1339"/>
            <a:chExt cx="1867759" cy="6869605"/>
          </a:xfrm>
        </p:grpSpPr>
        <p:sp>
          <p:nvSpPr>
            <p:cNvPr id="14364" name="Freeform 6"/>
            <p:cNvSpPr/>
            <p:nvPr/>
          </p:nvSpPr>
          <p:spPr bwMode="auto">
            <a:xfrm>
              <a:off x="3392751" y="1339"/>
              <a:ext cx="1115577" cy="6869605"/>
            </a:xfrm>
            <a:custGeom>
              <a:avLst/>
              <a:gdLst>
                <a:gd name="T0" fmla="*/ 0 w 1457"/>
                <a:gd name="T1" fmla="*/ 0 h 9000"/>
                <a:gd name="T2" fmla="*/ 224 w 1457"/>
                <a:gd name="T3" fmla="*/ 0 h 9000"/>
                <a:gd name="T4" fmla="*/ 1457 w 1457"/>
                <a:gd name="T5" fmla="*/ 9000 h 9000"/>
                <a:gd name="T6" fmla="*/ 1233 w 1457"/>
                <a:gd name="T7" fmla="*/ 9000 h 9000"/>
                <a:gd name="T8" fmla="*/ 0 w 1457"/>
                <a:gd name="T9" fmla="*/ 0 h 9000"/>
              </a:gdLst>
              <a:ahLst/>
              <a:cxnLst>
                <a:cxn ang="0">
                  <a:pos x="T0" y="T1"/>
                </a:cxn>
                <a:cxn ang="0">
                  <a:pos x="T2" y="T3"/>
                </a:cxn>
                <a:cxn ang="0">
                  <a:pos x="T4" y="T5"/>
                </a:cxn>
                <a:cxn ang="0">
                  <a:pos x="T6" y="T7"/>
                </a:cxn>
                <a:cxn ang="0">
                  <a:pos x="T8" y="T9"/>
                </a:cxn>
              </a:cxnLst>
              <a:rect l="0" t="0" r="r" b="b"/>
              <a:pathLst>
                <a:path w="1457" h="9000">
                  <a:moveTo>
                    <a:pt x="0" y="0"/>
                  </a:moveTo>
                  <a:lnTo>
                    <a:pt x="224" y="0"/>
                  </a:lnTo>
                  <a:lnTo>
                    <a:pt x="1457" y="9000"/>
                  </a:lnTo>
                  <a:lnTo>
                    <a:pt x="1233" y="9000"/>
                  </a:lnTo>
                  <a:lnTo>
                    <a:pt x="0" y="0"/>
                  </a:lnTo>
                  <a:close/>
                </a:path>
              </a:pathLst>
            </a:custGeom>
            <a:solidFill>
              <a:schemeClr val="accent2"/>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65" name="矩形 12"/>
            <p:cNvSpPr>
              <a:spLocks noChangeArrowheads="1"/>
            </p:cNvSpPr>
            <p:nvPr/>
          </p:nvSpPr>
          <p:spPr bwMode="auto">
            <a:xfrm>
              <a:off x="2640569" y="5937859"/>
              <a:ext cx="1732873" cy="782331"/>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grpSp>
      <p:sp>
        <p:nvSpPr>
          <p:cNvPr id="14366" name="TextBox 98"/>
          <p:cNvSpPr txBox="1">
            <a:spLocks noChangeArrowheads="1"/>
          </p:cNvSpPr>
          <p:nvPr/>
        </p:nvSpPr>
        <p:spPr bwMode="auto">
          <a:xfrm>
            <a:off x="3624634" y="5340398"/>
            <a:ext cx="71628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zh-CN" altLang="en-US" sz="21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目录</a:t>
            </a:r>
          </a:p>
        </p:txBody>
      </p:sp>
      <p:sp>
        <p:nvSpPr>
          <p:cNvPr id="14367" name="TextBox 104"/>
          <p:cNvSpPr txBox="1">
            <a:spLocks noChangeArrowheads="1"/>
          </p:cNvSpPr>
          <p:nvPr/>
        </p:nvSpPr>
        <p:spPr bwMode="auto">
          <a:xfrm>
            <a:off x="3665100" y="5627226"/>
            <a:ext cx="93025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Contents</a:t>
            </a: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34" name="图片 33" descr="横版组合——透明.png"/>
          <p:cNvPicPr>
            <a:picLocks noChangeAspect="1"/>
          </p:cNvPicPr>
          <p:nvPr/>
        </p:nvPicPr>
        <p:blipFill>
          <a:blip r:embed="rId5" cstate="screen"/>
          <a:srcRect/>
          <a:stretch>
            <a:fillRect/>
          </a:stretch>
        </p:blipFill>
        <p:spPr bwMode="auto">
          <a:xfrm>
            <a:off x="7387591" y="255906"/>
            <a:ext cx="307149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63"/>
                                        </p:tgtEl>
                                        <p:attrNameLst>
                                          <p:attrName>style.visibility</p:attrName>
                                        </p:attrNameLst>
                                      </p:cBhvr>
                                      <p:to>
                                        <p:strVal val="visible"/>
                                      </p:to>
                                    </p:set>
                                    <p:animEffect transition="in" filter="wipe(left)">
                                      <p:cBhvr>
                                        <p:cTn id="7" dur="500"/>
                                        <p:tgtEl>
                                          <p:spTgt spid="143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66"/>
                                        </p:tgtEl>
                                        <p:attrNameLst>
                                          <p:attrName>style.visibility</p:attrName>
                                        </p:attrNameLst>
                                      </p:cBhvr>
                                      <p:to>
                                        <p:strVal val="visible"/>
                                      </p:to>
                                    </p:set>
                                    <p:animEffect transition="in" filter="wipe(left)">
                                      <p:cBhvr>
                                        <p:cTn id="11" dur="500"/>
                                        <p:tgtEl>
                                          <p:spTgt spid="1436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367"/>
                                        </p:tgtEl>
                                        <p:attrNameLst>
                                          <p:attrName>style.visibility</p:attrName>
                                        </p:attrNameLst>
                                      </p:cBhvr>
                                      <p:to>
                                        <p:strVal val="visible"/>
                                      </p:to>
                                    </p:set>
                                    <p:animEffect transition="in" filter="wipe(left)">
                                      <p:cBhvr>
                                        <p:cTn id="14" dur="500"/>
                                        <p:tgtEl>
                                          <p:spTgt spid="14367"/>
                                        </p:tgtEl>
                                      </p:cBhvr>
                                    </p:animEffect>
                                  </p:childTnLst>
                                </p:cTn>
                              </p:par>
                            </p:childTnLst>
                          </p:cTn>
                        </p:par>
                        <p:par>
                          <p:cTn id="15" fill="hold">
                            <p:stCondLst>
                              <p:cond delay="1000"/>
                            </p:stCondLst>
                            <p:childTnLst>
                              <p:par>
                                <p:cTn id="16" presetID="2" presetClass="entr" presetSubtype="12" fill="hold" nodeType="afterEffect">
                                  <p:stCondLst>
                                    <p:cond delay="0"/>
                                  </p:stCondLst>
                                  <p:childTnLst>
                                    <p:set>
                                      <p:cBhvr>
                                        <p:cTn id="17" dur="1" fill="hold">
                                          <p:stCondLst>
                                            <p:cond delay="0"/>
                                          </p:stCondLst>
                                        </p:cTn>
                                        <p:tgtEl>
                                          <p:spTgt spid="14339"/>
                                        </p:tgtEl>
                                        <p:attrNameLst>
                                          <p:attrName>style.visibility</p:attrName>
                                        </p:attrNameLst>
                                      </p:cBhvr>
                                      <p:to>
                                        <p:strVal val="visible"/>
                                      </p:to>
                                    </p:set>
                                    <p:anim calcmode="lin" valueType="num">
                                      <p:cBhvr additive="base">
                                        <p:cTn id="18" dur="500" fill="hold"/>
                                        <p:tgtEl>
                                          <p:spTgt spid="14339"/>
                                        </p:tgtEl>
                                        <p:attrNameLst>
                                          <p:attrName>ppt_x</p:attrName>
                                        </p:attrNameLst>
                                      </p:cBhvr>
                                      <p:tavLst>
                                        <p:tav tm="0">
                                          <p:val>
                                            <p:strVal val="0-#ppt_w/2"/>
                                          </p:val>
                                        </p:tav>
                                        <p:tav tm="100000">
                                          <p:val>
                                            <p:strVal val="#ppt_x"/>
                                          </p:val>
                                        </p:tav>
                                      </p:tavLst>
                                    </p:anim>
                                    <p:anim calcmode="lin" valueType="num">
                                      <p:cBhvr additive="base">
                                        <p:cTn id="19" dur="500" fill="hold"/>
                                        <p:tgtEl>
                                          <p:spTgt spid="14339"/>
                                        </p:tgtEl>
                                        <p:attrNameLst>
                                          <p:attrName>ppt_y</p:attrName>
                                        </p:attrNameLst>
                                      </p:cBhvr>
                                      <p:tavLst>
                                        <p:tav tm="0">
                                          <p:val>
                                            <p:strVal val="1+#ppt_h/2"/>
                                          </p:val>
                                        </p:tav>
                                        <p:tav tm="100000">
                                          <p:val>
                                            <p:strVal val="#ppt_y"/>
                                          </p:val>
                                        </p:tav>
                                      </p:tavLst>
                                    </p:anim>
                                  </p:childTnLst>
                                </p:cTn>
                              </p:par>
                              <p:par>
                                <p:cTn id="20" presetID="2" presetClass="entr" presetSubtype="12" fill="hold" nodeType="withEffect">
                                  <p:stCondLst>
                                    <p:cond delay="100"/>
                                  </p:stCondLst>
                                  <p:childTnLst>
                                    <p:set>
                                      <p:cBhvr>
                                        <p:cTn id="21" dur="1" fill="hold">
                                          <p:stCondLst>
                                            <p:cond delay="0"/>
                                          </p:stCondLst>
                                        </p:cTn>
                                        <p:tgtEl>
                                          <p:spTgt spid="14342"/>
                                        </p:tgtEl>
                                        <p:attrNameLst>
                                          <p:attrName>style.visibility</p:attrName>
                                        </p:attrNameLst>
                                      </p:cBhvr>
                                      <p:to>
                                        <p:strVal val="visible"/>
                                      </p:to>
                                    </p:set>
                                    <p:anim calcmode="lin" valueType="num">
                                      <p:cBhvr additive="base">
                                        <p:cTn id="22" dur="500" fill="hold"/>
                                        <p:tgtEl>
                                          <p:spTgt spid="14342"/>
                                        </p:tgtEl>
                                        <p:attrNameLst>
                                          <p:attrName>ppt_x</p:attrName>
                                        </p:attrNameLst>
                                      </p:cBhvr>
                                      <p:tavLst>
                                        <p:tav tm="0">
                                          <p:val>
                                            <p:strVal val="0-#ppt_w/2"/>
                                          </p:val>
                                        </p:tav>
                                        <p:tav tm="100000">
                                          <p:val>
                                            <p:strVal val="#ppt_x"/>
                                          </p:val>
                                        </p:tav>
                                      </p:tavLst>
                                    </p:anim>
                                    <p:anim calcmode="lin" valueType="num">
                                      <p:cBhvr additive="base">
                                        <p:cTn id="23" dur="500" fill="hold"/>
                                        <p:tgtEl>
                                          <p:spTgt spid="14342"/>
                                        </p:tgtEl>
                                        <p:attrNameLst>
                                          <p:attrName>ppt_y</p:attrName>
                                        </p:attrNameLst>
                                      </p:cBhvr>
                                      <p:tavLst>
                                        <p:tav tm="0">
                                          <p:val>
                                            <p:strVal val="1+#ppt_h/2"/>
                                          </p:val>
                                        </p:tav>
                                        <p:tav tm="100000">
                                          <p:val>
                                            <p:strVal val="#ppt_y"/>
                                          </p:val>
                                        </p:tav>
                                      </p:tavLst>
                                    </p:anim>
                                  </p:childTnLst>
                                </p:cTn>
                              </p:par>
                              <p:par>
                                <p:cTn id="24" presetID="2" presetClass="entr" presetSubtype="12" fill="hold" nodeType="withEffect">
                                  <p:stCondLst>
                                    <p:cond delay="200"/>
                                  </p:stCondLst>
                                  <p:childTnLst>
                                    <p:set>
                                      <p:cBhvr>
                                        <p:cTn id="25" dur="1" fill="hold">
                                          <p:stCondLst>
                                            <p:cond delay="0"/>
                                          </p:stCondLst>
                                        </p:cTn>
                                        <p:tgtEl>
                                          <p:spTgt spid="14345"/>
                                        </p:tgtEl>
                                        <p:attrNameLst>
                                          <p:attrName>style.visibility</p:attrName>
                                        </p:attrNameLst>
                                      </p:cBhvr>
                                      <p:to>
                                        <p:strVal val="visible"/>
                                      </p:to>
                                    </p:set>
                                    <p:anim calcmode="lin" valueType="num">
                                      <p:cBhvr additive="base">
                                        <p:cTn id="26" dur="500" fill="hold"/>
                                        <p:tgtEl>
                                          <p:spTgt spid="14345"/>
                                        </p:tgtEl>
                                        <p:attrNameLst>
                                          <p:attrName>ppt_x</p:attrName>
                                        </p:attrNameLst>
                                      </p:cBhvr>
                                      <p:tavLst>
                                        <p:tav tm="0">
                                          <p:val>
                                            <p:strVal val="0-#ppt_w/2"/>
                                          </p:val>
                                        </p:tav>
                                        <p:tav tm="100000">
                                          <p:val>
                                            <p:strVal val="#ppt_x"/>
                                          </p:val>
                                        </p:tav>
                                      </p:tavLst>
                                    </p:anim>
                                    <p:anim calcmode="lin" valueType="num">
                                      <p:cBhvr additive="base">
                                        <p:cTn id="27" dur="500" fill="hold"/>
                                        <p:tgtEl>
                                          <p:spTgt spid="14345"/>
                                        </p:tgtEl>
                                        <p:attrNameLst>
                                          <p:attrName>ppt_y</p:attrName>
                                        </p:attrNameLst>
                                      </p:cBhvr>
                                      <p:tavLst>
                                        <p:tav tm="0">
                                          <p:val>
                                            <p:strVal val="1+#ppt_h/2"/>
                                          </p:val>
                                        </p:tav>
                                        <p:tav tm="100000">
                                          <p:val>
                                            <p:strVal val="#ppt_y"/>
                                          </p:val>
                                        </p:tav>
                                      </p:tavLst>
                                    </p:anim>
                                  </p:childTnLst>
                                </p:cTn>
                              </p:par>
                              <p:par>
                                <p:cTn id="28" presetID="2" presetClass="entr" presetSubtype="12" fill="hold" nodeType="withEffect">
                                  <p:stCondLst>
                                    <p:cond delay="400"/>
                                  </p:stCondLst>
                                  <p:childTnLst>
                                    <p:set>
                                      <p:cBhvr>
                                        <p:cTn id="29" dur="1" fill="hold">
                                          <p:stCondLst>
                                            <p:cond delay="0"/>
                                          </p:stCondLst>
                                        </p:cTn>
                                        <p:tgtEl>
                                          <p:spTgt spid="14351"/>
                                        </p:tgtEl>
                                        <p:attrNameLst>
                                          <p:attrName>style.visibility</p:attrName>
                                        </p:attrNameLst>
                                      </p:cBhvr>
                                      <p:to>
                                        <p:strVal val="visible"/>
                                      </p:to>
                                    </p:set>
                                    <p:anim calcmode="lin" valueType="num">
                                      <p:cBhvr additive="base">
                                        <p:cTn id="30" dur="500" fill="hold"/>
                                        <p:tgtEl>
                                          <p:spTgt spid="14351"/>
                                        </p:tgtEl>
                                        <p:attrNameLst>
                                          <p:attrName>ppt_x</p:attrName>
                                        </p:attrNameLst>
                                      </p:cBhvr>
                                      <p:tavLst>
                                        <p:tav tm="0">
                                          <p:val>
                                            <p:strVal val="0-#ppt_w/2"/>
                                          </p:val>
                                        </p:tav>
                                        <p:tav tm="100000">
                                          <p:val>
                                            <p:strVal val="#ppt_x"/>
                                          </p:val>
                                        </p:tav>
                                      </p:tavLst>
                                    </p:anim>
                                    <p:anim calcmode="lin" valueType="num">
                                      <p:cBhvr additive="base">
                                        <p:cTn id="31" dur="500" fill="hold"/>
                                        <p:tgtEl>
                                          <p:spTgt spid="14351"/>
                                        </p:tgtEl>
                                        <p:attrNameLst>
                                          <p:attrName>ppt_y</p:attrName>
                                        </p:attrNameLst>
                                      </p:cBhvr>
                                      <p:tavLst>
                                        <p:tav tm="0">
                                          <p:val>
                                            <p:strVal val="1+#ppt_h/2"/>
                                          </p:val>
                                        </p:tav>
                                        <p:tav tm="100000">
                                          <p:val>
                                            <p:strVal val="#ppt_y"/>
                                          </p:val>
                                        </p:tav>
                                      </p:tavLst>
                                    </p:anim>
                                  </p:childTnLst>
                                </p:cTn>
                              </p:par>
                            </p:childTnLst>
                          </p:cTn>
                        </p:par>
                        <p:par>
                          <p:cTn id="32" fill="hold">
                            <p:stCondLst>
                              <p:cond delay="1900"/>
                            </p:stCondLst>
                            <p:childTnLst>
                              <p:par>
                                <p:cTn id="33" presetID="22" presetClass="entr" presetSubtype="4" fill="hold" nodeType="afterEffect">
                                  <p:stCondLst>
                                    <p:cond delay="0"/>
                                  </p:stCondLst>
                                  <p:childTnLst>
                                    <p:set>
                                      <p:cBhvr>
                                        <p:cTn id="34" dur="1" fill="hold">
                                          <p:stCondLst>
                                            <p:cond delay="0"/>
                                          </p:stCondLst>
                                        </p:cTn>
                                        <p:tgtEl>
                                          <p:spTgt spid="14338"/>
                                        </p:tgtEl>
                                        <p:attrNameLst>
                                          <p:attrName>style.visibility</p:attrName>
                                        </p:attrNameLst>
                                      </p:cBhvr>
                                      <p:to>
                                        <p:strVal val="visible"/>
                                      </p:to>
                                    </p:set>
                                    <p:animEffect transition="in" filter="wipe(down)">
                                      <p:cBhvr>
                                        <p:cTn id="35" dur="300"/>
                                        <p:tgtEl>
                                          <p:spTgt spid="14338"/>
                                        </p:tgtEl>
                                      </p:cBhvr>
                                    </p:animEffect>
                                  </p:childTnLst>
                                </p:cTn>
                              </p:par>
                            </p:childTnLst>
                          </p:cTn>
                        </p:par>
                        <p:par>
                          <p:cTn id="36" fill="hold">
                            <p:stCondLst>
                              <p:cond delay="2200"/>
                            </p:stCondLst>
                            <p:childTnLst>
                              <p:par>
                                <p:cTn id="37" presetID="22" presetClass="entr" presetSubtype="1" fill="hold" grpId="0" nodeType="afterEffect">
                                  <p:stCondLst>
                                    <p:cond delay="0"/>
                                  </p:stCondLst>
                                  <p:childTnLst>
                                    <p:set>
                                      <p:cBhvr>
                                        <p:cTn id="38" dur="1" fill="hold">
                                          <p:stCondLst>
                                            <p:cond delay="0"/>
                                          </p:stCondLst>
                                        </p:cTn>
                                        <p:tgtEl>
                                          <p:spTgt spid="14340"/>
                                        </p:tgtEl>
                                        <p:attrNameLst>
                                          <p:attrName>style.visibility</p:attrName>
                                        </p:attrNameLst>
                                      </p:cBhvr>
                                      <p:to>
                                        <p:strVal val="visible"/>
                                      </p:to>
                                    </p:set>
                                    <p:animEffect transition="in" filter="wipe(up)">
                                      <p:cBhvr>
                                        <p:cTn id="39" dur="500"/>
                                        <p:tgtEl>
                                          <p:spTgt spid="14340"/>
                                        </p:tgtEl>
                                      </p:cBhvr>
                                    </p:animEffect>
                                  </p:childTnLst>
                                </p:cTn>
                              </p:par>
                            </p:childTnLst>
                          </p:cTn>
                        </p:par>
                        <p:par>
                          <p:cTn id="40" fill="hold">
                            <p:stCondLst>
                              <p:cond delay="2700"/>
                            </p:stCondLst>
                            <p:childTnLst>
                              <p:par>
                                <p:cTn id="41" presetID="1" presetClass="entr" presetSubtype="0" fill="hold" grpId="0" nodeType="afterEffect">
                                  <p:stCondLst>
                                    <p:cond delay="0"/>
                                  </p:stCondLst>
                                  <p:childTnLst>
                                    <p:set>
                                      <p:cBhvr>
                                        <p:cTn id="42" dur="1" fill="hold">
                                          <p:stCondLst>
                                            <p:cond delay="0"/>
                                          </p:stCondLst>
                                        </p:cTn>
                                        <p:tgtEl>
                                          <p:spTgt spid="14354"/>
                                        </p:tgtEl>
                                        <p:attrNameLst>
                                          <p:attrName>style.visibility</p:attrName>
                                        </p:attrNameLst>
                                      </p:cBhvr>
                                      <p:to>
                                        <p:strVal val="visible"/>
                                      </p:to>
                                    </p:set>
                                  </p:childTnLst>
                                </p:cTn>
                              </p:par>
                            </p:childTnLst>
                          </p:cTn>
                        </p:par>
                        <p:par>
                          <p:cTn id="43" fill="hold">
                            <p:stCondLst>
                              <p:cond delay="2700"/>
                            </p:stCondLst>
                            <p:childTnLst>
                              <p:par>
                                <p:cTn id="44" presetID="22" presetClass="entr" presetSubtype="8" fill="hold" grpId="0" nodeType="afterEffect">
                                  <p:stCondLst>
                                    <p:cond delay="0"/>
                                  </p:stCondLst>
                                  <p:childTnLst>
                                    <p:set>
                                      <p:cBhvr>
                                        <p:cTn id="45" dur="1" fill="hold">
                                          <p:stCondLst>
                                            <p:cond delay="0"/>
                                          </p:stCondLst>
                                        </p:cTn>
                                        <p:tgtEl>
                                          <p:spTgt spid="14353"/>
                                        </p:tgtEl>
                                        <p:attrNameLst>
                                          <p:attrName>style.visibility</p:attrName>
                                        </p:attrNameLst>
                                      </p:cBhvr>
                                      <p:to>
                                        <p:strVal val="visible"/>
                                      </p:to>
                                    </p:set>
                                    <p:animEffect transition="in" filter="wipe(left)">
                                      <p:cBhvr>
                                        <p:cTn id="46" dur="500"/>
                                        <p:tgtEl>
                                          <p:spTgt spid="14353"/>
                                        </p:tgtEl>
                                      </p:cBhvr>
                                    </p:animEffect>
                                  </p:childTnLst>
                                </p:cTn>
                              </p:par>
                            </p:childTnLst>
                          </p:cTn>
                        </p:par>
                        <p:par>
                          <p:cTn id="47" fill="hold">
                            <p:stCondLst>
                              <p:cond delay="3200"/>
                            </p:stCondLst>
                            <p:childTnLst>
                              <p:par>
                                <p:cTn id="48" presetID="22" presetClass="entr" presetSubtype="4" fill="hold" nodeType="afterEffect">
                                  <p:stCondLst>
                                    <p:cond delay="0"/>
                                  </p:stCondLst>
                                  <p:childTnLst>
                                    <p:set>
                                      <p:cBhvr>
                                        <p:cTn id="49" dur="1" fill="hold">
                                          <p:stCondLst>
                                            <p:cond delay="0"/>
                                          </p:stCondLst>
                                        </p:cTn>
                                        <p:tgtEl>
                                          <p:spTgt spid="14341"/>
                                        </p:tgtEl>
                                        <p:attrNameLst>
                                          <p:attrName>style.visibility</p:attrName>
                                        </p:attrNameLst>
                                      </p:cBhvr>
                                      <p:to>
                                        <p:strVal val="visible"/>
                                      </p:to>
                                    </p:set>
                                    <p:animEffect transition="in" filter="wipe(down)">
                                      <p:cBhvr>
                                        <p:cTn id="50" dur="300"/>
                                        <p:tgtEl>
                                          <p:spTgt spid="14341"/>
                                        </p:tgtEl>
                                      </p:cBhvr>
                                    </p:animEffect>
                                  </p:childTnLst>
                                </p:cTn>
                              </p:par>
                            </p:childTnLst>
                          </p:cTn>
                        </p:par>
                        <p:par>
                          <p:cTn id="51" fill="hold">
                            <p:stCondLst>
                              <p:cond delay="3500"/>
                            </p:stCondLst>
                            <p:childTnLst>
                              <p:par>
                                <p:cTn id="52" presetID="22" presetClass="entr" presetSubtype="1" fill="hold" grpId="0" nodeType="afterEffect">
                                  <p:stCondLst>
                                    <p:cond delay="0"/>
                                  </p:stCondLst>
                                  <p:childTnLst>
                                    <p:set>
                                      <p:cBhvr>
                                        <p:cTn id="53" dur="1" fill="hold">
                                          <p:stCondLst>
                                            <p:cond delay="0"/>
                                          </p:stCondLst>
                                        </p:cTn>
                                        <p:tgtEl>
                                          <p:spTgt spid="14343"/>
                                        </p:tgtEl>
                                        <p:attrNameLst>
                                          <p:attrName>style.visibility</p:attrName>
                                        </p:attrNameLst>
                                      </p:cBhvr>
                                      <p:to>
                                        <p:strVal val="visible"/>
                                      </p:to>
                                    </p:set>
                                    <p:animEffect transition="in" filter="wipe(up)">
                                      <p:cBhvr>
                                        <p:cTn id="54" dur="500"/>
                                        <p:tgtEl>
                                          <p:spTgt spid="1434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14356"/>
                                        </p:tgtEl>
                                        <p:attrNameLst>
                                          <p:attrName>style.visibility</p:attrName>
                                        </p:attrNameLst>
                                      </p:cBhvr>
                                      <p:to>
                                        <p:strVal val="visible"/>
                                      </p:to>
                                    </p:se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4355"/>
                                        </p:tgtEl>
                                        <p:attrNameLst>
                                          <p:attrName>style.visibility</p:attrName>
                                        </p:attrNameLst>
                                      </p:cBhvr>
                                      <p:to>
                                        <p:strVal val="visible"/>
                                      </p:to>
                                    </p:set>
                                    <p:animEffect transition="in" filter="wipe(left)">
                                      <p:cBhvr>
                                        <p:cTn id="60" dur="500"/>
                                        <p:tgtEl>
                                          <p:spTgt spid="14355"/>
                                        </p:tgtEl>
                                      </p:cBhvr>
                                    </p:animEffect>
                                  </p:childTnLst>
                                </p:cTn>
                              </p:par>
                            </p:childTnLst>
                          </p:cTn>
                        </p:par>
                        <p:par>
                          <p:cTn id="61" fill="hold">
                            <p:stCondLst>
                              <p:cond delay="4500"/>
                            </p:stCondLst>
                            <p:childTnLst>
                              <p:par>
                                <p:cTn id="62" presetID="22" presetClass="entr" presetSubtype="4" fill="hold" nodeType="afterEffect">
                                  <p:stCondLst>
                                    <p:cond delay="0"/>
                                  </p:stCondLst>
                                  <p:childTnLst>
                                    <p:set>
                                      <p:cBhvr>
                                        <p:cTn id="63" dur="1" fill="hold">
                                          <p:stCondLst>
                                            <p:cond delay="0"/>
                                          </p:stCondLst>
                                        </p:cTn>
                                        <p:tgtEl>
                                          <p:spTgt spid="14344"/>
                                        </p:tgtEl>
                                        <p:attrNameLst>
                                          <p:attrName>style.visibility</p:attrName>
                                        </p:attrNameLst>
                                      </p:cBhvr>
                                      <p:to>
                                        <p:strVal val="visible"/>
                                      </p:to>
                                    </p:set>
                                    <p:animEffect transition="in" filter="wipe(down)">
                                      <p:cBhvr>
                                        <p:cTn id="64" dur="300"/>
                                        <p:tgtEl>
                                          <p:spTgt spid="14344"/>
                                        </p:tgtEl>
                                      </p:cBhvr>
                                    </p:animEffect>
                                  </p:childTnLst>
                                </p:cTn>
                              </p:par>
                            </p:childTnLst>
                          </p:cTn>
                        </p:par>
                        <p:par>
                          <p:cTn id="65" fill="hold">
                            <p:stCondLst>
                              <p:cond delay="4800"/>
                            </p:stCondLst>
                            <p:childTnLst>
                              <p:par>
                                <p:cTn id="66" presetID="22" presetClass="entr" presetSubtype="1" fill="hold" grpId="0" nodeType="afterEffect">
                                  <p:stCondLst>
                                    <p:cond delay="0"/>
                                  </p:stCondLst>
                                  <p:childTnLst>
                                    <p:set>
                                      <p:cBhvr>
                                        <p:cTn id="67" dur="1" fill="hold">
                                          <p:stCondLst>
                                            <p:cond delay="0"/>
                                          </p:stCondLst>
                                        </p:cTn>
                                        <p:tgtEl>
                                          <p:spTgt spid="14346"/>
                                        </p:tgtEl>
                                        <p:attrNameLst>
                                          <p:attrName>style.visibility</p:attrName>
                                        </p:attrNameLst>
                                      </p:cBhvr>
                                      <p:to>
                                        <p:strVal val="visible"/>
                                      </p:to>
                                    </p:set>
                                    <p:animEffect transition="in" filter="wipe(up)">
                                      <p:cBhvr>
                                        <p:cTn id="68" dur="500"/>
                                        <p:tgtEl>
                                          <p:spTgt spid="14346"/>
                                        </p:tgtEl>
                                      </p:cBhvr>
                                    </p:animEffect>
                                  </p:childTnLst>
                                </p:cTn>
                              </p:par>
                            </p:childTnLst>
                          </p:cTn>
                        </p:par>
                        <p:par>
                          <p:cTn id="69" fill="hold">
                            <p:stCondLst>
                              <p:cond delay="5300"/>
                            </p:stCondLst>
                            <p:childTnLst>
                              <p:par>
                                <p:cTn id="70" presetID="1" presetClass="entr" presetSubtype="0" fill="hold" grpId="0" nodeType="afterEffect">
                                  <p:stCondLst>
                                    <p:cond delay="0"/>
                                  </p:stCondLst>
                                  <p:childTnLst>
                                    <p:set>
                                      <p:cBhvr>
                                        <p:cTn id="71" dur="1" fill="hold">
                                          <p:stCondLst>
                                            <p:cond delay="0"/>
                                          </p:stCondLst>
                                        </p:cTn>
                                        <p:tgtEl>
                                          <p:spTgt spid="14358"/>
                                        </p:tgtEl>
                                        <p:attrNameLst>
                                          <p:attrName>style.visibility</p:attrName>
                                        </p:attrNameLst>
                                      </p:cBhvr>
                                      <p:to>
                                        <p:strVal val="visible"/>
                                      </p:to>
                                    </p:set>
                                  </p:childTnLst>
                                </p:cTn>
                              </p:par>
                            </p:childTnLst>
                          </p:cTn>
                        </p:par>
                        <p:par>
                          <p:cTn id="72" fill="hold">
                            <p:stCondLst>
                              <p:cond delay="5300"/>
                            </p:stCondLst>
                            <p:childTnLst>
                              <p:par>
                                <p:cTn id="73" presetID="22" presetClass="entr" presetSubtype="8" fill="hold" grpId="0" nodeType="afterEffect">
                                  <p:stCondLst>
                                    <p:cond delay="0"/>
                                  </p:stCondLst>
                                  <p:childTnLst>
                                    <p:set>
                                      <p:cBhvr>
                                        <p:cTn id="74" dur="1" fill="hold">
                                          <p:stCondLst>
                                            <p:cond delay="0"/>
                                          </p:stCondLst>
                                        </p:cTn>
                                        <p:tgtEl>
                                          <p:spTgt spid="14357"/>
                                        </p:tgtEl>
                                        <p:attrNameLst>
                                          <p:attrName>style.visibility</p:attrName>
                                        </p:attrNameLst>
                                      </p:cBhvr>
                                      <p:to>
                                        <p:strVal val="visible"/>
                                      </p:to>
                                    </p:set>
                                    <p:animEffect transition="in" filter="wipe(left)">
                                      <p:cBhvr>
                                        <p:cTn id="75" dur="500"/>
                                        <p:tgtEl>
                                          <p:spTgt spid="14357"/>
                                        </p:tgtEl>
                                      </p:cBhvr>
                                    </p:animEffect>
                                  </p:childTnLst>
                                </p:cTn>
                              </p:par>
                            </p:childTnLst>
                          </p:cTn>
                        </p:par>
                        <p:par>
                          <p:cTn id="76" fill="hold">
                            <p:stCondLst>
                              <p:cond delay="5800"/>
                            </p:stCondLst>
                            <p:childTnLst>
                              <p:par>
                                <p:cTn id="77" presetID="22" presetClass="entr" presetSubtype="4" fill="hold" nodeType="afterEffect">
                                  <p:stCondLst>
                                    <p:cond delay="0"/>
                                  </p:stCondLst>
                                  <p:childTnLst>
                                    <p:set>
                                      <p:cBhvr>
                                        <p:cTn id="78" dur="1" fill="hold">
                                          <p:stCondLst>
                                            <p:cond delay="0"/>
                                          </p:stCondLst>
                                        </p:cTn>
                                        <p:tgtEl>
                                          <p:spTgt spid="14350"/>
                                        </p:tgtEl>
                                        <p:attrNameLst>
                                          <p:attrName>style.visibility</p:attrName>
                                        </p:attrNameLst>
                                      </p:cBhvr>
                                      <p:to>
                                        <p:strVal val="visible"/>
                                      </p:to>
                                    </p:set>
                                    <p:animEffect transition="in" filter="wipe(down)">
                                      <p:cBhvr>
                                        <p:cTn id="79" dur="300"/>
                                        <p:tgtEl>
                                          <p:spTgt spid="14350"/>
                                        </p:tgtEl>
                                      </p:cBhvr>
                                    </p:animEffect>
                                  </p:childTnLst>
                                </p:cTn>
                              </p:par>
                            </p:childTnLst>
                          </p:cTn>
                        </p:par>
                        <p:par>
                          <p:cTn id="80" fill="hold">
                            <p:stCondLst>
                              <p:cond delay="6100"/>
                            </p:stCondLst>
                            <p:childTnLst>
                              <p:par>
                                <p:cTn id="81" presetID="22" presetClass="entr" presetSubtype="1" fill="hold" grpId="0" nodeType="afterEffect">
                                  <p:stCondLst>
                                    <p:cond delay="0"/>
                                  </p:stCondLst>
                                  <p:childTnLst>
                                    <p:set>
                                      <p:cBhvr>
                                        <p:cTn id="82" dur="1" fill="hold">
                                          <p:stCondLst>
                                            <p:cond delay="0"/>
                                          </p:stCondLst>
                                        </p:cTn>
                                        <p:tgtEl>
                                          <p:spTgt spid="14352"/>
                                        </p:tgtEl>
                                        <p:attrNameLst>
                                          <p:attrName>style.visibility</p:attrName>
                                        </p:attrNameLst>
                                      </p:cBhvr>
                                      <p:to>
                                        <p:strVal val="visible"/>
                                      </p:to>
                                    </p:set>
                                    <p:animEffect transition="in" filter="wipe(up)">
                                      <p:cBhvr>
                                        <p:cTn id="83" dur="500"/>
                                        <p:tgtEl>
                                          <p:spTgt spid="14352"/>
                                        </p:tgtEl>
                                      </p:cBhvr>
                                    </p:animEffect>
                                  </p:childTnLst>
                                </p:cTn>
                              </p:par>
                            </p:childTnLst>
                          </p:cTn>
                        </p:par>
                        <p:par>
                          <p:cTn id="84" fill="hold">
                            <p:stCondLst>
                              <p:cond delay="6600"/>
                            </p:stCondLst>
                            <p:childTnLst>
                              <p:par>
                                <p:cTn id="85" presetID="1" presetClass="entr" presetSubtype="0" fill="hold" grpId="0" nodeType="afterEffect">
                                  <p:stCondLst>
                                    <p:cond delay="0"/>
                                  </p:stCondLst>
                                  <p:childTnLst>
                                    <p:set>
                                      <p:cBhvr>
                                        <p:cTn id="86" dur="1" fill="hold">
                                          <p:stCondLst>
                                            <p:cond delay="0"/>
                                          </p:stCondLst>
                                        </p:cTn>
                                        <p:tgtEl>
                                          <p:spTgt spid="14362"/>
                                        </p:tgtEl>
                                        <p:attrNameLst>
                                          <p:attrName>style.visibility</p:attrName>
                                        </p:attrNameLst>
                                      </p:cBhvr>
                                      <p:to>
                                        <p:strVal val="visible"/>
                                      </p:to>
                                    </p:set>
                                  </p:childTnLst>
                                </p:cTn>
                              </p:par>
                            </p:childTnLst>
                          </p:cTn>
                        </p:par>
                        <p:par>
                          <p:cTn id="87" fill="hold">
                            <p:stCondLst>
                              <p:cond delay="6600"/>
                            </p:stCondLst>
                            <p:childTnLst>
                              <p:par>
                                <p:cTn id="88" presetID="22" presetClass="entr" presetSubtype="8" fill="hold" grpId="0" nodeType="afterEffect">
                                  <p:stCondLst>
                                    <p:cond delay="0"/>
                                  </p:stCondLst>
                                  <p:childTnLst>
                                    <p:set>
                                      <p:cBhvr>
                                        <p:cTn id="89" dur="1" fill="hold">
                                          <p:stCondLst>
                                            <p:cond delay="0"/>
                                          </p:stCondLst>
                                        </p:cTn>
                                        <p:tgtEl>
                                          <p:spTgt spid="14361"/>
                                        </p:tgtEl>
                                        <p:attrNameLst>
                                          <p:attrName>style.visibility</p:attrName>
                                        </p:attrNameLst>
                                      </p:cBhvr>
                                      <p:to>
                                        <p:strVal val="visible"/>
                                      </p:to>
                                    </p:set>
                                    <p:animEffect transition="in" filter="wipe(left)">
                                      <p:cBhvr>
                                        <p:cTn id="90" dur="500"/>
                                        <p:tgtEl>
                                          <p:spTgt spid="14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autoUpdateAnimBg="0"/>
      <p:bldP spid="14343" grpId="0" bldLvl="0" animBg="1" autoUpdateAnimBg="0"/>
      <p:bldP spid="14346" grpId="0" bldLvl="0" animBg="1" autoUpdateAnimBg="0"/>
      <p:bldP spid="14352" grpId="0" bldLvl="0" animBg="1" autoUpdateAnimBg="0"/>
      <p:bldP spid="14353" grpId="0" autoUpdateAnimBg="0"/>
      <p:bldP spid="14354" grpId="0"/>
      <p:bldP spid="14355" grpId="0" autoUpdateAnimBg="0"/>
      <p:bldP spid="14356" grpId="0" bldLvl="0" animBg="1"/>
      <p:bldP spid="14357" grpId="0" autoUpdateAnimBg="0"/>
      <p:bldP spid="14358" grpId="0" autoUpdateAnimBg="0"/>
      <p:bldP spid="14361" grpId="0" autoUpdateAnimBg="0"/>
      <p:bldP spid="14362" grpId="0" autoUpdateAnimBg="0"/>
      <p:bldP spid="14366" grpId="0" autoUpdateAnimBg="0"/>
      <p:bldP spid="1436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282"/>
            <a:ext cx="7886700" cy="766157"/>
          </a:xfrm>
        </p:spPr>
        <p:txBody>
          <a:bodyPr>
            <a:normAutofit/>
          </a:bodyPr>
          <a:lstStyle/>
          <a:p>
            <a:r>
              <a:rPr lang="en-US" altLang="zh-CN" dirty="0"/>
              <a:t>4   </a:t>
            </a:r>
            <a:r>
              <a:rPr lang="zh-CN" altLang="en-US" dirty="0"/>
              <a:t>模型构建</a:t>
            </a:r>
            <a:r>
              <a:rPr lang="en-US" altLang="zh-CN" dirty="0"/>
              <a:t>—</a:t>
            </a:r>
            <a:r>
              <a:rPr lang="zh-CN" altLang="en-US" dirty="0"/>
              <a:t>沟通</a:t>
            </a:r>
          </a:p>
        </p:txBody>
      </p:sp>
      <p:sp>
        <p:nvSpPr>
          <p:cNvPr id="3" name="内容占位符 2"/>
          <p:cNvSpPr>
            <a:spLocks noGrp="1"/>
          </p:cNvSpPr>
          <p:nvPr>
            <p:ph idx="1"/>
          </p:nvPr>
        </p:nvSpPr>
        <p:spPr>
          <a:xfrm>
            <a:off x="909222" y="1381742"/>
            <a:ext cx="10515600" cy="4351338"/>
          </a:xfrm>
        </p:spPr>
        <p:txBody>
          <a:bodyPr>
            <a:normAutofit/>
          </a:bodyPr>
          <a:lstStyle/>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由于虚拟型团队无法将成员聚集在一个实体空间内，成员之间缺乏交流沟通，很容易产生孤独感，进而对团队失望。</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为避免该种现象的产生团队领导者，必须采取各种团体活动，或者进行某些集体空间的建立来消除团队成员的孤独感。例如，通过新鲜聊天，软件的开发十多团队成员可以在其中畅所欲言随心所欲地抒发自己所感所想。</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为保证成员的隐私可以采取匿名发言的方式，这样领导者得到的不仅仅是团队成员情感的抒发，更是整个团队进步的标签。</a:t>
            </a:r>
          </a:p>
        </p:txBody>
      </p:sp>
    </p:spTree>
    <p:extLst>
      <p:ext uri="{BB962C8B-B14F-4D97-AF65-F5344CB8AC3E}">
        <p14:creationId xmlns:p14="http://schemas.microsoft.com/office/powerpoint/2010/main" val="376586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2102419" y="2173383"/>
            <a:ext cx="2201796" cy="365379"/>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524001" y="2541142"/>
            <a:ext cx="9144000" cy="164718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2259519" y="2173383"/>
            <a:ext cx="1885214" cy="2014941"/>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4357773" y="2619692"/>
            <a:ext cx="495349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FDCB34"/>
                </a:solidFill>
                <a:effectLst/>
                <a:uLnTx/>
                <a:uFillTx/>
                <a:latin typeface="微软雅黑" panose="020B0503020204020204" charset="-122"/>
                <a:ea typeface="微软雅黑" panose="020B0503020204020204" charset="-122"/>
                <a:cs typeface="+mn-cs"/>
              </a:rPr>
              <a:t>总结</a:t>
            </a:r>
          </a:p>
        </p:txBody>
      </p:sp>
      <p:sp>
        <p:nvSpPr>
          <p:cNvPr id="10247" name="TextBox 26"/>
          <p:cNvSpPr txBox="1">
            <a:spLocks noChangeArrowheads="1"/>
          </p:cNvSpPr>
          <p:nvPr/>
        </p:nvSpPr>
        <p:spPr bwMode="auto">
          <a:xfrm>
            <a:off x="2422571" y="2541141"/>
            <a:ext cx="1608133" cy="147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04</a:t>
            </a:r>
            <a:endParaRPr kumimoji="0" lang="zh-CN" altLang="en-US"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4" cstate="screen"/>
          <a:srcRect/>
          <a:stretch>
            <a:fillRect/>
          </a:stretch>
        </p:blipFill>
        <p:spPr bwMode="auto">
          <a:xfrm>
            <a:off x="7233286" y="285751"/>
            <a:ext cx="3325495" cy="69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3213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6" grpId="0" autoUpdateAnimBg="0"/>
      <p:bldP spid="1024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282"/>
            <a:ext cx="7886700" cy="766157"/>
          </a:xfrm>
        </p:spPr>
        <p:txBody>
          <a:bodyPr/>
          <a:lstStyle/>
          <a:p>
            <a:r>
              <a:rPr lang="en-US" altLang="zh-CN" dirty="0"/>
              <a:t>5    </a:t>
            </a:r>
            <a:r>
              <a:rPr lang="zh-CN" altLang="en-US" dirty="0"/>
              <a:t>总结</a:t>
            </a:r>
          </a:p>
        </p:txBody>
      </p:sp>
      <p:sp>
        <p:nvSpPr>
          <p:cNvPr id="3" name="内容占位符 2"/>
          <p:cNvSpPr>
            <a:spLocks noGrp="1"/>
          </p:cNvSpPr>
          <p:nvPr>
            <p:ph idx="1"/>
          </p:nvPr>
        </p:nvSpPr>
        <p:spPr>
          <a:xfrm>
            <a:off x="909222" y="1381742"/>
            <a:ext cx="10515600" cy="4351338"/>
          </a:xfrm>
        </p:spPr>
        <p:txBody>
          <a:bodyPr>
            <a:normAutofit/>
          </a:bodyPr>
          <a:lstStyle/>
          <a:p>
            <a:pPr lvl="1">
              <a:lnSpc>
                <a:spcPct val="150000"/>
              </a:lnSpc>
              <a:buFont typeface="Wingdings" panose="05000000000000000000" pitchFamily="2" charset="2"/>
              <a:buChar char="Ø"/>
            </a:pPr>
            <a:r>
              <a:rPr lang="zh-CN" altLang="en-US" b="1" dirty="0"/>
              <a:t>虚拟团队</a:t>
            </a:r>
            <a:r>
              <a:rPr lang="zh-CN" altLang="en-US" dirty="0"/>
              <a:t>：跨国软件开发公司的虚拟团队</a:t>
            </a:r>
            <a:endParaRPr lang="en-US" altLang="zh-CN" dirty="0"/>
          </a:p>
          <a:p>
            <a:pPr lvl="1">
              <a:lnSpc>
                <a:spcPct val="150000"/>
              </a:lnSpc>
              <a:buFont typeface="Wingdings" panose="05000000000000000000" pitchFamily="2" charset="2"/>
              <a:buChar char="Ø"/>
            </a:pPr>
            <a:r>
              <a:rPr lang="zh-CN" altLang="en-US" b="1" dirty="0"/>
              <a:t>研究问题</a:t>
            </a:r>
            <a:r>
              <a:rPr lang="zh-CN" altLang="en-US" dirty="0"/>
              <a:t>：与传统团队相比，虚拟团队的管理模式是什么样的</a:t>
            </a:r>
            <a:endParaRPr lang="en-US" altLang="zh-CN" dirty="0"/>
          </a:p>
          <a:p>
            <a:pPr lvl="1">
              <a:lnSpc>
                <a:spcPct val="150000"/>
              </a:lnSpc>
              <a:buFont typeface="Wingdings" panose="05000000000000000000" pitchFamily="2" charset="2"/>
              <a:buChar char="Ø"/>
            </a:pPr>
            <a:r>
              <a:rPr lang="zh-CN" altLang="en-US" b="1" dirty="0"/>
              <a:t>文献回顾</a:t>
            </a:r>
            <a:r>
              <a:rPr lang="zh-CN" altLang="en-US" dirty="0"/>
              <a:t>：虚拟团队特征、与传统团队区别、虚拟团队管理的要素等。案例：汇丰项目团队，分析虚拟团队的运作过程和取得的效益</a:t>
            </a:r>
            <a:endParaRPr lang="en-US" altLang="zh-CN" dirty="0"/>
          </a:p>
          <a:p>
            <a:pPr lvl="1">
              <a:lnSpc>
                <a:spcPct val="150000"/>
              </a:lnSpc>
              <a:buFont typeface="Wingdings" panose="05000000000000000000" pitchFamily="2" charset="2"/>
              <a:buChar char="Ø"/>
            </a:pPr>
            <a:r>
              <a:rPr lang="zh-CN" altLang="en-US" b="1" dirty="0"/>
              <a:t>研究模型</a:t>
            </a:r>
            <a:r>
              <a:rPr lang="zh-CN" altLang="en-US" dirty="0"/>
              <a:t>：虚拟团队管理的五要素：激励与约束机制、默契度、任务的选择、信任、沟通</a:t>
            </a:r>
          </a:p>
          <a:p>
            <a:pPr lvl="1">
              <a:lnSpc>
                <a:spcPct val="125000"/>
              </a:lnSpc>
              <a:buFont typeface="Wingdings" panose="05000000000000000000" pitchFamily="2" charset="2"/>
              <a:buChar char="Ø"/>
            </a:pPr>
            <a:endParaRPr lang="en-US" altLang="zh-CN" dirty="0"/>
          </a:p>
          <a:p>
            <a:pPr lvl="1">
              <a:lnSpc>
                <a:spcPct val="125000"/>
              </a:lnSpc>
              <a:buFont typeface="Wingdings" panose="05000000000000000000" pitchFamily="2" charset="2"/>
              <a:buChar char="Ø"/>
            </a:pPr>
            <a:endParaRPr lang="en-US" altLang="zh-CN" dirty="0"/>
          </a:p>
          <a:p>
            <a:pPr lvl="1">
              <a:lnSpc>
                <a:spcPct val="125000"/>
              </a:lnSpc>
              <a:buFont typeface="Wingdings" panose="05000000000000000000" pitchFamily="2" charset="2"/>
              <a:buChar char="Ø"/>
            </a:pPr>
            <a:endParaRPr lang="zh-CN" altLang="en-US" dirty="0"/>
          </a:p>
          <a:p>
            <a:pPr marL="0" indent="0">
              <a:buNone/>
            </a:pPr>
            <a:endParaRPr lang="en-US" altLang="zh-CN" sz="2400" dirty="0"/>
          </a:p>
        </p:txBody>
      </p:sp>
      <p:sp>
        <p:nvSpPr>
          <p:cNvPr id="7" name="文本框 6">
            <a:extLst>
              <a:ext uri="{FF2B5EF4-FFF2-40B4-BE49-F238E27FC236}">
                <a16:creationId xmlns:a16="http://schemas.microsoft.com/office/drawing/2014/main" id="{D6503D9F-5F66-4A10-8B51-04CE6BDAEDFD}"/>
              </a:ext>
            </a:extLst>
          </p:cNvPr>
          <p:cNvSpPr txBox="1"/>
          <p:nvPr/>
        </p:nvSpPr>
        <p:spPr>
          <a:xfrm>
            <a:off x="1226820" y="5850051"/>
            <a:ext cx="7322820" cy="369332"/>
          </a:xfrm>
          <a:prstGeom prst="rect">
            <a:avLst/>
          </a:prstGeom>
          <a:noFill/>
        </p:spPr>
        <p:txBody>
          <a:bodyPr wrap="square">
            <a:spAutoFit/>
          </a:bodyPr>
          <a:lstStyle/>
          <a:p>
            <a:r>
              <a:rPr lang="zh-CN" altLang="en-US" dirty="0"/>
              <a:t>[1]阮洁. 跨国企业软件开发项目虚拟团队管理[D].北京邮电大学,2019.</a:t>
            </a:r>
          </a:p>
        </p:txBody>
      </p:sp>
    </p:spTree>
    <p:extLst>
      <p:ext uri="{BB962C8B-B14F-4D97-AF65-F5344CB8AC3E}">
        <p14:creationId xmlns:p14="http://schemas.microsoft.com/office/powerpoint/2010/main" val="3892947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stretch>
            <a:fillRect/>
          </a:stretch>
        </p:blipFill>
        <p:spPr>
          <a:xfrm>
            <a:off x="1891166" y="1126427"/>
            <a:ext cx="3198914" cy="675000"/>
          </a:xfrm>
          <a:prstGeom prst="rect">
            <a:avLst/>
          </a:prstGeom>
        </p:spPr>
      </p:pic>
      <p:pic>
        <p:nvPicPr>
          <p:cNvPr id="7" name="图片 6"/>
          <p:cNvPicPr>
            <a:picLocks noChangeAspect="1"/>
          </p:cNvPicPr>
          <p:nvPr/>
        </p:nvPicPr>
        <p:blipFill>
          <a:blip r:embed="rId5"/>
          <a:stretch>
            <a:fillRect/>
          </a:stretch>
        </p:blipFill>
        <p:spPr>
          <a:xfrm>
            <a:off x="3096508" y="2546529"/>
            <a:ext cx="5998984" cy="1764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2102419" y="2173383"/>
            <a:ext cx="2201796" cy="365379"/>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524001" y="2541142"/>
            <a:ext cx="9144000" cy="164718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2259519" y="2173383"/>
            <a:ext cx="1885214" cy="2014941"/>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4357773" y="2619692"/>
            <a:ext cx="41310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lang="zh-CN" altLang="en-US" sz="3000" b="1" dirty="0">
                <a:solidFill>
                  <a:srgbClr val="FDCB34"/>
                </a:solidFill>
                <a:latin typeface="微软雅黑" panose="020B0503020204020204" charset="-122"/>
                <a:ea typeface="微软雅黑" panose="020B0503020204020204" charset="-122"/>
              </a:rPr>
              <a:t>背景知识及角色定位</a:t>
            </a:r>
            <a:endParaRPr kumimoji="0" lang="zh-CN" altLang="en-US" sz="3000" b="1" i="0" u="none" strike="noStrike" kern="1200" cap="none" spc="0" normalizeH="0" baseline="0" noProof="0" dirty="0">
              <a:ln>
                <a:noFill/>
              </a:ln>
              <a:solidFill>
                <a:srgbClr val="FDCB34"/>
              </a:solidFill>
              <a:effectLst/>
              <a:uLnTx/>
              <a:uFillTx/>
              <a:latin typeface="微软雅黑" panose="020B0503020204020204" charset="-122"/>
              <a:ea typeface="微软雅黑" panose="020B0503020204020204" charset="-122"/>
              <a:cs typeface="+mn-cs"/>
            </a:endParaRPr>
          </a:p>
        </p:txBody>
      </p:sp>
      <p:sp>
        <p:nvSpPr>
          <p:cNvPr id="10247" name="TextBox 26"/>
          <p:cNvSpPr txBox="1">
            <a:spLocks noChangeArrowheads="1"/>
          </p:cNvSpPr>
          <p:nvPr/>
        </p:nvSpPr>
        <p:spPr bwMode="auto">
          <a:xfrm>
            <a:off x="2422571" y="2541141"/>
            <a:ext cx="1608133" cy="147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01</a:t>
            </a:r>
            <a:endParaRPr kumimoji="0" lang="zh-CN" altLang="en-US"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4" cstate="screen"/>
          <a:srcRect/>
          <a:stretch>
            <a:fillRect/>
          </a:stretch>
        </p:blipFill>
        <p:spPr bwMode="auto">
          <a:xfrm>
            <a:off x="7233286" y="285751"/>
            <a:ext cx="3325495" cy="69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5766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6" grpId="0" autoUpdateAnimBg="0"/>
      <p:bldP spid="102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normAutofit/>
          </a:bodyPr>
          <a:lstStyle/>
          <a:p>
            <a:r>
              <a:rPr lang="en-US" altLang="zh-CN" dirty="0"/>
              <a:t>01  </a:t>
            </a:r>
            <a:r>
              <a:rPr lang="zh-CN" altLang="en-US" dirty="0"/>
              <a:t>背景知识</a:t>
            </a:r>
          </a:p>
        </p:txBody>
      </p:sp>
      <p:sp>
        <p:nvSpPr>
          <p:cNvPr id="3" name="内容占位符 2"/>
          <p:cNvSpPr>
            <a:spLocks noGrp="1"/>
          </p:cNvSpPr>
          <p:nvPr>
            <p:ph idx="1"/>
          </p:nvPr>
        </p:nvSpPr>
        <p:spPr>
          <a:xfrm>
            <a:off x="838200" y="1473465"/>
            <a:ext cx="7205134" cy="3267870"/>
          </a:xfrm>
        </p:spPr>
        <p:txBody>
          <a:bodyPr>
            <a:normAutofit/>
          </a:bodyPr>
          <a:lstStyle/>
          <a:p>
            <a:pPr>
              <a:lnSpc>
                <a:spcPct val="150000"/>
              </a:lnSpc>
            </a:pPr>
            <a:r>
              <a:rPr lang="zh-CN" altLang="en-US" dirty="0"/>
              <a:t>虚拟团队的内涵</a:t>
            </a:r>
            <a:endParaRPr lang="en-US" altLang="zh-CN" dirty="0"/>
          </a:p>
          <a:p>
            <a:pPr marL="571500" indent="-571500">
              <a:lnSpc>
                <a:spcPct val="150000"/>
              </a:lnSpc>
              <a:buFont typeface="+mj-lt"/>
              <a:buAutoNum type="romanUcPeriod"/>
            </a:pPr>
            <a:r>
              <a:rPr lang="zh-CN" altLang="en-US" dirty="0"/>
              <a:t>团队组成成员两个以上；</a:t>
            </a:r>
            <a:endParaRPr lang="en-US" altLang="zh-CN" dirty="0"/>
          </a:p>
          <a:p>
            <a:pPr marL="571500" indent="-571500">
              <a:lnSpc>
                <a:spcPct val="150000"/>
              </a:lnSpc>
              <a:buFont typeface="+mj-lt"/>
              <a:buAutoNum type="romanUcPeriod"/>
            </a:pPr>
            <a:r>
              <a:rPr lang="zh-CN" altLang="en-US" dirty="0"/>
              <a:t>因目标一致而聚集在一起；</a:t>
            </a:r>
            <a:endParaRPr lang="en-US" altLang="zh-CN" dirty="0"/>
          </a:p>
          <a:p>
            <a:pPr marL="571500" indent="-571500">
              <a:lnSpc>
                <a:spcPct val="150000"/>
              </a:lnSpc>
              <a:buFont typeface="+mj-lt"/>
              <a:buAutoNum type="romanUcPeriod"/>
            </a:pPr>
            <a:r>
              <a:rPr lang="zh-CN" altLang="en-US" dirty="0"/>
              <a:t>通过虚拟网络进行联系</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lstStyle/>
          <a:p>
            <a:r>
              <a:rPr lang="en-US" altLang="zh-CN" dirty="0"/>
              <a:t>01  </a:t>
            </a:r>
            <a:r>
              <a:rPr lang="zh-CN" altLang="en-US" dirty="0"/>
              <a:t>背景知识</a:t>
            </a:r>
          </a:p>
        </p:txBody>
      </p:sp>
      <p:sp>
        <p:nvSpPr>
          <p:cNvPr id="3" name="内容占位符 2"/>
          <p:cNvSpPr>
            <a:spLocks noGrp="1"/>
          </p:cNvSpPr>
          <p:nvPr>
            <p:ph idx="1"/>
          </p:nvPr>
        </p:nvSpPr>
        <p:spPr>
          <a:xfrm>
            <a:off x="273050" y="1158985"/>
            <a:ext cx="9643533" cy="609337"/>
          </a:xfrm>
        </p:spPr>
        <p:txBody>
          <a:bodyPr>
            <a:normAutofit/>
          </a:bodyPr>
          <a:lstStyle/>
          <a:p>
            <a:pPr>
              <a:lnSpc>
                <a:spcPct val="125000"/>
              </a:lnSpc>
              <a:spcBef>
                <a:spcPts val="0"/>
              </a:spcBef>
            </a:pPr>
            <a:r>
              <a:rPr lang="zh-CN" altLang="en-US" sz="2400" b="1" dirty="0"/>
              <a:t>虚拟团体的类型：根据虚拟的工作性质和任务的特征，分为七种</a:t>
            </a:r>
            <a:endParaRPr lang="en-US" altLang="zh-CN" sz="2400" b="1" dirty="0"/>
          </a:p>
        </p:txBody>
      </p:sp>
      <p:sp>
        <p:nvSpPr>
          <p:cNvPr id="5" name="文本框 4">
            <a:extLst>
              <a:ext uri="{FF2B5EF4-FFF2-40B4-BE49-F238E27FC236}">
                <a16:creationId xmlns:a16="http://schemas.microsoft.com/office/drawing/2014/main" id="{5F2CBADF-1172-4495-A655-1FF7DD79E08B}"/>
              </a:ext>
            </a:extLst>
          </p:cNvPr>
          <p:cNvSpPr txBox="1"/>
          <p:nvPr/>
        </p:nvSpPr>
        <p:spPr>
          <a:xfrm>
            <a:off x="273050" y="1862667"/>
            <a:ext cx="11645900" cy="4681153"/>
          </a:xfrm>
          <a:prstGeom prst="rect">
            <a:avLst/>
          </a:prstGeom>
          <a:noFill/>
        </p:spPr>
        <p:txBody>
          <a:bodyPr wrap="square">
            <a:spAutoFit/>
          </a:bodyPr>
          <a:lstStyle/>
          <a:p>
            <a:pPr marL="571500" indent="-571500">
              <a:lnSpc>
                <a:spcPct val="125000"/>
              </a:lnSpc>
              <a:spcBef>
                <a:spcPts val="0"/>
              </a:spcBef>
              <a:buFont typeface="+mj-lt"/>
              <a:buAutoNum type="romanUcPeriod"/>
            </a:pPr>
            <a:r>
              <a:rPr lang="zh-CN" altLang="en-US" sz="2000" dirty="0"/>
              <a:t>网络式虚拟团队：其中团队内部成员并没有固定性，可以根据需要在团队内部随意行走，属于机动性人员。</a:t>
            </a:r>
          </a:p>
          <a:p>
            <a:pPr marL="571500" indent="-571500">
              <a:lnSpc>
                <a:spcPct val="125000"/>
              </a:lnSpc>
              <a:spcBef>
                <a:spcPts val="0"/>
              </a:spcBef>
              <a:buFont typeface="+mj-lt"/>
              <a:buAutoNum type="romanUcPeriod"/>
            </a:pPr>
            <a:r>
              <a:rPr lang="zh-CN" altLang="en-US" sz="2000" dirty="0"/>
              <a:t>并行式虚拟团队：其中分工明确，每个职位必须要相关人员负责，且其中所存在的组织也是需要进行明确的分离，不能有模糊。但是主要是为了项目而生，如若项目解决，这个组织也就没有存在的必要性。</a:t>
            </a:r>
          </a:p>
          <a:p>
            <a:pPr marL="571500" indent="-571500">
              <a:lnSpc>
                <a:spcPct val="125000"/>
              </a:lnSpc>
              <a:spcBef>
                <a:spcPts val="0"/>
              </a:spcBef>
              <a:buFont typeface="+mj-lt"/>
              <a:buAutoNum type="romanUcPeriod"/>
            </a:pPr>
            <a:r>
              <a:rPr lang="zh-CN" altLang="en-US" sz="2000" dirty="0"/>
              <a:t>项目产品开发团队：虽然是合作型团队，但是其中每个成员所属组织界限分明，不能混杂。并且其中成员同样能够充分发挥其作用，属于机动性人员。</a:t>
            </a:r>
            <a:endParaRPr lang="en-US" altLang="zh-CN" sz="2000" dirty="0"/>
          </a:p>
          <a:p>
            <a:pPr marL="571500" indent="-571500">
              <a:lnSpc>
                <a:spcPct val="125000"/>
              </a:lnSpc>
              <a:spcBef>
                <a:spcPts val="0"/>
              </a:spcBef>
              <a:buFont typeface="+mj-lt"/>
              <a:buAutoNum type="romanUcPeriod"/>
            </a:pPr>
            <a:r>
              <a:rPr lang="zh-CN" altLang="en-US" sz="2000" dirty="0"/>
              <a:t>工作团队：与传统型企业类似，只是能够较好的运用网络平台进行相关项目的操作。</a:t>
            </a:r>
          </a:p>
          <a:p>
            <a:pPr marL="571500" indent="-571500">
              <a:lnSpc>
                <a:spcPct val="125000"/>
              </a:lnSpc>
              <a:spcBef>
                <a:spcPts val="0"/>
              </a:spcBef>
              <a:buFont typeface="+mj-lt"/>
              <a:buAutoNum type="romanUcPeriod"/>
            </a:pPr>
            <a:r>
              <a:rPr lang="zh-CN" altLang="en-US" sz="2000" dirty="0"/>
              <a:t>服务团队：主要是辅助性团队，为了辅助主体团队能够更好的工作，多半是提供技术上的帮助。</a:t>
            </a:r>
            <a:endParaRPr lang="en-US" altLang="zh-CN" sz="2000" dirty="0"/>
          </a:p>
          <a:p>
            <a:pPr marL="571500" indent="-571500">
              <a:lnSpc>
                <a:spcPct val="125000"/>
              </a:lnSpc>
              <a:spcBef>
                <a:spcPts val="0"/>
              </a:spcBef>
              <a:buFont typeface="+mj-lt"/>
              <a:buAutoNum type="romanUcPeriod"/>
            </a:pPr>
            <a:r>
              <a:rPr lang="zh-CN" altLang="en-US" sz="2000" dirty="0"/>
              <a:t>管理团队：这个团队属于虚拟团队的主要核心部分，能够下达一系列的决策方案，主要工作就是指导。</a:t>
            </a:r>
          </a:p>
          <a:p>
            <a:pPr marL="571500" indent="-571500">
              <a:lnSpc>
                <a:spcPct val="125000"/>
              </a:lnSpc>
              <a:spcBef>
                <a:spcPts val="0"/>
              </a:spcBef>
              <a:buFont typeface="+mj-lt"/>
              <a:buAutoNum type="romanUcPeriod"/>
            </a:pPr>
            <a:r>
              <a:rPr lang="zh-CN" altLang="en-US" sz="2000" dirty="0"/>
              <a:t>行动团队：主要是应急性团队，解决突发情况为主要工作。</a:t>
            </a:r>
            <a:endParaRPr lang="en-US" altLang="zh-CN" sz="2000" dirty="0"/>
          </a:p>
        </p:txBody>
      </p:sp>
    </p:spTree>
    <p:extLst>
      <p:ext uri="{BB962C8B-B14F-4D97-AF65-F5344CB8AC3E}">
        <p14:creationId xmlns:p14="http://schemas.microsoft.com/office/powerpoint/2010/main" val="231683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lstStyle/>
          <a:p>
            <a:r>
              <a:rPr lang="en-US" altLang="zh-CN" dirty="0"/>
              <a:t>01  </a:t>
            </a:r>
            <a:r>
              <a:rPr lang="zh-CN" altLang="en-US" dirty="0"/>
              <a:t>背景知识</a:t>
            </a:r>
          </a:p>
        </p:txBody>
      </p:sp>
      <p:sp>
        <p:nvSpPr>
          <p:cNvPr id="3" name="内容占位符 2"/>
          <p:cNvSpPr>
            <a:spLocks noGrp="1"/>
          </p:cNvSpPr>
          <p:nvPr>
            <p:ph idx="1"/>
          </p:nvPr>
        </p:nvSpPr>
        <p:spPr>
          <a:xfrm>
            <a:off x="1476375" y="1920724"/>
            <a:ext cx="3378201" cy="2515810"/>
          </a:xfrm>
        </p:spPr>
        <p:txBody>
          <a:bodyPr>
            <a:normAutofit/>
          </a:bodyPr>
          <a:lstStyle/>
          <a:p>
            <a:pPr marL="571500" indent="-571500">
              <a:lnSpc>
                <a:spcPct val="145000"/>
              </a:lnSpc>
              <a:spcBef>
                <a:spcPts val="0"/>
              </a:spcBef>
              <a:buFont typeface="+mj-lt"/>
              <a:buAutoNum type="romanUcPeriod"/>
            </a:pPr>
            <a:r>
              <a:rPr lang="zh-CN" altLang="en-US" sz="2200" dirty="0"/>
              <a:t>成本优势</a:t>
            </a:r>
          </a:p>
          <a:p>
            <a:pPr marL="571500" indent="-571500">
              <a:lnSpc>
                <a:spcPct val="145000"/>
              </a:lnSpc>
              <a:spcBef>
                <a:spcPts val="0"/>
              </a:spcBef>
              <a:buFont typeface="+mj-lt"/>
              <a:buAutoNum type="romanUcPeriod"/>
            </a:pPr>
            <a:r>
              <a:rPr lang="zh-CN" altLang="en-US" sz="2200" dirty="0"/>
              <a:t>人才优势</a:t>
            </a:r>
            <a:endParaRPr lang="en-US" altLang="zh-CN" sz="2200" dirty="0"/>
          </a:p>
          <a:p>
            <a:pPr marL="571500" indent="-571500">
              <a:lnSpc>
                <a:spcPct val="145000"/>
              </a:lnSpc>
              <a:spcBef>
                <a:spcPts val="0"/>
              </a:spcBef>
              <a:buFont typeface="+mj-lt"/>
              <a:buAutoNum type="romanUcPeriod"/>
            </a:pPr>
            <a:r>
              <a:rPr lang="zh-CN" altLang="en-US" sz="2200" dirty="0"/>
              <a:t>效率优势</a:t>
            </a:r>
            <a:endParaRPr lang="en-US" altLang="zh-CN" sz="2200" dirty="0"/>
          </a:p>
          <a:p>
            <a:pPr marL="571500" indent="-571500">
              <a:lnSpc>
                <a:spcPct val="145000"/>
              </a:lnSpc>
              <a:spcBef>
                <a:spcPts val="0"/>
              </a:spcBef>
              <a:buFont typeface="+mj-lt"/>
              <a:buAutoNum type="romanUcPeriod"/>
            </a:pPr>
            <a:r>
              <a:rPr lang="zh-CN" altLang="en-US" sz="2200" dirty="0"/>
              <a:t>关系优势</a:t>
            </a:r>
            <a:endParaRPr lang="en-US" altLang="zh-CN" sz="2200" dirty="0"/>
          </a:p>
          <a:p>
            <a:pPr marL="571500" indent="-571500">
              <a:lnSpc>
                <a:spcPct val="145000"/>
              </a:lnSpc>
              <a:spcBef>
                <a:spcPts val="0"/>
              </a:spcBef>
              <a:buFont typeface="+mj-lt"/>
              <a:buAutoNum type="romanUcPeriod"/>
            </a:pPr>
            <a:r>
              <a:rPr lang="zh-CN" altLang="en-US" sz="2200" dirty="0"/>
              <a:t>智力资本优势</a:t>
            </a:r>
            <a:endParaRPr lang="en-US" altLang="zh-CN" sz="2200" dirty="0"/>
          </a:p>
        </p:txBody>
      </p:sp>
      <p:sp>
        <p:nvSpPr>
          <p:cNvPr id="4" name="内容占位符 2">
            <a:extLst>
              <a:ext uri="{FF2B5EF4-FFF2-40B4-BE49-F238E27FC236}">
                <a16:creationId xmlns:a16="http://schemas.microsoft.com/office/drawing/2014/main" id="{4D5D6207-D1CD-449B-9F02-D36558254492}"/>
              </a:ext>
            </a:extLst>
          </p:cNvPr>
          <p:cNvSpPr txBox="1">
            <a:spLocks/>
          </p:cNvSpPr>
          <p:nvPr/>
        </p:nvSpPr>
        <p:spPr>
          <a:xfrm>
            <a:off x="1131360" y="1311386"/>
            <a:ext cx="2774950" cy="609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pPr>
            <a:r>
              <a:rPr lang="zh-CN" altLang="en-US" sz="2400" b="1" dirty="0"/>
              <a:t>虚拟团队的优势</a:t>
            </a:r>
            <a:endParaRPr lang="en-US" altLang="zh-CN" sz="2400" b="1" dirty="0"/>
          </a:p>
        </p:txBody>
      </p:sp>
      <p:sp>
        <p:nvSpPr>
          <p:cNvPr id="5" name="内容占位符 2">
            <a:extLst>
              <a:ext uri="{FF2B5EF4-FFF2-40B4-BE49-F238E27FC236}">
                <a16:creationId xmlns:a16="http://schemas.microsoft.com/office/drawing/2014/main" id="{D34B0BC5-A74F-4E9A-9F0E-5E0E4199ACA4}"/>
              </a:ext>
            </a:extLst>
          </p:cNvPr>
          <p:cNvSpPr txBox="1">
            <a:spLocks/>
          </p:cNvSpPr>
          <p:nvPr/>
        </p:nvSpPr>
        <p:spPr>
          <a:xfrm>
            <a:off x="7337425" y="1311386"/>
            <a:ext cx="2774950" cy="609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pPr>
            <a:r>
              <a:rPr lang="zh-CN" altLang="en-US" sz="2400" b="1" dirty="0"/>
              <a:t>虚拟团队的劣势</a:t>
            </a:r>
            <a:endParaRPr lang="en-US" altLang="zh-CN" sz="2400" b="1" dirty="0"/>
          </a:p>
        </p:txBody>
      </p:sp>
      <p:sp>
        <p:nvSpPr>
          <p:cNvPr id="6" name="内容占位符 2">
            <a:extLst>
              <a:ext uri="{FF2B5EF4-FFF2-40B4-BE49-F238E27FC236}">
                <a16:creationId xmlns:a16="http://schemas.microsoft.com/office/drawing/2014/main" id="{C98E4D79-81DC-490C-9922-F95159C9169C}"/>
              </a:ext>
            </a:extLst>
          </p:cNvPr>
          <p:cNvSpPr txBox="1">
            <a:spLocks/>
          </p:cNvSpPr>
          <p:nvPr/>
        </p:nvSpPr>
        <p:spPr>
          <a:xfrm>
            <a:off x="7337424" y="1920723"/>
            <a:ext cx="3378201" cy="2515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nSpc>
                <a:spcPct val="145000"/>
              </a:lnSpc>
              <a:spcBef>
                <a:spcPts val="0"/>
              </a:spcBef>
              <a:buFont typeface="+mj-lt"/>
              <a:buAutoNum type="romanUcPeriod"/>
            </a:pPr>
            <a:r>
              <a:rPr lang="zh-CN" altLang="en-US" sz="2200" dirty="0"/>
              <a:t>社交孤立</a:t>
            </a:r>
          </a:p>
          <a:p>
            <a:pPr marL="571500" indent="-571500">
              <a:lnSpc>
                <a:spcPct val="145000"/>
              </a:lnSpc>
              <a:spcBef>
                <a:spcPts val="0"/>
              </a:spcBef>
              <a:buFont typeface="+mj-lt"/>
              <a:buAutoNum type="romanUcPeriod"/>
            </a:pPr>
            <a:r>
              <a:rPr lang="zh-CN" altLang="en-US" sz="2200" dirty="0"/>
              <a:t>信息泛滥</a:t>
            </a:r>
            <a:endParaRPr lang="en-US" altLang="zh-CN" sz="2200" dirty="0"/>
          </a:p>
          <a:p>
            <a:pPr marL="571500" indent="-571500">
              <a:lnSpc>
                <a:spcPct val="145000"/>
              </a:lnSpc>
              <a:spcBef>
                <a:spcPts val="0"/>
              </a:spcBef>
              <a:buFont typeface="+mj-lt"/>
              <a:buAutoNum type="romanUcPeriod"/>
            </a:pPr>
            <a:r>
              <a:rPr lang="zh-CN" altLang="en-US" sz="2200" dirty="0"/>
              <a:t>技术要求高</a:t>
            </a:r>
            <a:endParaRPr lang="en-US" altLang="zh-CN" sz="2200" dirty="0"/>
          </a:p>
          <a:p>
            <a:pPr marL="571500" indent="-571500">
              <a:lnSpc>
                <a:spcPct val="145000"/>
              </a:lnSpc>
              <a:spcBef>
                <a:spcPts val="0"/>
              </a:spcBef>
              <a:buFont typeface="+mj-lt"/>
              <a:buAutoNum type="romanUcPeriod"/>
            </a:pPr>
            <a:r>
              <a:rPr lang="zh-CN" altLang="en-US" sz="2200" dirty="0"/>
              <a:t>文化差异突出</a:t>
            </a:r>
            <a:endParaRPr lang="en-US" altLang="zh-CN" sz="2200" dirty="0"/>
          </a:p>
          <a:p>
            <a:pPr marL="571500" indent="-571500">
              <a:lnSpc>
                <a:spcPct val="145000"/>
              </a:lnSpc>
              <a:spcBef>
                <a:spcPts val="0"/>
              </a:spcBef>
              <a:buFont typeface="+mj-lt"/>
              <a:buAutoNum type="romanUcPeriod"/>
            </a:pPr>
            <a:r>
              <a:rPr lang="zh-CN" altLang="en-US" sz="2200" dirty="0"/>
              <a:t>绩效评价难以权衡</a:t>
            </a:r>
            <a:endParaRPr lang="en-US" altLang="zh-CN" sz="2200" dirty="0"/>
          </a:p>
        </p:txBody>
      </p:sp>
    </p:spTree>
    <p:extLst>
      <p:ext uri="{BB962C8B-B14F-4D97-AF65-F5344CB8AC3E}">
        <p14:creationId xmlns:p14="http://schemas.microsoft.com/office/powerpoint/2010/main" val="37118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lstStyle/>
          <a:p>
            <a:r>
              <a:rPr lang="en-US" altLang="zh-CN" dirty="0"/>
              <a:t>01  </a:t>
            </a:r>
            <a:r>
              <a:rPr lang="zh-CN" altLang="en-US" dirty="0"/>
              <a:t>角色定位</a:t>
            </a:r>
          </a:p>
        </p:txBody>
      </p:sp>
      <p:sp>
        <p:nvSpPr>
          <p:cNvPr id="6" name="内容占位符 2">
            <a:extLst>
              <a:ext uri="{FF2B5EF4-FFF2-40B4-BE49-F238E27FC236}">
                <a16:creationId xmlns:a16="http://schemas.microsoft.com/office/drawing/2014/main" id="{10A35134-D6FE-465D-AD9A-C31B5544F004}"/>
              </a:ext>
            </a:extLst>
          </p:cNvPr>
          <p:cNvSpPr>
            <a:spLocks noGrp="1"/>
          </p:cNvSpPr>
          <p:nvPr>
            <p:ph idx="1"/>
          </p:nvPr>
        </p:nvSpPr>
        <p:spPr>
          <a:xfrm>
            <a:off x="273050" y="1158985"/>
            <a:ext cx="9643533" cy="609337"/>
          </a:xfrm>
        </p:spPr>
        <p:txBody>
          <a:bodyPr>
            <a:normAutofit/>
          </a:bodyPr>
          <a:lstStyle/>
          <a:p>
            <a:pPr>
              <a:lnSpc>
                <a:spcPct val="125000"/>
              </a:lnSpc>
              <a:spcBef>
                <a:spcPts val="0"/>
              </a:spcBef>
            </a:pPr>
            <a:r>
              <a:rPr lang="zh-CN" altLang="en-US" sz="2400" b="1" dirty="0"/>
              <a:t>跨国企业软件开发项目虚拟团队：主要从事软件开发的虚拟团队</a:t>
            </a:r>
            <a:endParaRPr lang="en-US" altLang="zh-CN" sz="2400" b="1" dirty="0"/>
          </a:p>
          <a:p>
            <a:pPr marL="0" indent="0">
              <a:lnSpc>
                <a:spcPct val="125000"/>
              </a:lnSpc>
              <a:spcBef>
                <a:spcPts val="0"/>
              </a:spcBef>
              <a:buNone/>
            </a:pPr>
            <a:endParaRPr lang="en-US" altLang="zh-CN" sz="2400" b="1" dirty="0"/>
          </a:p>
        </p:txBody>
      </p:sp>
      <p:sp>
        <p:nvSpPr>
          <p:cNvPr id="7" name="文本框 6">
            <a:extLst>
              <a:ext uri="{FF2B5EF4-FFF2-40B4-BE49-F238E27FC236}">
                <a16:creationId xmlns:a16="http://schemas.microsoft.com/office/drawing/2014/main" id="{1D3CA280-D820-4B05-B4D9-C02B4B823B8D}"/>
              </a:ext>
            </a:extLst>
          </p:cNvPr>
          <p:cNvSpPr txBox="1"/>
          <p:nvPr/>
        </p:nvSpPr>
        <p:spPr>
          <a:xfrm>
            <a:off x="273050" y="1863192"/>
            <a:ext cx="10581217" cy="2757550"/>
          </a:xfrm>
          <a:prstGeom prst="rect">
            <a:avLst/>
          </a:prstGeom>
          <a:noFill/>
        </p:spPr>
        <p:txBody>
          <a:bodyPr wrap="square">
            <a:spAutoFit/>
          </a:bodyPr>
          <a:lstStyle/>
          <a:p>
            <a:pPr marL="800100" lvl="1" indent="-342900">
              <a:lnSpc>
                <a:spcPct val="125000"/>
              </a:lnSpc>
              <a:buFont typeface="Wingdings" panose="05000000000000000000" pitchFamily="2" charset="2"/>
              <a:buChar char="Ø"/>
            </a:pPr>
            <a:r>
              <a:rPr lang="zh-CN" altLang="en-US" sz="2000" dirty="0"/>
              <a:t>项目产品开发团队；</a:t>
            </a:r>
            <a:endParaRPr lang="en-US" altLang="zh-CN" sz="2000" dirty="0"/>
          </a:p>
          <a:p>
            <a:pPr marL="800100" lvl="1" indent="-342900">
              <a:lnSpc>
                <a:spcPct val="125000"/>
              </a:lnSpc>
              <a:buFont typeface="Wingdings" panose="05000000000000000000" pitchFamily="2" charset="2"/>
              <a:buChar char="Ø"/>
            </a:pPr>
            <a:r>
              <a:rPr lang="zh-CN" altLang="en-US" sz="2000" dirty="0"/>
              <a:t>依附项目而生；</a:t>
            </a:r>
            <a:endParaRPr lang="en-US" altLang="zh-CN" sz="2000" dirty="0"/>
          </a:p>
          <a:p>
            <a:pPr marL="800100" lvl="1" indent="-342900">
              <a:lnSpc>
                <a:spcPct val="125000"/>
              </a:lnSpc>
              <a:buFont typeface="Wingdings" panose="05000000000000000000" pitchFamily="2" charset="2"/>
              <a:buChar char="Ø"/>
            </a:pPr>
            <a:r>
              <a:rPr lang="zh-CN" altLang="en-US" sz="2000" dirty="0"/>
              <a:t>对于</a:t>
            </a:r>
            <a:r>
              <a:rPr lang="zh-CN" altLang="en-US" sz="2000" b="1" dirty="0"/>
              <a:t>技术要求高</a:t>
            </a:r>
            <a:r>
              <a:rPr lang="zh-CN" altLang="en-US" sz="2000" dirty="0"/>
              <a:t>，主要解决技术支撑问题；</a:t>
            </a:r>
            <a:endParaRPr lang="en-US" altLang="zh-CN" sz="2000" dirty="0"/>
          </a:p>
          <a:p>
            <a:pPr marL="800100" lvl="1" indent="-342900">
              <a:lnSpc>
                <a:spcPct val="125000"/>
              </a:lnSpc>
              <a:buFont typeface="Wingdings" panose="05000000000000000000" pitchFamily="2" charset="2"/>
              <a:buChar char="Ø"/>
            </a:pPr>
            <a:r>
              <a:rPr lang="zh-CN" altLang="en-US" sz="2000" dirty="0"/>
              <a:t>流动性团队，人员以机动人员为主。人员大多数来自不同国家不同地域，文化性格差异大；</a:t>
            </a:r>
            <a:endParaRPr lang="en-US" altLang="zh-CN" sz="2000" dirty="0"/>
          </a:p>
          <a:p>
            <a:pPr marL="800100" lvl="1" indent="-342900">
              <a:lnSpc>
                <a:spcPct val="125000"/>
              </a:lnSpc>
              <a:buFont typeface="Wingdings" panose="05000000000000000000" pitchFamily="2" charset="2"/>
              <a:buChar char="Ø"/>
            </a:pPr>
            <a:r>
              <a:rPr lang="zh-CN" altLang="en-US" sz="2000" dirty="0"/>
              <a:t>知识密集型产业：对团队成员要求高，知识迭代更新速度快，产品是团体知识的结晶；</a:t>
            </a:r>
            <a:endParaRPr lang="en-US" altLang="zh-CN" sz="2000" dirty="0"/>
          </a:p>
          <a:p>
            <a:pPr marL="800100" lvl="1" indent="-342900">
              <a:lnSpc>
                <a:spcPct val="125000"/>
              </a:lnSpc>
              <a:buFont typeface="Wingdings" panose="05000000000000000000" pitchFamily="2" charset="2"/>
              <a:buChar char="Ø"/>
            </a:pPr>
            <a:r>
              <a:rPr lang="zh-CN" altLang="en-US" sz="2000" dirty="0"/>
              <a:t>产品虚拟化，满意程度依赖顾客。</a:t>
            </a:r>
          </a:p>
        </p:txBody>
      </p:sp>
    </p:spTree>
    <p:extLst>
      <p:ext uri="{BB962C8B-B14F-4D97-AF65-F5344CB8AC3E}">
        <p14:creationId xmlns:p14="http://schemas.microsoft.com/office/powerpoint/2010/main" val="89905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screen">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2102419" y="2173383"/>
            <a:ext cx="2201796" cy="365379"/>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524001" y="2541142"/>
            <a:ext cx="9144000" cy="164718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2259519" y="2173383"/>
            <a:ext cx="1885214" cy="2014941"/>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4357773" y="2619692"/>
            <a:ext cx="413104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FDCB34"/>
                </a:solidFill>
                <a:effectLst/>
                <a:uLnTx/>
                <a:uFillTx/>
                <a:latin typeface="微软雅黑" panose="020B0503020204020204" charset="-122"/>
                <a:ea typeface="微软雅黑" panose="020B0503020204020204" charset="-122"/>
                <a:cs typeface="+mn-cs"/>
              </a:rPr>
              <a:t>虚拟团队</a:t>
            </a:r>
          </a:p>
        </p:txBody>
      </p:sp>
      <p:sp>
        <p:nvSpPr>
          <p:cNvPr id="10247" name="TextBox 26"/>
          <p:cNvSpPr txBox="1">
            <a:spLocks noChangeArrowheads="1"/>
          </p:cNvSpPr>
          <p:nvPr/>
        </p:nvSpPr>
        <p:spPr bwMode="auto">
          <a:xfrm>
            <a:off x="2422571" y="2541141"/>
            <a:ext cx="1608133" cy="147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tabLst/>
              <a:defRPr/>
            </a:pPr>
            <a:r>
              <a:rPr kumimoji="0" lang="en-US" altLang="zh-CN"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02</a:t>
            </a:r>
            <a:endParaRPr kumimoji="0" lang="zh-CN" altLang="en-US" sz="8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4" cstate="screen"/>
          <a:srcRect/>
          <a:stretch>
            <a:fillRect/>
          </a:stretch>
        </p:blipFill>
        <p:spPr bwMode="auto">
          <a:xfrm>
            <a:off x="7233286" y="285751"/>
            <a:ext cx="3325495" cy="69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6" grpId="0" autoUpdateAnimBg="0"/>
      <p:bldP spid="1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7958"/>
            <a:ext cx="7886700" cy="766157"/>
          </a:xfrm>
        </p:spPr>
        <p:txBody>
          <a:bodyPr/>
          <a:lstStyle/>
          <a:p>
            <a:r>
              <a:rPr lang="en-US" altLang="zh-CN" dirty="0"/>
              <a:t>02  </a:t>
            </a:r>
            <a:r>
              <a:rPr lang="zh-CN" altLang="en-US" dirty="0"/>
              <a:t>虚拟软件开发团队</a:t>
            </a:r>
          </a:p>
        </p:txBody>
      </p:sp>
      <p:sp>
        <p:nvSpPr>
          <p:cNvPr id="3" name="内容占位符 2"/>
          <p:cNvSpPr>
            <a:spLocks noGrp="1"/>
          </p:cNvSpPr>
          <p:nvPr>
            <p:ph idx="1"/>
          </p:nvPr>
        </p:nvSpPr>
        <p:spPr>
          <a:xfrm>
            <a:off x="838200" y="1253330"/>
            <a:ext cx="10515600" cy="4890017"/>
          </a:xfrm>
        </p:spPr>
        <p:txBody>
          <a:bodyPr>
            <a:normAutofit/>
          </a:bodyPr>
          <a:lstStyle/>
          <a:p>
            <a:r>
              <a:rPr lang="zh-CN" altLang="en-US" dirty="0"/>
              <a:t>虚拟软件开发团体特点</a:t>
            </a:r>
            <a:endParaRPr lang="en-US" altLang="zh-CN" dirty="0"/>
          </a:p>
          <a:p>
            <a:pPr marL="571500" indent="-571500">
              <a:buFont typeface="+mj-lt"/>
              <a:buAutoNum type="romanUcPeriod"/>
            </a:pPr>
            <a:r>
              <a:rPr lang="zh-CN" altLang="en-US" dirty="0"/>
              <a:t>虚拟团队的人员构成多种多样</a:t>
            </a:r>
            <a:r>
              <a:rPr lang="en-US" altLang="zh-CN" dirty="0"/>
              <a:t>, </a:t>
            </a:r>
            <a:r>
              <a:rPr lang="zh-CN" altLang="en-US" dirty="0"/>
              <a:t>十分复杂</a:t>
            </a:r>
            <a:endParaRPr lang="en-US" altLang="zh-CN" dirty="0"/>
          </a:p>
          <a:p>
            <a:pPr marL="571500" indent="-571500">
              <a:buFont typeface="+mj-lt"/>
              <a:buAutoNum type="romanUcPeriod"/>
            </a:pPr>
            <a:r>
              <a:rPr lang="zh-CN" altLang="en-US" dirty="0"/>
              <a:t>当传统项目面对资源难以调动</a:t>
            </a:r>
            <a:r>
              <a:rPr lang="en-US" altLang="zh-CN" dirty="0"/>
              <a:t>,</a:t>
            </a:r>
            <a:r>
              <a:rPr lang="zh-CN" altLang="en-US" dirty="0"/>
              <a:t>专业性人才缺乏等空间上出现的问题时</a:t>
            </a:r>
            <a:r>
              <a:rPr lang="en-US" altLang="zh-CN" dirty="0"/>
              <a:t>,</a:t>
            </a:r>
            <a:r>
              <a:rPr lang="zh-CN" altLang="en-US" dirty="0"/>
              <a:t>大多数企业会选择联合起来推出虚拟团队来进行这个项目的完成</a:t>
            </a:r>
            <a:endParaRPr lang="en-US" altLang="zh-CN" dirty="0"/>
          </a:p>
          <a:p>
            <a:pPr marL="571500" indent="-571500">
              <a:buFont typeface="+mj-lt"/>
              <a:buAutoNum type="romanUcPeriod"/>
            </a:pPr>
            <a:r>
              <a:rPr lang="zh-CN" altLang="en-US" dirty="0"/>
              <a:t>由于地域上的不同</a:t>
            </a:r>
            <a:r>
              <a:rPr lang="en-US" altLang="zh-CN" dirty="0"/>
              <a:t>,</a:t>
            </a:r>
            <a:r>
              <a:rPr lang="zh-CN" altLang="en-US" dirty="0"/>
              <a:t>领导者本身与团队其他成员也是相互隔离的</a:t>
            </a:r>
            <a:r>
              <a:rPr lang="en-US" altLang="zh-CN" dirty="0"/>
              <a:t>,</a:t>
            </a:r>
            <a:r>
              <a:rPr lang="zh-CN" altLang="en-US" dirty="0"/>
              <a:t>因此如果领导者需要下达相关命令</a:t>
            </a:r>
            <a:r>
              <a:rPr lang="en-US" altLang="zh-CN" dirty="0"/>
              <a:t>,</a:t>
            </a:r>
            <a:r>
              <a:rPr lang="zh-CN" altLang="en-US" dirty="0"/>
              <a:t>也是需要通过网络链进行连接</a:t>
            </a:r>
            <a:endParaRPr lang="en-US" altLang="zh-CN" dirty="0"/>
          </a:p>
          <a:p>
            <a:pPr marL="571500" indent="-571500">
              <a:buFont typeface="+mj-lt"/>
              <a:buAutoNum type="romanUcPeriod"/>
            </a:pPr>
            <a:r>
              <a:rPr lang="zh-CN" altLang="en-US" dirty="0"/>
              <a:t>由于虚拟团队内部能够快速得到大量信息</a:t>
            </a:r>
            <a:r>
              <a:rPr lang="en-US" altLang="zh-CN" dirty="0"/>
              <a:t>,</a:t>
            </a:r>
            <a:r>
              <a:rPr lang="zh-CN" altLang="en-US" dirty="0"/>
              <a:t>因为也能够以最快的速度对信息进行处理</a:t>
            </a:r>
            <a:r>
              <a:rPr lang="en-US" altLang="zh-CN" dirty="0"/>
              <a:t>,</a:t>
            </a:r>
            <a:r>
              <a:rPr lang="zh-CN" altLang="en-US" dirty="0"/>
              <a:t>从而提高自己的防护能力</a:t>
            </a:r>
          </a:p>
        </p:txBody>
      </p:sp>
    </p:spTree>
  </p:cSld>
  <p:clrMapOvr>
    <a:masterClrMapping/>
  </p:clrMapOvr>
</p:sld>
</file>

<file path=ppt/theme/theme1.xml><?xml version="1.0" encoding="utf-8"?>
<a:theme xmlns:a="http://schemas.openxmlformats.org/drawingml/2006/main" name="A000120140530A99PPBG">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1708</Words>
  <Application>Microsoft Office PowerPoint</Application>
  <PresentationFormat>宽屏</PresentationFormat>
  <Paragraphs>145</Paragraphs>
  <Slides>23</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微软雅黑</vt:lpstr>
      <vt:lpstr>Arial</vt:lpstr>
      <vt:lpstr>Calibri</vt:lpstr>
      <vt:lpstr>Calibri Light</vt:lpstr>
      <vt:lpstr>Wingdings</vt:lpstr>
      <vt:lpstr>A000120140530A99PPBG</vt:lpstr>
      <vt:lpstr>员工创造力管理小组展示</vt:lpstr>
      <vt:lpstr>PowerPoint 演示文稿</vt:lpstr>
      <vt:lpstr>PowerPoint 演示文稿</vt:lpstr>
      <vt:lpstr>01  背景知识</vt:lpstr>
      <vt:lpstr>01  背景知识</vt:lpstr>
      <vt:lpstr>01  背景知识</vt:lpstr>
      <vt:lpstr>01  角色定位</vt:lpstr>
      <vt:lpstr>PowerPoint 演示文稿</vt:lpstr>
      <vt:lpstr>02  虚拟软件开发团队</vt:lpstr>
      <vt:lpstr>02  虚拟软件开发团队</vt:lpstr>
      <vt:lpstr>02  虚拟软件开发团队</vt:lpstr>
      <vt:lpstr>02  虚拟软件开发团队</vt:lpstr>
      <vt:lpstr>PowerPoint 演示文稿</vt:lpstr>
      <vt:lpstr>PowerPoint 演示文稿</vt:lpstr>
      <vt:lpstr>4   模型构建--团队的选拔</vt:lpstr>
      <vt:lpstr>4   模型构建--默契度</vt:lpstr>
      <vt:lpstr>4   模型构建--任务的选择</vt:lpstr>
      <vt:lpstr>4   模型构建—信任</vt:lpstr>
      <vt:lpstr>4   模型构建—激励与约束机制</vt:lpstr>
      <vt:lpstr>4   模型构建—沟通</vt:lpstr>
      <vt:lpstr>PowerPoint 演示文稿</vt:lpstr>
      <vt:lpstr>5    总结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ZHONG Y</cp:lastModifiedBy>
  <cp:revision>55</cp:revision>
  <dcterms:created xsi:type="dcterms:W3CDTF">2018-08-10T09:41:00Z</dcterms:created>
  <dcterms:modified xsi:type="dcterms:W3CDTF">2021-05-24T16:33:01Z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