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3"/>
  </p:notesMasterIdLst>
  <p:handoutMasterIdLst>
    <p:handoutMasterId r:id="rId84"/>
  </p:handoutMasterIdLst>
  <p:sldIdLst>
    <p:sldId id="256" r:id="rId2"/>
    <p:sldId id="264" r:id="rId3"/>
    <p:sldId id="259" r:id="rId4"/>
    <p:sldId id="318" r:id="rId5"/>
    <p:sldId id="260" r:id="rId6"/>
    <p:sldId id="262" r:id="rId7"/>
    <p:sldId id="317" r:id="rId8"/>
    <p:sldId id="331" r:id="rId9"/>
    <p:sldId id="265" r:id="rId10"/>
    <p:sldId id="266" r:id="rId11"/>
    <p:sldId id="267" r:id="rId12"/>
    <p:sldId id="332" r:id="rId13"/>
    <p:sldId id="268" r:id="rId14"/>
    <p:sldId id="319" r:id="rId15"/>
    <p:sldId id="330" r:id="rId16"/>
    <p:sldId id="271" r:id="rId17"/>
    <p:sldId id="285" r:id="rId18"/>
    <p:sldId id="270" r:id="rId19"/>
    <p:sldId id="352" r:id="rId20"/>
    <p:sldId id="338" r:id="rId21"/>
    <p:sldId id="349" r:id="rId22"/>
    <p:sldId id="277" r:id="rId23"/>
    <p:sldId id="307" r:id="rId24"/>
    <p:sldId id="310" r:id="rId25"/>
    <p:sldId id="314" r:id="rId26"/>
    <p:sldId id="377" r:id="rId27"/>
    <p:sldId id="347" r:id="rId28"/>
    <p:sldId id="351" r:id="rId29"/>
    <p:sldId id="375" r:id="rId30"/>
    <p:sldId id="376" r:id="rId31"/>
    <p:sldId id="334" r:id="rId32"/>
    <p:sldId id="335" r:id="rId33"/>
    <p:sldId id="336" r:id="rId34"/>
    <p:sldId id="337" r:id="rId35"/>
    <p:sldId id="339" r:id="rId36"/>
    <p:sldId id="350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276" r:id="rId45"/>
    <p:sldId id="278" r:id="rId46"/>
    <p:sldId id="383" r:id="rId47"/>
    <p:sldId id="382" r:id="rId48"/>
    <p:sldId id="315" r:id="rId49"/>
    <p:sldId id="279" r:id="rId50"/>
    <p:sldId id="381" r:id="rId51"/>
    <p:sldId id="287" r:id="rId52"/>
    <p:sldId id="284" r:id="rId53"/>
    <p:sldId id="283" r:id="rId54"/>
    <p:sldId id="288" r:id="rId55"/>
    <p:sldId id="305" r:id="rId56"/>
    <p:sldId id="281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69" r:id="rId74"/>
    <p:sldId id="370" r:id="rId75"/>
    <p:sldId id="371" r:id="rId76"/>
    <p:sldId id="372" r:id="rId77"/>
    <p:sldId id="373" r:id="rId78"/>
    <p:sldId id="374" r:id="rId79"/>
    <p:sldId id="378" r:id="rId80"/>
    <p:sldId id="379" r:id="rId81"/>
    <p:sldId id="380" r:id="rId82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72C5D-A7E5-43DB-B145-463994B70C1C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3CE8-8508-41E0-90A9-0E838FF71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56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53EC-8848-4D4E-B361-62699F78A385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6B05A-8D2C-40A3-A274-61D4282A6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12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6B05A-8D2C-40A3-A274-61D4282A6E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8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6B05A-8D2C-40A3-A274-61D4282A6E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27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这里不需要考虑同一列不能出现两个皇后的冲突，因为我们的变量是定义在一列上的，比如</a:t>
            </a:r>
            <a:r>
              <a:rPr lang="en-US" altLang="zh-CN" dirty="0" smtClean="0"/>
              <a:t>x2</a:t>
            </a:r>
            <a:r>
              <a:rPr lang="zh-CN" altLang="en-US" dirty="0" smtClean="0"/>
              <a:t>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，就表示第二列只有第一格有皇后。因为这个变量不能同时取两个值，也就表示了列冲突了。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6B05A-8D2C-40A3-A274-61D4282A6E51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7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6B05A-8D2C-40A3-A274-61D4282A6E51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33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6B05A-8D2C-40A3-A274-61D4282A6E51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96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6B05A-8D2C-40A3-A274-61D4282A6E51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0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0192"/>
            <a:ext cx="9144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4361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32E094C6-9704-444D-AB17-62851971218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2021-04-12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87489" y="4125784"/>
            <a:ext cx="10515600" cy="0"/>
          </a:xfrm>
          <a:prstGeom prst="line">
            <a:avLst/>
          </a:prstGeom>
          <a:ln w="120650">
            <a:gradFill flip="none" rotWithShape="1">
              <a:gsLst>
                <a:gs pos="100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49000">
                  <a:schemeClr val="accent1">
                    <a:lumMod val="75000"/>
                  </a:schemeClr>
                </a:gs>
                <a:gs pos="23000">
                  <a:srgbClr val="76A7D3"/>
                </a:gs>
                <a:gs pos="80000">
                  <a:schemeClr val="accent1">
                    <a:lumMod val="45000"/>
                    <a:lumOff val="5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86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1C76DA10-640A-4AA5-BE22-E19F7DB2A2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2021-04-12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18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0E7F704D-D62B-4A82-8D96-9CDAB00219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2021-04-12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2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41E-D455-4746-88BC-18762470B265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FCB3-4E59-4AE2-9D30-194AEA181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8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76203"/>
            <a:ext cx="10642600" cy="838198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143000"/>
            <a:ext cx="10642600" cy="5033967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471488" indent="-214313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1D39DE9-E2BC-467C-8E3A-2E950BBAB5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2021-04-12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17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4BBEFAE-36AE-426F-B9D8-B829C3127C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2021-04-12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71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B6066A8C-205B-4A38-9547-BF31BF523EF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2021-04-12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0321537-B39E-4890-A265-BDB6F281F2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2021-04-12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98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A052B27-25E9-40C9-A968-A4F416C7EE6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2021-04-12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8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CB25A4D-E9EF-4B07-970A-4B25F798A65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2021-04-12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8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3E9E1AF-D399-452F-8FE3-A7A6B14A5F5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2021-04-12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7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47B251E-1B17-44B3-9307-30B22EA8DDF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2021-04-12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7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0" y="29225"/>
            <a:ext cx="10515600" cy="885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1219203"/>
            <a:ext cx="10642600" cy="4957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9D07025D-0907-4939-83B6-0C85D3FE222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2021-04-12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11200" y="990600"/>
            <a:ext cx="10515600" cy="0"/>
          </a:xfrm>
          <a:prstGeom prst="line">
            <a:avLst/>
          </a:prstGeom>
          <a:ln w="120650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75000"/>
                  </a:schemeClr>
                </a:gs>
                <a:gs pos="23000">
                  <a:srgbClr val="76A7D3"/>
                </a:gs>
                <a:gs pos="53000">
                  <a:schemeClr val="accent1">
                    <a:lumMod val="45000"/>
                    <a:lumOff val="5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85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Constantia" panose="02030602050306030303" pitchFamily="18" charset="0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7.png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6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1.png"/><Relationship Id="rId10" Type="http://schemas.openxmlformats.org/officeDocument/2006/relationships/image" Target="../media/image25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yices.csl.sri.com/" TargetMode="External"/><Relationship Id="rId2" Type="http://schemas.openxmlformats.org/officeDocument/2006/relationships/hyperlink" Target="http://research.microsoft.com/projects/z3" TargetMode="Externa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710192"/>
            <a:ext cx="9389165" cy="2335034"/>
          </a:xfrm>
        </p:spPr>
        <p:txBody>
          <a:bodyPr/>
          <a:lstStyle/>
          <a:p>
            <a:r>
              <a:rPr lang="en-US" altLang="zh-CN" dirty="0"/>
              <a:t>General </a:t>
            </a:r>
            <a:r>
              <a:rPr lang="en-US" altLang="zh-CN"/>
              <a:t>Models </a:t>
            </a:r>
            <a:r>
              <a:rPr lang="en-US" altLang="zh-CN" smtClean="0"/>
              <a:t> of Combinatorial Optimization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Shaowei Cai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58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 vs. NP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30164" y="1600201"/>
                <a:ext cx="8980636" cy="497141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P: can be solved in polynomial time by a deterministic Turing machine. 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en-US" altLang="zh-CN" sz="2400" dirty="0"/>
                  <a:t>NP is the set of decision problems where the "yes"-instances can be accepted in polynomial time by a non-deterministic Turing machine. 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Intuitively, NP is the set of all decision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/>
                  <a:t>problems for which the “yes”-instances have proofs verifiable in polynomial time by a deterministic Turing machine. 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r>
                  <a:rPr lang="en-US" altLang="zh-CN" sz="2400" dirty="0"/>
                  <a:t>P=?NP is the most important open question in computer science.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0164" y="1600201"/>
                <a:ext cx="8980636" cy="4971415"/>
              </a:xfrm>
              <a:blipFill>
                <a:blip r:embed="rId2"/>
                <a:stretch>
                  <a:fillRect l="-950" t="-1718" r="-543" b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7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Combinatorial Problems are </a:t>
            </a:r>
            <a:r>
              <a:rPr lang="en-US" altLang="zh-CN" dirty="0">
                <a:sym typeface="+mn-ea"/>
              </a:rPr>
              <a:t>Hard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3731" y="1595535"/>
            <a:ext cx="9287069" cy="497608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Many Combinatorial Optimization problems </a:t>
            </a:r>
            <a:r>
              <a:rPr lang="en-US" altLang="zh-CN" sz="2400" dirty="0" smtClean="0"/>
              <a:t>are usually NP-hard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NP-complete</a:t>
            </a:r>
            <a:r>
              <a:rPr lang="en-US" altLang="zh-CN" sz="2400" dirty="0">
                <a:sym typeface="+mn-ea"/>
              </a:rPr>
              <a:t> is a class of problems such that, any problem in NP can be reduced to such a problem in polynomial time.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NP-hardness</a:t>
            </a:r>
            <a:r>
              <a:rPr lang="en-US" altLang="zh-CN" sz="2400" dirty="0">
                <a:sym typeface="+mn-ea"/>
              </a:rPr>
              <a:t> is a class of problems that are, informally, "at least as hard as the hardest problems in NP (i.e. NP complete)".</a:t>
            </a:r>
            <a:endParaRPr lang="en-US" altLang="zh-CN" sz="2400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385" y="3565929"/>
            <a:ext cx="4685123" cy="30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Prove NP Completeness of a new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we want to prove a problem X is NP complete, we need to reduce a NP-complete problem to X.</a:t>
            </a:r>
          </a:p>
          <a:p>
            <a:r>
              <a:rPr lang="en-US" altLang="zh-CN" dirty="0" smtClean="0"/>
              <a:t>E.g. If we already know SAT is NPC, then to prove 3-SAT is NPC, we need to reduce SAT to 3-SAT.</a:t>
            </a:r>
          </a:p>
          <a:p>
            <a:pPr lvl="1"/>
            <a:r>
              <a:rPr lang="en-US" altLang="zh-CN" dirty="0" smtClean="0"/>
              <a:t>For any SAT problem F, construct a 3-SAT problem F’=f(F), such that F is </a:t>
            </a:r>
            <a:r>
              <a:rPr lang="en-US" altLang="zh-CN" dirty="0" err="1" smtClean="0"/>
              <a:t>satisfiable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F’ is </a:t>
            </a:r>
            <a:r>
              <a:rPr lang="en-US" altLang="zh-CN" dirty="0" err="1" smtClean="0">
                <a:sym typeface="Wingdings" panose="05000000000000000000" pitchFamily="2" charset="2"/>
              </a:rPr>
              <a:t>satisfiable</a:t>
            </a:r>
            <a:r>
              <a:rPr lang="en-US" altLang="zh-CN" dirty="0" smtClean="0">
                <a:sym typeface="Wingdings" panose="05000000000000000000" pitchFamily="2" charset="2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6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Tackling Combinatorial Optimization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6915"/>
            <a:ext cx="9372600" cy="513470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Theoretical </a:t>
            </a:r>
            <a:r>
              <a:rPr lang="en-US" altLang="zh-CN" sz="2400" dirty="0" smtClean="0"/>
              <a:t>results: Computational </a:t>
            </a:r>
            <a:r>
              <a:rPr lang="en-US" altLang="zh-CN" sz="2400" dirty="0"/>
              <a:t>complexity tells us that many combinatorial optimization problems are NP-hard.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Tackle </a:t>
            </a:r>
            <a:r>
              <a:rPr lang="en-US" altLang="zh-CN" sz="2400" dirty="0"/>
              <a:t>hard combinatorial problems, </a:t>
            </a:r>
            <a:r>
              <a:rPr lang="en-US" altLang="zh-CN" sz="2400" dirty="0">
                <a:solidFill>
                  <a:srgbClr val="FF0000"/>
                </a:solidFill>
              </a:rPr>
              <a:t>theoretically</a:t>
            </a:r>
            <a:r>
              <a:rPr lang="en-US" altLang="zh-CN" sz="2400" dirty="0"/>
              <a:t>..</a:t>
            </a:r>
          </a:p>
          <a:p>
            <a:pPr lvl="1"/>
            <a:r>
              <a:rPr lang="en-US" altLang="zh-CN" sz="2100" dirty="0"/>
              <a:t>Some subclasses of the problem can be easy</a:t>
            </a:r>
          </a:p>
          <a:p>
            <a:pPr lvl="1"/>
            <a:r>
              <a:rPr lang="en-US" altLang="zh-CN" sz="2100" dirty="0"/>
              <a:t>Approximation algorithms</a:t>
            </a:r>
          </a:p>
          <a:p>
            <a:pPr lvl="1"/>
            <a:r>
              <a:rPr lang="en-US" altLang="zh-CN" sz="2100" dirty="0"/>
              <a:t>Randomized (probabilistic) algorithms</a:t>
            </a:r>
          </a:p>
          <a:p>
            <a:pPr lvl="1"/>
            <a:r>
              <a:rPr lang="en-US" altLang="zh-CN" sz="2100" dirty="0"/>
              <a:t>Parameterized algorithms</a:t>
            </a:r>
          </a:p>
          <a:p>
            <a:pPr lvl="1"/>
            <a:r>
              <a:rPr lang="en-US" altLang="zh-CN" sz="2100" dirty="0"/>
              <a:t>…</a:t>
            </a:r>
          </a:p>
          <a:p>
            <a:pPr lvl="1"/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4199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gap between theory and practice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33" y="1226004"/>
            <a:ext cx="5077534" cy="4867954"/>
          </a:xfrm>
        </p:spPr>
      </p:pic>
    </p:spTree>
    <p:extLst>
      <p:ext uri="{BB962C8B-B14F-4D97-AF65-F5344CB8AC3E}">
        <p14:creationId xmlns:p14="http://schemas.microsoft.com/office/powerpoint/2010/main" val="80351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Engineering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39" y="1089860"/>
            <a:ext cx="7860053" cy="4840423"/>
          </a:xfrm>
        </p:spPr>
      </p:pic>
      <p:sp>
        <p:nvSpPr>
          <p:cNvPr id="5" name="文本框 4"/>
          <p:cNvSpPr txBox="1"/>
          <p:nvPr/>
        </p:nvSpPr>
        <p:spPr>
          <a:xfrm>
            <a:off x="1397438" y="5930283"/>
            <a:ext cx="899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from 《</a:t>
            </a:r>
            <a:r>
              <a:rPr lang="en-US" altLang="zh-CN" dirty="0"/>
              <a:t> Algorithm </a:t>
            </a:r>
            <a:r>
              <a:rPr lang="en-US" altLang="zh-CN" dirty="0" smtClean="0"/>
              <a:t>engineering: Bridging the Gap between Algorithm Theory and Practice 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9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0928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Tackle </a:t>
            </a:r>
            <a:r>
              <a:rPr lang="en-US" altLang="zh-CN" sz="3200" dirty="0">
                <a:solidFill>
                  <a:srgbClr val="FF0000"/>
                </a:solidFill>
              </a:rPr>
              <a:t>hard combinatorial problems, practically!</a:t>
            </a:r>
          </a:p>
          <a:p>
            <a:pPr marL="0" indent="0">
              <a:buNone/>
            </a:pP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General </a:t>
            </a:r>
            <a:r>
              <a:rPr lang="en-US" altLang="zh-CN" sz="3200" dirty="0" smtClean="0"/>
              <a:t>Models --- SAT and SMT</a:t>
            </a:r>
          </a:p>
          <a:p>
            <a:r>
              <a:rPr lang="en-US" altLang="zh-CN" sz="3200" dirty="0" smtClean="0"/>
              <a:t>Heuristic Algorithms --- Local Search</a:t>
            </a:r>
          </a:p>
          <a:p>
            <a:r>
              <a:rPr lang="en-US" altLang="zh-CN" sz="3200" dirty="0" smtClean="0"/>
              <a:t>Reasoning and Reduction Techniques</a:t>
            </a:r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3688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99183"/>
            <a:ext cx="10515600" cy="27777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600" dirty="0"/>
              <a:t>General </a:t>
            </a:r>
            <a:r>
              <a:rPr lang="en-US" altLang="zh-CN" sz="6600" dirty="0" smtClean="0"/>
              <a:t>Models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5133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Hello, SAT!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914400" lvl="2" indent="-457200">
              <a:buFont typeface="Arial" charset="0"/>
              <a:buChar char="•"/>
            </a:pPr>
            <a:r>
              <a:rPr lang="en-US" altLang="zh-CN" sz="2400" dirty="0">
                <a:sym typeface="+mn-ea"/>
              </a:rPr>
              <a:t>The first NP-Complete problem [Cook, 1971]</a:t>
            </a:r>
          </a:p>
          <a:p>
            <a:pPr marL="914400" lvl="2" indent="-457200">
              <a:buFont typeface="Arial" charset="0"/>
              <a:buChar char="•"/>
            </a:pPr>
            <a:r>
              <a:rPr lang="en-US" altLang="zh-CN" dirty="0">
                <a:sym typeface="+mn-ea"/>
              </a:rPr>
              <a:t>Conceptually simple and easy to describe</a:t>
            </a:r>
          </a:p>
          <a:p>
            <a:pPr marL="914400" lvl="2" indent="-457200">
              <a:buFont typeface="Arial" charset="0"/>
              <a:buChar char="•"/>
            </a:pPr>
            <a:r>
              <a:rPr lang="en-US" altLang="zh-CN" dirty="0">
                <a:sym typeface="+mn-ea"/>
              </a:rPr>
              <a:t>Many theoretical results</a:t>
            </a:r>
          </a:p>
          <a:p>
            <a:pPr marL="914400" lvl="2" indent="-457200">
              <a:buFont typeface="Arial" charset="0"/>
              <a:buChar char="•"/>
            </a:pPr>
            <a:r>
              <a:rPr lang="en-US" altLang="zh-CN" dirty="0">
                <a:sym typeface="+mn-ea"/>
              </a:rPr>
              <a:t>Many important applications</a:t>
            </a:r>
          </a:p>
          <a:p>
            <a:pPr marL="914400" lvl="2" indent="-457200">
              <a:buFont typeface="Arial" charset="0"/>
              <a:buChar char="•"/>
            </a:pPr>
            <a:r>
              <a:rPr lang="en-US" altLang="zh-CN" dirty="0" smtClean="0">
                <a:sym typeface="+mn-ea"/>
              </a:rPr>
              <a:t>Open </a:t>
            </a:r>
            <a:r>
              <a:rPr lang="en-US" altLang="zh-CN" dirty="0">
                <a:sym typeface="+mn-ea"/>
              </a:rPr>
              <a:t>source benchmarks and solvers</a:t>
            </a:r>
          </a:p>
          <a:p>
            <a:pPr marL="914400" lvl="2" indent="-457200">
              <a:buFont typeface="Arial" charset="0"/>
              <a:buChar char="•"/>
            </a:pPr>
            <a:r>
              <a:rPr lang="en-US" altLang="zh-CN" dirty="0">
                <a:sym typeface="+mn-ea"/>
              </a:rPr>
              <a:t>Annual competition</a:t>
            </a:r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765" y="1549331"/>
            <a:ext cx="30623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7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Boolean Satisfiability (SAT)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91159" indent="-391159" defTabSz="514095">
                  <a:spcBef>
                    <a:spcPts val="3600"/>
                  </a:spcBef>
                  <a:defRPr sz="2816"/>
                </a:pPr>
                <a:r>
                  <a:rPr lang="en-US" altLang="zh-CN" sz="2200" dirty="0"/>
                  <a:t>B</a:t>
                </a:r>
                <a:r>
                  <a:rPr lang="en-US" altLang="zh-CN" sz="2200" dirty="0" smtClean="0"/>
                  <a:t>oolean </a:t>
                </a:r>
                <a:r>
                  <a:rPr lang="en-US" altLang="zh-CN" sz="2200" dirty="0"/>
                  <a:t>variables: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ar-AE" altLang="zh-CN" sz="2200" dirty="0"/>
                  <a:t>.</a:t>
                </a:r>
              </a:p>
              <a:p>
                <a:pPr marL="391159" indent="-391159" defTabSz="514095">
                  <a:spcBef>
                    <a:spcPts val="3600"/>
                  </a:spcBef>
                  <a:defRPr sz="2816"/>
                </a:pPr>
                <a:r>
                  <a:rPr lang="en-US" altLang="zh-CN" sz="2200" dirty="0"/>
                  <a:t>Literals: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,¬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,¬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,¬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ar-AE" altLang="zh-CN" sz="2200" dirty="0"/>
              </a:p>
              <a:p>
                <a:pPr marL="391159" indent="-391159" defTabSz="514095">
                  <a:spcBef>
                    <a:spcPts val="3600"/>
                  </a:spcBef>
                  <a:defRPr sz="2816"/>
                </a:pPr>
                <a:r>
                  <a:rPr lang="en-US" altLang="zh-CN" sz="2200" dirty="0" smtClean="0"/>
                  <a:t>Clauses </a:t>
                </a:r>
                <a:r>
                  <a:rPr lang="en-US" altLang="zh-CN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,¬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</m:t>
                    </m:r>
                  </m:oMath>
                </a14:m>
                <a:endParaRPr lang="ar-AE" altLang="zh-CN" sz="2200" dirty="0"/>
              </a:p>
              <a:p>
                <a:pPr marL="391159" indent="-391159" defTabSz="514095">
                  <a:spcBef>
                    <a:spcPts val="3600"/>
                  </a:spcBef>
                  <a:defRPr sz="2816"/>
                </a:pPr>
                <a:r>
                  <a:rPr lang="en-US" altLang="zh-CN" sz="2200" dirty="0"/>
                  <a:t>A Conjunctive Normal Form (CNF) formula :</a:t>
                </a:r>
                <a:endParaRPr lang="en-US" altLang="zh-CN" sz="2200" dirty="0" smtClean="0"/>
              </a:p>
              <a:p>
                <a:pPr marL="0" indent="0" defTabSz="514095">
                  <a:spcBef>
                    <a:spcPts val="3600"/>
                  </a:spcBef>
                  <a:buNone/>
                  <a:defRPr sz="2816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ar-AE" altLang="zh-C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ar-AE" altLang="zh-C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)∧(¬</m:t>
                      </m:r>
                      <m:sSub>
                        <m:sSubPr>
                          <m:ctrlP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ar-AE" altLang="zh-C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ar-AE" altLang="zh-C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altLang="zh-CN" sz="2200" dirty="0"/>
              </a:p>
              <a:p>
                <a:pPr marL="391159" indent="-391159" defTabSz="514095">
                  <a:spcBef>
                    <a:spcPts val="3600"/>
                  </a:spcBef>
                  <a:defRPr sz="2816"/>
                </a:pPr>
                <a:r>
                  <a:rPr lang="en-US" altLang="zh-CN" sz="2200" dirty="0"/>
                  <a:t>The satisfiability problem(SAT</a:t>
                </a:r>
                <a:r>
                  <a:rPr lang="en-US" altLang="zh-CN" sz="2200" dirty="0" smtClean="0"/>
                  <a:t>): test </a:t>
                </a:r>
                <a:r>
                  <a:rPr lang="en-US" altLang="zh-CN" sz="2200" dirty="0"/>
                  <a:t>whether there exists an assignment of truth values to the variables in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200" dirty="0"/>
                  <a:t> under which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200" dirty="0"/>
                  <a:t> evaluates to true.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7" t="-1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9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Combinatorial </a:t>
            </a:r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Combinatorial </a:t>
            </a:r>
            <a:r>
              <a:rPr lang="en-US" altLang="zh-CN" dirty="0"/>
              <a:t>optimization </a:t>
            </a:r>
            <a:r>
              <a:rPr lang="en-US" altLang="zh-CN" dirty="0" smtClean="0"/>
              <a:t>problems: optimization problems where the variables are discrete.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Combinatorial problems…</a:t>
            </a:r>
          </a:p>
          <a:p>
            <a:pPr lvl="1"/>
            <a:r>
              <a:rPr lang="en-US" altLang="zh-CN" dirty="0"/>
              <a:t>involve finding a solution (can be subset, ordering, or assignment etc.) for a set of </a:t>
            </a:r>
            <a:r>
              <a:rPr lang="en-US" altLang="zh-CN" dirty="0">
                <a:sym typeface="+mn-ea"/>
              </a:rPr>
              <a:t>discrete </a:t>
            </a:r>
            <a:r>
              <a:rPr lang="en-US" altLang="zh-CN" dirty="0"/>
              <a:t>objects which satisfies certain constraints</a:t>
            </a:r>
          </a:p>
          <a:p>
            <a:pPr lvl="1"/>
            <a:r>
              <a:rPr lang="en-US" altLang="zh-CN" dirty="0"/>
              <a:t>arise in many domains of computer science and various application areas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8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Boolean Satisfiability (SAT)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Determine the </a:t>
            </a:r>
            <a:r>
              <a:rPr lang="en-US" dirty="0" err="1" smtClean="0"/>
              <a:t>satisfiability</a:t>
            </a:r>
            <a:r>
              <a:rPr lang="en-US" dirty="0" smtClean="0"/>
              <a:t> of the following compound propositions: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</a:t>
            </a:r>
            <a:r>
              <a:rPr lang="en-US" dirty="0" err="1" smtClean="0"/>
              <a:t>Satisfiable</a:t>
            </a:r>
            <a:r>
              <a:rPr lang="en-US" dirty="0" smtClean="0"/>
              <a:t>. Assign </a:t>
            </a:r>
            <a:r>
              <a:rPr lang="en-US" b="1" dirty="0" smtClean="0"/>
              <a:t>T</a:t>
            </a:r>
            <a:r>
              <a:rPr lang="en-US" dirty="0" smtClean="0"/>
              <a:t>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p, q, </a:t>
            </a:r>
            <a:r>
              <a:rPr lang="en-US" dirty="0" smtClean="0"/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Solution:</a:t>
            </a:r>
            <a:r>
              <a:rPr lang="en-US" dirty="0" smtClean="0"/>
              <a:t> </a:t>
            </a:r>
            <a:r>
              <a:rPr lang="en-US" dirty="0" err="1" smtClean="0"/>
              <a:t>Satisfiable</a:t>
            </a:r>
            <a:r>
              <a:rPr lang="en-US" dirty="0" smtClean="0"/>
              <a:t>. Assign </a:t>
            </a:r>
            <a:r>
              <a:rPr lang="en-US" b="1" dirty="0" smtClean="0"/>
              <a:t>T</a:t>
            </a:r>
            <a:r>
              <a:rPr lang="en-US" dirty="0" smtClean="0"/>
              <a:t>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and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i="1" dirty="0" smtClean="0">
                <a:latin typeface="Cambria Math" pitchFamily="18" charset="0"/>
                <a:ea typeface="Cambria Math" pitchFamily="18" charset="0"/>
              </a:rPr>
              <a:t>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to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Solution:  </a:t>
            </a:r>
            <a:r>
              <a:rPr lang="en-US" dirty="0" smtClean="0"/>
              <a:t>Not </a:t>
            </a:r>
            <a:r>
              <a:rPr lang="en-US" dirty="0" err="1" smtClean="0"/>
              <a:t>satisfiable</a:t>
            </a:r>
            <a:r>
              <a:rPr lang="en-US" dirty="0" smtClean="0"/>
              <a:t>. Check each possible assignment of truth values to the propositional variables and none will make the proposition true.</a:t>
            </a:r>
            <a:endParaRPr lang="en-US" b="1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998304" y="1797363"/>
            <a:ext cx="4794885" cy="3829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918791" y="2864030"/>
            <a:ext cx="449770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090531" y="4233319"/>
            <a:ext cx="8155781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5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Applications of </a:t>
            </a:r>
            <a:r>
              <a:rPr lang="en-US" altLang="zh-CN" b="1" dirty="0" smtClean="0"/>
              <a:t>SAT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Hardware Model </a:t>
            </a:r>
            <a:r>
              <a:rPr lang="en-US" altLang="zh-CN" dirty="0" smtClean="0"/>
              <a:t>Checking</a:t>
            </a:r>
          </a:p>
          <a:p>
            <a:pPr lvl="1"/>
            <a:r>
              <a:rPr lang="en-US" altLang="zh-CN" dirty="0" smtClean="0"/>
              <a:t>All </a:t>
            </a:r>
            <a:r>
              <a:rPr lang="en-US" altLang="zh-CN" dirty="0"/>
              <a:t>major hardware companies (Intel, ...) use SAT </a:t>
            </a:r>
            <a:r>
              <a:rPr lang="en-US" altLang="zh-CN" dirty="0" smtClean="0"/>
              <a:t>solver </a:t>
            </a:r>
            <a:r>
              <a:rPr lang="en-US" altLang="zh-CN" dirty="0"/>
              <a:t>to verify </a:t>
            </a:r>
            <a:r>
              <a:rPr lang="en-US" altLang="zh-CN" dirty="0" smtClean="0"/>
              <a:t>their chip designs</a:t>
            </a:r>
            <a:endParaRPr lang="en-US" altLang="zh-CN" dirty="0"/>
          </a:p>
          <a:p>
            <a:r>
              <a:rPr lang="en-US" altLang="zh-CN" dirty="0"/>
              <a:t>Software </a:t>
            </a:r>
            <a:r>
              <a:rPr lang="en-US" altLang="zh-CN" dirty="0" smtClean="0"/>
              <a:t>Verification</a:t>
            </a:r>
          </a:p>
          <a:p>
            <a:pPr lvl="1"/>
            <a:r>
              <a:rPr lang="en-US" altLang="zh-CN" dirty="0" smtClean="0"/>
              <a:t>SAT </a:t>
            </a:r>
            <a:r>
              <a:rPr lang="en-US" altLang="zh-CN" dirty="0"/>
              <a:t>solver based SMT solvers are used to verify Microsoft </a:t>
            </a:r>
            <a:r>
              <a:rPr lang="en-US" altLang="zh-CN" dirty="0" smtClean="0"/>
              <a:t>software products</a:t>
            </a:r>
            <a:endParaRPr lang="en-US" altLang="zh-CN" dirty="0"/>
          </a:p>
          <a:p>
            <a:pPr lvl="1"/>
            <a:r>
              <a:rPr lang="en-US" altLang="zh-CN" dirty="0"/>
              <a:t>Embedded software in Cars, </a:t>
            </a:r>
            <a:r>
              <a:rPr lang="en-US" altLang="zh-CN" dirty="0" err="1"/>
              <a:t>Aiplanes</a:t>
            </a:r>
            <a:r>
              <a:rPr lang="en-US" altLang="zh-CN" dirty="0"/>
              <a:t>, Refrigerators, ...</a:t>
            </a:r>
          </a:p>
          <a:p>
            <a:pPr lvl="1"/>
            <a:r>
              <a:rPr lang="en-US" altLang="zh-CN" dirty="0"/>
              <a:t>Unix utilities</a:t>
            </a:r>
          </a:p>
          <a:p>
            <a:r>
              <a:rPr lang="en-US" altLang="zh-CN" dirty="0"/>
              <a:t>Automated Planning and Scheduling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Still </a:t>
            </a:r>
            <a:r>
              <a:rPr lang="en-US" altLang="zh-CN" dirty="0"/>
              <a:t>one of the best approaches for optimal planning</a:t>
            </a:r>
          </a:p>
          <a:p>
            <a:r>
              <a:rPr lang="en-US" altLang="zh-CN" dirty="0"/>
              <a:t>Number Theoretic Problems (Pythagorean Triples)</a:t>
            </a:r>
          </a:p>
          <a:p>
            <a:r>
              <a:rPr lang="en-US" altLang="zh-CN" dirty="0"/>
              <a:t>Solving other NP-hard problems (coloring, clique, ...)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3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Encoding  Coloring to SAT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2087"/>
            <a:ext cx="10515600" cy="57336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Graph </a:t>
            </a:r>
            <a:r>
              <a:rPr lang="en-US" altLang="zh-CN" dirty="0"/>
              <a:t>coloring: given a graph G, an integer k, whether the vertices can be colored using k colors </a:t>
            </a:r>
            <a:r>
              <a:rPr lang="en-US" altLang="zh-CN" dirty="0" err="1"/>
              <a:t>s.t.</a:t>
            </a:r>
            <a:r>
              <a:rPr lang="en-US" altLang="zh-CN" dirty="0"/>
              <a:t> all neighboring vertices have different colors?</a:t>
            </a:r>
          </a:p>
          <a:p>
            <a:r>
              <a:rPr lang="en-US" altLang="zh-CN" dirty="0"/>
              <a:t>A traditional encoding:</a:t>
            </a:r>
          </a:p>
          <a:p>
            <a:pPr lvl="1"/>
            <a:r>
              <a:rPr lang="en-US" altLang="zh-CN" dirty="0"/>
              <a:t>for each vertex, uses </a:t>
            </a:r>
            <a:r>
              <a:rPr lang="en-US" altLang="zh-CN" i="1" dirty="0"/>
              <a:t>k </a:t>
            </a:r>
            <a:r>
              <a:rPr lang="en-US" altLang="zh-CN" dirty="0" smtClean="0"/>
              <a:t>variables: x</a:t>
            </a:r>
            <a:r>
              <a:rPr lang="en-US" altLang="zh-CN" i="1" baseline="-25000" dirty="0" smtClean="0"/>
              <a:t>11</a:t>
            </a:r>
            <a:r>
              <a:rPr lang="en-US" altLang="zh-CN" i="1" baseline="-25000" dirty="0"/>
              <a:t>,</a:t>
            </a:r>
            <a:r>
              <a:rPr lang="en-US" altLang="zh-CN" i="1" dirty="0"/>
              <a:t>  </a:t>
            </a:r>
            <a:r>
              <a:rPr lang="en-US" altLang="zh-CN" dirty="0"/>
              <a:t>x</a:t>
            </a:r>
            <a:r>
              <a:rPr lang="en-US" altLang="zh-CN" i="1" baseline="-25000" dirty="0"/>
              <a:t>12</a:t>
            </a:r>
            <a:r>
              <a:rPr lang="en-US" altLang="zh-CN" i="1" dirty="0"/>
              <a:t>  … </a:t>
            </a:r>
            <a:r>
              <a:rPr lang="en-US" altLang="zh-CN" dirty="0"/>
              <a:t>x</a:t>
            </a:r>
            <a:r>
              <a:rPr lang="en-US" altLang="zh-CN" i="1" baseline="-25000" dirty="0"/>
              <a:t>1k,  </a:t>
            </a:r>
            <a:r>
              <a:rPr lang="en-US" altLang="zh-CN" dirty="0"/>
              <a:t>x</a:t>
            </a:r>
            <a:r>
              <a:rPr lang="en-US" altLang="zh-CN" i="1" baseline="-25000" dirty="0"/>
              <a:t>21,</a:t>
            </a:r>
            <a:r>
              <a:rPr lang="en-US" altLang="zh-CN" i="1" dirty="0"/>
              <a:t>  </a:t>
            </a:r>
            <a:r>
              <a:rPr lang="en-US" altLang="zh-CN" dirty="0"/>
              <a:t>x</a:t>
            </a:r>
            <a:r>
              <a:rPr lang="en-US" altLang="zh-CN" i="1" baseline="-25000" dirty="0"/>
              <a:t>22</a:t>
            </a:r>
            <a:r>
              <a:rPr lang="en-US" altLang="zh-CN" i="1" dirty="0"/>
              <a:t>  … </a:t>
            </a:r>
            <a:r>
              <a:rPr lang="en-US" altLang="zh-CN" dirty="0"/>
              <a:t>x</a:t>
            </a:r>
            <a:r>
              <a:rPr lang="en-US" altLang="zh-CN" i="1" baseline="-25000" dirty="0"/>
              <a:t>2k, </a:t>
            </a:r>
            <a:r>
              <a:rPr lang="en-US" altLang="zh-CN" i="1" dirty="0"/>
              <a:t> … </a:t>
            </a:r>
            <a:r>
              <a:rPr lang="en-US" altLang="zh-CN" dirty="0"/>
              <a:t>x</a:t>
            </a:r>
            <a:r>
              <a:rPr lang="en-US" altLang="zh-CN" i="1" baseline="-25000" dirty="0"/>
              <a:t>n1,</a:t>
            </a:r>
            <a:r>
              <a:rPr lang="en-US" altLang="zh-CN" i="1" dirty="0"/>
              <a:t>  </a:t>
            </a:r>
            <a:r>
              <a:rPr lang="en-US" altLang="zh-CN" dirty="0"/>
              <a:t>x</a:t>
            </a:r>
            <a:r>
              <a:rPr lang="en-US" altLang="zh-CN" i="1" baseline="-25000" dirty="0"/>
              <a:t>n2</a:t>
            </a:r>
            <a:r>
              <a:rPr lang="en-US" altLang="zh-CN" i="1" dirty="0"/>
              <a:t>  … </a:t>
            </a:r>
            <a:r>
              <a:rPr lang="en-US" altLang="zh-CN" dirty="0" err="1"/>
              <a:t>x</a:t>
            </a:r>
            <a:r>
              <a:rPr lang="en-US" altLang="zh-CN" i="1" baseline="-25000" dirty="0" err="1"/>
              <a:t>nk</a:t>
            </a:r>
            <a:endParaRPr lang="en-US" altLang="zh-CN" dirty="0"/>
          </a:p>
          <a:p>
            <a:pPr lvl="1"/>
            <a:r>
              <a:rPr lang="en-US" altLang="zh-CN" dirty="0" err="1"/>
              <a:t>x</a:t>
            </a:r>
            <a:r>
              <a:rPr lang="en-US" altLang="zh-CN" i="1" baseline="-25000" dirty="0" err="1"/>
              <a:t>ic</a:t>
            </a:r>
            <a:r>
              <a:rPr lang="en-US" altLang="zh-CN" i="1" baseline="-25000" dirty="0"/>
              <a:t> </a:t>
            </a:r>
            <a:r>
              <a:rPr lang="en-US" altLang="zh-CN" dirty="0"/>
              <a:t>means vertex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has color </a:t>
            </a:r>
            <a:r>
              <a:rPr lang="en-US" altLang="zh-CN" i="1" dirty="0"/>
              <a:t>c.</a:t>
            </a:r>
          </a:p>
          <a:p>
            <a:pPr lvl="1"/>
            <a:endParaRPr lang="en-US" altLang="zh-CN" i="1" dirty="0"/>
          </a:p>
          <a:p>
            <a:pPr lvl="1"/>
            <a:r>
              <a:rPr lang="en-US" altLang="zh-CN" i="1" dirty="0"/>
              <a:t>For each edge, produces k negative 2-clause</a:t>
            </a:r>
          </a:p>
          <a:p>
            <a:pPr lvl="1"/>
            <a:r>
              <a:rPr lang="en-US" altLang="zh-CN" dirty="0"/>
              <a:t>For each vertex, produces a</a:t>
            </a:r>
            <a:r>
              <a:rPr lang="en-US" altLang="zh-CN" i="1" dirty="0"/>
              <a:t> </a:t>
            </a:r>
            <a:r>
              <a:rPr lang="en-US" altLang="zh-CN" dirty="0"/>
              <a:t>positive </a:t>
            </a:r>
            <a:r>
              <a:rPr lang="en-US" altLang="zh-CN" i="1" dirty="0"/>
              <a:t>k</a:t>
            </a:r>
            <a:r>
              <a:rPr lang="en-US" altLang="zh-CN" dirty="0"/>
              <a:t>-clauses</a:t>
            </a:r>
            <a:endParaRPr lang="en-US" altLang="zh-CN" sz="2000" i="1" dirty="0"/>
          </a:p>
          <a:p>
            <a:pPr lvl="1"/>
            <a:r>
              <a:rPr lang="en-US" altLang="zh-CN" sz="2000" i="1" dirty="0"/>
              <a:t>For each vertex, produces C(2,k) clauses to avoid being colored by more than one color. (Redundant in practical use)</a:t>
            </a:r>
            <a:endParaRPr lang="zh-CN" altLang="en-US" i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79CFB7-3474-4D7F-9271-DFD5F7B5C873}"/>
              </a:ext>
            </a:extLst>
          </p:cNvPr>
          <p:cNvGrpSpPr/>
          <p:nvPr/>
        </p:nvGrpSpPr>
        <p:grpSpPr>
          <a:xfrm>
            <a:off x="7725584" y="4495505"/>
            <a:ext cx="3313917" cy="2362495"/>
            <a:chOff x="8093794" y="250202"/>
            <a:chExt cx="3313917" cy="236249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965F3D0-E44E-4979-BBF3-ACD93CDCDEBC}"/>
                </a:ext>
              </a:extLst>
            </p:cNvPr>
            <p:cNvGrpSpPr/>
            <p:nvPr/>
          </p:nvGrpSpPr>
          <p:grpSpPr>
            <a:xfrm>
              <a:off x="8182946" y="402416"/>
              <a:ext cx="3170854" cy="1947636"/>
              <a:chOff x="8182946" y="402416"/>
              <a:chExt cx="3170854" cy="1947636"/>
            </a:xfrm>
          </p:grpSpPr>
          <p:sp>
            <p:nvSpPr>
              <p:cNvPr id="10" name="流程图: 接点 9">
                <a:extLst>
                  <a:ext uri="{FF2B5EF4-FFF2-40B4-BE49-F238E27FC236}">
                    <a16:creationId xmlns:a16="http://schemas.microsoft.com/office/drawing/2014/main" id="{3E3B515E-D50C-4E58-8A63-6316B7CC3E71}"/>
                  </a:ext>
                </a:extLst>
              </p:cNvPr>
              <p:cNvSpPr/>
              <p:nvPr/>
            </p:nvSpPr>
            <p:spPr>
              <a:xfrm>
                <a:off x="8182946" y="1275152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流程图: 接点 10">
                <a:extLst>
                  <a:ext uri="{FF2B5EF4-FFF2-40B4-BE49-F238E27FC236}">
                    <a16:creationId xmlns:a16="http://schemas.microsoft.com/office/drawing/2014/main" id="{6EA536BC-01FE-470A-A895-FE2D3EF16297}"/>
                  </a:ext>
                </a:extLst>
              </p:cNvPr>
              <p:cNvSpPr/>
              <p:nvPr/>
            </p:nvSpPr>
            <p:spPr>
              <a:xfrm>
                <a:off x="9585648" y="2136679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4FBB1CD9-FAA5-4957-A0D4-39278AE4E24C}"/>
                  </a:ext>
                </a:extLst>
              </p:cNvPr>
              <p:cNvSpPr/>
              <p:nvPr/>
            </p:nvSpPr>
            <p:spPr>
              <a:xfrm>
                <a:off x="9566985" y="402416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597E876-ADEC-4385-A2D1-B86AC1E7120D}"/>
                  </a:ext>
                </a:extLst>
              </p:cNvPr>
              <p:cNvSpPr/>
              <p:nvPr/>
            </p:nvSpPr>
            <p:spPr>
              <a:xfrm>
                <a:off x="11148527" y="1342960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A906A726-DDE7-4792-A61E-5A3F1FB4076B}"/>
                  </a:ext>
                </a:extLst>
              </p:cNvPr>
              <p:cNvCxnSpPr>
                <a:stCxn id="12" idx="3"/>
                <a:endCxn id="10" idx="7"/>
              </p:cNvCxnSpPr>
              <p:nvPr/>
            </p:nvCxnSpPr>
            <p:spPr>
              <a:xfrm flipH="1">
                <a:off x="8358157" y="584541"/>
                <a:ext cx="1238890" cy="7218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E03A0E2C-9B91-4471-9F23-9317949709E2}"/>
                  </a:ext>
                </a:extLst>
              </p:cNvPr>
              <p:cNvCxnSpPr>
                <a:stCxn id="12" idx="4"/>
                <a:endCxn id="11" idx="0"/>
              </p:cNvCxnSpPr>
              <p:nvPr/>
            </p:nvCxnSpPr>
            <p:spPr>
              <a:xfrm>
                <a:off x="9669622" y="615789"/>
                <a:ext cx="18663" cy="15208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1FED19AF-6F7E-403B-8ED2-200BD597527B}"/>
                  </a:ext>
                </a:extLst>
              </p:cNvPr>
              <p:cNvCxnSpPr>
                <a:cxnSpLocks/>
                <a:stCxn id="10" idx="5"/>
                <a:endCxn id="11" idx="5"/>
              </p:cNvCxnSpPr>
              <p:nvPr/>
            </p:nvCxnSpPr>
            <p:spPr>
              <a:xfrm>
                <a:off x="8358157" y="1457277"/>
                <a:ext cx="1402702" cy="8615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84DC021A-0381-4B08-B3EE-65404CBCE1DB}"/>
                  </a:ext>
                </a:extLst>
              </p:cNvPr>
              <p:cNvCxnSpPr>
                <a:cxnSpLocks/>
                <a:stCxn id="11" idx="6"/>
                <a:endCxn id="13" idx="3"/>
              </p:cNvCxnSpPr>
              <p:nvPr/>
            </p:nvCxnSpPr>
            <p:spPr>
              <a:xfrm flipV="1">
                <a:off x="9790921" y="1525085"/>
                <a:ext cx="1387668" cy="7182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18C7F039-0BCA-4D4A-B05F-2D1B9E8D473E}"/>
                  </a:ext>
                </a:extLst>
              </p:cNvPr>
              <p:cNvCxnSpPr>
                <a:cxnSpLocks/>
                <a:stCxn id="12" idx="5"/>
                <a:endCxn id="13" idx="1"/>
              </p:cNvCxnSpPr>
              <p:nvPr/>
            </p:nvCxnSpPr>
            <p:spPr>
              <a:xfrm>
                <a:off x="9742196" y="584541"/>
                <a:ext cx="1436393" cy="7896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68E126-7419-494A-A2D6-DDE50DFCE00D}"/>
                </a:ext>
              </a:extLst>
            </p:cNvPr>
            <p:cNvSpPr txBox="1"/>
            <p:nvPr/>
          </p:nvSpPr>
          <p:spPr>
            <a:xfrm>
              <a:off x="8093794" y="776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EA9F7AE-F503-4290-8786-4AFF1EA280D3}"/>
                </a:ext>
              </a:extLst>
            </p:cNvPr>
            <p:cNvSpPr txBox="1"/>
            <p:nvPr/>
          </p:nvSpPr>
          <p:spPr>
            <a:xfrm>
              <a:off x="9936070" y="22433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ED00E14-B240-4D34-AE06-CC848BF04D19}"/>
                </a:ext>
              </a:extLst>
            </p:cNvPr>
            <p:cNvSpPr txBox="1"/>
            <p:nvPr/>
          </p:nvSpPr>
          <p:spPr>
            <a:xfrm>
              <a:off x="11106025" y="8189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9BB1DA6-774A-49E9-B7D6-5FC55C29FEDD}"/>
                </a:ext>
              </a:extLst>
            </p:cNvPr>
            <p:cNvSpPr txBox="1"/>
            <p:nvPr/>
          </p:nvSpPr>
          <p:spPr>
            <a:xfrm>
              <a:off x="9928288" y="2502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129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6333"/>
            <a:ext cx="10515600" cy="5460086"/>
          </a:xfrm>
        </p:spPr>
        <p:txBody>
          <a:bodyPr>
            <a:normAutofit/>
          </a:bodyPr>
          <a:lstStyle/>
          <a:p>
            <a:r>
              <a:rPr lang="en-US" altLang="zh-CN" dirty="0"/>
              <a:t>3-coloring:</a:t>
            </a:r>
          </a:p>
          <a:p>
            <a:pPr lvl="1"/>
            <a:r>
              <a:rPr lang="en-US" altLang="zh-CN" dirty="0"/>
              <a:t>for each vertex, uses </a:t>
            </a:r>
            <a:r>
              <a:rPr lang="en-US" altLang="zh-CN" i="1" dirty="0"/>
              <a:t>3 </a:t>
            </a:r>
            <a:r>
              <a:rPr lang="en-US" altLang="zh-CN" dirty="0"/>
              <a:t>variables (n vertices), </a:t>
            </a:r>
            <a:r>
              <a:rPr lang="en-US" altLang="zh-CN" i="1" dirty="0"/>
              <a:t>4*3 </a:t>
            </a:r>
            <a:r>
              <a:rPr lang="en-US" altLang="zh-CN" dirty="0"/>
              <a:t>in all.</a:t>
            </a:r>
          </a:p>
          <a:p>
            <a:pPr marL="457200" lvl="1" indent="0">
              <a:buNone/>
            </a:pPr>
            <a:r>
              <a:rPr lang="en-US" altLang="zh-CN" sz="2000" dirty="0"/>
              <a:t>x</a:t>
            </a:r>
            <a:r>
              <a:rPr lang="en-US" altLang="zh-CN" sz="2000" i="1" baseline="-25000" dirty="0"/>
              <a:t>11,</a:t>
            </a:r>
            <a:r>
              <a:rPr lang="en-US" altLang="zh-CN" sz="2000" i="1" dirty="0"/>
              <a:t> 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12,</a:t>
            </a:r>
            <a:r>
              <a:rPr lang="en-US" altLang="zh-CN" sz="2000" i="1" dirty="0"/>
              <a:t> 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13, 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21,</a:t>
            </a:r>
            <a:r>
              <a:rPr lang="en-US" altLang="zh-CN" sz="2000" i="1" dirty="0"/>
              <a:t> 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22,</a:t>
            </a:r>
            <a:r>
              <a:rPr lang="en-US" altLang="zh-CN" sz="2000" i="1" dirty="0"/>
              <a:t>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23 ,</a:t>
            </a:r>
            <a:r>
              <a:rPr lang="en-US" altLang="zh-CN" sz="2000" i="1" dirty="0"/>
              <a:t> 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31,</a:t>
            </a:r>
            <a:r>
              <a:rPr lang="en-US" altLang="zh-CN" sz="2000" i="1" dirty="0"/>
              <a:t> 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32,</a:t>
            </a:r>
            <a:r>
              <a:rPr lang="en-US" altLang="zh-CN" sz="2000" i="1" dirty="0"/>
              <a:t>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33 ,</a:t>
            </a:r>
            <a:r>
              <a:rPr lang="en-US" altLang="zh-CN" sz="2000" i="1" dirty="0"/>
              <a:t> 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41,</a:t>
            </a:r>
            <a:r>
              <a:rPr lang="en-US" altLang="zh-CN" sz="2000" i="1" dirty="0"/>
              <a:t> 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42,</a:t>
            </a:r>
            <a:r>
              <a:rPr lang="en-US" altLang="zh-CN" sz="2000" i="1" dirty="0"/>
              <a:t>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43</a:t>
            </a:r>
            <a:endParaRPr lang="en-US" altLang="zh-CN" sz="2000" i="1" dirty="0"/>
          </a:p>
          <a:p>
            <a:pPr lvl="1"/>
            <a:r>
              <a:rPr lang="en-US" altLang="zh-CN" i="1" dirty="0"/>
              <a:t>For each edge, produces 3 negative 2-clause</a:t>
            </a:r>
          </a:p>
          <a:p>
            <a:pPr marL="457200" lvl="1" indent="0">
              <a:buNone/>
            </a:pPr>
            <a:r>
              <a:rPr lang="en-US" altLang="zh-CN" sz="2000" dirty="0"/>
              <a:t>edge1-2: ¬ x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21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13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23</a:t>
            </a:r>
            <a:r>
              <a:rPr lang="en-US" altLang="zh-CN" sz="2000" dirty="0"/>
              <a:t>;</a:t>
            </a:r>
          </a:p>
          <a:p>
            <a:pPr marL="457200" lvl="1" indent="0">
              <a:buNone/>
            </a:pPr>
            <a:r>
              <a:rPr lang="en-US" altLang="zh-CN" sz="2000" dirty="0"/>
              <a:t>edge1-4: ¬ x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41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42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13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43</a:t>
            </a:r>
            <a:r>
              <a:rPr lang="en-US" altLang="zh-CN" sz="2000" dirty="0"/>
              <a:t>;</a:t>
            </a:r>
          </a:p>
          <a:p>
            <a:pPr marL="457200" lvl="1" indent="0">
              <a:buNone/>
            </a:pPr>
            <a:r>
              <a:rPr lang="en-US" altLang="zh-CN" sz="2000" dirty="0"/>
              <a:t>edge2-3: ¬ x</a:t>
            </a:r>
            <a:r>
              <a:rPr lang="en-US" altLang="zh-CN" sz="2000" baseline="-25000" dirty="0"/>
              <a:t>21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31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32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23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33</a:t>
            </a:r>
            <a:r>
              <a:rPr lang="en-US" altLang="zh-CN" sz="2000" dirty="0"/>
              <a:t>;</a:t>
            </a:r>
          </a:p>
          <a:p>
            <a:pPr marL="457200" lvl="1" indent="0">
              <a:buNone/>
            </a:pPr>
            <a:r>
              <a:rPr lang="en-US" altLang="zh-CN" sz="2000" dirty="0"/>
              <a:t>edge2-4: ¬ x</a:t>
            </a:r>
            <a:r>
              <a:rPr lang="en-US" altLang="zh-CN" sz="2000" baseline="-25000" dirty="0"/>
              <a:t>21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41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42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23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43</a:t>
            </a:r>
            <a:r>
              <a:rPr lang="en-US" altLang="zh-CN" sz="2000" dirty="0"/>
              <a:t>;</a:t>
            </a:r>
          </a:p>
          <a:p>
            <a:pPr marL="457200" lvl="1" indent="0">
              <a:buNone/>
            </a:pPr>
            <a:r>
              <a:rPr lang="en-US" altLang="zh-CN" sz="2000" dirty="0"/>
              <a:t>edge3-4: ¬ x</a:t>
            </a:r>
            <a:r>
              <a:rPr lang="en-US" altLang="zh-CN" sz="2000" baseline="-25000" dirty="0"/>
              <a:t>31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41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32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42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33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43</a:t>
            </a:r>
            <a:r>
              <a:rPr lang="en-US" altLang="zh-CN" sz="2000" dirty="0"/>
              <a:t>;</a:t>
            </a:r>
          </a:p>
          <a:p>
            <a:pPr lvl="1"/>
            <a:r>
              <a:rPr lang="en-US" altLang="zh-CN" dirty="0"/>
              <a:t>For each vertex, produces a</a:t>
            </a:r>
            <a:r>
              <a:rPr lang="en-US" altLang="zh-CN" i="1" dirty="0"/>
              <a:t> </a:t>
            </a:r>
            <a:r>
              <a:rPr lang="en-US" altLang="zh-CN" dirty="0"/>
              <a:t>positive </a:t>
            </a:r>
            <a:r>
              <a:rPr lang="en-US" altLang="zh-CN" i="1" dirty="0"/>
              <a:t>k</a:t>
            </a:r>
            <a:r>
              <a:rPr lang="en-US" altLang="zh-CN" dirty="0"/>
              <a:t>-clauses</a:t>
            </a:r>
          </a:p>
          <a:p>
            <a:pPr marL="457200" lvl="1" indent="0">
              <a:buNone/>
            </a:pPr>
            <a:r>
              <a:rPr lang="en-US" altLang="zh-CN" sz="2000" dirty="0"/>
              <a:t>x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ꓦx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ꓦx</a:t>
            </a:r>
            <a:r>
              <a:rPr lang="en-US" altLang="zh-CN" sz="2000" baseline="-25000" dirty="0"/>
              <a:t>13,</a:t>
            </a:r>
            <a:r>
              <a:rPr lang="en-US" altLang="zh-CN" sz="2000" dirty="0"/>
              <a:t>  x</a:t>
            </a:r>
            <a:r>
              <a:rPr lang="en-US" altLang="zh-CN" sz="2000" baseline="-25000" dirty="0"/>
              <a:t>21</a:t>
            </a:r>
            <a:r>
              <a:rPr lang="en-US" altLang="zh-CN" sz="2000" dirty="0"/>
              <a:t>ꓦx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ꓦx</a:t>
            </a:r>
            <a:r>
              <a:rPr lang="en-US" altLang="zh-CN" sz="2000" baseline="-25000" dirty="0"/>
              <a:t>23,</a:t>
            </a:r>
            <a:r>
              <a:rPr lang="en-US" altLang="zh-CN" sz="2000" dirty="0"/>
              <a:t>  x</a:t>
            </a:r>
            <a:r>
              <a:rPr lang="en-US" altLang="zh-CN" sz="2000" baseline="-25000" dirty="0"/>
              <a:t>31</a:t>
            </a:r>
            <a:r>
              <a:rPr lang="en-US" altLang="zh-CN" sz="2000" dirty="0"/>
              <a:t>ꓦx</a:t>
            </a:r>
            <a:r>
              <a:rPr lang="en-US" altLang="zh-CN" sz="2000" baseline="-25000" dirty="0"/>
              <a:t>32</a:t>
            </a:r>
            <a:r>
              <a:rPr lang="en-US" altLang="zh-CN" sz="2000" dirty="0"/>
              <a:t>ꓦx</a:t>
            </a:r>
            <a:r>
              <a:rPr lang="en-US" altLang="zh-CN" sz="2000" baseline="-25000" dirty="0"/>
              <a:t>33,</a:t>
            </a:r>
            <a:r>
              <a:rPr lang="en-US" altLang="zh-CN" sz="2000" dirty="0"/>
              <a:t>  x</a:t>
            </a:r>
            <a:r>
              <a:rPr lang="en-US" altLang="zh-CN" sz="2000" baseline="-25000" dirty="0"/>
              <a:t>41</a:t>
            </a:r>
            <a:r>
              <a:rPr lang="en-US" altLang="zh-CN" sz="2000" dirty="0"/>
              <a:t>ꓦx</a:t>
            </a:r>
            <a:r>
              <a:rPr lang="en-US" altLang="zh-CN" sz="2000" baseline="-25000" dirty="0"/>
              <a:t>42</a:t>
            </a:r>
            <a:r>
              <a:rPr lang="en-US" altLang="zh-CN" sz="2000" dirty="0"/>
              <a:t>ꓦx</a:t>
            </a:r>
            <a:r>
              <a:rPr lang="en-US" altLang="zh-CN" sz="2000" baseline="-25000" dirty="0"/>
              <a:t>43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Result:</a:t>
            </a:r>
          </a:p>
          <a:p>
            <a:pPr marL="457200" lvl="1" indent="0">
              <a:buNone/>
            </a:pPr>
            <a:r>
              <a:rPr lang="en-US" altLang="zh-CN" sz="2000" dirty="0"/>
              <a:t>x</a:t>
            </a:r>
            <a:r>
              <a:rPr lang="en-US" altLang="zh-CN" sz="2000" i="1" baseline="-25000" dirty="0"/>
              <a:t>11,</a:t>
            </a:r>
            <a:r>
              <a:rPr lang="en-US" altLang="zh-CN" sz="2000" i="1" dirty="0"/>
              <a:t> </a:t>
            </a:r>
            <a:r>
              <a:rPr lang="en-US" altLang="zh-CN" sz="2000" dirty="0"/>
              <a:t>¬ x</a:t>
            </a:r>
            <a:r>
              <a:rPr lang="en-US" altLang="zh-CN" sz="2000" i="1" baseline="-25000" dirty="0"/>
              <a:t>12,</a:t>
            </a:r>
            <a:r>
              <a:rPr lang="en-US" altLang="zh-CN" sz="2000" i="1" dirty="0"/>
              <a:t> </a:t>
            </a:r>
            <a:r>
              <a:rPr lang="en-US" altLang="zh-CN" sz="2000" dirty="0"/>
              <a:t>¬ x</a:t>
            </a:r>
            <a:r>
              <a:rPr lang="en-US" altLang="zh-CN" sz="2000" i="1" baseline="-25000" dirty="0"/>
              <a:t>13, </a:t>
            </a:r>
            <a:r>
              <a:rPr lang="en-US" altLang="zh-CN" sz="2000" dirty="0"/>
              <a:t>¬</a:t>
            </a:r>
            <a:r>
              <a:rPr lang="en-US" altLang="zh-CN" sz="2000" i="1" baseline="-25000" dirty="0"/>
              <a:t>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21,</a:t>
            </a:r>
            <a:r>
              <a:rPr lang="en-US" altLang="zh-CN" sz="2000" i="1" dirty="0"/>
              <a:t> 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22,</a:t>
            </a:r>
            <a:r>
              <a:rPr lang="en-US" altLang="zh-CN" sz="2000" i="1" dirty="0"/>
              <a:t> </a:t>
            </a:r>
            <a:r>
              <a:rPr lang="en-US" altLang="zh-CN" sz="2000" dirty="0"/>
              <a:t>¬ x</a:t>
            </a:r>
            <a:r>
              <a:rPr lang="en-US" altLang="zh-CN" sz="2000" i="1" baseline="-25000" dirty="0"/>
              <a:t>23 ,</a:t>
            </a:r>
            <a:r>
              <a:rPr lang="en-US" altLang="zh-CN" sz="2000" i="1" dirty="0"/>
              <a:t>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31,</a:t>
            </a:r>
            <a:r>
              <a:rPr lang="en-US" altLang="zh-CN" sz="2000" i="1" dirty="0"/>
              <a:t> </a:t>
            </a:r>
            <a:r>
              <a:rPr lang="en-US" altLang="zh-CN" sz="2000" dirty="0"/>
              <a:t>¬ x</a:t>
            </a:r>
            <a:r>
              <a:rPr lang="en-US" altLang="zh-CN" sz="2000" i="1" baseline="-25000" dirty="0"/>
              <a:t>32,</a:t>
            </a:r>
            <a:r>
              <a:rPr lang="en-US" altLang="zh-CN" sz="2000" i="1" dirty="0"/>
              <a:t> </a:t>
            </a:r>
            <a:r>
              <a:rPr lang="en-US" altLang="zh-CN" sz="2000" dirty="0"/>
              <a:t>¬ x</a:t>
            </a:r>
            <a:r>
              <a:rPr lang="en-US" altLang="zh-CN" sz="2000" i="1" baseline="-25000" dirty="0"/>
              <a:t>33 ,</a:t>
            </a:r>
            <a:r>
              <a:rPr lang="en-US" altLang="zh-CN" sz="2000" i="1" dirty="0"/>
              <a:t> </a:t>
            </a:r>
            <a:r>
              <a:rPr lang="en-US" altLang="zh-CN" sz="2000" dirty="0"/>
              <a:t>¬ x</a:t>
            </a:r>
            <a:r>
              <a:rPr lang="en-US" altLang="zh-CN" sz="2000" i="1" baseline="-25000" dirty="0"/>
              <a:t>41,</a:t>
            </a:r>
            <a:r>
              <a:rPr lang="en-US" altLang="zh-CN" sz="2000" i="1" dirty="0"/>
              <a:t> </a:t>
            </a:r>
            <a:r>
              <a:rPr lang="en-US" altLang="zh-CN" sz="2000" dirty="0"/>
              <a:t>¬ x</a:t>
            </a:r>
            <a:r>
              <a:rPr lang="en-US" altLang="zh-CN" sz="2000" i="1" baseline="-25000" dirty="0"/>
              <a:t>42,</a:t>
            </a:r>
            <a:r>
              <a:rPr lang="en-US" altLang="zh-CN" sz="2000" i="1" dirty="0"/>
              <a:t>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43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000" baseline="-25000" dirty="0"/>
          </a:p>
          <a:p>
            <a:pPr marL="457200" lvl="1" indent="0">
              <a:buNone/>
            </a:pPr>
            <a:endParaRPr lang="en-US" altLang="zh-CN" sz="2000" baseline="-25000" dirty="0"/>
          </a:p>
          <a:p>
            <a:pPr marL="457200" lvl="1" indent="0">
              <a:buNone/>
            </a:pPr>
            <a:endParaRPr lang="zh-CN" altLang="en-US" sz="2000" baseline="-25000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979CFB7-3474-4D7F-9271-DFD5F7B5C873}"/>
              </a:ext>
            </a:extLst>
          </p:cNvPr>
          <p:cNvGrpSpPr/>
          <p:nvPr/>
        </p:nvGrpSpPr>
        <p:grpSpPr>
          <a:xfrm>
            <a:off x="8500836" y="1492866"/>
            <a:ext cx="3313917" cy="2362495"/>
            <a:chOff x="8093794" y="250202"/>
            <a:chExt cx="3313917" cy="236249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965F3D0-E44E-4979-BBF3-ACD93CDCDEBC}"/>
                </a:ext>
              </a:extLst>
            </p:cNvPr>
            <p:cNvGrpSpPr/>
            <p:nvPr/>
          </p:nvGrpSpPr>
          <p:grpSpPr>
            <a:xfrm>
              <a:off x="8182946" y="402416"/>
              <a:ext cx="3170854" cy="1947636"/>
              <a:chOff x="8182946" y="402416"/>
              <a:chExt cx="3170854" cy="1947636"/>
            </a:xfrm>
          </p:grpSpPr>
          <p:sp>
            <p:nvSpPr>
              <p:cNvPr id="4" name="流程图: 接点 3">
                <a:extLst>
                  <a:ext uri="{FF2B5EF4-FFF2-40B4-BE49-F238E27FC236}">
                    <a16:creationId xmlns:a16="http://schemas.microsoft.com/office/drawing/2014/main" id="{3E3B515E-D50C-4E58-8A63-6316B7CC3E71}"/>
                  </a:ext>
                </a:extLst>
              </p:cNvPr>
              <p:cNvSpPr/>
              <p:nvPr/>
            </p:nvSpPr>
            <p:spPr>
              <a:xfrm>
                <a:off x="8182946" y="1275152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流程图: 接点 4">
                <a:extLst>
                  <a:ext uri="{FF2B5EF4-FFF2-40B4-BE49-F238E27FC236}">
                    <a16:creationId xmlns:a16="http://schemas.microsoft.com/office/drawing/2014/main" id="{6EA536BC-01FE-470A-A895-FE2D3EF16297}"/>
                  </a:ext>
                </a:extLst>
              </p:cNvPr>
              <p:cNvSpPr/>
              <p:nvPr/>
            </p:nvSpPr>
            <p:spPr>
              <a:xfrm>
                <a:off x="9585648" y="2136679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流程图: 接点 5">
                <a:extLst>
                  <a:ext uri="{FF2B5EF4-FFF2-40B4-BE49-F238E27FC236}">
                    <a16:creationId xmlns:a16="http://schemas.microsoft.com/office/drawing/2014/main" id="{4FBB1CD9-FAA5-4957-A0D4-39278AE4E24C}"/>
                  </a:ext>
                </a:extLst>
              </p:cNvPr>
              <p:cNvSpPr/>
              <p:nvPr/>
            </p:nvSpPr>
            <p:spPr>
              <a:xfrm>
                <a:off x="9566985" y="402416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流程图: 接点 6">
                <a:extLst>
                  <a:ext uri="{FF2B5EF4-FFF2-40B4-BE49-F238E27FC236}">
                    <a16:creationId xmlns:a16="http://schemas.microsoft.com/office/drawing/2014/main" id="{C597E876-ADEC-4385-A2D1-B86AC1E7120D}"/>
                  </a:ext>
                </a:extLst>
              </p:cNvPr>
              <p:cNvSpPr/>
              <p:nvPr/>
            </p:nvSpPr>
            <p:spPr>
              <a:xfrm>
                <a:off x="11148527" y="1342960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A906A726-DDE7-4792-A61E-5A3F1FB4076B}"/>
                  </a:ext>
                </a:extLst>
              </p:cNvPr>
              <p:cNvCxnSpPr>
                <a:stCxn id="6" idx="3"/>
                <a:endCxn id="4" idx="7"/>
              </p:cNvCxnSpPr>
              <p:nvPr/>
            </p:nvCxnSpPr>
            <p:spPr>
              <a:xfrm flipH="1">
                <a:off x="8358157" y="584541"/>
                <a:ext cx="1238890" cy="7218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E03A0E2C-9B91-4471-9F23-9317949709E2}"/>
                  </a:ext>
                </a:extLst>
              </p:cNvPr>
              <p:cNvCxnSpPr>
                <a:stCxn id="6" idx="4"/>
                <a:endCxn id="5" idx="0"/>
              </p:cNvCxnSpPr>
              <p:nvPr/>
            </p:nvCxnSpPr>
            <p:spPr>
              <a:xfrm>
                <a:off x="9669622" y="615789"/>
                <a:ext cx="18663" cy="15208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1FED19AF-6F7E-403B-8ED2-200BD597527B}"/>
                  </a:ext>
                </a:extLst>
              </p:cNvPr>
              <p:cNvCxnSpPr>
                <a:cxnSpLocks/>
                <a:stCxn id="4" idx="5"/>
                <a:endCxn id="5" idx="5"/>
              </p:cNvCxnSpPr>
              <p:nvPr/>
            </p:nvCxnSpPr>
            <p:spPr>
              <a:xfrm>
                <a:off x="8358157" y="1457277"/>
                <a:ext cx="1402702" cy="8615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84DC021A-0381-4B08-B3EE-65404CBCE1DB}"/>
                  </a:ext>
                </a:extLst>
              </p:cNvPr>
              <p:cNvCxnSpPr>
                <a:cxnSpLocks/>
                <a:stCxn id="5" idx="6"/>
                <a:endCxn id="7" idx="3"/>
              </p:cNvCxnSpPr>
              <p:nvPr/>
            </p:nvCxnSpPr>
            <p:spPr>
              <a:xfrm flipV="1">
                <a:off x="9790921" y="1525085"/>
                <a:ext cx="1387668" cy="7182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18C7F039-0BCA-4D4A-B05F-2D1B9E8D473E}"/>
                  </a:ext>
                </a:extLst>
              </p:cNvPr>
              <p:cNvCxnSpPr>
                <a:cxnSpLocks/>
                <a:stCxn id="6" idx="5"/>
                <a:endCxn id="7" idx="1"/>
              </p:cNvCxnSpPr>
              <p:nvPr/>
            </p:nvCxnSpPr>
            <p:spPr>
              <a:xfrm>
                <a:off x="9742196" y="584541"/>
                <a:ext cx="1436393" cy="7896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468E126-7419-494A-A2D6-DDE50DFCE00D}"/>
                </a:ext>
              </a:extLst>
            </p:cNvPr>
            <p:cNvSpPr txBox="1"/>
            <p:nvPr/>
          </p:nvSpPr>
          <p:spPr>
            <a:xfrm>
              <a:off x="8093794" y="776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EA9F7AE-F503-4290-8786-4AFF1EA280D3}"/>
                </a:ext>
              </a:extLst>
            </p:cNvPr>
            <p:cNvSpPr txBox="1"/>
            <p:nvPr/>
          </p:nvSpPr>
          <p:spPr>
            <a:xfrm>
              <a:off x="9936070" y="22433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ED00E14-B240-4D34-AE06-CC848BF04D19}"/>
                </a:ext>
              </a:extLst>
            </p:cNvPr>
            <p:cNvSpPr txBox="1"/>
            <p:nvPr/>
          </p:nvSpPr>
          <p:spPr>
            <a:xfrm>
              <a:off x="11106025" y="8189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9BB1DA6-774A-49E9-B7D6-5FC55C29FEDD}"/>
                </a:ext>
              </a:extLst>
            </p:cNvPr>
            <p:cNvSpPr txBox="1"/>
            <p:nvPr/>
          </p:nvSpPr>
          <p:spPr>
            <a:xfrm>
              <a:off x="9928288" y="2502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7C5EB43-3794-4D11-A1C3-B2A33B5EEB4F}"/>
              </a:ext>
            </a:extLst>
          </p:cNvPr>
          <p:cNvGrpSpPr/>
          <p:nvPr/>
        </p:nvGrpSpPr>
        <p:grpSpPr>
          <a:xfrm>
            <a:off x="8411684" y="4495505"/>
            <a:ext cx="3313917" cy="2362495"/>
            <a:chOff x="8093794" y="250202"/>
            <a:chExt cx="3313917" cy="2362495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6CB83FC2-3524-4FB9-BB70-C651A0180558}"/>
                </a:ext>
              </a:extLst>
            </p:cNvPr>
            <p:cNvGrpSpPr/>
            <p:nvPr/>
          </p:nvGrpSpPr>
          <p:grpSpPr>
            <a:xfrm>
              <a:off x="8182946" y="402416"/>
              <a:ext cx="3170854" cy="1947636"/>
              <a:chOff x="8182946" y="402416"/>
              <a:chExt cx="3170854" cy="1947636"/>
            </a:xfrm>
          </p:grpSpPr>
          <p:sp>
            <p:nvSpPr>
              <p:cNvPr id="53" name="流程图: 接点 52">
                <a:extLst>
                  <a:ext uri="{FF2B5EF4-FFF2-40B4-BE49-F238E27FC236}">
                    <a16:creationId xmlns:a16="http://schemas.microsoft.com/office/drawing/2014/main" id="{97EFBB74-8EE0-4F29-B559-7525462E403D}"/>
                  </a:ext>
                </a:extLst>
              </p:cNvPr>
              <p:cNvSpPr/>
              <p:nvPr/>
            </p:nvSpPr>
            <p:spPr>
              <a:xfrm>
                <a:off x="8182946" y="1275152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流程图: 接点 53">
                <a:extLst>
                  <a:ext uri="{FF2B5EF4-FFF2-40B4-BE49-F238E27FC236}">
                    <a16:creationId xmlns:a16="http://schemas.microsoft.com/office/drawing/2014/main" id="{E686C0C2-9896-4F72-AC43-A26DB50AF4C7}"/>
                  </a:ext>
                </a:extLst>
              </p:cNvPr>
              <p:cNvSpPr/>
              <p:nvPr/>
            </p:nvSpPr>
            <p:spPr>
              <a:xfrm>
                <a:off x="9585648" y="2136679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流程图: 接点 54">
                <a:extLst>
                  <a:ext uri="{FF2B5EF4-FFF2-40B4-BE49-F238E27FC236}">
                    <a16:creationId xmlns:a16="http://schemas.microsoft.com/office/drawing/2014/main" id="{3E978148-DD41-49B8-8F70-A813280B7736}"/>
                  </a:ext>
                </a:extLst>
              </p:cNvPr>
              <p:cNvSpPr/>
              <p:nvPr/>
            </p:nvSpPr>
            <p:spPr>
              <a:xfrm>
                <a:off x="9566985" y="402416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流程图: 接点 55">
                <a:extLst>
                  <a:ext uri="{FF2B5EF4-FFF2-40B4-BE49-F238E27FC236}">
                    <a16:creationId xmlns:a16="http://schemas.microsoft.com/office/drawing/2014/main" id="{4F5CD97F-CDF4-4E4D-9852-ED167466ED2D}"/>
                  </a:ext>
                </a:extLst>
              </p:cNvPr>
              <p:cNvSpPr/>
              <p:nvPr/>
            </p:nvSpPr>
            <p:spPr>
              <a:xfrm>
                <a:off x="11148527" y="1342960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C3E1AA42-7B5E-4431-B247-2CFB2E93BAEC}"/>
                  </a:ext>
                </a:extLst>
              </p:cNvPr>
              <p:cNvCxnSpPr>
                <a:stCxn id="55" idx="3"/>
                <a:endCxn id="53" idx="7"/>
              </p:cNvCxnSpPr>
              <p:nvPr/>
            </p:nvCxnSpPr>
            <p:spPr>
              <a:xfrm flipH="1">
                <a:off x="8358157" y="584541"/>
                <a:ext cx="1238890" cy="7218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8CBBECFA-FDC0-49B9-958A-2CE2217BE636}"/>
                  </a:ext>
                </a:extLst>
              </p:cNvPr>
              <p:cNvCxnSpPr>
                <a:stCxn id="55" idx="4"/>
                <a:endCxn id="54" idx="0"/>
              </p:cNvCxnSpPr>
              <p:nvPr/>
            </p:nvCxnSpPr>
            <p:spPr>
              <a:xfrm>
                <a:off x="9669622" y="615789"/>
                <a:ext cx="18663" cy="15208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0C2E88D3-EAD2-4EC3-8BA7-058A2EAA9896}"/>
                  </a:ext>
                </a:extLst>
              </p:cNvPr>
              <p:cNvCxnSpPr>
                <a:cxnSpLocks/>
                <a:stCxn id="53" idx="5"/>
                <a:endCxn id="54" idx="2"/>
              </p:cNvCxnSpPr>
              <p:nvPr/>
            </p:nvCxnSpPr>
            <p:spPr>
              <a:xfrm>
                <a:off x="8358157" y="1457277"/>
                <a:ext cx="1227491" cy="7860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70AEC597-6131-40D8-AB26-78EEE2274189}"/>
                  </a:ext>
                </a:extLst>
              </p:cNvPr>
              <p:cNvCxnSpPr>
                <a:cxnSpLocks/>
                <a:stCxn id="54" idx="6"/>
                <a:endCxn id="56" idx="3"/>
              </p:cNvCxnSpPr>
              <p:nvPr/>
            </p:nvCxnSpPr>
            <p:spPr>
              <a:xfrm flipV="1">
                <a:off x="9790921" y="1525085"/>
                <a:ext cx="1387668" cy="7182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A155F21A-6123-48BA-80E5-676F2DDB8F36}"/>
                  </a:ext>
                </a:extLst>
              </p:cNvPr>
              <p:cNvCxnSpPr>
                <a:cxnSpLocks/>
                <a:stCxn id="55" idx="5"/>
                <a:endCxn id="56" idx="1"/>
              </p:cNvCxnSpPr>
              <p:nvPr/>
            </p:nvCxnSpPr>
            <p:spPr>
              <a:xfrm>
                <a:off x="9742196" y="584541"/>
                <a:ext cx="1436393" cy="7896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BC994EF-54FA-49C7-A590-2DFF652DC625}"/>
                </a:ext>
              </a:extLst>
            </p:cNvPr>
            <p:cNvSpPr txBox="1"/>
            <p:nvPr/>
          </p:nvSpPr>
          <p:spPr>
            <a:xfrm>
              <a:off x="8093794" y="776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F64BD14-B547-439D-9DC5-126B578B13C2}"/>
                </a:ext>
              </a:extLst>
            </p:cNvPr>
            <p:cNvSpPr txBox="1"/>
            <p:nvPr/>
          </p:nvSpPr>
          <p:spPr>
            <a:xfrm>
              <a:off x="9936070" y="22433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6DA06D4-2DDA-41F2-8BB4-CE1E3B6651F8}"/>
                </a:ext>
              </a:extLst>
            </p:cNvPr>
            <p:cNvSpPr txBox="1"/>
            <p:nvPr/>
          </p:nvSpPr>
          <p:spPr>
            <a:xfrm>
              <a:off x="11106025" y="8189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FD9BB16-58DE-410B-BC5C-E2BB491E8AF4}"/>
                </a:ext>
              </a:extLst>
            </p:cNvPr>
            <p:cNvSpPr txBox="1"/>
            <p:nvPr/>
          </p:nvSpPr>
          <p:spPr>
            <a:xfrm>
              <a:off x="9928288" y="2502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173C7D7A-5EB9-422A-9528-859C09864715}"/>
              </a:ext>
            </a:extLst>
          </p:cNvPr>
          <p:cNvSpPr/>
          <p:nvPr/>
        </p:nvSpPr>
        <p:spPr>
          <a:xfrm>
            <a:off x="8676047" y="4041824"/>
            <a:ext cx="205273" cy="21337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8590BFC2-1573-4FE0-8635-7250D32CB078}"/>
              </a:ext>
            </a:extLst>
          </p:cNvPr>
          <p:cNvSpPr/>
          <p:nvPr/>
        </p:nvSpPr>
        <p:spPr>
          <a:xfrm>
            <a:off x="8676047" y="3671057"/>
            <a:ext cx="205273" cy="21337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E2E1BE31-16AE-47FC-BEE3-81DF7C654C87}"/>
              </a:ext>
            </a:extLst>
          </p:cNvPr>
          <p:cNvSpPr/>
          <p:nvPr/>
        </p:nvSpPr>
        <p:spPr>
          <a:xfrm>
            <a:off x="8676047" y="4363195"/>
            <a:ext cx="205273" cy="213373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3C4A66A-B665-4859-9530-AAA62039D1DE}"/>
              </a:ext>
            </a:extLst>
          </p:cNvPr>
          <p:cNvSpPr txBox="1"/>
          <p:nvPr/>
        </p:nvSpPr>
        <p:spPr>
          <a:xfrm>
            <a:off x="9028022" y="358923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Color 1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3EBC1AA-B866-4CB2-B16C-7E5A52D3D5F1}"/>
              </a:ext>
            </a:extLst>
          </p:cNvPr>
          <p:cNvSpPr txBox="1"/>
          <p:nvPr/>
        </p:nvSpPr>
        <p:spPr>
          <a:xfrm>
            <a:off x="9028022" y="39247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Color 2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C8E4A94-E1DC-459E-A4E7-7372B90513F5}"/>
              </a:ext>
            </a:extLst>
          </p:cNvPr>
          <p:cNvSpPr txBox="1"/>
          <p:nvPr/>
        </p:nvSpPr>
        <p:spPr>
          <a:xfrm>
            <a:off x="9028022" y="427079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Color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79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is Lying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333"/>
                <a:ext cx="10515600" cy="546008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Questions:</a:t>
                </a:r>
              </a:p>
              <a:p>
                <a:pPr lvl="1"/>
                <a:r>
                  <a:rPr lang="en-US" altLang="zh-CN" sz="2000" dirty="0"/>
                  <a:t>A: B is lying.</a:t>
                </a:r>
              </a:p>
              <a:p>
                <a:pPr lvl="1"/>
                <a:r>
                  <a:rPr lang="en-US" altLang="zh-CN" sz="2000" dirty="0"/>
                  <a:t>B: C is lying.</a:t>
                </a:r>
              </a:p>
              <a:p>
                <a:pPr lvl="1"/>
                <a:r>
                  <a:rPr lang="en-US" altLang="zh-CN" sz="2000" dirty="0"/>
                  <a:t>C:  A and B is lying.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so, who is not lying? </a:t>
                </a:r>
              </a:p>
              <a:p>
                <a:r>
                  <a:rPr lang="en-US" altLang="zh-CN" dirty="0" smtClean="0"/>
                  <a:t>Encoding:</a:t>
                </a:r>
                <a:endParaRPr lang="en-US" altLang="zh-CN" dirty="0"/>
              </a:p>
              <a:p>
                <a:pPr lvl="1"/>
                <a:r>
                  <a:rPr lang="en-US" altLang="zh-CN" sz="2000" dirty="0"/>
                  <a:t>3 variables: a, b, c present A, B, C speak truth, while ¬a, ¬b, ¬c present lying.</a:t>
                </a:r>
              </a:p>
              <a:p>
                <a:pPr lvl="1"/>
                <a:r>
                  <a:rPr lang="en-US" altLang="zh-CN" sz="2000" dirty="0"/>
                  <a:t>clauses: 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a </a:t>
                </a:r>
                <a14:m>
                  <m:oMath xmlns:m="http://schemas.openxmlformats.org/officeDocument/2006/math">
                    <m:r>
                      <a:rPr lang="ar-AE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b </a:t>
                </a:r>
                <a14:m>
                  <m:oMath xmlns:m="http://schemas.openxmlformats.org/officeDocument/2006/math">
                    <m:r>
                      <a:rPr lang="ar-AE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altLang="zh-CN" sz="2000" dirty="0"/>
                  <a:t>c ;                                 </a:t>
                </a:r>
                <a:r>
                  <a:rPr lang="en-US" altLang="zh-CN" sz="2000" dirty="0" smtClean="0"/>
                  <a:t>%at </a:t>
                </a:r>
                <a:r>
                  <a:rPr lang="en-US" altLang="zh-CN" sz="2000" dirty="0"/>
                  <a:t>least one speak truth.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¬ a </a:t>
                </a:r>
                <a14:m>
                  <m:oMath xmlns:m="http://schemas.openxmlformats.org/officeDocument/2006/math">
                    <m:r>
                      <a:rPr lang="ar-AE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sz="2000" dirty="0"/>
                  <a:t> ¬ b;  a </a:t>
                </a:r>
                <a14:m>
                  <m:oMath xmlns:m="http://schemas.openxmlformats.org/officeDocument/2006/math">
                    <m:r>
                      <a:rPr lang="ar-AE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sz="2000" dirty="0"/>
                  <a:t> b;                     </a:t>
                </a:r>
                <a:r>
                  <a:rPr lang="en-US" altLang="zh-CN" sz="2000" dirty="0" smtClean="0"/>
                  <a:t>%a-</a:t>
                </a:r>
                <a:r>
                  <a:rPr lang="en-US" altLang="zh-CN" sz="2000" dirty="0"/>
                  <a:t>&gt; ¬b, ¬a -&gt; b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¬ b </a:t>
                </a:r>
                <a14:m>
                  <m:oMath xmlns:m="http://schemas.openxmlformats.org/officeDocument/2006/math">
                    <m:r>
                      <a:rPr lang="ar-AE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sz="2000" dirty="0"/>
                  <a:t> ¬ c;  b </a:t>
                </a:r>
                <a14:m>
                  <m:oMath xmlns:m="http://schemas.openxmlformats.org/officeDocument/2006/math">
                    <m:r>
                      <a:rPr lang="ar-AE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sz="2000" dirty="0"/>
                  <a:t> c;		</a:t>
                </a:r>
                <a:r>
                  <a:rPr lang="en-US" altLang="zh-CN" sz="2000" dirty="0" smtClean="0"/>
                  <a:t>       %b-</a:t>
                </a:r>
                <a:r>
                  <a:rPr lang="en-US" altLang="zh-CN" sz="2000" dirty="0"/>
                  <a:t>&gt; ¬c, ¬b -&gt; c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¬ c </a:t>
                </a:r>
                <a14:m>
                  <m:oMath xmlns:m="http://schemas.openxmlformats.org/officeDocument/2006/math">
                    <m:r>
                      <a:rPr lang="ar-AE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altLang="zh-CN" sz="2000" dirty="0"/>
                  <a:t>¬ a; ¬c </a:t>
                </a:r>
                <a14:m>
                  <m:oMath xmlns:m="http://schemas.openxmlformats.org/officeDocument/2006/math">
                    <m:r>
                      <a:rPr lang="ar-AE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sz="2000" dirty="0"/>
                  <a:t> ¬b; c </a:t>
                </a:r>
                <a14:m>
                  <m:oMath xmlns:m="http://schemas.openxmlformats.org/officeDocument/2006/math">
                    <m:r>
                      <a:rPr lang="ar-AE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sz="2000" dirty="0"/>
                  <a:t> a </a:t>
                </a:r>
                <a14:m>
                  <m:oMath xmlns:m="http://schemas.openxmlformats.org/officeDocument/2006/math">
                    <m:r>
                      <a:rPr lang="ar-AE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sz="2000" dirty="0"/>
                  <a:t> b	</a:t>
                </a:r>
                <a:r>
                  <a:rPr lang="en-US" altLang="zh-CN" sz="2000" dirty="0" smtClean="0"/>
                  <a:t>%c-</a:t>
                </a:r>
                <a:r>
                  <a:rPr lang="en-US" altLang="zh-CN" sz="2000" dirty="0"/>
                  <a:t>&gt;(¬aꓥ ¬b), ¬c-&gt;¬ (¬aꓥ ¬b)</a:t>
                </a:r>
              </a:p>
              <a:p>
                <a:pPr lvl="1"/>
                <a:r>
                  <a:rPr lang="en-US" altLang="zh-CN" sz="2000" dirty="0"/>
                  <a:t>result: </a:t>
                </a:r>
                <a:r>
                  <a:rPr lang="en-US" altLang="zh-CN" sz="2000" baseline="-25000" dirty="0"/>
                  <a:t> </a:t>
                </a:r>
                <a:r>
                  <a:rPr lang="en-US" altLang="zh-CN" sz="2000" dirty="0"/>
                  <a:t>¬a, b, ¬c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b </a:t>
                </a:r>
                <a:r>
                  <a:rPr lang="en-US" altLang="zh-CN" sz="2000" dirty="0" smtClean="0"/>
                  <a:t>speaks </a:t>
                </a:r>
                <a:r>
                  <a:rPr lang="en-US" altLang="zh-CN" sz="2000" dirty="0"/>
                  <a:t>truth, a, c are lying</a:t>
                </a:r>
              </a:p>
              <a:p>
                <a:pPr marL="457200" lvl="1" indent="0">
                  <a:buNone/>
                </a:pPr>
                <a:endParaRPr lang="en-US" altLang="zh-CN" sz="2000" baseline="-25000" dirty="0"/>
              </a:p>
              <a:p>
                <a:pPr marL="457200" lvl="1" indent="0">
                  <a:buNone/>
                </a:pPr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333"/>
                <a:ext cx="10515600" cy="5460086"/>
              </a:xfrm>
              <a:blipFill>
                <a:blip r:embed="rId2"/>
                <a:stretch>
                  <a:fillRect l="-812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47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0785" y="1230"/>
            <a:ext cx="5176157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Encoding Circuit </a:t>
            </a:r>
            <a:r>
              <a:rPr lang="en-US" altLang="zh-CN" dirty="0"/>
              <a:t>to SAT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5074"/>
            <a:ext cx="5988090" cy="493654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Assume a circuit consists only “AND” </a:t>
            </a:r>
            <a:r>
              <a:rPr lang="en-US" altLang="zh-CN" sz="2000" dirty="0" smtClean="0"/>
              <a:t>(c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a </a:t>
            </a:r>
            <a:r>
              <a:rPr lang="en-US" altLang="zh-CN" sz="2000" dirty="0"/>
              <a:t>^ </a:t>
            </a:r>
            <a:r>
              <a:rPr lang="en-US" altLang="zh-CN" sz="2000" dirty="0" smtClean="0"/>
              <a:t>b</a:t>
            </a:r>
            <a:r>
              <a:rPr lang="en-US" altLang="zh-CN" sz="2000" dirty="0"/>
              <a:t>) logic. </a:t>
            </a:r>
          </a:p>
          <a:p>
            <a:pPr marL="0" indent="0">
              <a:buNone/>
            </a:pPr>
            <a:r>
              <a:rPr lang="en-US" altLang="zh-CN" sz="2000" dirty="0"/>
              <a:t>    “OR” logic can be presented by “AND” logic.</a:t>
            </a:r>
          </a:p>
          <a:p>
            <a:pPr marL="0" indent="0">
              <a:buNone/>
            </a:pPr>
            <a:r>
              <a:rPr lang="en-US" altLang="zh-CN" sz="2000" dirty="0"/>
              <a:t>E.g. transfer circuit (3) to SAT</a:t>
            </a:r>
          </a:p>
          <a:p>
            <a:pPr marL="457200" lvl="1" indent="0">
              <a:buNone/>
            </a:pPr>
            <a:r>
              <a:rPr lang="en-US" altLang="zh-CN" sz="2000" dirty="0"/>
              <a:t>the input of this circuit is x1, x2</a:t>
            </a:r>
          </a:p>
          <a:p>
            <a:pPr marL="457200" lvl="1" indent="0">
              <a:buNone/>
            </a:pPr>
            <a:r>
              <a:rPr lang="en-US" altLang="zh-CN" sz="2000" dirty="0"/>
              <a:t>1) x3 ↔ x1 ꓥ x2</a:t>
            </a:r>
          </a:p>
          <a:p>
            <a:pPr marL="457200" lvl="1" indent="0">
              <a:buNone/>
            </a:pPr>
            <a:r>
              <a:rPr lang="en-US" altLang="zh-CN" sz="2000" dirty="0"/>
              <a:t>¬ x3 V x1; ¬x3 V x2; ¬ x1 V ¬ x2 V x3</a:t>
            </a:r>
          </a:p>
          <a:p>
            <a:pPr marL="457200" lvl="1" indent="0">
              <a:buNone/>
            </a:pPr>
            <a:r>
              <a:rPr lang="en-US" altLang="zh-CN" sz="2000" dirty="0"/>
              <a:t>2) x4 ↔ ¬ x1 ꓥ ¬ x2</a:t>
            </a:r>
          </a:p>
          <a:p>
            <a:pPr marL="457200" lvl="1" indent="0">
              <a:buNone/>
            </a:pPr>
            <a:r>
              <a:rPr lang="en-US" altLang="zh-CN" sz="2000" dirty="0"/>
              <a:t>¬ </a:t>
            </a:r>
            <a:r>
              <a:rPr lang="en-US" altLang="zh-CN" sz="2000" dirty="0">
                <a:solidFill>
                  <a:prstClr val="black"/>
                </a:solidFill>
              </a:rPr>
              <a:t>x4 V </a:t>
            </a:r>
            <a:r>
              <a:rPr lang="en-US" altLang="zh-CN" sz="2000" dirty="0"/>
              <a:t>¬ </a:t>
            </a:r>
            <a:r>
              <a:rPr lang="en-US" altLang="zh-CN" sz="2000" dirty="0">
                <a:solidFill>
                  <a:prstClr val="black"/>
                </a:solidFill>
              </a:rPr>
              <a:t>x1 ; </a:t>
            </a:r>
            <a:r>
              <a:rPr lang="en-US" altLang="zh-CN" sz="2000" dirty="0"/>
              <a:t>¬ </a:t>
            </a:r>
            <a:r>
              <a:rPr lang="en-US" altLang="zh-CN" sz="2000" dirty="0">
                <a:solidFill>
                  <a:prstClr val="black"/>
                </a:solidFill>
              </a:rPr>
              <a:t>x4 V </a:t>
            </a:r>
            <a:r>
              <a:rPr lang="en-US" altLang="zh-CN" sz="2000" dirty="0"/>
              <a:t>¬ </a:t>
            </a:r>
            <a:r>
              <a:rPr lang="en-US" altLang="zh-CN" sz="2000" dirty="0">
                <a:solidFill>
                  <a:prstClr val="black"/>
                </a:solidFill>
              </a:rPr>
              <a:t>x2; x1 V x2 V x4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3) x5 ↔ x3 ꓥ ¬ x4</a:t>
            </a:r>
          </a:p>
          <a:p>
            <a:pPr marL="457200" lvl="1" indent="0">
              <a:buNone/>
            </a:pPr>
            <a:r>
              <a:rPr lang="en-US" altLang="zh-CN" sz="2000" dirty="0"/>
              <a:t>¬ </a:t>
            </a:r>
            <a:r>
              <a:rPr lang="en-US" altLang="zh-CN" sz="2000" dirty="0">
                <a:solidFill>
                  <a:prstClr val="black"/>
                </a:solidFill>
              </a:rPr>
              <a:t>x5 V x3 ; </a:t>
            </a:r>
            <a:r>
              <a:rPr lang="en-US" altLang="zh-CN" sz="2000" dirty="0"/>
              <a:t>¬ </a:t>
            </a:r>
            <a:r>
              <a:rPr lang="en-US" altLang="zh-CN" sz="2000" dirty="0">
                <a:solidFill>
                  <a:prstClr val="black"/>
                </a:solidFill>
              </a:rPr>
              <a:t>x5 V </a:t>
            </a:r>
            <a:r>
              <a:rPr lang="en-US" altLang="zh-CN" sz="2000" dirty="0"/>
              <a:t>¬ </a:t>
            </a:r>
            <a:r>
              <a:rPr lang="en-US" altLang="zh-CN" sz="2000" dirty="0">
                <a:solidFill>
                  <a:prstClr val="black"/>
                </a:solidFill>
              </a:rPr>
              <a:t>x4; </a:t>
            </a:r>
            <a:r>
              <a:rPr lang="en-US" altLang="zh-CN" sz="2000" dirty="0"/>
              <a:t>¬ </a:t>
            </a:r>
            <a:r>
              <a:rPr lang="en-US" altLang="zh-CN" sz="2000" dirty="0">
                <a:solidFill>
                  <a:prstClr val="black"/>
                </a:solidFill>
              </a:rPr>
              <a:t>x3 V x4 V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x5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CN" sz="20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solidFill>
                  <a:prstClr val="black"/>
                </a:solidFill>
              </a:rPr>
              <a:t>To verify whether some property P holds for a circuit: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solidFill>
                  <a:prstClr val="black"/>
                </a:solidFill>
              </a:rPr>
              <a:t>Test Satisfiability: </a:t>
            </a:r>
            <a:r>
              <a:rPr lang="en-US" altLang="zh-CN" sz="2000" dirty="0" smtClean="0">
                <a:solidFill>
                  <a:srgbClr val="FF0000"/>
                </a:solidFill>
              </a:rPr>
              <a:t>F ꓥ</a:t>
            </a:r>
            <a:r>
              <a:rPr lang="en-US" altLang="zh-CN" sz="2000" dirty="0">
                <a:solidFill>
                  <a:srgbClr val="FF0000"/>
                </a:solidFill>
              </a:rPr>
              <a:t> ¬ </a:t>
            </a:r>
            <a:r>
              <a:rPr lang="en-US" altLang="zh-CN" sz="2000" dirty="0" smtClean="0">
                <a:solidFill>
                  <a:srgbClr val="FF0000"/>
                </a:solidFill>
              </a:rPr>
              <a:t>P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97D1C1-DD03-4129-AA61-564B87D1E6B4}"/>
              </a:ext>
            </a:extLst>
          </p:cNvPr>
          <p:cNvGrpSpPr/>
          <p:nvPr/>
        </p:nvGrpSpPr>
        <p:grpSpPr>
          <a:xfrm>
            <a:off x="6867330" y="496061"/>
            <a:ext cx="961053" cy="1063689"/>
            <a:chOff x="8948057" y="1623527"/>
            <a:chExt cx="961053" cy="106368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98945C-5C2A-4B1A-8C39-C9A8E7C728D3}"/>
                </a:ext>
              </a:extLst>
            </p:cNvPr>
            <p:cNvSpPr/>
            <p:nvPr/>
          </p:nvSpPr>
          <p:spPr>
            <a:xfrm>
              <a:off x="8948057" y="1959429"/>
              <a:ext cx="961053" cy="391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&amp;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238C589-5129-4C30-A01D-FD019581FFAC}"/>
                </a:ext>
              </a:extLst>
            </p:cNvPr>
            <p:cNvCxnSpPr/>
            <p:nvPr/>
          </p:nvCxnSpPr>
          <p:spPr>
            <a:xfrm>
              <a:off x="9199984" y="2351314"/>
              <a:ext cx="0" cy="335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C2743F2-29BD-4609-8BF5-1E2C0AD048AD}"/>
                </a:ext>
              </a:extLst>
            </p:cNvPr>
            <p:cNvCxnSpPr/>
            <p:nvPr/>
          </p:nvCxnSpPr>
          <p:spPr>
            <a:xfrm>
              <a:off x="9706947" y="2351314"/>
              <a:ext cx="0" cy="335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4D0D43-40CA-4BAA-B02E-9B5FE8E170EC}"/>
                </a:ext>
              </a:extLst>
            </p:cNvPr>
            <p:cNvCxnSpPr/>
            <p:nvPr/>
          </p:nvCxnSpPr>
          <p:spPr>
            <a:xfrm>
              <a:off x="9417698" y="1623527"/>
              <a:ext cx="0" cy="335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1117771-048A-4260-9807-2D88E7E8FC38}"/>
              </a:ext>
            </a:extLst>
          </p:cNvPr>
          <p:cNvGrpSpPr/>
          <p:nvPr/>
        </p:nvGrpSpPr>
        <p:grpSpPr>
          <a:xfrm>
            <a:off x="8731119" y="496061"/>
            <a:ext cx="961053" cy="1063689"/>
            <a:chOff x="8948057" y="1623527"/>
            <a:chExt cx="961053" cy="1063689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E95B1F7-D175-41DE-9595-07C5CAEB1855}"/>
                </a:ext>
              </a:extLst>
            </p:cNvPr>
            <p:cNvSpPr/>
            <p:nvPr/>
          </p:nvSpPr>
          <p:spPr>
            <a:xfrm>
              <a:off x="8948057" y="1959429"/>
              <a:ext cx="961053" cy="391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≥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8640C61-9AB9-4CD0-89C4-1A08F8ABA8D7}"/>
                </a:ext>
              </a:extLst>
            </p:cNvPr>
            <p:cNvCxnSpPr/>
            <p:nvPr/>
          </p:nvCxnSpPr>
          <p:spPr>
            <a:xfrm>
              <a:off x="9199984" y="2351314"/>
              <a:ext cx="0" cy="335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70EFDAE-E676-42CA-980E-E600C7F650A6}"/>
                </a:ext>
              </a:extLst>
            </p:cNvPr>
            <p:cNvCxnSpPr/>
            <p:nvPr/>
          </p:nvCxnSpPr>
          <p:spPr>
            <a:xfrm>
              <a:off x="9706947" y="2351314"/>
              <a:ext cx="0" cy="335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ABD427DB-2176-4320-9072-6FDD1A516541}"/>
                </a:ext>
              </a:extLst>
            </p:cNvPr>
            <p:cNvCxnSpPr/>
            <p:nvPr/>
          </p:nvCxnSpPr>
          <p:spPr>
            <a:xfrm>
              <a:off x="9417698" y="1623527"/>
              <a:ext cx="0" cy="335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C1987AD-452A-4589-933E-FAF365D2D3B3}"/>
              </a:ext>
            </a:extLst>
          </p:cNvPr>
          <p:cNvGrpSpPr/>
          <p:nvPr/>
        </p:nvGrpSpPr>
        <p:grpSpPr>
          <a:xfrm>
            <a:off x="10241098" y="496061"/>
            <a:ext cx="961053" cy="1063689"/>
            <a:chOff x="9941378" y="1158843"/>
            <a:chExt cx="961053" cy="1063689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E62E7C75-BC86-4529-8CEF-F7239BAB62FC}"/>
                </a:ext>
              </a:extLst>
            </p:cNvPr>
            <p:cNvGrpSpPr/>
            <p:nvPr/>
          </p:nvGrpSpPr>
          <p:grpSpPr>
            <a:xfrm>
              <a:off x="9941378" y="1158843"/>
              <a:ext cx="961053" cy="1063689"/>
              <a:chOff x="8948057" y="1623527"/>
              <a:chExt cx="961053" cy="1063689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F2F2A6B-5BFF-40E7-B337-7E9B39C94C77}"/>
                  </a:ext>
                </a:extLst>
              </p:cNvPr>
              <p:cNvSpPr/>
              <p:nvPr/>
            </p:nvSpPr>
            <p:spPr>
              <a:xfrm>
                <a:off x="8948057" y="1959429"/>
                <a:ext cx="96105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&amp;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CAA0CA29-3F96-4605-AE03-20685ED98F11}"/>
                  </a:ext>
                </a:extLst>
              </p:cNvPr>
              <p:cNvCxnSpPr/>
              <p:nvPr/>
            </p:nvCxnSpPr>
            <p:spPr>
              <a:xfrm>
                <a:off x="9199984" y="2351314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BBDECDBC-61B2-465A-A4BF-8E5388ED34AD}"/>
                  </a:ext>
                </a:extLst>
              </p:cNvPr>
              <p:cNvCxnSpPr/>
              <p:nvPr/>
            </p:nvCxnSpPr>
            <p:spPr>
              <a:xfrm>
                <a:off x="9706947" y="2351314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1FE7CCDC-CC5C-4639-95FD-E60DDB5A9D86}"/>
                  </a:ext>
                </a:extLst>
              </p:cNvPr>
              <p:cNvCxnSpPr/>
              <p:nvPr/>
            </p:nvCxnSpPr>
            <p:spPr>
              <a:xfrm>
                <a:off x="9417698" y="1623527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C085D4E0-BFDD-4CD2-8B31-48112787EAB6}"/>
                </a:ext>
              </a:extLst>
            </p:cNvPr>
            <p:cNvSpPr/>
            <p:nvPr/>
          </p:nvSpPr>
          <p:spPr>
            <a:xfrm>
              <a:off x="10137709" y="1838064"/>
              <a:ext cx="111190" cy="10765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流程图: 接点 77">
              <a:extLst>
                <a:ext uri="{FF2B5EF4-FFF2-40B4-BE49-F238E27FC236}">
                  <a16:creationId xmlns:a16="http://schemas.microsoft.com/office/drawing/2014/main" id="{C5C3A241-CC7C-4056-AC9F-3DAB17B6D6F9}"/>
                </a:ext>
              </a:extLst>
            </p:cNvPr>
            <p:cNvSpPr/>
            <p:nvPr/>
          </p:nvSpPr>
          <p:spPr>
            <a:xfrm>
              <a:off x="10644672" y="1838064"/>
              <a:ext cx="111190" cy="10765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流程图: 接点 78">
              <a:extLst>
                <a:ext uri="{FF2B5EF4-FFF2-40B4-BE49-F238E27FC236}">
                  <a16:creationId xmlns:a16="http://schemas.microsoft.com/office/drawing/2014/main" id="{A311007B-3FDB-4A9B-B705-AB0CBD4D3B23}"/>
                </a:ext>
              </a:extLst>
            </p:cNvPr>
            <p:cNvSpPr/>
            <p:nvPr/>
          </p:nvSpPr>
          <p:spPr>
            <a:xfrm>
              <a:off x="10355424" y="1448681"/>
              <a:ext cx="111190" cy="10765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" name="箭头: 左右 18">
            <a:extLst>
              <a:ext uri="{FF2B5EF4-FFF2-40B4-BE49-F238E27FC236}">
                <a16:creationId xmlns:a16="http://schemas.microsoft.com/office/drawing/2014/main" id="{F01DACA2-4AEF-4FA5-BE72-979AD87B15B2}"/>
              </a:ext>
            </a:extLst>
          </p:cNvPr>
          <p:cNvSpPr/>
          <p:nvPr/>
        </p:nvSpPr>
        <p:spPr>
          <a:xfrm>
            <a:off x="9803750" y="959325"/>
            <a:ext cx="289560" cy="1371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ECBBEC9-EFC1-4196-91C7-050C703E5A6C}"/>
              </a:ext>
            </a:extLst>
          </p:cNvPr>
          <p:cNvGrpSpPr/>
          <p:nvPr/>
        </p:nvGrpSpPr>
        <p:grpSpPr>
          <a:xfrm>
            <a:off x="7626220" y="2550431"/>
            <a:ext cx="2791356" cy="2905827"/>
            <a:chOff x="7503523" y="1802239"/>
            <a:chExt cx="2791356" cy="2905827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4592955C-2F3E-4CC4-914A-2B8970499AA9}"/>
                </a:ext>
              </a:extLst>
            </p:cNvPr>
            <p:cNvGrpSpPr/>
            <p:nvPr/>
          </p:nvGrpSpPr>
          <p:grpSpPr>
            <a:xfrm>
              <a:off x="7503523" y="3219062"/>
              <a:ext cx="961053" cy="1063689"/>
              <a:chOff x="8948057" y="1623527"/>
              <a:chExt cx="961053" cy="1063689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DC519C7-7F8A-4907-81ED-3AE8136913BA}"/>
                  </a:ext>
                </a:extLst>
              </p:cNvPr>
              <p:cNvSpPr/>
              <p:nvPr/>
            </p:nvSpPr>
            <p:spPr>
              <a:xfrm>
                <a:off x="8948057" y="1959429"/>
                <a:ext cx="96105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&amp;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B551CEB4-95C6-4D83-8878-C340859FE1DF}"/>
                  </a:ext>
                </a:extLst>
              </p:cNvPr>
              <p:cNvCxnSpPr/>
              <p:nvPr/>
            </p:nvCxnSpPr>
            <p:spPr>
              <a:xfrm>
                <a:off x="9199984" y="2351314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E0ADF201-58B8-4AB6-BE2D-6E603D37FDBA}"/>
                  </a:ext>
                </a:extLst>
              </p:cNvPr>
              <p:cNvCxnSpPr/>
              <p:nvPr/>
            </p:nvCxnSpPr>
            <p:spPr>
              <a:xfrm>
                <a:off x="9706947" y="2351314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6BEC1C38-62E9-443C-AC89-7A336A669C48}"/>
                  </a:ext>
                </a:extLst>
              </p:cNvPr>
              <p:cNvCxnSpPr/>
              <p:nvPr/>
            </p:nvCxnSpPr>
            <p:spPr>
              <a:xfrm>
                <a:off x="9417698" y="1623527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B54B2A39-7E55-4A14-8967-3F9623B0D23A}"/>
                </a:ext>
              </a:extLst>
            </p:cNvPr>
            <p:cNvGrpSpPr/>
            <p:nvPr/>
          </p:nvGrpSpPr>
          <p:grpSpPr>
            <a:xfrm>
              <a:off x="9333826" y="3216159"/>
              <a:ext cx="961053" cy="1063689"/>
              <a:chOff x="8948057" y="1623527"/>
              <a:chExt cx="961053" cy="1063689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725A59-D183-4D81-8397-CAE0B003C263}"/>
                  </a:ext>
                </a:extLst>
              </p:cNvPr>
              <p:cNvSpPr/>
              <p:nvPr/>
            </p:nvSpPr>
            <p:spPr>
              <a:xfrm>
                <a:off x="8948057" y="1959429"/>
                <a:ext cx="96105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&amp;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87910956-6512-4AFE-B14F-4F710B82D58F}"/>
                  </a:ext>
                </a:extLst>
              </p:cNvPr>
              <p:cNvCxnSpPr/>
              <p:nvPr/>
            </p:nvCxnSpPr>
            <p:spPr>
              <a:xfrm>
                <a:off x="9199984" y="2351314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A55465A2-7981-443A-A2D5-93FB57DD13F0}"/>
                  </a:ext>
                </a:extLst>
              </p:cNvPr>
              <p:cNvCxnSpPr/>
              <p:nvPr/>
            </p:nvCxnSpPr>
            <p:spPr>
              <a:xfrm>
                <a:off x="9706947" y="2351314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DAAAF9ED-DFC2-4DA3-B5C6-24DC5B77FB86}"/>
                  </a:ext>
                </a:extLst>
              </p:cNvPr>
              <p:cNvCxnSpPr/>
              <p:nvPr/>
            </p:nvCxnSpPr>
            <p:spPr>
              <a:xfrm>
                <a:off x="9417698" y="1623527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49B8527-DD9C-401C-AEFE-F38BB68D56B0}"/>
                </a:ext>
              </a:extLst>
            </p:cNvPr>
            <p:cNvGrpSpPr/>
            <p:nvPr/>
          </p:nvGrpSpPr>
          <p:grpSpPr>
            <a:xfrm>
              <a:off x="8379849" y="2155373"/>
              <a:ext cx="961053" cy="1063689"/>
              <a:chOff x="8948057" y="1623527"/>
              <a:chExt cx="961053" cy="1063689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BFA281B0-B812-4701-AEB9-18A406C50717}"/>
                  </a:ext>
                </a:extLst>
              </p:cNvPr>
              <p:cNvSpPr/>
              <p:nvPr/>
            </p:nvSpPr>
            <p:spPr>
              <a:xfrm>
                <a:off x="8948057" y="1959429"/>
                <a:ext cx="96105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&amp;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7F7B2302-3E43-42EB-B974-871B705BEAB1}"/>
                  </a:ext>
                </a:extLst>
              </p:cNvPr>
              <p:cNvCxnSpPr/>
              <p:nvPr/>
            </p:nvCxnSpPr>
            <p:spPr>
              <a:xfrm>
                <a:off x="9199984" y="2351314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10FBAE4-9D57-427B-B1F8-23BE1A1ECE52}"/>
                  </a:ext>
                </a:extLst>
              </p:cNvPr>
              <p:cNvCxnSpPr/>
              <p:nvPr/>
            </p:nvCxnSpPr>
            <p:spPr>
              <a:xfrm>
                <a:off x="9706947" y="2351314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AF77B544-266C-485B-87D7-3D2A78582858}"/>
                  </a:ext>
                </a:extLst>
              </p:cNvPr>
              <p:cNvCxnSpPr/>
              <p:nvPr/>
            </p:nvCxnSpPr>
            <p:spPr>
              <a:xfrm>
                <a:off x="9417698" y="1623527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110A449-1A64-4036-BE89-DE6D44DC43FA}"/>
                </a:ext>
              </a:extLst>
            </p:cNvPr>
            <p:cNvCxnSpPr/>
            <p:nvPr/>
          </p:nvCxnSpPr>
          <p:spPr>
            <a:xfrm>
              <a:off x="7969120" y="3223728"/>
              <a:ext cx="661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3FB83872-549A-45E4-9F1E-0A09EDD2F309}"/>
                </a:ext>
              </a:extLst>
            </p:cNvPr>
            <p:cNvCxnSpPr/>
            <p:nvPr/>
          </p:nvCxnSpPr>
          <p:spPr>
            <a:xfrm>
              <a:off x="9142054" y="3219062"/>
              <a:ext cx="661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3AFF9CF7-0B53-4E80-B24A-CEDFA9298994}"/>
                </a:ext>
              </a:extLst>
            </p:cNvPr>
            <p:cNvSpPr/>
            <p:nvPr/>
          </p:nvSpPr>
          <p:spPr>
            <a:xfrm>
              <a:off x="9549520" y="3900425"/>
              <a:ext cx="72381" cy="7418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流程图: 接点 96">
              <a:extLst>
                <a:ext uri="{FF2B5EF4-FFF2-40B4-BE49-F238E27FC236}">
                  <a16:creationId xmlns:a16="http://schemas.microsoft.com/office/drawing/2014/main" id="{EC147B60-0E32-4CEF-B6C9-37BC19125E35}"/>
                </a:ext>
              </a:extLst>
            </p:cNvPr>
            <p:cNvSpPr/>
            <p:nvPr/>
          </p:nvSpPr>
          <p:spPr>
            <a:xfrm>
              <a:off x="10056525" y="3909355"/>
              <a:ext cx="72381" cy="7418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流程图: 接点 97">
              <a:extLst>
                <a:ext uri="{FF2B5EF4-FFF2-40B4-BE49-F238E27FC236}">
                  <a16:creationId xmlns:a16="http://schemas.microsoft.com/office/drawing/2014/main" id="{B292ECDF-1FB0-475E-9AD5-C3F7794EF340}"/>
                </a:ext>
              </a:extLst>
            </p:cNvPr>
            <p:cNvSpPr/>
            <p:nvPr/>
          </p:nvSpPr>
          <p:spPr>
            <a:xfrm>
              <a:off x="9102548" y="2846068"/>
              <a:ext cx="72381" cy="7418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DD20088-09F7-4908-8934-B8A721C1D5E6}"/>
                </a:ext>
              </a:extLst>
            </p:cNvPr>
            <p:cNvSpPr txBox="1"/>
            <p:nvPr/>
          </p:nvSpPr>
          <p:spPr>
            <a:xfrm>
              <a:off x="7600648" y="433873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01E2BEE-7EF6-4D9D-8FB6-7EF601D6DCFC}"/>
                </a:ext>
              </a:extLst>
            </p:cNvPr>
            <p:cNvSpPr txBox="1"/>
            <p:nvPr/>
          </p:nvSpPr>
          <p:spPr>
            <a:xfrm>
              <a:off x="8116864" y="433873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92897F6-2573-4FDA-A06E-E580BB938004}"/>
                </a:ext>
              </a:extLst>
            </p:cNvPr>
            <p:cNvSpPr txBox="1"/>
            <p:nvPr/>
          </p:nvSpPr>
          <p:spPr>
            <a:xfrm>
              <a:off x="7692314" y="321615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18F8071B-09A5-46EA-867E-E52AAE74AA8C}"/>
                </a:ext>
              </a:extLst>
            </p:cNvPr>
            <p:cNvSpPr txBox="1"/>
            <p:nvPr/>
          </p:nvSpPr>
          <p:spPr>
            <a:xfrm>
              <a:off x="9505337" y="31994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49EA9EB-0906-4FE1-AB82-186AB8C0F225}"/>
                </a:ext>
              </a:extLst>
            </p:cNvPr>
            <p:cNvSpPr txBox="1"/>
            <p:nvPr/>
          </p:nvSpPr>
          <p:spPr>
            <a:xfrm>
              <a:off x="9416063" y="433873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5FD3C556-814F-45DF-815B-2FF58412DBD8}"/>
                </a:ext>
              </a:extLst>
            </p:cNvPr>
            <p:cNvSpPr txBox="1"/>
            <p:nvPr/>
          </p:nvSpPr>
          <p:spPr>
            <a:xfrm>
              <a:off x="9932279" y="433873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7C6D886-036D-43B7-B58E-2A96DDC5B471}"/>
                </a:ext>
              </a:extLst>
            </p:cNvPr>
            <p:cNvSpPr txBox="1"/>
            <p:nvPr/>
          </p:nvSpPr>
          <p:spPr>
            <a:xfrm>
              <a:off x="8715265" y="180223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E3DD346-AEA8-47D0-86DC-74391A5D1EB1}"/>
              </a:ext>
            </a:extLst>
          </p:cNvPr>
          <p:cNvSpPr txBox="1"/>
          <p:nvPr/>
        </p:nvSpPr>
        <p:spPr>
          <a:xfrm>
            <a:off x="6985180" y="150602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DA1E630-52F1-4FB1-A72C-76FF12178790}"/>
              </a:ext>
            </a:extLst>
          </p:cNvPr>
          <p:cNvSpPr txBox="1"/>
          <p:nvPr/>
        </p:nvSpPr>
        <p:spPr>
          <a:xfrm>
            <a:off x="7460176" y="15216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3137738-8213-47E0-A047-F8A0F7B523EE}"/>
              </a:ext>
            </a:extLst>
          </p:cNvPr>
          <p:cNvSpPr txBox="1"/>
          <p:nvPr/>
        </p:nvSpPr>
        <p:spPr>
          <a:xfrm>
            <a:off x="8854673" y="153507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66434E9-B9C6-4170-BFC1-57776A5BFCA0}"/>
              </a:ext>
            </a:extLst>
          </p:cNvPr>
          <p:cNvSpPr txBox="1"/>
          <p:nvPr/>
        </p:nvSpPr>
        <p:spPr>
          <a:xfrm>
            <a:off x="9329669" y="1550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642F8C1-A365-4265-BAB8-44AAF74DF61E}"/>
              </a:ext>
            </a:extLst>
          </p:cNvPr>
          <p:cNvSpPr txBox="1"/>
          <p:nvPr/>
        </p:nvSpPr>
        <p:spPr>
          <a:xfrm>
            <a:off x="7197029" y="18045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1185462-01EA-4345-9764-3BD39B98A312}"/>
              </a:ext>
            </a:extLst>
          </p:cNvPr>
          <p:cNvSpPr txBox="1"/>
          <p:nvPr/>
        </p:nvSpPr>
        <p:spPr>
          <a:xfrm>
            <a:off x="9058452" y="15140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E5CD2FD5-41D0-4DA4-9FB1-5E5E8A9E203C}"/>
              </a:ext>
            </a:extLst>
          </p:cNvPr>
          <p:cNvSpPr txBox="1"/>
          <p:nvPr/>
        </p:nvSpPr>
        <p:spPr>
          <a:xfrm>
            <a:off x="6926939" y="180054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(1)AND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88FA099-E70F-4A04-AC8C-29241644C087}"/>
              </a:ext>
            </a:extLst>
          </p:cNvPr>
          <p:cNvSpPr txBox="1"/>
          <p:nvPr/>
        </p:nvSpPr>
        <p:spPr>
          <a:xfrm>
            <a:off x="8853797" y="181108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(2)OR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DF20811-38CF-4CBE-A9E1-0F2FAF8B4F10}"/>
              </a:ext>
            </a:extLst>
          </p:cNvPr>
          <p:cNvSpPr txBox="1"/>
          <p:nvPr/>
        </p:nvSpPr>
        <p:spPr>
          <a:xfrm>
            <a:off x="6975653" y="2116151"/>
            <a:ext cx="327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a, b, c present variables.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683B88-ED62-4994-B588-88880C7C6579}"/>
              </a:ext>
            </a:extLst>
          </p:cNvPr>
          <p:cNvSpPr/>
          <p:nvPr/>
        </p:nvSpPr>
        <p:spPr>
          <a:xfrm>
            <a:off x="8837962" y="5634152"/>
            <a:ext cx="47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(3)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6B9A00C-2BE5-4BBB-9E70-F1ACB394383B}"/>
              </a:ext>
            </a:extLst>
          </p:cNvPr>
          <p:cNvSpPr txBox="1"/>
          <p:nvPr/>
        </p:nvSpPr>
        <p:spPr>
          <a:xfrm>
            <a:off x="7334212" y="5965084"/>
            <a:ext cx="327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,…,x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present variables.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43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Tseitin</a:t>
            </a:r>
            <a:r>
              <a:rPr lang="en-US" altLang="zh-CN" b="1" dirty="0"/>
              <a:t> encoding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7" y="1710523"/>
            <a:ext cx="1894519" cy="5842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8701"/>
            <a:ext cx="4429125" cy="704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1" y="2311708"/>
            <a:ext cx="3789389" cy="6277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773" y="377380"/>
            <a:ext cx="7622534" cy="634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Encoding Meeting Scheduling to 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1824"/>
                <a:ext cx="10850217" cy="45254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Scheduling a meeting consider the following constraints</a:t>
                </a:r>
              </a:p>
              <a:p>
                <a:r>
                  <a:rPr lang="en-US" altLang="zh-CN" dirty="0"/>
                  <a:t>Adam can only meet on Monday or Wednesday</a:t>
                </a:r>
              </a:p>
              <a:p>
                <a:r>
                  <a:rPr lang="en-US" altLang="zh-CN" dirty="0"/>
                  <a:t>Bridget cannot meet on Wednesday</a:t>
                </a:r>
              </a:p>
              <a:p>
                <a:r>
                  <a:rPr lang="en-US" altLang="zh-CN" dirty="0"/>
                  <a:t>Charles cannot meet on Friday</a:t>
                </a:r>
              </a:p>
              <a:p>
                <a:r>
                  <a:rPr lang="en-US" altLang="zh-CN" dirty="0"/>
                  <a:t>Darren can only meet on Thursday or </a:t>
                </a:r>
                <a:r>
                  <a:rPr lang="en-US" altLang="zh-CN" dirty="0" smtClean="0"/>
                  <a:t>Friday</a:t>
                </a:r>
              </a:p>
              <a:p>
                <a:endParaRPr lang="en-US" altLang="zh-CN" sz="2400" dirty="0"/>
              </a:p>
              <a:p>
                <a:pPr defTabSz="914400" latinLnBrk="1">
                  <a:defRPr sz="1800" b="0"/>
                </a:pPr>
                <a14:m>
                  <m:oMath xmlns:m="http://schemas.openxmlformats.org/officeDocument/2006/math">
                    <m:r>
                      <a:rPr lang="zh-CN" altLang="ar-A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)∧(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ar-AE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ar-AE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)∧(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ar-AE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ar-AE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)∧(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lang="zh-CN" altLang="ar-A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𝐴𝑡𝑀𝑜𝑠𝑡𝑂𝑛𝑒</m:t>
                    </m:r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1824"/>
                <a:ext cx="10850217" cy="4525445"/>
              </a:xfrm>
              <a:blipFill>
                <a:blip r:embed="rId2"/>
                <a:stretch>
                  <a:fillRect l="-1012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3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成组"/>
          <p:cNvGrpSpPr/>
          <p:nvPr/>
        </p:nvGrpSpPr>
        <p:grpSpPr>
          <a:xfrm>
            <a:off x="760422" y="1698754"/>
            <a:ext cx="5294381" cy="4247992"/>
            <a:chOff x="0" y="0"/>
            <a:chExt cx="5294379" cy="42479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方程"/>
                <p:cNvSpPr txBox="1"/>
                <p:nvPr/>
              </p:nvSpPr>
              <p:spPr>
                <a:xfrm>
                  <a:off x="0" y="0"/>
                  <a:ext cx="4405299" cy="2854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5" name="方程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4405299" cy="285491"/>
                </a:xfrm>
                <a:prstGeom prst="rect">
                  <a:avLst/>
                </a:prstGeom>
                <a:blipFill>
                  <a:blip r:embed="rId2"/>
                  <a:stretch>
                    <a:fillRect l="-2493" r="-16620" b="-7608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方程"/>
                <p:cNvSpPr txBox="1"/>
                <p:nvPr/>
              </p:nvSpPr>
              <p:spPr>
                <a:xfrm>
                  <a:off x="30076" y="508000"/>
                  <a:ext cx="5264303" cy="2854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6" name="方程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76" y="508000"/>
                  <a:ext cx="5264303" cy="285491"/>
                </a:xfrm>
                <a:prstGeom prst="rect">
                  <a:avLst/>
                </a:prstGeom>
                <a:blipFill>
                  <a:blip r:embed="rId3"/>
                  <a:stretch>
                    <a:fillRect l="-1738" r="-14137" b="-7234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方程"/>
                <p:cNvSpPr txBox="1"/>
                <p:nvPr/>
              </p:nvSpPr>
              <p:spPr>
                <a:xfrm>
                  <a:off x="13752" y="1016000"/>
                  <a:ext cx="3925351" cy="2854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400" dirty="0"/>
                </a:p>
              </p:txBody>
            </p:sp>
          </mc:Choice>
          <mc:Fallback xmlns="">
            <p:sp>
              <p:nvSpPr>
                <p:cNvPr id="7" name="方程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2" y="1016000"/>
                  <a:ext cx="3925351" cy="285491"/>
                </a:xfrm>
                <a:prstGeom prst="rect">
                  <a:avLst/>
                </a:prstGeom>
                <a:blipFill>
                  <a:blip r:embed="rId4"/>
                  <a:stretch>
                    <a:fillRect l="-2329" r="-15839" b="-7446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方程"/>
                <p:cNvSpPr txBox="1"/>
                <p:nvPr/>
              </p:nvSpPr>
              <p:spPr>
                <a:xfrm>
                  <a:off x="10128" y="1524000"/>
                  <a:ext cx="2586399" cy="2854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400" dirty="0"/>
                </a:p>
              </p:txBody>
            </p:sp>
          </mc:Choice>
          <mc:Fallback xmlns="">
            <p:sp>
              <p:nvSpPr>
                <p:cNvPr id="8" name="方程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8" y="1524000"/>
                  <a:ext cx="2586399" cy="285491"/>
                </a:xfrm>
                <a:prstGeom prst="rect">
                  <a:avLst/>
                </a:prstGeom>
                <a:blipFill>
                  <a:blip r:embed="rId5"/>
                  <a:stretch>
                    <a:fillRect l="-3529" r="-18118" b="-7608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方程"/>
                <p:cNvSpPr txBox="1"/>
                <p:nvPr/>
              </p:nvSpPr>
              <p:spPr>
                <a:xfrm>
                  <a:off x="19205" y="2032000"/>
                  <a:ext cx="1613646" cy="22159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ar-AE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ar-AE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ar-AE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ar-AE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ar-AE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ar-AE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ar-AE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ar-AE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ar-AE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ar-AE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ar-AE" sz="2400" dirty="0" smtClean="0">
                    <a:solidFill>
                      <a:srgbClr val="000000"/>
                    </a:solidFill>
                  </a:endParaRPr>
                </a:p>
                <a:p>
                  <a:pPr algn="l" defTabSz="914400" latinLnBrk="1">
                    <a:defRPr sz="1800" b="0"/>
                  </a:pPr>
                  <a:endParaRPr lang="en-US" sz="2400" dirty="0" smtClean="0"/>
                </a:p>
                <a:p>
                  <a:pPr algn="l" defTabSz="914400" latinLnBrk="1">
                    <a:defRPr sz="1800" b="0"/>
                  </a:pPr>
                  <a:endParaRPr lang="en-US" sz="2400" dirty="0"/>
                </a:p>
                <a:p>
                  <a:pPr algn="l" defTabSz="914400" latinLnBrk="1">
                    <a:defRPr sz="1800" b="0"/>
                  </a:pPr>
                  <a:endParaRPr lang="en-US" sz="2400" dirty="0" smtClean="0"/>
                </a:p>
                <a:p>
                  <a:pPr algn="l" defTabSz="914400" latinLnBrk="1">
                    <a:defRPr sz="1800" b="0"/>
                  </a:pPr>
                  <a:endParaRPr lang="en-US" sz="2400" dirty="0"/>
                </a:p>
                <a:p>
                  <a:pPr algn="l" defTabSz="914400" latinLnBrk="1">
                    <a:defRPr sz="1800" b="0"/>
                  </a:pPr>
                  <a:endParaRPr sz="2400" dirty="0"/>
                </a:p>
              </p:txBody>
            </p:sp>
          </mc:Choice>
          <mc:Fallback xmlns="">
            <p:sp>
              <p:nvSpPr>
                <p:cNvPr id="9" name="方程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5" y="2032000"/>
                  <a:ext cx="1613646" cy="22159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矩形 9"/>
          <p:cNvSpPr/>
          <p:nvPr/>
        </p:nvSpPr>
        <p:spPr>
          <a:xfrm>
            <a:off x="798753" y="4838750"/>
            <a:ext cx="926958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onstantia" panose="02030602050306030303" pitchFamily="18" charset="0"/>
              </a:rPr>
              <a:t>Solution: </a:t>
            </a:r>
            <a:r>
              <a:rPr lang="en-US" altLang="zh-CN" sz="2600" dirty="0" err="1">
                <a:latin typeface="Constantia" panose="02030602050306030303" pitchFamily="18" charset="0"/>
              </a:rPr>
              <a:t>Unsatisfiable</a:t>
            </a:r>
            <a:r>
              <a:rPr lang="en-US" altLang="zh-CN" sz="2600" dirty="0">
                <a:latin typeface="Constantia" panose="02030602050306030303" pitchFamily="18" charset="0"/>
              </a:rPr>
              <a:t>, i.e., it is impossible to schedule a meeting with these constraints</a:t>
            </a:r>
            <a:endParaRPr lang="zh-CN" altLang="en-US" sz="26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Encoding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-Queens Problem </a:t>
            </a:r>
            <a:r>
              <a:rPr lang="en-US" dirty="0" smtClean="0"/>
              <a:t>as 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520"/>
            <a:ext cx="10744200" cy="4525445"/>
          </a:xfrm>
        </p:spPr>
        <p:txBody>
          <a:bodyPr/>
          <a:lstStyle/>
          <a:p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i="1" dirty="0"/>
              <a:t>, j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 is true when there is a queen </a:t>
            </a:r>
            <a:r>
              <a:rPr lang="en-US" altLang="zh-CN" dirty="0" smtClean="0"/>
              <a:t>in </a:t>
            </a:r>
            <a:r>
              <a:rPr lang="en-US" altLang="zh-CN" dirty="0"/>
              <a:t>the </a:t>
            </a:r>
            <a:r>
              <a:rPr lang="en-US" altLang="zh-CN" i="1" dirty="0" err="1"/>
              <a:t>i</a:t>
            </a:r>
            <a:r>
              <a:rPr lang="en-US" altLang="zh-CN" dirty="0" err="1"/>
              <a:t>th</a:t>
            </a:r>
            <a:r>
              <a:rPr lang="en-US" altLang="zh-CN" dirty="0"/>
              <a:t> row and </a:t>
            </a:r>
            <a:r>
              <a:rPr lang="en-US" altLang="zh-CN" i="1" dirty="0" err="1"/>
              <a:t>j</a:t>
            </a:r>
            <a:r>
              <a:rPr lang="en-US" altLang="zh-CN" dirty="0" err="1"/>
              <a:t>th</a:t>
            </a:r>
            <a:r>
              <a:rPr lang="en-US" altLang="zh-CN" dirty="0"/>
              <a:t> column</a:t>
            </a:r>
          </a:p>
          <a:p>
            <a:endParaRPr lang="en-US" dirty="0" smtClean="0"/>
          </a:p>
          <a:p>
            <a:r>
              <a:rPr lang="en-US" altLang="zh-CN" dirty="0" smtClean="0"/>
              <a:t>Assert </a:t>
            </a:r>
            <a:r>
              <a:rPr lang="en-US" altLang="zh-CN" dirty="0"/>
              <a:t>that row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contains at least one </a:t>
            </a:r>
            <a:r>
              <a:rPr lang="en-US" altLang="zh-CN" dirty="0" smtClean="0"/>
              <a:t>queen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no column contains more than one queen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no column contains more than one queen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29" y="2792119"/>
            <a:ext cx="1771741" cy="9144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10" y="4045058"/>
            <a:ext cx="3759290" cy="8986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10" y="5529426"/>
            <a:ext cx="3904606" cy="844239"/>
          </a:xfrm>
          <a:prstGeom prst="rect">
            <a:avLst/>
          </a:prstGeom>
        </p:spPr>
      </p:pic>
      <p:pic>
        <p:nvPicPr>
          <p:cNvPr id="8" name="内容占位符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057400"/>
            <a:ext cx="2590800" cy="27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Maximum Clique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Given a graph G=(V,E)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clique </a:t>
            </a:r>
            <a:r>
              <a:rPr lang="en-US" altLang="zh-CN" dirty="0"/>
              <a:t>is a vertex subset C such that every vertex in C is adjacent to any other vertices in C.</a:t>
            </a:r>
          </a:p>
          <a:p>
            <a:pPr marL="457200" indent="-457200"/>
            <a:r>
              <a:rPr lang="en-US" dirty="0">
                <a:sym typeface="+mn-ea"/>
              </a:rPr>
              <a:t>Problem: </a:t>
            </a:r>
            <a:r>
              <a:rPr lang="en-US" altLang="zh-CN" sz="2400" dirty="0">
                <a:sym typeface="+mn-ea"/>
              </a:rPr>
              <a:t>Find a clique with the maximum size.</a:t>
            </a:r>
          </a:p>
          <a:p>
            <a:pPr marL="457200" indent="-457200"/>
            <a:r>
              <a:rPr lang="en-US" altLang="zh-CN" dirty="0">
                <a:sym typeface="+mn-ea"/>
              </a:rPr>
              <a:t>Applications: </a:t>
            </a:r>
            <a:r>
              <a:rPr lang="en-US" altLang="zh-CN" sz="2400" dirty="0">
                <a:sym typeface="+mn-ea"/>
              </a:rPr>
              <a:t>social network, protein structure analysis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4077072"/>
            <a:ext cx="3010602" cy="25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Encoding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-Queens Problem </a:t>
            </a:r>
            <a:r>
              <a:rPr lang="en-US" dirty="0" smtClean="0"/>
              <a:t>as 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520"/>
            <a:ext cx="10744200" cy="4525445"/>
          </a:xfrm>
        </p:spPr>
        <p:txBody>
          <a:bodyPr/>
          <a:lstStyle/>
          <a:p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i="1" dirty="0"/>
              <a:t>, j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 is true when there is a queen </a:t>
            </a:r>
            <a:r>
              <a:rPr lang="en-US" altLang="zh-CN" dirty="0" smtClean="0"/>
              <a:t>in </a:t>
            </a:r>
            <a:r>
              <a:rPr lang="en-US" altLang="zh-CN" dirty="0"/>
              <a:t>the </a:t>
            </a:r>
            <a:r>
              <a:rPr lang="en-US" altLang="zh-CN" i="1" dirty="0" err="1"/>
              <a:t>i</a:t>
            </a:r>
            <a:r>
              <a:rPr lang="en-US" altLang="zh-CN" dirty="0" err="1"/>
              <a:t>th</a:t>
            </a:r>
            <a:r>
              <a:rPr lang="en-US" altLang="zh-CN" dirty="0"/>
              <a:t> row and </a:t>
            </a:r>
            <a:r>
              <a:rPr lang="en-US" altLang="zh-CN" i="1" dirty="0" err="1"/>
              <a:t>j</a:t>
            </a:r>
            <a:r>
              <a:rPr lang="en-US" altLang="zh-CN" dirty="0" err="1"/>
              <a:t>th</a:t>
            </a:r>
            <a:r>
              <a:rPr lang="en-US" altLang="zh-CN" dirty="0"/>
              <a:t> column</a:t>
            </a:r>
          </a:p>
          <a:p>
            <a:endParaRPr lang="en-US" dirty="0" smtClean="0"/>
          </a:p>
          <a:p>
            <a:r>
              <a:rPr lang="en-US" altLang="zh-CN" dirty="0" smtClean="0"/>
              <a:t>Assert that </a:t>
            </a:r>
            <a:r>
              <a:rPr lang="en-US" altLang="zh-CN" dirty="0"/>
              <a:t>no diagonal contains two queens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057400"/>
            <a:ext cx="2590800" cy="27262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048000"/>
            <a:ext cx="5834112" cy="2971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90600" y="6019800"/>
            <a:ext cx="10896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Constantia" panose="02030602050306030303" pitchFamily="18" charset="0"/>
              </a:rPr>
              <a:t>The upper limits identify the last cell in the board on each diagonal.</a:t>
            </a:r>
            <a:endParaRPr lang="zh-CN" altLang="en-US" sz="26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Sudoku to 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 Sudoku puzzle </a:t>
            </a:r>
            <a:r>
              <a:rPr lang="en-US" dirty="0" smtClean="0"/>
              <a:t>is represented by a 9</a:t>
            </a:r>
            <a:r>
              <a:rPr lang="en-US" dirty="0" smtClean="0">
                <a:sym typeface="Symbol"/>
              </a:rPr>
              <a:t>9 grid made up of nine 33</a:t>
            </a:r>
            <a:r>
              <a:rPr lang="en-US" dirty="0" smtClean="0"/>
              <a:t> </a:t>
            </a:r>
            <a:r>
              <a:rPr lang="en-US" dirty="0" err="1" smtClean="0"/>
              <a:t>subgrids</a:t>
            </a:r>
            <a:r>
              <a:rPr lang="en-US" dirty="0" smtClean="0"/>
              <a:t>, known as </a:t>
            </a:r>
            <a:r>
              <a:rPr lang="en-US" b="1" dirty="0" smtClean="0"/>
              <a:t>blocks</a:t>
            </a:r>
            <a:r>
              <a:rPr lang="en-US" dirty="0" smtClean="0"/>
              <a:t>. Some of the 81 cells of the puzzle are assigned one of the numbers 1,2, …, 9.</a:t>
            </a:r>
          </a:p>
          <a:p>
            <a:r>
              <a:rPr lang="en-US" dirty="0" smtClean="0"/>
              <a:t>The puzzle is solved by assigning numbers to each blank cell so that every row, column and block contains each of the nine possible numbers.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new_figure_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3886200"/>
            <a:ext cx="2558034" cy="255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 denote the proposition that is true when the cell in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row and the </a:t>
            </a:r>
            <a:r>
              <a:rPr lang="en-US" i="1" dirty="0" err="1" smtClean="0"/>
              <a:t>j</a:t>
            </a:r>
            <a:r>
              <a:rPr lang="en-US" dirty="0" err="1" smtClean="0"/>
              <a:t>th</a:t>
            </a:r>
            <a:r>
              <a:rPr lang="en-US" dirty="0" smtClean="0"/>
              <a:t> column has number n.</a:t>
            </a:r>
          </a:p>
          <a:p>
            <a:r>
              <a:rPr lang="en-US" altLang="zh-CN" dirty="0" smtClean="0"/>
              <a:t>Those </a:t>
            </a:r>
            <a:r>
              <a:rPr lang="en-US" altLang="zh-CN" dirty="0"/>
              <a:t>variables that are assigned T yield a solution to the puzzle.</a:t>
            </a:r>
          </a:p>
          <a:p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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729</a:t>
            </a:r>
            <a:r>
              <a:rPr lang="en-US" dirty="0" smtClean="0"/>
              <a:t> such propositions.</a:t>
            </a:r>
          </a:p>
          <a:p>
            <a:r>
              <a:rPr lang="en-US" dirty="0" smtClean="0"/>
              <a:t>In the sample puzzle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5,1,6</a:t>
            </a:r>
            <a:r>
              <a:rPr lang="en-US" dirty="0" smtClean="0"/>
              <a:t>) is true, but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</a:t>
            </a:r>
            <a:r>
              <a:rPr lang="en-US" i="1" dirty="0" smtClean="0"/>
              <a:t>j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) is false for </a:t>
            </a:r>
            <a:r>
              <a:rPr lang="en-US" i="1" dirty="0" smtClean="0"/>
              <a:t>j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2,3,…9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9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cell with a given value(</a:t>
            </a:r>
            <a:r>
              <a:rPr lang="zh-CN" altLang="en-US" dirty="0" smtClean="0"/>
              <a:t>已经有数字的</a:t>
            </a:r>
            <a:r>
              <a:rPr lang="en-US" altLang="zh-CN" dirty="0" smtClean="0"/>
              <a:t>cell</a:t>
            </a:r>
            <a:r>
              <a:rPr lang="en-US" dirty="0" smtClean="0"/>
              <a:t>), assert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), when the cell in row </a:t>
            </a:r>
            <a:r>
              <a:rPr lang="en-US" i="1" dirty="0" err="1" smtClean="0"/>
              <a:t>i</a:t>
            </a:r>
            <a:r>
              <a:rPr lang="en-US" dirty="0" smtClean="0"/>
              <a:t> and column </a:t>
            </a:r>
            <a:r>
              <a:rPr lang="en-US" i="1" dirty="0" smtClean="0"/>
              <a:t>j</a:t>
            </a:r>
            <a:r>
              <a:rPr lang="en-US" dirty="0" smtClean="0"/>
              <a:t> has the given value.</a:t>
            </a:r>
          </a:p>
          <a:p>
            <a:r>
              <a:rPr lang="en-US" dirty="0" smtClean="0"/>
              <a:t>Assert that every row contains every number.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Assert that every column contains every number.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281447" y="2371502"/>
            <a:ext cx="2047875" cy="77152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204253" y="3737314"/>
            <a:ext cx="205549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 that each of the 3 x 3 blocks contain every number.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endParaRPr lang="en-US" dirty="0" smtClean="0"/>
          </a:p>
          <a:p>
            <a:r>
              <a:rPr lang="en-US" dirty="0" smtClean="0"/>
              <a:t>Assert that no cell contains more than one  number. Take the conjunction over all values of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/>
              <a:t>, </a:t>
            </a:r>
            <a:r>
              <a:rPr lang="en-US" i="1" dirty="0" smtClean="0"/>
              <a:t>n’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, and j, where each variable ranges from 1 to 9 and             ,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505200" y="4236967"/>
            <a:ext cx="1034415" cy="36861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505200" y="4834184"/>
            <a:ext cx="3609023" cy="382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028" y="1666720"/>
            <a:ext cx="4389789" cy="112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Encoding </a:t>
            </a:r>
            <a:r>
              <a:rPr lang="en-US" altLang="zh-CN" b="1" dirty="0" smtClean="0"/>
              <a:t>Sokoban to SAT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Variables – For each location we </a:t>
            </a:r>
            <a:r>
              <a:rPr lang="en-US" altLang="zh-CN" sz="2400" dirty="0" smtClean="0"/>
              <a:t>have variable</a:t>
            </a:r>
            <a:r>
              <a:rPr lang="en-US" altLang="zh-CN" sz="2400" dirty="0"/>
              <a:t>, the domain is </a:t>
            </a:r>
            <a:r>
              <a:rPr lang="en-US" altLang="zh-CN" sz="2400" dirty="0" smtClean="0"/>
              <a:t>WORKER, BOX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EMPTY</a:t>
            </a:r>
          </a:p>
          <a:p>
            <a:r>
              <a:rPr lang="en-US" altLang="zh-CN" sz="2400" dirty="0"/>
              <a:t>Initial State – assign values based </a:t>
            </a:r>
            <a:r>
              <a:rPr lang="en-US" altLang="zh-CN" sz="2400" dirty="0" smtClean="0"/>
              <a:t>on the </a:t>
            </a:r>
            <a:r>
              <a:rPr lang="en-US" altLang="zh-CN" sz="2400" dirty="0"/>
              <a:t>picture</a:t>
            </a:r>
          </a:p>
          <a:p>
            <a:r>
              <a:rPr lang="en-US" altLang="zh-CN" sz="2400" dirty="0"/>
              <a:t>Goal – goal position variables </a:t>
            </a:r>
            <a:r>
              <a:rPr lang="en-US" altLang="zh-CN" sz="2400" dirty="0" smtClean="0"/>
              <a:t>have value </a:t>
            </a:r>
            <a:r>
              <a:rPr lang="en-US" altLang="zh-CN" sz="2400" dirty="0"/>
              <a:t>BOX</a:t>
            </a:r>
          </a:p>
          <a:p>
            <a:r>
              <a:rPr lang="en-US" altLang="zh-CN" sz="2400" dirty="0"/>
              <a:t>Actions – move and push for each possible </a:t>
            </a:r>
            <a:r>
              <a:rPr lang="en-US" altLang="zh-CN" sz="2400" dirty="0" smtClean="0"/>
              <a:t>location</a:t>
            </a:r>
          </a:p>
          <a:p>
            <a:pPr lvl="1"/>
            <a:r>
              <a:rPr lang="pl-PL" altLang="zh-CN" dirty="0" smtClean="0"/>
              <a:t>push(L1</a:t>
            </a:r>
            <a:r>
              <a:rPr lang="pl-PL" altLang="zh-CN" dirty="0"/>
              <a:t>; L2; L3) 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pl-PL" altLang="zh-CN" dirty="0" smtClean="0"/>
              <a:t>= (</a:t>
            </a:r>
            <a:r>
              <a:rPr lang="en-US" altLang="zh-CN" dirty="0" smtClean="0"/>
              <a:t>{</a:t>
            </a:r>
            <a:r>
              <a:rPr lang="pl-PL" altLang="zh-CN" dirty="0" smtClean="0"/>
              <a:t>L1 </a:t>
            </a:r>
            <a:r>
              <a:rPr lang="pl-PL" altLang="zh-CN" dirty="0"/>
              <a:t>= W; L2 = B; L3 = </a:t>
            </a:r>
            <a:r>
              <a:rPr lang="pl-PL" altLang="zh-CN" dirty="0" smtClean="0"/>
              <a:t>E</a:t>
            </a:r>
            <a:r>
              <a:rPr lang="en-US" altLang="zh-CN" dirty="0" smtClean="0"/>
              <a:t>}</a:t>
            </a:r>
            <a:r>
              <a:rPr lang="pl-PL" altLang="zh-CN" dirty="0" smtClean="0"/>
              <a:t>;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  <a:r>
              <a:rPr lang="pl-PL" altLang="zh-CN" dirty="0" smtClean="0"/>
              <a:t>L1 </a:t>
            </a:r>
            <a:r>
              <a:rPr lang="pl-PL" altLang="zh-CN" dirty="0"/>
              <a:t>= E; L2 = W; L3 = </a:t>
            </a:r>
            <a:r>
              <a:rPr lang="pl-PL" altLang="zh-CN" dirty="0" smtClean="0"/>
              <a:t>B</a:t>
            </a:r>
            <a:r>
              <a:rPr lang="en-US" altLang="zh-CN" dirty="0" smtClean="0"/>
              <a:t>}).</a:t>
            </a:r>
            <a:endParaRPr lang="en-US" altLang="zh-CN" dirty="0"/>
          </a:p>
          <a:p>
            <a:pPr lvl="1"/>
            <a:r>
              <a:rPr lang="nn-NO" altLang="zh-CN" dirty="0" smtClean="0"/>
              <a:t>move(L1</a:t>
            </a:r>
            <a:r>
              <a:rPr lang="nn-NO" altLang="zh-CN" dirty="0"/>
              <a:t>; L2) = </a:t>
            </a:r>
            <a:r>
              <a:rPr lang="nn-NO" altLang="zh-CN" dirty="0" smtClean="0"/>
              <a:t>({L1 </a:t>
            </a:r>
            <a:r>
              <a:rPr lang="nn-NO" altLang="zh-CN" dirty="0"/>
              <a:t>= W; L2 = </a:t>
            </a:r>
            <a:r>
              <a:rPr lang="nn-NO" altLang="zh-CN" dirty="0" smtClean="0"/>
              <a:t>E}; </a:t>
            </a:r>
            <a:r>
              <a:rPr lang="nn-NO" altLang="zh-CN" dirty="0"/>
              <a:t>{</a:t>
            </a:r>
            <a:r>
              <a:rPr lang="nn-NO" altLang="zh-CN" dirty="0" smtClean="0"/>
              <a:t>L1 </a:t>
            </a:r>
            <a:r>
              <a:rPr lang="nn-NO" altLang="zh-CN" dirty="0"/>
              <a:t>= E; L2 = </a:t>
            </a:r>
            <a:r>
              <a:rPr lang="nn-NO" altLang="zh-CN" dirty="0" smtClean="0"/>
              <a:t>W})</a:t>
            </a:r>
          </a:p>
          <a:p>
            <a:pPr lvl="1"/>
            <a:endParaRPr lang="nn-NO" altLang="zh-CN" sz="2000" dirty="0"/>
          </a:p>
          <a:p>
            <a:pPr lvl="1"/>
            <a:endParaRPr lang="nn-NO" altLang="zh-CN" sz="2000" dirty="0" smtClean="0"/>
          </a:p>
          <a:p>
            <a:pPr lvl="1"/>
            <a:endParaRPr lang="nn-NO" altLang="zh-CN" sz="2000" dirty="0" smtClean="0"/>
          </a:p>
          <a:p>
            <a:r>
              <a:rPr lang="en-US" altLang="zh-CN" sz="2800" dirty="0"/>
              <a:t>We cannot encode the existence of a plan in general</a:t>
            </a:r>
          </a:p>
          <a:p>
            <a:r>
              <a:rPr lang="en-US" altLang="zh-CN" sz="2800" dirty="0"/>
              <a:t>But we can encode the existence of plan up to some length</a:t>
            </a:r>
            <a:endParaRPr lang="zh-CN" altLang="en-US" sz="6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725" y="2080442"/>
            <a:ext cx="2782597" cy="30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Planning Problem Definition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 planning problem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dirty="0"/>
                  <a:t> is a tuple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where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set of multivalued variables with finite domains.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each </a:t>
                </a:r>
                <a:r>
                  <a:rPr lang="en-US" altLang="zh-CN" dirty="0"/>
                  <a:t>variable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a finite possible set of values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𝑑𝑜𝑚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A   is </a:t>
                </a:r>
                <a:r>
                  <a:rPr lang="en-US" altLang="zh-CN" dirty="0"/>
                  <a:t>a set </a:t>
                </a:r>
                <a:r>
                  <a:rPr lang="en-US" altLang="zh-CN" dirty="0" smtClean="0"/>
                  <a:t>of actions</a:t>
                </a:r>
                <a:r>
                  <a:rPr lang="en-US" altLang="zh-CN" dirty="0"/>
                  <a:t>. Each action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altLang="zh-CN" dirty="0"/>
                  <a:t> is a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𝑒𝑓𝑓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a set of preconditions of action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𝑒𝑓𝑓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a set of effects of action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both </a:t>
                </a:r>
                <a:r>
                  <a:rPr lang="en-US" altLang="zh-CN" dirty="0"/>
                  <a:t>are sets of equalities of the form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𝑑𝑜𝑚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is the initial state, it is a </a:t>
                </a:r>
                <a:r>
                  <a:rPr lang="en-US" altLang="zh-CN" b="1" dirty="0"/>
                  <a:t>full</a:t>
                </a:r>
                <a:r>
                  <a:rPr lang="en-US" altLang="zh-CN" dirty="0"/>
                  <a:t> assignment of the variables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dirty="0"/>
                  <a:t> is the set of goal conditions, it is a set of equalities(same 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𝑒𝑓𝑓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)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2" t="-1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1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The task</a:t>
                </a:r>
              </a:p>
              <a:p>
                <a:r>
                  <a:rPr lang="en-US" altLang="zh-CN" dirty="0"/>
                  <a:t>Given a planning problem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construct a CNF formula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sus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satisfiable if and only if there is plan of length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697" r="-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FFD0D1-2AD6-4AE2-B842-EF4C4F4A0FA3}"/>
                  </a:ext>
                </a:extLst>
              </p:cNvPr>
              <p:cNvSpPr txBox="1"/>
              <p:nvPr/>
            </p:nvSpPr>
            <p:spPr>
              <a:xfrm>
                <a:off x="1018036" y="3181005"/>
                <a:ext cx="9905068" cy="2358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We will need two kinds of variables</a:t>
                </a:r>
              </a:p>
              <a:p>
                <a:r>
                  <a:rPr lang="en-US" altLang="zh-CN" sz="2400" dirty="0"/>
                  <a:t>	Variables to encode the actions:</a:t>
                </a:r>
              </a:p>
              <a:p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	Variables to encode the states:</a:t>
                </a:r>
              </a:p>
              <a:p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𝑑𝑜𝑚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In total we have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𝑑𝑜𝑚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variables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FFD0D1-2AD6-4AE2-B842-EF4C4F4A0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36" y="3181005"/>
                <a:ext cx="9905068" cy="2358466"/>
              </a:xfrm>
              <a:prstGeom prst="rect">
                <a:avLst/>
              </a:prstGeom>
              <a:blipFill>
                <a:blip r:embed="rId3"/>
                <a:stretch>
                  <a:fillRect l="-923" t="-2067" b="-3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3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 will need 8 kinds of clauses</a:t>
            </a:r>
          </a:p>
          <a:p>
            <a:r>
              <a:rPr lang="en-US" altLang="zh-CN" dirty="0"/>
              <a:t>The first state is the initial state</a:t>
            </a:r>
          </a:p>
          <a:p>
            <a:r>
              <a:rPr lang="en-US" altLang="zh-CN" dirty="0"/>
              <a:t>The goal conditions are satisfied in the end</a:t>
            </a:r>
          </a:p>
          <a:p>
            <a:r>
              <a:rPr lang="en-US" altLang="zh-CN" dirty="0"/>
              <a:t>Each state variable has at least one value</a:t>
            </a:r>
          </a:p>
          <a:p>
            <a:r>
              <a:rPr lang="en-US" altLang="zh-CN" dirty="0"/>
              <a:t>Each state variable has at most one value</a:t>
            </a:r>
          </a:p>
          <a:p>
            <a:r>
              <a:rPr lang="en-US" altLang="zh-CN" dirty="0"/>
              <a:t>If an action is applied it must be applicable</a:t>
            </a:r>
          </a:p>
          <a:p>
            <a:r>
              <a:rPr lang="en-US" altLang="zh-CN" dirty="0"/>
              <a:t>If an action is applied its effects are applied in the next step</a:t>
            </a:r>
          </a:p>
          <a:p>
            <a:r>
              <a:rPr lang="en-US" altLang="zh-CN" dirty="0"/>
              <a:t>State variables cannot change without an action between steps</a:t>
            </a:r>
          </a:p>
          <a:p>
            <a:r>
              <a:rPr lang="en-US" altLang="zh-CN" dirty="0"/>
              <a:t>At most one action is used in each step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9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" y="1729157"/>
            <a:ext cx="6777635" cy="389497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725" y="2080442"/>
            <a:ext cx="2782597" cy="30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Maximum Independent Set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Given a graph G=(V,E)</a:t>
            </a:r>
          </a:p>
          <a:p>
            <a:pPr lvl="1"/>
            <a:r>
              <a:rPr lang="en-US" altLang="zh-CN" dirty="0" smtClean="0"/>
              <a:t>An </a:t>
            </a:r>
            <a:r>
              <a:rPr lang="en-US" altLang="zh-C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Independent set </a:t>
            </a:r>
            <a:r>
              <a:rPr lang="en-US" altLang="zh-CN" dirty="0" smtClean="0"/>
              <a:t>is </a:t>
            </a:r>
            <a:r>
              <a:rPr lang="en-US" altLang="zh-CN" dirty="0"/>
              <a:t>a vertex subset C such that every vertex in C </a:t>
            </a:r>
            <a:r>
              <a:rPr lang="en-US" altLang="zh-CN" dirty="0" smtClean="0"/>
              <a:t>is not </a:t>
            </a:r>
            <a:r>
              <a:rPr lang="en-US" altLang="zh-CN" dirty="0"/>
              <a:t>adjacent to any other vertices in C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457200" indent="-457200"/>
            <a:r>
              <a:rPr lang="en-US" dirty="0">
                <a:sym typeface="+mn-ea"/>
              </a:rPr>
              <a:t>Problem: </a:t>
            </a:r>
            <a:r>
              <a:rPr lang="en-US" altLang="zh-CN" sz="2400" dirty="0">
                <a:sym typeface="+mn-ea"/>
              </a:rPr>
              <a:t>Find </a:t>
            </a:r>
            <a:r>
              <a:rPr lang="en-US" altLang="zh-CN" sz="2400" dirty="0" smtClean="0">
                <a:sym typeface="+mn-ea"/>
              </a:rPr>
              <a:t>an independent set with </a:t>
            </a:r>
            <a:r>
              <a:rPr lang="en-US" altLang="zh-CN" sz="2400" dirty="0">
                <a:sym typeface="+mn-ea"/>
              </a:rPr>
              <a:t>the </a:t>
            </a:r>
            <a:r>
              <a:rPr lang="en-US" altLang="zh-CN" sz="2400" dirty="0" smtClean="0">
                <a:sym typeface="+mn-ea"/>
              </a:rPr>
              <a:t>maximum size</a:t>
            </a:r>
            <a:r>
              <a:rPr lang="en-US" altLang="zh-CN" sz="2400" dirty="0">
                <a:sym typeface="+mn-ea"/>
              </a:rPr>
              <a:t>.</a:t>
            </a:r>
          </a:p>
          <a:p>
            <a:pPr marL="457200" indent="-457200"/>
            <a:r>
              <a:rPr lang="en-US" altLang="zh-CN" dirty="0">
                <a:sym typeface="+mn-ea"/>
              </a:rPr>
              <a:t>Applications: </a:t>
            </a:r>
            <a:r>
              <a:rPr lang="en-US" altLang="zh-CN" sz="2400" dirty="0" smtClean="0">
                <a:sym typeface="+mn-ea"/>
              </a:rPr>
              <a:t>map labeling….</a:t>
            </a:r>
          </a:p>
          <a:p>
            <a:pPr marL="457200" indent="-457200"/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36" y="3434068"/>
            <a:ext cx="5113007" cy="331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162"/>
            <a:ext cx="8096396" cy="3749337"/>
          </a:xfrm>
        </p:spPr>
      </p:pic>
    </p:spTree>
    <p:extLst>
      <p:ext uri="{BB962C8B-B14F-4D97-AF65-F5344CB8AC3E}">
        <p14:creationId xmlns:p14="http://schemas.microsoft.com/office/powerpoint/2010/main" val="31872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554"/>
            <a:ext cx="7845558" cy="3571413"/>
          </a:xfrm>
        </p:spPr>
      </p:pic>
    </p:spTree>
    <p:extLst>
      <p:ext uri="{BB962C8B-B14F-4D97-AF65-F5344CB8AC3E}">
        <p14:creationId xmlns:p14="http://schemas.microsoft.com/office/powerpoint/2010/main" val="27271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9" y="1603850"/>
            <a:ext cx="9041296" cy="3596488"/>
          </a:xfrm>
        </p:spPr>
      </p:pic>
      <p:sp>
        <p:nvSpPr>
          <p:cNvPr id="3" name="文本框 2"/>
          <p:cNvSpPr txBox="1"/>
          <p:nvPr/>
        </p:nvSpPr>
        <p:spPr>
          <a:xfrm>
            <a:off x="893379" y="5433849"/>
            <a:ext cx="8723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对于某个位置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，如果第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步它不在状态</a:t>
            </a:r>
            <a:r>
              <a:rPr lang="en-US" altLang="zh-CN" sz="2400" dirty="0" smtClean="0"/>
              <a:t>x=v, </a:t>
            </a:r>
            <a:r>
              <a:rPr lang="zh-CN" altLang="en-US" sz="2400" dirty="0" smtClean="0"/>
              <a:t>并且第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步没有执行任何可以得到</a:t>
            </a:r>
            <a:r>
              <a:rPr lang="en-US" altLang="zh-CN" sz="2400" dirty="0" smtClean="0"/>
              <a:t>x=v</a:t>
            </a:r>
            <a:r>
              <a:rPr lang="zh-CN" altLang="en-US" sz="2400" dirty="0" smtClean="0"/>
              <a:t>的动作，那么在</a:t>
            </a:r>
            <a:r>
              <a:rPr lang="en-US" altLang="zh-CN" sz="2400" dirty="0" smtClean="0"/>
              <a:t>t+1</a:t>
            </a:r>
            <a:r>
              <a:rPr lang="zh-CN" altLang="en-US" sz="2400" dirty="0" smtClean="0"/>
              <a:t>步，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仍然不会在状态</a:t>
            </a:r>
            <a:r>
              <a:rPr lang="en-US" altLang="zh-CN" sz="2400" dirty="0" smtClean="0"/>
              <a:t>x=v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96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5" y="1615129"/>
            <a:ext cx="7722088" cy="1913262"/>
          </a:xfrm>
        </p:spPr>
      </p:pic>
    </p:spTree>
    <p:extLst>
      <p:ext uri="{BB962C8B-B14F-4D97-AF65-F5344CB8AC3E}">
        <p14:creationId xmlns:p14="http://schemas.microsoft.com/office/powerpoint/2010/main" val="24369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SAT Solvers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Today, SAT solvers can handle formulas with millions of variables.</a:t>
            </a:r>
          </a:p>
          <a:p>
            <a:r>
              <a:rPr lang="en-US" altLang="zh-CN" dirty="0" smtClean="0"/>
              <a:t>SAT </a:t>
            </a:r>
            <a:r>
              <a:rPr lang="en-US" altLang="zh-CN" dirty="0"/>
              <a:t>competitions </a:t>
            </a:r>
          </a:p>
          <a:p>
            <a:r>
              <a:rPr lang="en-US" altLang="zh-CN" dirty="0"/>
              <a:t>Keep your eyes on recent improvements</a:t>
            </a:r>
          </a:p>
          <a:p>
            <a:r>
              <a:rPr lang="en-US" altLang="zh-CN" dirty="0"/>
              <a:t>Find them on the homepages</a:t>
            </a:r>
          </a:p>
          <a:p>
            <a:r>
              <a:rPr lang="en-US" altLang="zh-CN" dirty="0"/>
              <a:t>Or, you can send emails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3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MaxSAT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the formula is not </a:t>
            </a:r>
            <a:r>
              <a:rPr lang="en-US" altLang="zh-CN" dirty="0" err="1"/>
              <a:t>satisfiable</a:t>
            </a:r>
            <a:r>
              <a:rPr lang="en-US" altLang="zh-CN" dirty="0"/>
              <a:t>, we concern about satisfying as many clauses as possible -&gt; Maximum Satisfiability.</a:t>
            </a:r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14" y="2020476"/>
            <a:ext cx="5157987" cy="44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Variants of </a:t>
            </a:r>
            <a:r>
              <a:rPr lang="en-US" altLang="zh-CN" dirty="0"/>
              <a:t>MaxSAT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Weighted MaxSAT</a:t>
            </a:r>
          </a:p>
          <a:p>
            <a:pPr lvl="1"/>
            <a:r>
              <a:rPr lang="en-US" altLang="zh-CN" dirty="0" smtClean="0"/>
              <a:t>Each clause is associated with a weight, the goal: maximize the total weight of satisfied clauses</a:t>
            </a: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Partial MaxSAT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hard clauses: must be satisfied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soft clauses: to satisfy as many as possible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the </a:t>
            </a:r>
            <a:r>
              <a:rPr lang="en-US" altLang="zh-CN" dirty="0">
                <a:solidFill>
                  <a:schemeClr val="tx1"/>
                </a:solidFill>
              </a:rPr>
              <a:t>goal: satisfy all hard clauses and as many soft clauses as possible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Weighted Partial MaxSAT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Each soft clause is associated with a weight</a:t>
            </a:r>
          </a:p>
          <a:p>
            <a:pPr lvl="1"/>
            <a:r>
              <a:rPr lang="en-US" altLang="zh-CN" dirty="0" smtClean="0"/>
              <a:t>The goal: satisfy all hard clauses and maximize the total weight of satisfied soft clauses.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Encoding </a:t>
            </a:r>
            <a:r>
              <a:rPr lang="en-US" altLang="zh-CN" dirty="0" err="1" smtClean="0"/>
              <a:t>MaxCut</a:t>
            </a:r>
            <a:r>
              <a:rPr lang="en-US" altLang="zh-CN" dirty="0" smtClean="0"/>
              <a:t> </a:t>
            </a:r>
            <a:r>
              <a:rPr lang="en-US" altLang="zh-CN" dirty="0" smtClean="0"/>
              <a:t>to </a:t>
            </a:r>
            <a:r>
              <a:rPr lang="en-US" altLang="zh-CN" dirty="0" smtClean="0"/>
              <a:t>MaxSAT</a:t>
            </a:r>
            <a:endParaRPr lang="zh-CN" altLang="en-US" dirty="0"/>
          </a:p>
        </p:txBody>
      </p:sp>
      <p:sp>
        <p:nvSpPr>
          <p:cNvPr id="12" name="文本框 6"/>
          <p:cNvSpPr txBox="1">
            <a:spLocks noChangeArrowheads="1"/>
          </p:cNvSpPr>
          <p:nvPr/>
        </p:nvSpPr>
        <p:spPr bwMode="auto">
          <a:xfrm>
            <a:off x="395288" y="1021746"/>
            <a:ext cx="54008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MaxCut</a:t>
            </a:r>
            <a:r>
              <a:rPr lang="en-US" altLang="zh-CN" sz="2400" dirty="0" smtClean="0"/>
              <a:t>: to </a:t>
            </a:r>
            <a:r>
              <a:rPr lang="en-US" altLang="zh-CN" sz="2400" dirty="0"/>
              <a:t>maximize the numbers of edges in a graph that are “cut” by </a:t>
            </a:r>
            <a:r>
              <a:rPr lang="en-US" altLang="zh-CN" sz="2400" dirty="0" smtClean="0"/>
              <a:t>partitioning the </a:t>
            </a:r>
            <a:r>
              <a:rPr lang="en-US" altLang="zh-CN" sz="2400" dirty="0"/>
              <a:t>vertices into two sets.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13" name="文本框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6136" y="2060848"/>
            <a:ext cx="2376264" cy="4043607"/>
          </a:xfrm>
          <a:prstGeom prst="rect">
            <a:avLst/>
          </a:prstGeom>
          <a:blipFill>
            <a:blip r:embed="rId2"/>
            <a:stretch>
              <a:fillRect l="-2308" t="-754" r="-76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4" name="椭圆 13"/>
          <p:cNvSpPr/>
          <p:nvPr/>
        </p:nvSpPr>
        <p:spPr>
          <a:xfrm>
            <a:off x="930275" y="2740025"/>
            <a:ext cx="328613" cy="3286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643313" y="2740025"/>
            <a:ext cx="352425" cy="35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96938" y="5043488"/>
            <a:ext cx="328612" cy="3302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654425" y="5043488"/>
            <a:ext cx="352425" cy="35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8" name="直接连接符 17"/>
          <p:cNvCxnSpPr>
            <a:cxnSpLocks/>
            <a:stCxn id="14" idx="6"/>
            <a:endCxn id="15" idx="2"/>
          </p:cNvCxnSpPr>
          <p:nvPr/>
        </p:nvCxnSpPr>
        <p:spPr>
          <a:xfrm>
            <a:off x="1258888" y="2903538"/>
            <a:ext cx="2384425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  <a:stCxn id="14" idx="4"/>
            <a:endCxn id="16" idx="0"/>
          </p:cNvCxnSpPr>
          <p:nvPr/>
        </p:nvCxnSpPr>
        <p:spPr>
          <a:xfrm flipH="1">
            <a:off x="1060450" y="3068638"/>
            <a:ext cx="34925" cy="197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  <a:stCxn id="16" idx="6"/>
            <a:endCxn id="17" idx="2"/>
          </p:cNvCxnSpPr>
          <p:nvPr/>
        </p:nvCxnSpPr>
        <p:spPr>
          <a:xfrm>
            <a:off x="1225550" y="5208588"/>
            <a:ext cx="2428875" cy="11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4"/>
            <a:endCxn id="17" idx="0"/>
          </p:cNvCxnSpPr>
          <p:nvPr/>
        </p:nvCxnSpPr>
        <p:spPr>
          <a:xfrm>
            <a:off x="3819525" y="3092450"/>
            <a:ext cx="11113" cy="1951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6" idx="7"/>
            <a:endCxn id="15" idx="3"/>
          </p:cNvCxnSpPr>
          <p:nvPr/>
        </p:nvCxnSpPr>
        <p:spPr>
          <a:xfrm flipV="1">
            <a:off x="1177925" y="3040063"/>
            <a:ext cx="2517775" cy="2052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4"/>
          <p:cNvSpPr txBox="1">
            <a:spLocks noChangeArrowheads="1"/>
          </p:cNvSpPr>
          <p:nvPr/>
        </p:nvSpPr>
        <p:spPr bwMode="auto">
          <a:xfrm>
            <a:off x="1160463" y="2514600"/>
            <a:ext cx="64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r>
              <a:rPr lang="en-US" altLang="zh-CN" baseline="-25000"/>
              <a:t>1</a:t>
            </a:r>
            <a:endParaRPr lang="zh-CN" altLang="en-US" baseline="-25000"/>
          </a:p>
        </p:txBody>
      </p:sp>
      <p:sp>
        <p:nvSpPr>
          <p:cNvPr id="24" name="文本框 27"/>
          <p:cNvSpPr txBox="1">
            <a:spLocks noChangeArrowheads="1"/>
          </p:cNvSpPr>
          <p:nvPr/>
        </p:nvSpPr>
        <p:spPr bwMode="auto">
          <a:xfrm>
            <a:off x="3924300" y="2606675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r>
              <a:rPr lang="en-US" altLang="zh-CN" baseline="-25000"/>
              <a:t>2</a:t>
            </a:r>
            <a:endParaRPr lang="zh-CN" altLang="en-US" baseline="-25000"/>
          </a:p>
        </p:txBody>
      </p:sp>
      <p:sp>
        <p:nvSpPr>
          <p:cNvPr id="25" name="文本框 28"/>
          <p:cNvSpPr txBox="1">
            <a:spLocks noChangeArrowheads="1"/>
          </p:cNvSpPr>
          <p:nvPr/>
        </p:nvSpPr>
        <p:spPr bwMode="auto">
          <a:xfrm>
            <a:off x="3924300" y="5203825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r>
              <a:rPr lang="en-US" altLang="zh-CN" baseline="-25000"/>
              <a:t>3</a:t>
            </a:r>
            <a:endParaRPr lang="zh-CN" altLang="en-US" baseline="-25000"/>
          </a:p>
        </p:txBody>
      </p:sp>
      <p:sp>
        <p:nvSpPr>
          <p:cNvPr id="26" name="文本框 29"/>
          <p:cNvSpPr txBox="1">
            <a:spLocks noChangeArrowheads="1"/>
          </p:cNvSpPr>
          <p:nvPr/>
        </p:nvSpPr>
        <p:spPr bwMode="auto">
          <a:xfrm>
            <a:off x="500063" y="4927600"/>
            <a:ext cx="649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r>
              <a:rPr lang="en-US" altLang="zh-CN" baseline="-25000"/>
              <a:t>4</a:t>
            </a:r>
            <a:endParaRPr lang="zh-CN" altLang="en-US" baseline="-25000"/>
          </a:p>
        </p:txBody>
      </p:sp>
      <p:sp>
        <p:nvSpPr>
          <p:cNvPr id="27" name="文本框 25"/>
          <p:cNvSpPr txBox="1">
            <a:spLocks noChangeArrowheads="1"/>
          </p:cNvSpPr>
          <p:nvPr/>
        </p:nvSpPr>
        <p:spPr bwMode="auto">
          <a:xfrm>
            <a:off x="1225550" y="5826125"/>
            <a:ext cx="2625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Graph : G = (E, V)</a:t>
            </a:r>
            <a:endParaRPr lang="zh-CN" altLang="en-US"/>
          </a:p>
        </p:txBody>
      </p:sp>
      <p:sp>
        <p:nvSpPr>
          <p:cNvPr id="28" name="箭头: 右 3083"/>
          <p:cNvSpPr/>
          <p:nvPr/>
        </p:nvSpPr>
        <p:spPr>
          <a:xfrm>
            <a:off x="4338638" y="3648075"/>
            <a:ext cx="1160462" cy="50323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0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Encoding MaxClique to Partial </a:t>
            </a:r>
            <a:r>
              <a:rPr lang="en-US" altLang="zh-CN" dirty="0" err="1" smtClean="0"/>
              <a:t>MaxSAT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14195"/>
            <a:ext cx="4827905" cy="4363085"/>
          </a:xfrm>
        </p:spPr>
        <p:txBody>
          <a:bodyPr>
            <a:normAutofit/>
          </a:bodyPr>
          <a:lstStyle/>
          <a:p>
            <a:r>
              <a:rPr lang="en-US" altLang="zh-CN" dirty="0"/>
              <a:t>MaxClique Problem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60" y="2440305"/>
            <a:ext cx="3543300" cy="28003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875530" y="3545840"/>
            <a:ext cx="1453515" cy="589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6875145" y="1814195"/>
            <a:ext cx="4827905" cy="4363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Partial MaxSAT</a:t>
            </a:r>
          </a:p>
          <a:p>
            <a:r>
              <a:rPr lang="en-US" altLang="zh-CN" dirty="0"/>
              <a:t>hard clauses: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soft clauses: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85340" y="4872355"/>
            <a:ext cx="160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Graph: G=(E, V)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59625" y="2675573"/>
          <a:ext cx="2598420" cy="204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r:id="rId6" imgW="1193800" imgH="939800" progId="Equation.KSEE3">
                  <p:embed/>
                </p:oleObj>
              </mc:Choice>
              <mc:Fallback>
                <p:oleObj r:id="rId6" imgW="1193800" imgH="9398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59625" y="2675573"/>
                        <a:ext cx="2598420" cy="2049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59308" y="5144770"/>
          <a:ext cx="404495" cy="167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r:id="rId8" imgW="165100" imgH="685800" progId="Equation.KSEE3">
                  <p:embed/>
                </p:oleObj>
              </mc:Choice>
              <mc:Fallback>
                <p:oleObj r:id="rId8" imgW="165100" imgH="6858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59308" y="5144770"/>
                        <a:ext cx="404495" cy="167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7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Encoding </a:t>
            </a:r>
            <a:r>
              <a:rPr lang="en-US" altLang="zh-CN" dirty="0" err="1" smtClean="0"/>
              <a:t>MaxClique</a:t>
            </a:r>
            <a:r>
              <a:rPr lang="en-US" altLang="zh-CN" dirty="0" smtClean="0"/>
              <a:t> to Partial </a:t>
            </a:r>
            <a:r>
              <a:rPr lang="en-US" altLang="zh-CN" dirty="0"/>
              <a:t>MaxSAT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Encoding </a:t>
            </a:r>
            <a:r>
              <a:rPr lang="en-US" altLang="zh-CN" dirty="0" err="1"/>
              <a:t>MaxClique</a:t>
            </a:r>
            <a:r>
              <a:rPr lang="en-US" altLang="zh-CN" dirty="0"/>
              <a:t> to Partial MaxSAT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for each vertex, uses </a:t>
            </a:r>
            <a:r>
              <a:rPr lang="en-US" altLang="zh-CN" i="1" dirty="0"/>
              <a:t>one </a:t>
            </a:r>
            <a:r>
              <a:rPr lang="en-US" altLang="zh-CN" dirty="0"/>
              <a:t>variable. x</a:t>
            </a:r>
            <a:r>
              <a:rPr lang="en-US" altLang="zh-CN" baseline="-25000" dirty="0"/>
              <a:t>i</a:t>
            </a:r>
            <a:r>
              <a:rPr lang="en-US" altLang="zh-CN" dirty="0"/>
              <a:t> = 1 means vertex x is selected.</a:t>
            </a:r>
            <a:endParaRPr lang="en-US" altLang="zh-CN" baseline="-25000" dirty="0"/>
          </a:p>
          <a:p>
            <a:endParaRPr lang="en-US" altLang="zh-CN" dirty="0"/>
          </a:p>
          <a:p>
            <a:r>
              <a:rPr lang="en-US" altLang="zh-CN" dirty="0"/>
              <a:t>For each pair of vertices not adjacent, produces a negative 2-clause as hard clause, saying they cannot be both chosen.</a:t>
            </a:r>
          </a:p>
          <a:p>
            <a:r>
              <a:rPr lang="en-US" altLang="zh-CN" dirty="0"/>
              <a:t>For each vertex, produces a positive unit clause as soft clause.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95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Minimum Vertex Cover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Given a graph G=(V,E)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vertex cover</a:t>
            </a:r>
            <a:r>
              <a:rPr lang="en-US" altLang="zh-CN" dirty="0"/>
              <a:t> is a vertex subset C such that every edge in G has at least one vertex in C.</a:t>
            </a:r>
          </a:p>
          <a:p>
            <a:pPr marL="457200" indent="-457200"/>
            <a:r>
              <a:rPr lang="en-US" dirty="0">
                <a:sym typeface="+mn-ea"/>
              </a:rPr>
              <a:t>Problem: </a:t>
            </a:r>
            <a:r>
              <a:rPr lang="en-US" altLang="zh-CN" sz="2400" dirty="0">
                <a:sym typeface="+mn-ea"/>
              </a:rPr>
              <a:t>Find a vertex cover with the minimum size.</a:t>
            </a:r>
          </a:p>
          <a:p>
            <a:pPr marL="457200" indent="-457200"/>
            <a:r>
              <a:rPr lang="en-US" altLang="zh-CN" dirty="0">
                <a:sym typeface="+mn-ea"/>
              </a:rPr>
              <a:t>Applications: </a:t>
            </a:r>
            <a:r>
              <a:rPr lang="en-US" altLang="zh-CN" sz="2400" dirty="0">
                <a:sym typeface="+mn-ea"/>
              </a:rPr>
              <a:t>Monitoring link failures in network (at which nodes of the network to put the monitor, so that we can know all the status of the every linkage)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 descr="KD]SW84QR8A{[9Q5RPIK~Y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20" y="5157470"/>
            <a:ext cx="412369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1A049-6771-4E9E-8B5C-3337E2A6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Encoding </a:t>
            </a:r>
            <a:r>
              <a:rPr lang="en-US" altLang="zh-CN" dirty="0" smtClean="0"/>
              <a:t>Set Cover Problem to Weighted Partial MaxSAT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348863-D351-4175-8C70-9CE3ABC7D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765"/>
                <a:ext cx="5858164" cy="463039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3100" dirty="0" smtClean="0"/>
                  <a:t>Set Cover Problem</a:t>
                </a:r>
              </a:p>
              <a:p>
                <a:pPr marL="0" indent="0">
                  <a:buNone/>
                </a:pPr>
                <a:r>
                  <a:rPr lang="en-US" altLang="zh-CN" sz="3100" dirty="0" smtClean="0"/>
                  <a:t>U={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1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3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3100" dirty="0" smtClean="0"/>
                  <a:t>,</a:t>
                </a:r>
                <a:r>
                  <a:rPr lang="en-US" altLang="zh-CN" sz="3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3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3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3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sz="3100" dirty="0" smtClean="0"/>
                  <a:t>}</a:t>
                </a:r>
                <a:endParaRPr lang="en-US" altLang="zh-CN" sz="3100" dirty="0" smtClean="0"/>
              </a:p>
              <a:p>
                <a:r>
                  <a:rPr lang="en-US" altLang="zh-CN" sz="3100" dirty="0" smtClean="0"/>
                  <a:t>S1: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1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3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100" dirty="0" smtClean="0"/>
                  <a:t>}, 2</a:t>
                </a:r>
              </a:p>
              <a:p>
                <a:r>
                  <a:rPr lang="en-US" altLang="zh-CN" sz="3100" dirty="0" smtClean="0"/>
                  <a:t>S2: </a:t>
                </a:r>
                <a:r>
                  <a:rPr lang="en-US" altLang="zh-CN" sz="31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1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1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31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3100" dirty="0" smtClean="0"/>
                  <a:t>}, 3</a:t>
                </a:r>
              </a:p>
              <a:p>
                <a:r>
                  <a:rPr lang="en-US" altLang="zh-CN" sz="3100" dirty="0" smtClean="0"/>
                  <a:t>S3: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1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3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3100" dirty="0" smtClean="0"/>
                  <a:t>}, 2</a:t>
                </a:r>
              </a:p>
              <a:p>
                <a:r>
                  <a:rPr lang="en-US" altLang="zh-CN" sz="3100" dirty="0" smtClean="0"/>
                  <a:t>S4: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3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3100" dirty="0" smtClean="0"/>
                  <a:t>}, 2</a:t>
                </a:r>
              </a:p>
              <a:p>
                <a:r>
                  <a:rPr lang="en-US" altLang="zh-CN" sz="3100" dirty="0" smtClean="0"/>
                  <a:t>S5: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3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3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3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3100" dirty="0" smtClean="0"/>
                  <a:t>},7</a:t>
                </a:r>
              </a:p>
              <a:p>
                <a:r>
                  <a:rPr lang="en-US" altLang="zh-CN" sz="3100" dirty="0" smtClean="0"/>
                  <a:t>S6: </a:t>
                </a:r>
                <a:r>
                  <a:rPr lang="en-US" altLang="zh-CN" sz="31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3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3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3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3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sz="3100" dirty="0" smtClean="0"/>
                  <a:t>},5</a:t>
                </a:r>
                <a:endParaRPr lang="en-US" altLang="zh-CN" sz="3100" dirty="0"/>
              </a:p>
              <a:p>
                <a:r>
                  <a:rPr lang="en-US" altLang="zh-CN" sz="3100" dirty="0" smtClean="0"/>
                  <a:t>S7: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3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3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sz="3100" dirty="0" smtClean="0"/>
                  <a:t>},3</a:t>
                </a:r>
              </a:p>
              <a:p>
                <a:r>
                  <a:rPr lang="en-US" altLang="zh-CN" sz="3100" dirty="0" smtClean="0"/>
                  <a:t>S8: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3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sz="3100" dirty="0" smtClean="0"/>
                  <a:t>},4</a:t>
                </a:r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			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348863-D351-4175-8C70-9CE3ABC7D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765"/>
                <a:ext cx="5858164" cy="4630396"/>
              </a:xfrm>
              <a:blipFill>
                <a:blip r:embed="rId2"/>
                <a:stretch>
                  <a:fillRect l="-2292" t="-3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7229082" y="1649119"/>
            <a:ext cx="5089453" cy="3868918"/>
            <a:chOff x="7229082" y="1649119"/>
            <a:chExt cx="5089453" cy="3868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内容占位符 2">
                  <a:extLst>
                    <a:ext uri="{FF2B5EF4-FFF2-40B4-BE49-F238E27FC236}">
                      <a16:creationId xmlns:a16="http://schemas.microsoft.com/office/drawing/2014/main" id="{C7A1CD72-B084-41EC-AFA8-664BB9312E5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229082" y="1649119"/>
                  <a:ext cx="2648932" cy="38689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SzPct val="120000"/>
                    <a:buFont typeface="Wingdings" panose="05000000000000000000" pitchFamily="2" charset="2"/>
                    <a:buChar char="§"/>
                    <a:defRPr sz="2800" b="1" kern="1200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66"/>
                    </a:buClr>
                    <a:buSzPct val="70000"/>
                    <a:buFont typeface="Wingdings" panose="05000000000000000000" pitchFamily="2" charset="2"/>
                    <a:buChar char="u"/>
                    <a:defRPr sz="2400" b="1" kern="1200">
                      <a:solidFill>
                        <a:srgbClr val="0000FF"/>
                      </a:solidFill>
                      <a:latin typeface="+mn-lt"/>
                      <a:ea typeface="楷体_GB2312" pitchFamily="1" charset="-122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v"/>
                    <a:defRPr sz="2000" b="1" kern="1200">
                      <a:solidFill>
                        <a:srgbClr val="FF3399"/>
                      </a:solidFill>
                      <a:latin typeface="+mn-lt"/>
                      <a:ea typeface="楷体_GB2312" pitchFamily="1" charset="-122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•"/>
                    <a:defRPr sz="2000" b="1" kern="1200">
                      <a:solidFill>
                        <a:schemeClr val="tx1"/>
                      </a:solidFill>
                      <a:latin typeface="+mn-lt"/>
                      <a:ea typeface="楷体_GB2312" pitchFamily="1" charset="-122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–"/>
                    <a:defRPr sz="1600" b="1" kern="1200">
                      <a:solidFill>
                        <a:srgbClr val="660033"/>
                      </a:solidFill>
                      <a:latin typeface="+mn-lt"/>
                      <a:ea typeface="楷体_GB2312" pitchFamily="1" charset="-122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Wingdings" panose="05000000000000000000" pitchFamily="2" charset="2"/>
                    <a:buNone/>
                  </a:pPr>
                  <a:r>
                    <a:rPr lang="en-US" altLang="zh-CN" sz="2200" dirty="0">
                      <a:solidFill>
                        <a:schemeClr val="tx1"/>
                      </a:solidFill>
                    </a:rPr>
                    <a:t>Hard clauses:</a:t>
                  </a:r>
                </a:p>
                <a:p>
                  <a:pPr marL="0" indent="0">
                    <a:buFont typeface="Wingdings" panose="05000000000000000000" pitchFamily="2" charset="2"/>
                    <a:buNone/>
                  </a:pPr>
                  <a:endParaRPr lang="en-US" altLang="zh-CN" sz="2200" dirty="0">
                    <a:solidFill>
                      <a:schemeClr val="tx1"/>
                    </a:solidFill>
                  </a:endParaRPr>
                </a:p>
                <a:p>
                  <a:pPr marL="0" indent="0"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sz="2200" dirty="0">
                    <a:solidFill>
                      <a:schemeClr val="tx1"/>
                    </a:solidFill>
                  </a:endParaRPr>
                </a:p>
                <a:p>
                  <a:pPr marL="0" indent="0"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2:{</m:t>
                        </m:r>
                        <m:sSub>
                          <m:sSubPr>
                            <m:ctrlPr>
                              <a:rPr lang="zh-CN" altLang="en-US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altLang="zh-CN" sz="2200" dirty="0">
                    <a:solidFill>
                      <a:schemeClr val="tx1"/>
                    </a:solidFill>
                  </a:endParaRPr>
                </a:p>
                <a:p>
                  <a:pPr marL="0" indent="0"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3:{</m:t>
                        </m:r>
                        <m:sSub>
                          <m:sSubPr>
                            <m:ctrlPr>
                              <a:rPr lang="zh-CN" altLang="en-US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altLang="zh-CN" sz="2200" dirty="0">
                    <a:solidFill>
                      <a:schemeClr val="tx1"/>
                    </a:solidFill>
                  </a:endParaRPr>
                </a:p>
                <a:p>
                  <a:pPr marL="0" indent="0"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4:{</m:t>
                        </m:r>
                        <m:sSub>
                          <m:sSubPr>
                            <m:ctrlPr>
                              <a:rPr lang="zh-CN" altLang="en-US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  <a:p>
                  <a:pPr marL="0" indent="0"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5:{</m:t>
                        </m:r>
                        <m:sSub>
                          <m:sSubPr>
                            <m:ctrlPr>
                              <a:rPr lang="zh-CN" altLang="en-US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  <a:p>
                  <a:pPr marL="0" indent="0"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6:{</m:t>
                        </m:r>
                        <m:sSub>
                          <m:sSubPr>
                            <m:ctrlPr>
                              <a:rPr lang="zh-CN" altLang="en-US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  <a:p>
                  <a:pPr marL="0" indent="0"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7:{</m:t>
                        </m:r>
                        <m:sSub>
                          <m:sSubPr>
                            <m:ctrlPr>
                              <a:rPr lang="zh-CN" altLang="en-US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  <a:p>
                  <a:pPr marL="0" indent="0"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8:{</m:t>
                        </m:r>
                        <m:sSub>
                          <m:sSubPr>
                            <m:ctrlPr>
                              <a:rPr lang="zh-CN" altLang="en-US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内容占位符 2">
                  <a:extLst>
                    <a:ext uri="{FF2B5EF4-FFF2-40B4-BE49-F238E27FC236}">
                      <a16:creationId xmlns:a16="http://schemas.microsoft.com/office/drawing/2014/main" id="{C7A1CD72-B084-41EC-AFA8-664BB9312E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29082" y="1649119"/>
                  <a:ext cx="2648932" cy="3868918"/>
                </a:xfrm>
                <a:prstGeom prst="rect">
                  <a:avLst/>
                </a:prstGeom>
                <a:blipFill>
                  <a:blip r:embed="rId10"/>
                  <a:stretch>
                    <a:fillRect l="-2995" t="-94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内容占位符 2">
                  <a:extLst>
                    <a:ext uri="{FF2B5EF4-FFF2-40B4-BE49-F238E27FC236}">
                      <a16:creationId xmlns:a16="http://schemas.microsoft.com/office/drawing/2014/main" id="{BF2272AC-6E0C-4A80-9229-CEF27BD3A94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9669603" y="1649119"/>
                  <a:ext cx="2648932" cy="38689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SzPct val="120000"/>
                    <a:buFont typeface="Wingdings" panose="05000000000000000000" pitchFamily="2" charset="2"/>
                    <a:buChar char="§"/>
                    <a:defRPr sz="2800" b="1" kern="1200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66"/>
                    </a:buClr>
                    <a:buSzPct val="70000"/>
                    <a:buFont typeface="Wingdings" panose="05000000000000000000" pitchFamily="2" charset="2"/>
                    <a:buChar char="u"/>
                    <a:defRPr sz="2400" b="1" kern="1200">
                      <a:solidFill>
                        <a:srgbClr val="0000FF"/>
                      </a:solidFill>
                      <a:latin typeface="+mn-lt"/>
                      <a:ea typeface="楷体_GB2312" pitchFamily="1" charset="-122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v"/>
                    <a:defRPr sz="2000" b="1" kern="1200">
                      <a:solidFill>
                        <a:srgbClr val="FF3399"/>
                      </a:solidFill>
                      <a:latin typeface="+mn-lt"/>
                      <a:ea typeface="楷体_GB2312" pitchFamily="1" charset="-122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•"/>
                    <a:defRPr sz="2000" b="1" kern="1200">
                      <a:solidFill>
                        <a:schemeClr val="tx1"/>
                      </a:solidFill>
                      <a:latin typeface="+mn-lt"/>
                      <a:ea typeface="楷体_GB2312" pitchFamily="1" charset="-122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–"/>
                    <a:defRPr sz="1600" b="1" kern="1200">
                      <a:solidFill>
                        <a:srgbClr val="660033"/>
                      </a:solidFill>
                      <a:latin typeface="+mn-lt"/>
                      <a:ea typeface="楷体_GB2312" pitchFamily="1" charset="-122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Wingdings" panose="05000000000000000000" pitchFamily="2" charset="2"/>
                    <a:buNone/>
                  </a:pPr>
                  <a:r>
                    <a:rPr lang="en-US" altLang="zh-CN" sz="2200" dirty="0">
                      <a:solidFill>
                        <a:schemeClr val="tx1"/>
                      </a:solidFill>
                    </a:rPr>
                    <a:t>Soft clauses:</a:t>
                  </a:r>
                </a:p>
                <a:p>
                  <a:pPr marL="0" indent="0">
                    <a:buFont typeface="Wingdings" panose="05000000000000000000" pitchFamily="2" charset="2"/>
                    <a:buNone/>
                  </a:pPr>
                  <a:endParaRPr lang="en-US" altLang="zh-CN" sz="2200" dirty="0">
                    <a:solidFill>
                      <a:schemeClr val="tx1"/>
                    </a:solidFill>
                  </a:endParaRPr>
                </a:p>
                <a:p>
                  <a:pPr marL="0" indent="0"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lang="zh-CN" altLang="en-US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2</m:t>
                        </m:r>
                      </m:oMath>
                    </m:oMathPara>
                  </a14:m>
                  <a:endParaRPr lang="en-US" altLang="zh-CN" sz="2200" dirty="0">
                    <a:solidFill>
                      <a:schemeClr val="tx1"/>
                    </a:solidFill>
                  </a:endParaRPr>
                </a:p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3</m:t>
                        </m:r>
                      </m:oMath>
                    </m:oMathPara>
                  </a14:m>
                  <a:endParaRPr lang="en-US" altLang="zh-CN" sz="2200" dirty="0">
                    <a:solidFill>
                      <a:schemeClr val="tx1"/>
                    </a:solidFill>
                  </a:endParaRPr>
                </a:p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2</m:t>
                        </m:r>
                      </m:oMath>
                    </m:oMathPara>
                  </a14:m>
                  <a:endParaRPr lang="en-US" altLang="zh-CN" sz="2200" dirty="0">
                    <a:solidFill>
                      <a:schemeClr val="tx1"/>
                    </a:solidFill>
                  </a:endParaRPr>
                </a:p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2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7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5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3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4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内容占位符 2">
                  <a:extLst>
                    <a:ext uri="{FF2B5EF4-FFF2-40B4-BE49-F238E27FC236}">
                      <a16:creationId xmlns:a16="http://schemas.microsoft.com/office/drawing/2014/main" id="{BF2272AC-6E0C-4A80-9229-CEF27BD3A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69603" y="1649119"/>
                  <a:ext cx="2648932" cy="3868918"/>
                </a:xfrm>
                <a:prstGeom prst="rect">
                  <a:avLst/>
                </a:prstGeom>
                <a:blipFill>
                  <a:blip r:embed="rId11"/>
                  <a:stretch>
                    <a:fillRect l="-2989" t="-94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右箭头 6"/>
          <p:cNvSpPr/>
          <p:nvPr/>
        </p:nvSpPr>
        <p:spPr>
          <a:xfrm>
            <a:off x="5099685" y="3536950"/>
            <a:ext cx="1453515" cy="589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Constraint Satisfiability </a:t>
            </a:r>
            <a:r>
              <a:rPr lang="en-US" altLang="zh-CN" dirty="0" smtClean="0"/>
              <a:t>Problem (CSP)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05386" cy="4351338"/>
          </a:xfrm>
        </p:spPr>
        <p:txBody>
          <a:bodyPr/>
          <a:lstStyle/>
          <a:p>
            <a:r>
              <a:rPr lang="en-US" altLang="zh-CN" dirty="0"/>
              <a:t>Constraint Satisfiability Problem</a:t>
            </a:r>
          </a:p>
          <a:p>
            <a:r>
              <a:rPr lang="en-US" altLang="zh-CN" dirty="0"/>
              <a:t>P=&lt;X,D,C&gt;</a:t>
            </a:r>
          </a:p>
          <a:p>
            <a:pPr lvl="1"/>
            <a:r>
              <a:rPr lang="en-US" altLang="zh-CN" dirty="0"/>
              <a:t>X: variables </a:t>
            </a:r>
          </a:p>
          <a:p>
            <a:pPr lvl="1"/>
            <a:r>
              <a:rPr lang="en-US" altLang="zh-CN" dirty="0"/>
              <a:t>D: domains</a:t>
            </a:r>
          </a:p>
          <a:p>
            <a:pPr lvl="1"/>
            <a:r>
              <a:rPr lang="en-US" altLang="zh-CN" dirty="0"/>
              <a:t>C: constraints</a:t>
            </a:r>
          </a:p>
          <a:p>
            <a:endParaRPr lang="en-US" altLang="zh-CN" dirty="0"/>
          </a:p>
          <a:p>
            <a:r>
              <a:rPr lang="en-US" altLang="zh-CN" dirty="0"/>
              <a:t>Express constraints</a:t>
            </a:r>
          </a:p>
          <a:p>
            <a:pPr lvl="1"/>
            <a:r>
              <a:rPr lang="en-US" altLang="zh-CN" dirty="0"/>
              <a:t>Extensional </a:t>
            </a:r>
          </a:p>
          <a:p>
            <a:pPr lvl="1"/>
            <a:r>
              <a:rPr lang="en-US" altLang="zh-CN" dirty="0" err="1"/>
              <a:t>Intensional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844228" y="2199658"/>
            <a:ext cx="2438400" cy="2244725"/>
            <a:chOff x="2286000" y="2860675"/>
            <a:chExt cx="2438400" cy="2244725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2286000" y="29718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22860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286000" y="51054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7244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5814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286000" y="39624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286000" y="34290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286000" y="45720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718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1148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048000" y="28606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251325" y="3394075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498725" y="4003675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717925" y="4537075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643586" y="1825625"/>
            <a:ext cx="4920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Encoding the n-queue problem to CSP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643586" y="4555508"/>
            <a:ext cx="39324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Variables: 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4 </a:t>
            </a:r>
            <a:endParaRPr lang="zh-CN" altLang="en-US" sz="2400" baseline="-25000" dirty="0"/>
          </a:p>
          <a:p>
            <a:r>
              <a:rPr lang="en-US" altLang="zh-CN" sz="2400" baseline="-25000" dirty="0"/>
              <a:t> </a:t>
            </a:r>
            <a:endParaRPr lang="zh-CN" altLang="en-US" baseline="-25000" dirty="0"/>
          </a:p>
          <a:p>
            <a:r>
              <a:rPr lang="en-US" altLang="zh-CN" baseline="-25000" dirty="0"/>
              <a:t> 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84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Constraint Satisfiability Problem (CSP)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05386" cy="4351338"/>
          </a:xfrm>
        </p:spPr>
        <p:txBody>
          <a:bodyPr/>
          <a:lstStyle/>
          <a:p>
            <a:r>
              <a:rPr lang="en-US" altLang="zh-CN" dirty="0"/>
              <a:t>Constraint Satisfiability Problem</a:t>
            </a:r>
          </a:p>
          <a:p>
            <a:r>
              <a:rPr lang="en-US" altLang="zh-CN" dirty="0"/>
              <a:t>P=&lt;X,D,C&gt;</a:t>
            </a:r>
          </a:p>
          <a:p>
            <a:pPr lvl="1"/>
            <a:r>
              <a:rPr lang="en-US" altLang="zh-CN" dirty="0"/>
              <a:t>X: variables </a:t>
            </a:r>
          </a:p>
          <a:p>
            <a:pPr lvl="1"/>
            <a:r>
              <a:rPr lang="en-US" altLang="zh-CN" dirty="0"/>
              <a:t>D: domains</a:t>
            </a:r>
          </a:p>
          <a:p>
            <a:pPr lvl="1"/>
            <a:r>
              <a:rPr lang="en-US" altLang="zh-CN" dirty="0"/>
              <a:t>C: constraints</a:t>
            </a:r>
          </a:p>
          <a:p>
            <a:endParaRPr lang="en-US" altLang="zh-CN" dirty="0"/>
          </a:p>
          <a:p>
            <a:r>
              <a:rPr lang="en-US" altLang="zh-CN" dirty="0"/>
              <a:t>Express constraints</a:t>
            </a:r>
          </a:p>
          <a:p>
            <a:pPr lvl="1"/>
            <a:r>
              <a:rPr lang="en-US" altLang="zh-CN" dirty="0"/>
              <a:t>Extensional </a:t>
            </a:r>
          </a:p>
          <a:p>
            <a:pPr lvl="1"/>
            <a:r>
              <a:rPr lang="en-US" altLang="zh-CN" dirty="0" err="1"/>
              <a:t>Intensional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844228" y="2199658"/>
            <a:ext cx="2438400" cy="2244725"/>
            <a:chOff x="2286000" y="2860675"/>
            <a:chExt cx="2438400" cy="2244725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2286000" y="29718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22860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286000" y="51054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7244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5814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286000" y="39624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286000" y="34290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286000" y="45720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718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1148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048000" y="28606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251325" y="3394075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498725" y="4003675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717925" y="4537075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643586" y="1825625"/>
            <a:ext cx="4920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Encoding the n-queue problem to CSP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643586" y="4555508"/>
            <a:ext cx="393246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Variables: 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4 </a:t>
            </a:r>
            <a:endParaRPr lang="zh-CN" altLang="en-US" sz="2400" baseline="-25000" dirty="0"/>
          </a:p>
          <a:p>
            <a:r>
              <a:rPr lang="en-US" altLang="zh-CN" sz="2400" baseline="-25000" dirty="0"/>
              <a:t> 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dirty="0"/>
              <a:t>, D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D</a:t>
            </a:r>
            <a:r>
              <a:rPr lang="en-US" altLang="zh-CN" sz="2400" baseline="-25000" dirty="0"/>
              <a:t>4 </a:t>
            </a:r>
            <a:r>
              <a:rPr lang="en-US" altLang="zh-CN" sz="2400" dirty="0">
                <a:solidFill>
                  <a:srgbClr val="FF0000"/>
                </a:solidFill>
              </a:rPr>
              <a:t>(D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i </a:t>
            </a:r>
            <a:r>
              <a:rPr lang="en-US" altLang="zh-CN" sz="2400" dirty="0">
                <a:solidFill>
                  <a:srgbClr val="FF0000"/>
                </a:solidFill>
              </a:rPr>
              <a:t> = {1,2,3,4})</a:t>
            </a:r>
          </a:p>
          <a:p>
            <a:endParaRPr lang="en-US" altLang="zh-CN" sz="2400" baseline="-25000" dirty="0"/>
          </a:p>
          <a:p>
            <a:r>
              <a:rPr kumimoji="1" lang="en-US" altLang="zh-CN" sz="2400" dirty="0">
                <a:latin typeface="Times New Roman" panose="02020603050405020304" pitchFamily="18" charset="0"/>
              </a:rPr>
              <a:t> x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≠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(0&lt;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j≤n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 ;   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</a:rPr>
              <a:t> |x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-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</a:rPr>
              <a:t>j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| ≠ |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-j|.    (0&lt;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j≤n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endParaRPr lang="zh-CN" altLang="en-US" baseline="-25000" dirty="0"/>
          </a:p>
          <a:p>
            <a:r>
              <a:rPr lang="en-US" altLang="zh-CN" baseline="-25000" dirty="0"/>
              <a:t> </a:t>
            </a:r>
            <a:endParaRPr lang="zh-CN" altLang="en-US" baseline="-25000" dirty="0"/>
          </a:p>
        </p:txBody>
      </p:sp>
      <p:sp>
        <p:nvSpPr>
          <p:cNvPr id="4" name="矩形 3"/>
          <p:cNvSpPr/>
          <p:nvPr/>
        </p:nvSpPr>
        <p:spPr>
          <a:xfrm>
            <a:off x="7496541" y="2259800"/>
            <a:ext cx="674025" cy="2236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dirty="0"/>
              <a:t>Satisfiability Modulo </a:t>
            </a:r>
            <a:r>
              <a:rPr lang="da-DK" altLang="zh-CN" dirty="0" smtClean="0"/>
              <a:t>Theories</a:t>
            </a:r>
            <a:r>
              <a:rPr lang="zh-CN" altLang="en-US" dirty="0"/>
              <a:t> </a:t>
            </a:r>
            <a:r>
              <a:rPr lang="en-US" altLang="zh-CN" dirty="0" smtClean="0"/>
              <a:t>(SMT)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0873" cy="4351338"/>
          </a:xfrm>
        </p:spPr>
        <p:txBody>
          <a:bodyPr/>
          <a:lstStyle/>
          <a:p>
            <a:r>
              <a:rPr lang="da-DK" altLang="zh-CN" dirty="0"/>
              <a:t>Satisfiability Modulo Theories</a:t>
            </a:r>
          </a:p>
          <a:p>
            <a:r>
              <a:rPr lang="da-DK" altLang="zh-CN" dirty="0"/>
              <a:t>Propositional logic is usually not sufficient in many problems.</a:t>
            </a:r>
          </a:p>
          <a:p>
            <a:r>
              <a:rPr lang="da-DK" altLang="zh-CN" dirty="0"/>
              <a:t>First Order Logic: powerful to express </a:t>
            </a:r>
            <a:r>
              <a:rPr lang="en-US" altLang="zh-CN" dirty="0"/>
              <a:t>most </a:t>
            </a:r>
            <a:r>
              <a:rPr lang="da-DK" altLang="zh-CN" dirty="0"/>
              <a:t>real world applications.</a:t>
            </a:r>
          </a:p>
          <a:p>
            <a:r>
              <a:rPr lang="da-DK" altLang="zh-CN" dirty="0"/>
              <a:t>But, first order logic is generally undecidable!</a:t>
            </a:r>
          </a:p>
          <a:p>
            <a:endParaRPr lang="en-US" altLang="zh-CN" dirty="0"/>
          </a:p>
          <a:p>
            <a:r>
              <a:rPr lang="en-US" altLang="zh-CN" dirty="0"/>
              <a:t>SMT: takes segments of first order logic</a:t>
            </a:r>
          </a:p>
          <a:p>
            <a:pPr lvl="1"/>
            <a:r>
              <a:rPr lang="en-US" altLang="zh-CN" dirty="0"/>
              <a:t>Only considers certain background theories.</a:t>
            </a:r>
          </a:p>
        </p:txBody>
      </p:sp>
    </p:spTree>
    <p:extLst>
      <p:ext uri="{BB962C8B-B14F-4D97-AF65-F5344CB8AC3E}">
        <p14:creationId xmlns:p14="http://schemas.microsoft.com/office/powerpoint/2010/main" val="133361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What is a SMT instance?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/>
                  <a:t>A logical formula built using</a:t>
                </a:r>
              </a:p>
              <a:p>
                <a:pPr lvl="1"/>
                <a:r>
                  <a:rPr lang="da-DK"/>
                  <a:t>negation, conjunction and disjuction</a:t>
                </a:r>
              </a:p>
              <a:p>
                <a:pPr lvl="2"/>
                <a:r>
                  <a:rPr lang="da-DK"/>
                  <a:t>e.g.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𝑎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da-DK"/>
              </a:p>
              <a:p>
                <a:pPr lvl="2"/>
                <a:r>
                  <a:rPr lang="da-DK"/>
                  <a:t>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</m:d>
                    <m:r>
                      <a:rPr lang="da-DK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∨¬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da-DK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da-DK"/>
              </a:p>
              <a:p>
                <a:pPr lvl="1"/>
                <a:r>
                  <a:rPr lang="da-DK"/>
                  <a:t>theory </a:t>
                </a:r>
                <a:r>
                  <a:rPr lang="da-DK" i="1"/>
                  <a:t>specific</a:t>
                </a:r>
                <a:r>
                  <a:rPr lang="da-DK"/>
                  <a:t> operators</a:t>
                </a:r>
              </a:p>
              <a:p>
                <a:pPr lvl="2"/>
                <a:r>
                  <a:rPr lang="da-DK"/>
                  <a:t>e.g.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𝑥</m:t>
                    </m:r>
                    <m:r>
                      <a:rPr lang="da-DK" b="0" i="1" smtClean="0">
                        <a:latin typeface="Cambria Math"/>
                      </a:rPr>
                      <m:t>≤</m:t>
                    </m:r>
                    <m:r>
                      <a:rPr lang="da-DK" b="0" i="1" smtClean="0">
                        <a:latin typeface="Cambria Math"/>
                      </a:rPr>
                      <m:t>5</m:t>
                    </m:r>
                  </m:oMath>
                </a14:m>
                <a:r>
                  <a:rPr lang="da-DK"/>
                  <a:t>,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𝑦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𝑧</m:t>
                    </m:r>
                  </m:oMath>
                </a14:m>
                <a:endParaRPr lang="da-DK" b="0" i="1">
                  <a:latin typeface="Cambria Math"/>
                  <a:ea typeface="Cambria Math"/>
                </a:endParaRPr>
              </a:p>
              <a:p>
                <a:pPr lvl="2"/>
                <a:r>
                  <a:rPr lang="da-DK" b="0"/>
                  <a:t>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i="1">
                            <a:latin typeface="Cambria Math"/>
                          </a:rPr>
                          <m:t>𝑚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⊕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da-DK" i="1">
                        <a:latin typeface="Cambria Math"/>
                        <a:ea typeface="Cambria Math"/>
                      </a:rPr>
                      <m:t>⊕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endParaRPr lang="da-DK"/>
              </a:p>
              <a:p>
                <a:pPr lvl="2"/>
                <a:r>
                  <a:rPr lang="da-DK"/>
                  <a:t>e.g.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da-DK" b="0" i="1" smtClean="0">
                        <a:latin typeface="Cambria Math"/>
                      </a:rPr>
                      <m:t>=</m:t>
                    </m:r>
                    <m:r>
                      <a:rPr lang="da-DK" b="0" i="1" smtClean="0">
                        <a:latin typeface="Cambria Math"/>
                      </a:rPr>
                      <m:t>𝑓</m:t>
                    </m:r>
                    <m:r>
                      <a:rPr lang="da-DK" b="0" i="1" smtClean="0">
                        <a:latin typeface="Cambria Math"/>
                      </a:rPr>
                      <m:t>(</m:t>
                    </m:r>
                    <m:r>
                      <a:rPr lang="da-DK" b="0" i="1" smtClean="0">
                        <a:latin typeface="Cambria Math"/>
                      </a:rPr>
                      <m:t>𝑦</m:t>
                    </m:r>
                    <m:r>
                      <a:rPr lang="da-DK" b="0" i="1" smtClean="0">
                        <a:latin typeface="Cambria Math"/>
                      </a:rPr>
                      <m:t>)∧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da-DK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da-DK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da-DK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a-DK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41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Checking validity by SMT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66" y="2839388"/>
            <a:ext cx="4223732" cy="280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dirty="0"/>
              <a:t>Satisfiability Modulo Theories</a:t>
            </a:r>
            <a:r>
              <a:rPr lang="zh-CN" altLang="en-US" dirty="0"/>
              <a:t> </a:t>
            </a:r>
            <a:r>
              <a:rPr lang="en-US" altLang="zh-CN" dirty="0"/>
              <a:t>(SMT)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/>
              <a:t>Theory of:</a:t>
            </a:r>
          </a:p>
          <a:p>
            <a:pPr lvl="1"/>
            <a:r>
              <a:rPr lang="da-DK" dirty="0"/>
              <a:t>Difference Arithemetic</a:t>
            </a:r>
          </a:p>
          <a:p>
            <a:pPr lvl="1"/>
            <a:r>
              <a:rPr lang="da-DK" dirty="0"/>
              <a:t>Linear Arithmetic</a:t>
            </a:r>
          </a:p>
          <a:p>
            <a:pPr lvl="1"/>
            <a:r>
              <a:rPr lang="da-DK" dirty="0"/>
              <a:t>Arrays</a:t>
            </a:r>
          </a:p>
          <a:p>
            <a:pPr lvl="1"/>
            <a:r>
              <a:rPr lang="da-DK" dirty="0"/>
              <a:t>Bit Vectors</a:t>
            </a:r>
          </a:p>
          <a:p>
            <a:pPr lvl="1"/>
            <a:r>
              <a:rPr lang="da-DK" dirty="0"/>
              <a:t>Algebraic Datatypes</a:t>
            </a:r>
          </a:p>
          <a:p>
            <a:pPr lvl="1"/>
            <a:r>
              <a:rPr lang="da-DK" dirty="0"/>
              <a:t>Uninterpreted </a:t>
            </a:r>
            <a:r>
              <a:rPr lang="da-DK" dirty="0" smtClean="0"/>
              <a:t>Functions</a:t>
            </a:r>
          </a:p>
          <a:p>
            <a:pPr lvl="1"/>
            <a:endParaRPr lang="da-DK" dirty="0"/>
          </a:p>
          <a:p>
            <a:r>
              <a:rPr lang="da-DK" altLang="zh-CN" dirty="0"/>
              <a:t>A modeling language for SMT instances</a:t>
            </a:r>
          </a:p>
          <a:p>
            <a:pPr lvl="1"/>
            <a:r>
              <a:rPr lang="da-DK" altLang="zh-CN" dirty="0"/>
              <a:t>A declarative language with Lisp-like </a:t>
            </a:r>
            <a:r>
              <a:rPr lang="da-DK" altLang="zh-CN" dirty="0" smtClean="0"/>
              <a:t>syntax</a:t>
            </a:r>
            <a:endParaRPr lang="da-DK" altLang="zh-CN" dirty="0"/>
          </a:p>
          <a:p>
            <a:pPr lvl="1"/>
            <a:r>
              <a:rPr lang="da-DK" altLang="zh-CN" dirty="0"/>
              <a:t>http://www.smtlib.org/</a:t>
            </a:r>
          </a:p>
          <a:p>
            <a:endParaRPr lang="da-DK" dirty="0" smtClean="0"/>
          </a:p>
          <a:p>
            <a:r>
              <a:rPr lang="en-US" altLang="zh-CN" dirty="0"/>
              <a:t>Powerful SMT solvers</a:t>
            </a:r>
          </a:p>
          <a:p>
            <a:pPr lvl="1"/>
            <a:r>
              <a:rPr lang="en-US" altLang="zh-CN" dirty="0"/>
              <a:t>Z3  (</a:t>
            </a:r>
            <a:r>
              <a:rPr lang="en-US" altLang="zh-CN" dirty="0">
                <a:hlinkClick r:id="rId2"/>
              </a:rPr>
              <a:t>http://research.microsoft.com/projects/z3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Yices</a:t>
            </a:r>
            <a:r>
              <a:rPr lang="en-US" altLang="zh-CN" dirty="0"/>
              <a:t>  (</a:t>
            </a:r>
            <a:r>
              <a:rPr lang="en-US" altLang="zh-CN" dirty="0">
                <a:hlinkClick r:id="rId3"/>
              </a:rPr>
              <a:t>http://yices.csl.sri.com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CVC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806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06F97-F94C-4EF8-B0EF-9D9717A9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Programming (LP)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FE02E55-595C-4DAA-8250-77CAAEE9C67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88283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Linear Programming has </a:t>
                </a:r>
                <a:r>
                  <a:rPr lang="en-US" altLang="zh-CN" dirty="0"/>
                  <a:t>been studied for many years and achieved great </a:t>
                </a:r>
                <a:r>
                  <a:rPr lang="en-US" altLang="zh-CN" dirty="0" smtClean="0"/>
                  <a:t>success in </a:t>
                </a:r>
                <a:r>
                  <a:rPr lang="en-US" altLang="zh-CN" dirty="0"/>
                  <a:t>real word </a:t>
                </a:r>
                <a:r>
                  <a:rPr lang="en-US" altLang="zh-CN" dirty="0" smtClean="0"/>
                  <a:t>situations.</a:t>
                </a:r>
                <a:endParaRPr lang="en-US" altLang="zh-CN" dirty="0"/>
              </a:p>
              <a:p>
                <a:r>
                  <a:rPr lang="en-US" altLang="zh-CN" dirty="0"/>
                  <a:t>Standard form: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s. t.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b="1" dirty="0"/>
                  <a:t>c</a:t>
                </a:r>
                <a:r>
                  <a:rPr lang="en-US" altLang="zh-CN" dirty="0"/>
                  <a:t> is a weight vector;         </a:t>
                </a:r>
                <a:r>
                  <a:rPr lang="en-US" altLang="zh-CN" b="1" dirty="0"/>
                  <a:t>x</a:t>
                </a:r>
                <a:r>
                  <a:rPr lang="en-US" altLang="zh-CN" dirty="0"/>
                  <a:t> represents the vector of variables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A</a:t>
                </a:r>
                <a:r>
                  <a:rPr lang="en-US" altLang="zh-CN" dirty="0"/>
                  <a:t> represents a matrix;     </a:t>
                </a:r>
                <a:r>
                  <a:rPr lang="en-US" altLang="zh-CN" b="1" dirty="0"/>
                  <a:t>b</a:t>
                </a:r>
                <a:r>
                  <a:rPr lang="en-US" altLang="zh-CN" dirty="0"/>
                  <a:t> is a column vector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FE02E55-595C-4DAA-8250-77CAAEE9C6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882832"/>
              </a:xfrm>
              <a:blipFill>
                <a:blip r:embed="rId2"/>
                <a:stretch>
                  <a:fillRect l="-928" t="-1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8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BE7D3-9787-482A-96B4-111C01A0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974CE71-FA95-47DF-B00A-B904194EC12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Linear function is in the form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i="1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i="1" dirty="0"/>
                  <a:t>can be </a:t>
                </a:r>
                <a:r>
                  <a:rPr lang="en-US" altLang="zh-CN" dirty="0"/>
                  <a:t>=</a:t>
                </a:r>
                <a:r>
                  <a:rPr lang="zh-CN" altLang="zh-CN" dirty="0"/>
                  <a:t>、≥、≤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CN" i="1" dirty="0"/>
                  <a:t>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i="1" dirty="0"/>
                  <a:t>   standard form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≥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i="1" dirty="0"/>
                  <a:t>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i="1" dirty="0">
                    <a:sym typeface="Wingdings" panose="05000000000000000000" pitchFamily="2" charset="2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CN" i="1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i="1" dirty="0"/>
                  <a:t> </a:t>
                </a:r>
                <a:r>
                  <a:rPr lang="zh-CN" altLang="zh-CN" dirty="0"/>
                  <a:t>≥</a:t>
                </a:r>
                <a:r>
                  <a:rPr lang="en-US" altLang="zh-CN" dirty="0"/>
                  <a:t> 0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≤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i="1" dirty="0"/>
                  <a:t>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i="1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CN" i="1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i="1" dirty="0"/>
                  <a:t> </a:t>
                </a:r>
                <a:r>
                  <a:rPr lang="zh-CN" altLang="zh-CN" dirty="0"/>
                  <a:t>≥</a:t>
                </a:r>
                <a:r>
                  <a:rPr lang="en-US" altLang="zh-CN" dirty="0"/>
                  <a:t>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i="1" dirty="0"/>
                  <a:t>   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  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zh-CN" dirty="0"/>
                  <a:t>≥</a:t>
                </a:r>
                <a:r>
                  <a:rPr lang="en-US" altLang="zh-CN" dirty="0"/>
                  <a:t> 0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/>
                  <a:t>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fName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974CE71-FA95-47DF-B00A-B904194EC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3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EEE88-9763-40D6-AB3A-194DF41D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FF87F5C-B7C9-40C2-B2FF-EF16897831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3880" y="1762524"/>
                <a:ext cx="5684520" cy="44430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Example: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100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200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s. t.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500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60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/>
                  <a:t>   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FF87F5C-B7C9-40C2-B2FF-EF1689783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3880" y="1762524"/>
                <a:ext cx="5684520" cy="4443096"/>
              </a:xfrm>
              <a:blipFill>
                <a:blip r:embed="rId2"/>
                <a:stretch>
                  <a:fillRect l="-2253" t="-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2E78CC5-190D-44D8-91C7-32C16CE4B51B}"/>
                  </a:ext>
                </a:extLst>
              </p:cNvPr>
              <p:cNvSpPr txBox="1"/>
              <p:nvPr/>
            </p:nvSpPr>
            <p:spPr>
              <a:xfrm>
                <a:off x="6441440" y="2228767"/>
                <a:ext cx="5496560" cy="240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100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200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/>
                  <a:t>s. t.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500</m:t>
                            </m:r>
                          </m:e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60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dirty="0"/>
              </a:p>
              <a:p>
                <a:endParaRPr lang="en-US" altLang="zh-CN" dirty="0"/>
              </a:p>
              <a:p>
                <a:endParaRPr lang="zh-CN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2E78CC5-190D-44D8-91C7-32C16CE4B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440" y="2228767"/>
                <a:ext cx="5496560" cy="2400465"/>
              </a:xfrm>
              <a:prstGeom prst="rect">
                <a:avLst/>
              </a:prstGeom>
              <a:blipFill>
                <a:blip r:embed="rId3"/>
                <a:stretch>
                  <a:fillRect l="-2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5D64370-8938-4E75-8900-6745C03C9EF9}"/>
              </a:ext>
            </a:extLst>
          </p:cNvPr>
          <p:cNvSpPr txBox="1"/>
          <p:nvPr/>
        </p:nvSpPr>
        <p:spPr>
          <a:xfrm>
            <a:off x="563880" y="4470401"/>
            <a:ext cx="104292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Turn to standard 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Apply the general LP solver</a:t>
            </a:r>
          </a:p>
          <a:p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en-US" altLang="zh-CN" sz="2800" dirty="0"/>
              <a:t>The main methods are simplex method, dual simplex method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8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Traveling Salesman Problem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861" y="1586204"/>
            <a:ext cx="9474589" cy="3305996"/>
          </a:xfrm>
        </p:spPr>
        <p:txBody>
          <a:bodyPr>
            <a:normAutofit fontScale="97500"/>
          </a:bodyPr>
          <a:lstStyle/>
          <a:p>
            <a:pPr lvl="1"/>
            <a:r>
              <a:rPr lang="en-US" altLang="zh-CN" b="1" dirty="0"/>
              <a:t>Input:</a:t>
            </a:r>
            <a:r>
              <a:rPr lang="en-US" altLang="zh-CN" dirty="0"/>
              <a:t> A weighted graph </a:t>
            </a:r>
            <a:r>
              <a:rPr lang="en-US" altLang="zh-CN" i="1" dirty="0"/>
              <a:t>G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b="1" dirty="0"/>
              <a:t>Problem:</a:t>
            </a:r>
            <a:r>
              <a:rPr lang="en-US" altLang="zh-CN" dirty="0"/>
              <a:t> Find the cycle of minimum cost visiting all of the vertices of G exactly once.</a:t>
            </a:r>
          </a:p>
          <a:p>
            <a:pPr lvl="1"/>
            <a:r>
              <a:rPr lang="en-US" altLang="zh-CN" dirty="0"/>
              <a:t>Application: optimizing the paths for manufacturing equipment. 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53" y="3545634"/>
            <a:ext cx="4397105" cy="230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784D3-72EF-44D9-A412-C5C2E65B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ILP and MILP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2315F-5083-491B-9A29-D02A33661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all the variables in LP are restricted to integers, the resulting problem is Integer Linear Programming (ILP)</a:t>
            </a:r>
          </a:p>
          <a:p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olny</a:t>
            </a:r>
            <a:r>
              <a:rPr lang="en-US" altLang="zh-CN" dirty="0"/>
              <a:t> a part of the variables in LP is restricted to integers, the resulting problem is Mix Integer Linear Programming (MILP)</a:t>
            </a:r>
          </a:p>
          <a:p>
            <a:endParaRPr lang="en-US" altLang="zh-CN" dirty="0"/>
          </a:p>
          <a:p>
            <a:r>
              <a:rPr lang="en-US" altLang="zh-CN" dirty="0"/>
              <a:t>Encoding problems into ILP or MILP</a:t>
            </a:r>
          </a:p>
          <a:p>
            <a:endParaRPr lang="en-US" altLang="zh-CN" dirty="0"/>
          </a:p>
          <a:p>
            <a:r>
              <a:rPr lang="en-US" altLang="zh-CN" dirty="0"/>
              <a:t>Apply specific solvers like </a:t>
            </a:r>
            <a:r>
              <a:rPr lang="en-US" altLang="zh-CN" dirty="0" err="1"/>
              <a:t>Gurobi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16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7FEFE-0661-4B81-9096-7F7AFB81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8F290-F6DB-4BCD-9467-E1C694E23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Three </a:t>
            </a:r>
            <a:r>
              <a:rPr lang="en-US" altLang="zh-CN" dirty="0"/>
              <a:t>kinds of food: corn, milk and bread. </a:t>
            </a:r>
          </a:p>
          <a:p>
            <a:pPr marL="0" indent="0">
              <a:buNone/>
            </a:pPr>
            <a:r>
              <a:rPr lang="en-US" altLang="zh-CN" dirty="0" err="1"/>
              <a:t>s.t.</a:t>
            </a:r>
            <a:r>
              <a:rPr lang="en-US" altLang="zh-CN" dirty="0"/>
              <a:t> : 1. the total intake of vitamin A is not less than 500 </a:t>
            </a:r>
          </a:p>
          <a:p>
            <a:pPr marL="0" indent="0">
              <a:buNone/>
            </a:pPr>
            <a:r>
              <a:rPr lang="en-US" altLang="zh-CN" dirty="0"/>
              <a:t>         2. the total intake of Vitamin B is not less than 1000 </a:t>
            </a:r>
          </a:p>
          <a:p>
            <a:pPr marL="0" indent="0">
              <a:buNone/>
            </a:pPr>
            <a:r>
              <a:rPr lang="en-US" altLang="zh-CN" dirty="0"/>
              <a:t>Goal: minimize the total cost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3BD5256-49D9-4420-9D59-7BD76F6C9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8084"/>
              </p:ext>
            </p:extLst>
          </p:nvPr>
        </p:nvGraphicFramePr>
        <p:xfrm>
          <a:off x="909320" y="1361440"/>
          <a:ext cx="100634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870">
                  <a:extLst>
                    <a:ext uri="{9D8B030D-6E8A-4147-A177-3AD203B41FA5}">
                      <a16:colId xmlns:a16="http://schemas.microsoft.com/office/drawing/2014/main" val="1780724082"/>
                    </a:ext>
                  </a:extLst>
                </a:gridCol>
                <a:gridCol w="2515870">
                  <a:extLst>
                    <a:ext uri="{9D8B030D-6E8A-4147-A177-3AD203B41FA5}">
                      <a16:colId xmlns:a16="http://schemas.microsoft.com/office/drawing/2014/main" val="2156069780"/>
                    </a:ext>
                  </a:extLst>
                </a:gridCol>
                <a:gridCol w="2515870">
                  <a:extLst>
                    <a:ext uri="{9D8B030D-6E8A-4147-A177-3AD203B41FA5}">
                      <a16:colId xmlns:a16="http://schemas.microsoft.com/office/drawing/2014/main" val="1367105373"/>
                    </a:ext>
                  </a:extLst>
                </a:gridCol>
                <a:gridCol w="2515870">
                  <a:extLst>
                    <a:ext uri="{9D8B030D-6E8A-4147-A177-3AD203B41FA5}">
                      <a16:colId xmlns:a16="http://schemas.microsoft.com/office/drawing/2014/main" val="1046090618"/>
                    </a:ext>
                  </a:extLst>
                </a:gridCol>
              </a:tblGrid>
              <a:tr h="397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Food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Cost per serving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Vitamin 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Vitamin B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45320"/>
                  </a:ext>
                </a:extLst>
              </a:tr>
              <a:tr h="397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Corn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$0.18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99937"/>
                  </a:ext>
                </a:extLst>
              </a:tr>
              <a:tr h="397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Milk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$0.23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500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64163"/>
                  </a:ext>
                </a:extLst>
              </a:tr>
              <a:tr h="397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Wheat Bread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$0.05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2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6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7FEFE-0661-4B81-9096-7F7AFB81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8F290-F6DB-4BCD-9467-E1C694E23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s.t</a:t>
            </a:r>
            <a:r>
              <a:rPr lang="en-US" altLang="zh-CN" sz="2000" dirty="0" err="1"/>
              <a:t>.</a:t>
            </a:r>
            <a:r>
              <a:rPr lang="en-US" altLang="zh-CN" sz="2000" dirty="0"/>
              <a:t> : 1. the total intake of vitamin A is not less than 500                Goal: minimize the total cost </a:t>
            </a:r>
          </a:p>
          <a:p>
            <a:pPr marL="0" indent="0">
              <a:buNone/>
            </a:pPr>
            <a:r>
              <a:rPr lang="en-US" altLang="zh-CN" sz="2000" dirty="0"/>
              <a:t>         2. the total intake of Vitamin B is not less than 1000 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3BD5256-49D9-4420-9D59-7BD76F6C9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29404"/>
              </p:ext>
            </p:extLst>
          </p:nvPr>
        </p:nvGraphicFramePr>
        <p:xfrm>
          <a:off x="990710" y="1216536"/>
          <a:ext cx="102057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430">
                  <a:extLst>
                    <a:ext uri="{9D8B030D-6E8A-4147-A177-3AD203B41FA5}">
                      <a16:colId xmlns:a16="http://schemas.microsoft.com/office/drawing/2014/main" val="1780724082"/>
                    </a:ext>
                  </a:extLst>
                </a:gridCol>
                <a:gridCol w="2551430">
                  <a:extLst>
                    <a:ext uri="{9D8B030D-6E8A-4147-A177-3AD203B41FA5}">
                      <a16:colId xmlns:a16="http://schemas.microsoft.com/office/drawing/2014/main" val="2156069780"/>
                    </a:ext>
                  </a:extLst>
                </a:gridCol>
                <a:gridCol w="2551430">
                  <a:extLst>
                    <a:ext uri="{9D8B030D-6E8A-4147-A177-3AD203B41FA5}">
                      <a16:colId xmlns:a16="http://schemas.microsoft.com/office/drawing/2014/main" val="1367105373"/>
                    </a:ext>
                  </a:extLst>
                </a:gridCol>
                <a:gridCol w="2551430">
                  <a:extLst>
                    <a:ext uri="{9D8B030D-6E8A-4147-A177-3AD203B41FA5}">
                      <a16:colId xmlns:a16="http://schemas.microsoft.com/office/drawing/2014/main" val="1046090618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Food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Cost per serving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Vitamin A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Vitamin B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4532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Corn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$0.18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99937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Milk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$0.23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121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64163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Wheat Bread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$0.05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65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29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BA76AC-EEEB-455B-8E4A-9BE5583A252C}"/>
                  </a:ext>
                </a:extLst>
              </p:cNvPr>
              <p:cNvSpPr txBox="1"/>
              <p:nvPr/>
            </p:nvSpPr>
            <p:spPr>
              <a:xfrm>
                <a:off x="949960" y="3864997"/>
                <a:ext cx="9017000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       Min:  0.18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𝑐𝑜𝑟𝑛</m:t>
                        </m:r>
                      </m:sub>
                    </m:sSub>
                  </m:oMath>
                </a14:m>
                <a:r>
                  <a:rPr lang="en-US" altLang="zh-CN" sz="2400" dirty="0"/>
                  <a:t> + 0.23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</m:sub>
                    </m:sSub>
                  </m:oMath>
                </a14:m>
                <a:r>
                  <a:rPr lang="en-US" altLang="zh-CN" sz="2400" dirty="0"/>
                  <a:t> + 0.05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       </a:t>
                </a:r>
                <a:r>
                  <a:rPr lang="en-US" altLang="zh-CN" sz="2400" dirty="0" err="1"/>
                  <a:t>s.t.</a:t>
                </a:r>
                <a:r>
                  <a:rPr lang="en-US" altLang="zh-CN" sz="2400" dirty="0"/>
                  <a:t>     1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07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𝑐𝑜𝑟𝑛</m:t>
                        </m:r>
                      </m:sub>
                    </m:sSub>
                  </m:oMath>
                </a14:m>
                <a:r>
                  <a:rPr lang="en-US" altLang="zh-CN" sz="2400" dirty="0"/>
                  <a:t> + 500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𝑚𝑖𝑙𝑘</m:t>
                        </m:r>
                      </m:sub>
                    </m:sSub>
                  </m:oMath>
                </a14:m>
                <a:r>
                  <a:rPr lang="en-US" altLang="zh-CN" sz="2400" dirty="0"/>
                  <a:t> &gt;= 500</a:t>
                </a:r>
              </a:p>
              <a:p>
                <a:r>
                  <a:rPr lang="en-US" altLang="zh-CN" sz="2400" dirty="0"/>
                  <a:t>                 72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𝑐𝑜𝑟𝑛</m:t>
                        </m:r>
                      </m:sub>
                    </m:sSub>
                  </m:oMath>
                </a14:m>
                <a:r>
                  <a:rPr lang="en-US" altLang="zh-CN" sz="2400" dirty="0"/>
                  <a:t> + 121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𝑚𝑖𝑙𝑘</m:t>
                        </m:r>
                      </m:sub>
                    </m:sSub>
                  </m:oMath>
                </a14:m>
                <a:r>
                  <a:rPr lang="en-US" altLang="zh-CN" sz="2400" dirty="0"/>
                  <a:t> +65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&gt;= 1000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𝑐𝑜𝑟𝑛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𝑚𝑖𝑙𝑘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𝑏𝑟𝑒𝑎𝑑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𝑐𝑜𝑟𝑛</m:t>
                        </m:r>
                      </m:sub>
                    </m:sSub>
                  </m:oMath>
                </a14:m>
                <a:r>
                  <a:rPr lang="en-US" altLang="zh-CN" sz="2400" dirty="0"/>
                  <a:t> is integer</a:t>
                </a:r>
              </a:p>
              <a:p>
                <a:r>
                  <a:rPr lang="en-US" altLang="zh-CN" dirty="0"/>
                  <a:t>              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BA76AC-EEEB-455B-8E4A-9BE5583A2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0" y="3864997"/>
                <a:ext cx="9017000" cy="2646878"/>
              </a:xfrm>
              <a:prstGeom prst="rect">
                <a:avLst/>
              </a:prstGeom>
              <a:blipFill>
                <a:blip r:embed="rId2"/>
                <a:stretch>
                  <a:fillRect t="-1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7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3C2CC-3A9C-438A-A31E-849491BF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Encoding Nurse </a:t>
            </a:r>
            <a:r>
              <a:rPr lang="en-US" altLang="zh-CN" dirty="0"/>
              <a:t>Rostering </a:t>
            </a:r>
            <a:r>
              <a:rPr lang="en-US" altLang="zh-CN" dirty="0" smtClean="0"/>
              <a:t>to ILP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E087E-841F-4DB1-8CA3-889CFB9D6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Nurse Rostering :	</a:t>
            </a:r>
          </a:p>
          <a:p>
            <a:pPr marL="0" indent="0">
              <a:buNone/>
            </a:pPr>
            <a:r>
              <a:rPr lang="en-US" altLang="zh-CN" dirty="0"/>
              <a:t>The basic problem consists in the weekly scheduling of a fixed number of nurses using a set of shifts, such that in each day a nurse works a shift or has a day-off. </a:t>
            </a:r>
          </a:p>
          <a:p>
            <a:pPr marL="0" indent="0">
              <a:buNone/>
            </a:pPr>
            <a:r>
              <a:rPr lang="en-US" altLang="zh-CN" dirty="0"/>
              <a:t>Nurses may have multiple skills, and for each skill we are given different coverage requirements.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8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57482-84A1-4A75-B547-75020B53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and variables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CBF4C7B-CCFE-4919-BAFB-DD0399F0500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sz="2600" dirty="0"/>
                  <a:t> N: the set of nurses</a:t>
                </a:r>
              </a:p>
              <a:p>
                <a:r>
                  <a:rPr lang="en-US" altLang="zh-CN" sz="2600" dirty="0" smtClean="0"/>
                  <a:t> W</a:t>
                </a:r>
                <a:r>
                  <a:rPr lang="en-US" altLang="zh-CN" sz="2600" dirty="0"/>
                  <a:t>: the set of all </a:t>
                </a:r>
                <a:r>
                  <a:rPr lang="en-US" altLang="zh-CN" sz="2600" dirty="0" smtClean="0"/>
                  <a:t>weeks </a:t>
                </a:r>
                <a:r>
                  <a:rPr lang="en-US" altLang="zh-CN" sz="2600" dirty="0"/>
                  <a:t>in the scheduling period</a:t>
                </a:r>
              </a:p>
              <a:p>
                <a:r>
                  <a:rPr lang="en-US" altLang="zh-CN" sz="2600" dirty="0"/>
                  <a:t> D: the set of days in each week </a:t>
                </a:r>
                <a:r>
                  <a:rPr lang="en-US" altLang="zh-CN" sz="2600" dirty="0" smtClean="0"/>
                  <a:t>(D={1,2,3,4,5,6,7})</a:t>
                </a:r>
                <a:endParaRPr lang="en-US" altLang="zh-CN" sz="2600" dirty="0"/>
              </a:p>
              <a:p>
                <a:r>
                  <a:rPr lang="en-US" altLang="zh-CN" sz="2600" dirty="0"/>
                  <a:t> S: the set of shift </a:t>
                </a:r>
                <a:r>
                  <a:rPr lang="en-US" altLang="zh-CN" sz="2600" dirty="0" smtClean="0"/>
                  <a:t>types</a:t>
                </a:r>
                <a:endParaRPr lang="en-US" altLang="zh-CN" sz="2600" dirty="0"/>
              </a:p>
              <a:p>
                <a:pPr marL="0" indent="0">
                  <a:buNone/>
                </a:pPr>
                <a:endParaRPr lang="en-US" altLang="zh-CN" sz="2600" dirty="0"/>
              </a:p>
              <a:p>
                <a:pPr marL="0" indent="0">
                  <a:buNone/>
                </a:pPr>
                <a:r>
                  <a:rPr lang="en-US" altLang="zh-CN" sz="2600" dirty="0"/>
                  <a:t>Variables: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600" dirty="0"/>
                  <a:t>∀n ∈ N, ∀d ∈ D, ∀s ∈ S: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600" dirty="0"/>
                  <a:t>  if nurse </a:t>
                </a:r>
                <a:r>
                  <a:rPr lang="en-US" altLang="zh-CN" sz="2600" b="1" i="1" dirty="0"/>
                  <a:t>n</a:t>
                </a:r>
                <a:r>
                  <a:rPr lang="en-US" altLang="zh-CN" sz="2600" dirty="0"/>
                  <a:t> works shift type</a:t>
                </a:r>
                <a:r>
                  <a:rPr lang="en-US" altLang="zh-CN" sz="2600" i="1" dirty="0"/>
                  <a:t> </a:t>
                </a:r>
                <a:r>
                  <a:rPr lang="en-US" altLang="zh-CN" sz="2600" b="1" i="1" dirty="0"/>
                  <a:t>s</a:t>
                </a:r>
                <a:r>
                  <a:rPr lang="en-US" altLang="zh-CN" sz="2600" i="1" dirty="0"/>
                  <a:t> </a:t>
                </a:r>
                <a:r>
                  <a:rPr lang="en-US" altLang="zh-CN" sz="2600" dirty="0"/>
                  <a:t>on the </a:t>
                </a:r>
                <a:r>
                  <a:rPr lang="en-US" altLang="zh-CN" sz="2600" b="1" i="1" dirty="0" err="1"/>
                  <a:t>dth</a:t>
                </a:r>
                <a:r>
                  <a:rPr lang="en-US" altLang="zh-CN" sz="2600" b="1" i="1" dirty="0"/>
                  <a:t> </a:t>
                </a:r>
                <a:r>
                  <a:rPr lang="en-US" altLang="zh-CN" sz="2600" dirty="0"/>
                  <a:t>day of week </a:t>
                </a:r>
                <a:r>
                  <a:rPr lang="en-US" altLang="zh-CN" sz="2600" b="1" i="1" dirty="0"/>
                  <a:t>w</a:t>
                </a:r>
                <a:r>
                  <a:rPr lang="en-US" altLang="zh-CN" sz="2600" dirty="0"/>
                  <a:t> and </a:t>
                </a:r>
                <a:r>
                  <a:rPr lang="en-US" altLang="zh-CN" sz="2600" b="1" i="1" dirty="0"/>
                  <a:t>0</a:t>
                </a:r>
                <a:r>
                  <a:rPr lang="en-US" altLang="zh-CN" sz="2600" dirty="0"/>
                  <a:t> otherwise.</a:t>
                </a:r>
              </a:p>
              <a:p>
                <a:pPr marL="0" indent="0">
                  <a:buNone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CBF4C7B-CCFE-4919-BAFB-DD0399F05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16" t="-1722" r="-1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8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14C6B-50A5-4596-BB81-6989B3AD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 (H) constraint types: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C8AF928-1880-44CE-8395-D15281A3C1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H1. Single assignment per day: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A nurse can be assigned to at most one shift per day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ILP:   ∀n ∈ N, ∀w ∈W, ∀d ∈ D 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≤ 1</a:t>
                </a: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C8AF928-1880-44CE-8395-D15281A3C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14C6B-50A5-4596-BB81-6989B3AD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 (H) constraint types: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C8AF928-1880-44CE-8395-D15281A3C1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9418" y="1268371"/>
                <a:ext cx="10515600" cy="449389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H2. </a:t>
                </a:r>
                <a:r>
                  <a:rPr lang="en-US" altLang="zh-CN" dirty="0" smtClean="0"/>
                  <a:t>Sufficient-staffing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The number of nurses for each shift for each skill must be at   		least equal to the minimum requirement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ILP: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denote the minimum number of nurses required for   covering a shift </a:t>
                </a:r>
                <a:r>
                  <a:rPr lang="en-US" altLang="zh-CN" b="1" i="1" dirty="0"/>
                  <a:t>s</a:t>
                </a:r>
                <a:r>
                  <a:rPr lang="en-US" altLang="zh-CN" dirty="0"/>
                  <a:t> on the </a:t>
                </a:r>
                <a:r>
                  <a:rPr lang="en-US" altLang="zh-CN" b="1" i="1" dirty="0" err="1"/>
                  <a:t>dth</a:t>
                </a:r>
                <a:r>
                  <a:rPr lang="en-US" altLang="zh-CN" b="1" i="1" dirty="0"/>
                  <a:t> </a:t>
                </a:r>
                <a:r>
                  <a:rPr lang="en-US" altLang="zh-CN" dirty="0"/>
                  <a:t>day of week </a:t>
                </a:r>
                <a:r>
                  <a:rPr lang="en-US" altLang="zh-CN" b="1" i="1" dirty="0"/>
                  <a:t>w</a:t>
                </a:r>
                <a:r>
                  <a:rPr lang="en-US" altLang="zh-CN" dirty="0"/>
                  <a:t>, then: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∀w ∈ W, ∀d ∈ D, ∀s ∈ S: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n-US" altLang="zh-CN" dirty="0"/>
                  <a:t>	</a:t>
                </a: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C8AF928-1880-44CE-8395-D15281A3C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9418" y="1268371"/>
                <a:ext cx="10515600" cy="4493896"/>
              </a:xfrm>
              <a:blipFill>
                <a:blip r:embed="rId3"/>
                <a:stretch>
                  <a:fillRect l="-812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3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14C6B-50A5-4596-BB81-6989B3AD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 (H) constraint types: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C8AF928-1880-44CE-8395-D15281A3C1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1200" y="1228615"/>
                <a:ext cx="10515600" cy="449389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H3. Shift type successions: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The shift type assignments of one nurse in two consecutive </a:t>
                </a:r>
                <a:r>
                  <a:rPr lang="en-US" altLang="zh-CN" dirty="0" smtClean="0"/>
                  <a:t>days </a:t>
                </a:r>
                <a:r>
                  <a:rPr lang="en-US" altLang="zh-CN" dirty="0"/>
                  <a:t>must belong to the legal successions provided in the </a:t>
                </a:r>
                <a:r>
                  <a:rPr lang="en-US" altLang="zh-CN" dirty="0" smtClean="0"/>
                  <a:t>scenario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ILP: Let </a:t>
                </a:r>
                <a:r>
                  <a:rPr lang="en-US" altLang="zh-CN" b="1" i="1" dirty="0"/>
                  <a:t>F</a:t>
                </a:r>
                <a:r>
                  <a:rPr lang="en-US" altLang="zh-CN" dirty="0"/>
                  <a:t> be the set of forbidden shift type successions. Each </a:t>
                </a:r>
                <a:r>
                  <a:rPr lang="en-US" altLang="zh-CN" b="1" i="1" dirty="0"/>
                  <a:t>f ∈ F </a:t>
                </a:r>
                <a:r>
                  <a:rPr lang="en-US" altLang="zh-CN" dirty="0"/>
                  <a:t>represents a sequence of two shift types </a:t>
                </a:r>
                <a:r>
                  <a:rPr lang="en-US" altLang="zh-CN" b="1" i="1" dirty="0"/>
                  <a:t>s1</a:t>
                </a:r>
                <a:r>
                  <a:rPr lang="en-US" altLang="zh-CN" dirty="0"/>
                  <a:t> and </a:t>
                </a:r>
                <a:r>
                  <a:rPr lang="en-US" altLang="zh-CN" b="1" i="1" dirty="0"/>
                  <a:t>s2</a:t>
                </a:r>
                <a:r>
                  <a:rPr lang="en-US" altLang="zh-CN" dirty="0"/>
                  <a:t> that is forbidden. </a:t>
                </a:r>
                <a:r>
                  <a:rPr lang="en-US" altLang="zh-CN" dirty="0" err="1"/>
                  <a:t>T.i.</a:t>
                </a:r>
                <a:r>
                  <a:rPr lang="en-US" altLang="zh-CN" dirty="0"/>
                  <a:t> a shift </a:t>
                </a:r>
                <a:r>
                  <a:rPr lang="en-US" altLang="zh-CN" b="1" i="1" dirty="0"/>
                  <a:t>s2</a:t>
                </a:r>
                <a:r>
                  <a:rPr lang="en-US" altLang="zh-CN" dirty="0"/>
                  <a:t> cannot follow a shift type </a:t>
                </a:r>
                <a:r>
                  <a:rPr lang="en-US" altLang="zh-CN" b="1" i="1" dirty="0"/>
                  <a:t>s1</a:t>
                </a:r>
                <a:r>
                  <a:rPr lang="en-US" altLang="zh-CN" dirty="0"/>
                  <a:t>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∀n ∈ N, ∀w ∈ W, ∀d ∈ D, ∀f ∈ F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≤ 1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(</a:t>
                </a:r>
                <a:r>
                  <a:rPr lang="en-US" altLang="zh-CN" dirty="0" err="1"/>
                  <a:t>ps</a:t>
                </a:r>
                <a:r>
                  <a:rPr lang="en-US" altLang="zh-CN" dirty="0"/>
                  <a:t>: if d = 7,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≤ 1 )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C8AF928-1880-44CE-8395-D15281A3C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1200" y="1228615"/>
                <a:ext cx="10515600" cy="4493896"/>
              </a:xfrm>
              <a:blipFill>
                <a:blip r:embed="rId3"/>
                <a:stretch>
                  <a:fillRect l="-928" t="-1900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84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85A9C-4865-451D-AFC0-D22CC967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(S) constraints types: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8111B2-E689-4D16-9928-B5B0D9B26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Allowed falsified </a:t>
            </a:r>
          </a:p>
          <a:p>
            <a:endParaRPr lang="en-US" altLang="zh-CN" dirty="0"/>
          </a:p>
          <a:p>
            <a:r>
              <a:rPr lang="en-US" altLang="zh-CN" dirty="0"/>
              <a:t>Incur a penalty to the cost 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16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85A9C-4865-451D-AFC0-D22CC967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(S) constraints types: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F8111B2-E689-4D16-9928-B5B0D9B26FE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S1: Complete weekend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Every nurse that has the complete weekend value set to true, 	must work both week-end days or none.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If a nurse </a:t>
                </a:r>
                <a:r>
                  <a:rPr lang="en-US" altLang="zh-CN" dirty="0"/>
                  <a:t>works only </a:t>
                </a:r>
                <a:r>
                  <a:rPr lang="en-US" altLang="zh-CN" dirty="0" smtClean="0"/>
                  <a:t>one </a:t>
                </a:r>
                <a:r>
                  <a:rPr lang="en-US" altLang="zh-CN" dirty="0"/>
                  <a:t>of the two days </a:t>
                </a:r>
                <a:r>
                  <a:rPr lang="en-US" altLang="zh-CN" i="1" dirty="0"/>
                  <a:t>Sat</a:t>
                </a:r>
                <a:r>
                  <a:rPr lang="en-US" altLang="zh-CN" dirty="0"/>
                  <a:t> and </a:t>
                </a:r>
                <a:r>
                  <a:rPr lang="en-US" altLang="zh-CN" i="1" dirty="0" smtClean="0"/>
                  <a:t>Sun,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this is </a:t>
                </a:r>
                <a:r>
                  <a:rPr lang="en-US" altLang="zh-CN" dirty="0" smtClean="0"/>
                  <a:t>penalized </a:t>
                </a:r>
                <a:r>
                  <a:rPr lang="en-US" altLang="zh-CN" dirty="0"/>
                  <a:t>by the 	corresponding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penalty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(the penalty weight can vary among the nurses. Here for simplicity, we assume all nurses have the same penalty weight.)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F8111B2-E689-4D16-9928-B5B0D9B26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16" t="-1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 Median Problem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906" y="1795403"/>
            <a:ext cx="10515600" cy="4351338"/>
          </a:xfrm>
        </p:spPr>
        <p:txBody>
          <a:bodyPr/>
          <a:lstStyle/>
          <a:p>
            <a:pPr lvl="1"/>
            <a:r>
              <a:rPr lang="en-US" altLang="zh-CN" b="1" dirty="0" smtClean="0"/>
              <a:t>Input: </a:t>
            </a:r>
            <a:r>
              <a:rPr lang="en-US" altLang="zh-CN" dirty="0" smtClean="0"/>
              <a:t>a set of candidate facilities, a set of clients</a:t>
            </a:r>
          </a:p>
          <a:p>
            <a:pPr lvl="1"/>
            <a:r>
              <a:rPr lang="en-US" altLang="zh-CN" b="1" dirty="0" smtClean="0"/>
              <a:t>Problem: </a:t>
            </a:r>
            <a:r>
              <a:rPr lang="en-US" altLang="zh-CN" dirty="0" smtClean="0"/>
              <a:t>find p facilities to serve all clients, to optimize the cost (can be sum of serving distances) </a:t>
            </a:r>
          </a:p>
          <a:p>
            <a:pPr lvl="1"/>
            <a:r>
              <a:rPr lang="en-US" altLang="zh-CN" dirty="0" smtClean="0"/>
              <a:t>Applications: logistics…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2986093" y="4196838"/>
            <a:ext cx="4431744" cy="1949903"/>
            <a:chOff x="0" y="0"/>
            <a:chExt cx="3381928" cy="1535927"/>
          </a:xfrm>
        </p:grpSpPr>
        <p:sp>
          <p:nvSpPr>
            <p:cNvPr id="5" name="椭圆 4"/>
            <p:cNvSpPr/>
            <p:nvPr/>
          </p:nvSpPr>
          <p:spPr>
            <a:xfrm>
              <a:off x="1184744" y="667910"/>
              <a:ext cx="177553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0" y="0"/>
              <a:ext cx="3381928" cy="1535927"/>
              <a:chOff x="0" y="0"/>
              <a:chExt cx="3381928" cy="1535927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18052" y="278296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930302" y="381663"/>
                <a:ext cx="201118" cy="197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81662" y="858741"/>
                <a:ext cx="201118" cy="1978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486893" y="159026"/>
                <a:ext cx="201118" cy="197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83812" y="636105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771276" y="47708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162754" y="0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204375" y="0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441050" y="564543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520563" y="119270"/>
                <a:ext cx="201118" cy="197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0" y="787179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846566" y="318052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781092" y="333955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8473" y="803082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flipH="1" flipV="1">
                <a:off x="405516" y="429371"/>
                <a:ext cx="73075" cy="4242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/>
            </p:nvSpPr>
            <p:spPr>
              <a:xfrm>
                <a:off x="1693627" y="675861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flipH="1" flipV="1">
                <a:off x="182880" y="866692"/>
                <a:ext cx="199746" cy="76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477078" y="174929"/>
                <a:ext cx="319705" cy="6804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477078" y="747423"/>
                <a:ext cx="207463" cy="1081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1677725" y="818985"/>
                <a:ext cx="402148" cy="4863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2178657" y="159026"/>
                <a:ext cx="70503" cy="5304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1868556" y="747423"/>
                <a:ext cx="212273" cy="418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1932166" y="461176"/>
                <a:ext cx="252608" cy="2308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2806810" y="159026"/>
                <a:ext cx="472252" cy="7892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2719346" y="453225"/>
                <a:ext cx="191296" cy="5007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596347" y="795131"/>
                <a:ext cx="599336" cy="1439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V="1">
                <a:off x="2282024" y="691764"/>
                <a:ext cx="184539" cy="947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椭圆 33"/>
              <p:cNvSpPr/>
              <p:nvPr/>
            </p:nvSpPr>
            <p:spPr>
              <a:xfrm>
                <a:off x="445273" y="1383527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477078" y="1057524"/>
                <a:ext cx="55948" cy="3316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580445" y="954157"/>
                <a:ext cx="313897" cy="2332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椭圆 36"/>
              <p:cNvSpPr/>
              <p:nvPr/>
            </p:nvSpPr>
            <p:spPr>
              <a:xfrm>
                <a:off x="890546" y="1144988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264257" y="954157"/>
                <a:ext cx="201118" cy="197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574358" y="1327868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2083241" y="1152939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flipH="1">
                <a:off x="2170706" y="890546"/>
                <a:ext cx="11782" cy="2643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矩形 41"/>
              <p:cNvSpPr/>
              <p:nvPr/>
            </p:nvSpPr>
            <p:spPr>
              <a:xfrm>
                <a:off x="2615979" y="954157"/>
                <a:ext cx="201118" cy="1978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2719346" y="1152939"/>
                <a:ext cx="209141" cy="2309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2902226" y="1359673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flipV="1">
                <a:off x="2822713" y="946205"/>
                <a:ext cx="370810" cy="1119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矩形 45"/>
              <p:cNvSpPr/>
              <p:nvPr/>
            </p:nvSpPr>
            <p:spPr>
              <a:xfrm>
                <a:off x="2083241" y="691764"/>
                <a:ext cx="201118" cy="1978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30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85A9C-4865-451D-AFC0-D22CC967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(S) constraints types: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F8111B2-E689-4D16-9928-B5B0D9B26FE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S1: Complete weekend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 if nurse </a:t>
                </a:r>
                <a:r>
                  <a:rPr lang="en-US" altLang="zh-CN" b="1" i="1" dirty="0"/>
                  <a:t>n</a:t>
                </a:r>
                <a:r>
                  <a:rPr lang="en-US" altLang="zh-CN" dirty="0"/>
                  <a:t> works any shift type on the </a:t>
                </a:r>
                <a:r>
                  <a:rPr lang="en-US" altLang="zh-CN" b="1" i="1" dirty="0" err="1"/>
                  <a:t>dth</a:t>
                </a:r>
                <a:r>
                  <a:rPr lang="en-US" altLang="zh-CN" b="1" i="1" dirty="0"/>
                  <a:t> </a:t>
                </a:r>
                <a:r>
                  <a:rPr lang="en-US" altLang="zh-CN" dirty="0"/>
                  <a:t>day of week </a:t>
                </a:r>
                <a:r>
                  <a:rPr lang="en-US" altLang="zh-CN" b="1" i="1" dirty="0"/>
                  <a:t>w</a:t>
                </a:r>
              </a:p>
              <a:p>
                <a:pPr marL="0" indent="0">
                  <a:buNone/>
                </a:pPr>
                <a:r>
                  <a:rPr lang="en-US" altLang="zh-CN" b="1" i="1" dirty="0"/>
                  <a:t>   </a:t>
                </a:r>
                <a:r>
                  <a:rPr lang="en-US" altLang="zh-CN" b="1" i="1" dirty="0" err="1"/>
                  <a:t>s.t.</a:t>
                </a:r>
                <a:r>
                  <a:rPr lang="en-US" altLang="zh-CN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Mathematical constraint: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∀n ∈ N, ∀w ∈ W: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dirty="0"/>
                  <a:t> = 0</a:t>
                </a:r>
              </a:p>
              <a:p>
                <a:r>
                  <a:rPr lang="en-US" altLang="zh-CN" dirty="0"/>
                  <a:t>ILP: ∀n ∈ N, ∀w ∈ W:                                                                                 s.t.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 0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obj: min z1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*(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F8111B2-E689-4D16-9928-B5B0D9B26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16" t="-1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4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85A9C-4865-451D-AFC0-D22CC967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(S) constraints types: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8111B2-E689-4D16-9928-B5B0D9B26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S2: Total assignments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For each nurse the total number of assignments (working days) must </a:t>
            </a:r>
            <a:r>
              <a:rPr lang="en-US" altLang="zh-CN" dirty="0" smtClean="0"/>
              <a:t>at least reach the </a:t>
            </a:r>
            <a:r>
              <a:rPr lang="en-US" altLang="zh-CN" dirty="0"/>
              <a:t>minimum </a:t>
            </a:r>
            <a:r>
              <a:rPr lang="en-US" altLang="zh-CN" dirty="0" smtClean="0"/>
              <a:t>requirement. </a:t>
            </a:r>
            <a:r>
              <a:rPr lang="en-US" altLang="zh-CN" dirty="0"/>
              <a:t>The difference, multiplied by its weight, is added to the objective function. </a:t>
            </a:r>
          </a:p>
        </p:txBody>
      </p:sp>
    </p:spTree>
    <p:extLst>
      <p:ext uri="{BB962C8B-B14F-4D97-AF65-F5344CB8AC3E}">
        <p14:creationId xmlns:p14="http://schemas.microsoft.com/office/powerpoint/2010/main" val="9842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85A9C-4865-451D-AFC0-D22CC967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(S) constraints types: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F8111B2-E689-4D16-9928-B5B0D9B26FE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S2: Total assignments</a:t>
                </a:r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 if nurse </a:t>
                </a:r>
                <a:r>
                  <a:rPr lang="en-US" altLang="zh-CN" b="1" i="1" dirty="0"/>
                  <a:t>n</a:t>
                </a:r>
                <a:r>
                  <a:rPr lang="en-US" altLang="zh-CN" dirty="0"/>
                  <a:t> works any shift type on the </a:t>
                </a:r>
                <a:r>
                  <a:rPr lang="en-US" altLang="zh-CN" b="1" i="1" dirty="0" err="1"/>
                  <a:t>dth</a:t>
                </a:r>
                <a:r>
                  <a:rPr lang="en-US" altLang="zh-CN" b="1" i="1" dirty="0"/>
                  <a:t> </a:t>
                </a:r>
                <a:r>
                  <a:rPr lang="en-US" altLang="zh-CN" dirty="0"/>
                  <a:t>day of week </a:t>
                </a:r>
                <a:r>
                  <a:rPr lang="en-US" altLang="zh-CN" b="1" i="1" dirty="0"/>
                  <a:t>w</a:t>
                </a:r>
              </a:p>
              <a:p>
                <a:pPr marL="0" indent="0">
                  <a:buNone/>
                </a:pPr>
                <a:r>
                  <a:rPr lang="en-US" altLang="zh-CN" b="1" i="1" dirty="0"/>
                  <a:t>   </a:t>
                </a:r>
                <a:r>
                  <a:rPr lang="en-US" altLang="zh-CN" b="1" i="1" dirty="0" err="1"/>
                  <a:t>s.t.</a:t>
                </a:r>
                <a:r>
                  <a:rPr lang="en-US" altLang="zh-CN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Mathematical constraint: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∀n ∈ N,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p>
                  </m:oMath>
                </a14:m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每个护士必须上班的最少天数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ILP: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∀n ∈ N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:r>
                  <a:rPr lang="en-US" altLang="zh-CN" dirty="0" err="1"/>
                  <a:t>s.t.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Obj: min z2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注意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变量。是对于缺失的天数的惩罚。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比如至少需要</a:t>
                </a:r>
                <a:r>
                  <a:rPr lang="en-US" altLang="zh-CN" dirty="0" smtClean="0"/>
                  <a:t>30</a:t>
                </a:r>
                <a:r>
                  <a:rPr lang="zh-CN" altLang="en-US" dirty="0" smtClean="0"/>
                  <a:t>天。 如果工作大于等</a:t>
                </a:r>
                <a:r>
                  <a:rPr lang="en-US" altLang="zh-CN" dirty="0" smtClean="0"/>
                  <a:t>30</a:t>
                </a:r>
                <a:r>
                  <a:rPr lang="zh-CN" altLang="en-US" dirty="0" smtClean="0"/>
                  <a:t>天，则所有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都为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，如果是</a:t>
                </a:r>
                <a:r>
                  <a:rPr lang="en-US" altLang="zh-CN" dirty="0" smtClean="0"/>
                  <a:t>28</a:t>
                </a:r>
                <a:r>
                  <a:rPr lang="zh-CN" altLang="en-US" dirty="0" smtClean="0"/>
                  <a:t>天，则前两个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（或者后两个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F8111B2-E689-4D16-9928-B5B0D9B26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16" t="-2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5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34B35-D691-418B-A7F2-4AAACA05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</a:t>
            </a:r>
            <a:r>
              <a:rPr lang="en-US" altLang="zh-CN" dirty="0" smtClean="0"/>
              <a:t>(0-1 ILP</a:t>
            </a:r>
            <a:r>
              <a:rPr lang="en-US" altLang="zh-CN" dirty="0"/>
              <a:t>):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74224AB-E430-41C1-9C51-11ED9D09911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106932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Min z = z1 +z2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nary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zh-CN" sz="2400" dirty="0"/>
                  <a:t>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[1,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sz="2400" dirty="0"/>
                  <a:t>) </a:t>
                </a:r>
              </a:p>
              <a:p>
                <a:r>
                  <a:rPr lang="en-US" altLang="zh-CN" sz="2400" dirty="0" err="1"/>
                  <a:t>s.t.</a:t>
                </a:r>
                <a:r>
                  <a:rPr lang="en-US" altLang="zh-CN" sz="2400" dirty="0"/>
                  <a:t>  ∀n ∈ N, ∀w ∈W, ∀d ∈ D 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 ≤ 1                       (H1)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r>
                  <a:rPr lang="en-US" altLang="zh-CN" sz="2400" dirty="0"/>
                  <a:t>        ∀w ∈ W, ∀d ∈ D, ∀s ∈ S: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n-US" altLang="zh-CN" sz="2400" dirty="0"/>
                  <a:t>              (H2)</a:t>
                </a:r>
              </a:p>
              <a:p>
                <a:r>
                  <a:rPr lang="en-US" altLang="zh-CN" sz="2400" dirty="0"/>
                  <a:t>        ∀n ∈ N, ∀w ∈ W, ∀d ∈ D, ∀f ∈ F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≤ 1   (H3</a:t>
                </a:r>
                <a:r>
                  <a:rPr lang="en-US" altLang="zh-CN" sz="240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∀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 ∈ 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, ∀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w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 ∈ 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W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, ∀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d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 ∈ 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D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            (</a:t>
                </a:r>
                <a:r>
                  <a:rPr lang="en-US" altLang="zh-CN" sz="2400" dirty="0" smtClean="0"/>
                  <a:t>H4)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        ∀n ∈ N, ∀w ∈ 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,6</m:t>
                        </m:r>
                      </m:sub>
                    </m:sSub>
                  </m:oMath>
                </a14:m>
                <a:r>
                  <a:rPr lang="en-US" altLang="zh-CN" sz="24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,7</m:t>
                        </m:r>
                      </m:sub>
                    </m:sSub>
                  </m:oMath>
                </a14:m>
                <a:r>
                  <a:rPr lang="en-US" altLang="zh-CN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400" dirty="0"/>
                  <a:t>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,7</m:t>
                        </m:r>
                      </m:sub>
                    </m:sSub>
                  </m:oMath>
                </a14:m>
                <a:r>
                  <a:rPr lang="en-US" altLang="zh-CN" sz="24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,6</m:t>
                        </m:r>
                      </m:sub>
                    </m:sSub>
                  </m:oMath>
                </a14:m>
                <a:r>
                  <a:rPr lang="en-US" altLang="zh-CN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400" dirty="0"/>
                  <a:t> 0  (S1)</a:t>
                </a:r>
              </a:p>
              <a:p>
                <a:r>
                  <a:rPr lang="en-US" altLang="zh-CN" sz="2400" dirty="0"/>
                  <a:t>        ∀n ∈ 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[1,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altLang="zh-CN" sz="240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p>
                  </m:oMath>
                </a14:m>
                <a:r>
                  <a:rPr lang="en-US" altLang="zh-CN" sz="2400" dirty="0"/>
                  <a:t>               (S2)</a:t>
                </a:r>
              </a:p>
              <a:p>
                <a:r>
                  <a:rPr lang="en-US" altLang="zh-CN" sz="2400" dirty="0"/>
                  <a:t>        All variables are </a:t>
                </a:r>
                <a:r>
                  <a:rPr lang="en-US" altLang="zh-CN" sz="2400" dirty="0" smtClean="0"/>
                  <a:t>Boolean </a:t>
                </a:r>
                <a:r>
                  <a:rPr lang="en-US" altLang="zh-CN" sz="2400" dirty="0"/>
                  <a:t>variables</a:t>
                </a:r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74224AB-E430-41C1-9C51-11ED9D099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1069320" cy="4351338"/>
              </a:xfrm>
              <a:blipFill>
                <a:blip r:embed="rId2"/>
                <a:stretch>
                  <a:fillRect l="-771" t="-14566" b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4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4A75-CE63-4651-A092-115C781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0-1 ILP </a:t>
            </a:r>
            <a:r>
              <a:rPr lang="en-US" altLang="zh-CN" dirty="0"/>
              <a:t>into Partial MaxSAT: objective function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EB675F58-EB74-4595-A7D0-C1A3E24C80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For each variable </a:t>
                </a:r>
                <a:r>
                  <a:rPr lang="en-US" altLang="zh-CN" b="1" i="1" dirty="0"/>
                  <a:t>x </a:t>
                </a:r>
                <a:r>
                  <a:rPr lang="en-US" altLang="zh-CN" dirty="0"/>
                  <a:t>with its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 in the objective function </a:t>
                </a:r>
                <a:r>
                  <a:rPr lang="en-US" altLang="zh-CN" b="1" i="1" dirty="0"/>
                  <a:t>z</a:t>
                </a:r>
              </a:p>
              <a:p>
                <a:r>
                  <a:rPr lang="en-US" altLang="zh-CN" dirty="0" smtClean="0"/>
                  <a:t>If the coefficient is positive: generate </a:t>
                </a:r>
                <a:r>
                  <a:rPr lang="en-US" altLang="zh-CN" dirty="0"/>
                  <a:t>a soft unit clause with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If the </a:t>
                </a:r>
                <a:r>
                  <a:rPr lang="en-US" altLang="zh-CN" dirty="0"/>
                  <a:t>the coefficient is </a:t>
                </a:r>
                <a:r>
                  <a:rPr lang="en-US" altLang="zh-CN" dirty="0" smtClean="0"/>
                  <a:t>negative: </a:t>
                </a:r>
                <a:r>
                  <a:rPr lang="en-US" altLang="zh-CN" dirty="0"/>
                  <a:t>generate a soft unit clause with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Example:</a:t>
                </a:r>
              </a:p>
              <a:p>
                <a:r>
                  <a:rPr lang="en-US" altLang="zh-CN" dirty="0"/>
                  <a:t>Min z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−4∗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Generate soft unit clauses: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s1 </a:t>
                </a:r>
                <a:r>
                  <a:rPr lang="en-US" altLang="zh-CN" dirty="0">
                    <a:sym typeface="Wingdings" panose="05000000000000000000" pitchFamily="2" charset="2"/>
                  </a:rPr>
                  <a:t>= (2, {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})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   s2 = (3, {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})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   s3 = (4,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})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EB675F58-EB74-4595-A7D0-C1A3E24C8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802" t="-1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5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4C49B-B3FC-41F8-83DA-3E0420F9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0-1 ILP </a:t>
            </a:r>
            <a:r>
              <a:rPr lang="en-US" altLang="zh-CN" dirty="0"/>
              <a:t>into Partial MaxSAT: constraints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9D6A5F0-B14B-4876-9F9C-8AB72232601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 each constraint in ILP, we need a </a:t>
                </a:r>
                <a:r>
                  <a:rPr lang="en-US" altLang="zh-CN" dirty="0"/>
                  <a:t>set of hard clauses to encode such a constraint.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The </a:t>
                </a:r>
                <a:r>
                  <a:rPr lang="en-US" altLang="zh-CN" dirty="0"/>
                  <a:t>main difficult is to deal with cardinality constraints.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e.g.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n-US" altLang="zh-CN" dirty="0"/>
                  <a:t>  (H2</a:t>
                </a:r>
                <a:r>
                  <a:rPr lang="en-US" altLang="zh-CN" dirty="0" smtClean="0"/>
                  <a:t>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 smtClean="0"/>
                  <a:t> and = can be expressed using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9D6A5F0-B14B-4876-9F9C-8AB722326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02" t="-1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5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D9229-E4FA-4CDD-802E-008D7E08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Cardinality constraints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D0C088A0-1650-4DB2-8906-4BCA3D07B17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Cardinality constraints impose limits on the truth values assigned to literals. </a:t>
                </a:r>
              </a:p>
              <a:p>
                <a:r>
                  <a:rPr lang="en-US" altLang="zh-CN" dirty="0"/>
                  <a:t>These are </a:t>
                </a:r>
                <a:r>
                  <a:rPr lang="en-US" altLang="zh-CN" i="1" dirty="0" err="1"/>
                  <a:t>atLeast_k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], </a:t>
                </a:r>
                <a:r>
                  <a:rPr lang="en-US" altLang="zh-CN" i="1" dirty="0" err="1"/>
                  <a:t>atMost_k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] and </a:t>
                </a:r>
                <a:r>
                  <a:rPr lang="en-US" altLang="zh-CN" i="1" dirty="0" err="1"/>
                  <a:t>exactly_k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], which constraint that at least, at most and exactly </a:t>
                </a:r>
                <a:r>
                  <a:rPr lang="en-US" altLang="zh-CN" i="1" dirty="0"/>
                  <a:t>k </a:t>
                </a:r>
                <a:r>
                  <a:rPr lang="en-US" altLang="zh-CN" dirty="0"/>
                  <a:t>literals out of the specified ones must or may be assigned to true.</a:t>
                </a:r>
              </a:p>
              <a:p>
                <a:r>
                  <a:rPr lang="en-US" altLang="zh-CN" i="1" dirty="0"/>
                  <a:t>atMost_k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] </a:t>
                </a:r>
                <a:r>
                  <a:rPr lang="en-US" altLang="zh-CN" dirty="0">
                    <a:sym typeface="Wingdings" panose="05000000000000000000" pitchFamily="2" charset="2"/>
                  </a:rPr>
                  <a:t> </a:t>
                </a:r>
                <a:r>
                  <a:rPr lang="en-US" altLang="zh-CN" i="1" dirty="0" err="1"/>
                  <a:t>atLeast</a:t>
                </a:r>
                <a:r>
                  <a:rPr lang="en-US" altLang="zh-CN" i="1" dirty="0"/>
                  <a:t>_{n-k}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], </a:t>
                </a:r>
              </a:p>
              <a:p>
                <a:r>
                  <a:rPr lang="en-US" altLang="zh-CN" i="1" dirty="0" err="1"/>
                  <a:t>exactly_k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] </a:t>
                </a:r>
                <a:r>
                  <a:rPr lang="en-US" altLang="zh-CN" dirty="0">
                    <a:sym typeface="Wingdings" panose="05000000000000000000" pitchFamily="2" charset="2"/>
                  </a:rPr>
                  <a:t> </a:t>
                </a:r>
                <a:r>
                  <a:rPr lang="en-US" altLang="zh-CN" i="1" dirty="0" err="1"/>
                  <a:t>atLeast</a:t>
                </a:r>
                <a:r>
                  <a:rPr lang="en-US" altLang="zh-CN" i="1" dirty="0"/>
                  <a:t>_{n-k}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] and   						     </a:t>
                </a:r>
                <a:r>
                  <a:rPr lang="en-US" altLang="zh-CN" i="1" dirty="0" err="1"/>
                  <a:t>atMost_k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] </a:t>
                </a:r>
              </a:p>
              <a:p>
                <a:r>
                  <a:rPr lang="en-US" altLang="zh-CN" dirty="0"/>
                  <a:t>We only consider </a:t>
                </a:r>
                <a:r>
                  <a:rPr lang="en-US" altLang="zh-CN" i="1" dirty="0"/>
                  <a:t>atLeast_k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]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D0C088A0-1650-4DB2-8906-4BCA3D07B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812" t="-1828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1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030CE-79F5-4643-86AB-4B270964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Cardinality Constraints Encoding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B42AE9AD-FAAA-4298-8431-0E4CCA909EB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632440" cy="452437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 simple method: Enumeration method</a:t>
                </a:r>
              </a:p>
              <a:p>
                <a:r>
                  <a:rPr lang="en-US" altLang="zh-CN" dirty="0"/>
                  <a:t>Forbidden all illegal assignments</a:t>
                </a:r>
              </a:p>
              <a:p>
                <a:r>
                  <a:rPr lang="en-US" altLang="zh-CN" dirty="0"/>
                  <a:t>Example: </a:t>
                </a:r>
                <a:r>
                  <a:rPr lang="en-US" altLang="zh-CN" i="1" dirty="0"/>
                  <a:t>atLeast_2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</a:p>
              <a:p>
                <a:r>
                  <a:rPr lang="en-US" altLang="zh-CN" dirty="0"/>
                  <a:t>Hard clauses:</a:t>
                </a:r>
              </a:p>
              <a:p>
                <a:r>
                  <a:rPr lang="en-US" altLang="zh-CN" dirty="0"/>
                  <a:t>h1: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h1: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h1: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h1: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h1: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B42AE9AD-FAAA-4298-8431-0E4CCA909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632440" cy="4524376"/>
              </a:xfrm>
              <a:blipFill>
                <a:blip r:embed="rId2"/>
                <a:stretch>
                  <a:fillRect l="-803" t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7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DA38-30CD-4E0D-8DCD-35C4C94C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Cardinality Constraints Encoding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BBFD950E-AEBD-4A68-877C-35E5A9B7C9E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Enumeration method needs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clauses (</a:t>
                </a:r>
                <a:r>
                  <a:rPr lang="en-US" altLang="zh-CN" b="1" i="1" dirty="0"/>
                  <a:t>n</a:t>
                </a:r>
                <a:r>
                  <a:rPr lang="en-US" altLang="zh-CN" dirty="0"/>
                  <a:t> is the number of literals and </a:t>
                </a:r>
                <a:r>
                  <a:rPr lang="en-US" altLang="zh-CN" b="1" i="1" dirty="0"/>
                  <a:t>k</a:t>
                </a:r>
                <a:r>
                  <a:rPr lang="en-US" altLang="zh-CN" dirty="0"/>
                  <a:t> is the cardinality)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Other methods: 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   Sequential encoding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   Cardinality networks encoding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   Pigeon-hole encoding</a:t>
                </a:r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all these encoding methods need at least O(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nlogn</a:t>
                </a:r>
                <a:r>
                  <a:rPr lang="en-US" altLang="zh-CN" dirty="0">
                    <a:sym typeface="Wingdings" panose="05000000000000000000" pitchFamily="2" charset="2"/>
                  </a:rPr>
                  <a:t>) </a:t>
                </a:r>
                <a:r>
                  <a:rPr lang="en-US" altLang="zh-CN" dirty="0"/>
                  <a:t>auxiliary clauses</a:t>
                </a:r>
                <a:br>
                  <a:rPr lang="en-US" altLang="zh-CN" dirty="0"/>
                </a:br>
                <a:r>
                  <a:rPr lang="en-US" altLang="zh-CN" dirty="0"/>
                  <a:t>   and variables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BBFD950E-AEBD-4A68-877C-35E5A9B7C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43" t="-1401" r="-464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8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24BA8-DE13-41B4-BFC4-435774A3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Cardinality C</a:t>
            </a:r>
            <a:r>
              <a:rPr lang="en-US" altLang="zh-CN" dirty="0" smtClean="0"/>
              <a:t>onstraints and CNF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43C401-E3DB-4EBB-BA5D-8A81DE809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</a:rPr>
                  <a:t>Cardinality constraints: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 k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𝕫</m:t>
                    </m:r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/>
                  <a:t>},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CNF clause:</a:t>
                </a:r>
              </a:p>
              <a:p>
                <a:pPr lvl="1"/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/>
                  <a:t> …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Many works on efficient encodings from cardinality constraints into CNF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43C401-E3DB-4EBB-BA5D-8A81DE809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FF68DF-EFE8-4BFB-ACF1-2881ED67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79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45984" y="4141411"/>
            <a:ext cx="10100032" cy="884687"/>
            <a:chOff x="929033" y="2764673"/>
            <a:chExt cx="10100032" cy="8846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内容占位符 2">
                  <a:extLst>
                    <a:ext uri="{FF2B5EF4-FFF2-40B4-BE49-F238E27FC236}">
                      <a16:creationId xmlns:a16="http://schemas.microsoft.com/office/drawing/2014/main" id="{D74090C4-5964-4D9B-994D-E580A55BBF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29033" y="3046198"/>
                  <a:ext cx="4760536" cy="60316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57175" indent="-257175" algn="l" defTabSz="514350" rtl="0" eaLnBrk="1" latinLnBrk="0" hangingPunct="1">
                    <a:lnSpc>
                      <a:spcPct val="90000"/>
                    </a:lnSpc>
                    <a:spcBef>
                      <a:spcPts val="563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Constantia" panose="02030602050306030303" pitchFamily="18" charset="0"/>
                      <a:ea typeface="+mn-ea"/>
                      <a:cs typeface="+mn-cs"/>
                    </a:defRPr>
                  </a:lvl1pPr>
                  <a:lvl2pPr marL="471488" indent="-214313" algn="l" defTabSz="514350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buFont typeface="Arial" panose="020B0604020202020204" pitchFamily="34" charset="0"/>
                    <a:buChar char="•"/>
                    <a:defRPr sz="2200" kern="1200">
                      <a:solidFill>
                        <a:schemeClr val="tx1"/>
                      </a:solidFill>
                      <a:latin typeface="Constantia" panose="02030602050306030303" pitchFamily="18" charset="0"/>
                      <a:ea typeface="+mn-ea"/>
                      <a:cs typeface="+mn-cs"/>
                    </a:defRPr>
                  </a:lvl2pPr>
                  <a:lvl3pPr marL="642938" indent="-128588" algn="l" defTabSz="514350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Constantia" panose="02030602050306030303" pitchFamily="18" charset="0"/>
                      <a:ea typeface="+mn-ea"/>
                      <a:cs typeface="+mn-cs"/>
                    </a:defRPr>
                  </a:lvl3pPr>
                  <a:lvl4pPr marL="900113" indent="-128588" algn="l" defTabSz="514350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buFont typeface="Arial" panose="020B0604020202020204" pitchFamily="34" charset="0"/>
                    <a:buChar char="•"/>
                    <a:defRPr sz="1800" kern="1200" baseline="0">
                      <a:solidFill>
                        <a:schemeClr val="tx1"/>
                      </a:solidFill>
                      <a:latin typeface="Constantia" panose="02030602050306030303" pitchFamily="18" charset="0"/>
                      <a:ea typeface="+mn-ea"/>
                      <a:cs typeface="+mn-cs"/>
                    </a:defRPr>
                  </a:lvl4pPr>
                  <a:lvl5pPr marL="1157288" indent="-128588" algn="l" defTabSz="514350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buFont typeface="Arial" panose="020B0604020202020204" pitchFamily="34" charset="0"/>
                    <a:buChar char="•"/>
                    <a:defRPr sz="1013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14463" indent="-128588" algn="l" defTabSz="514350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buFont typeface="Arial" panose="020B0604020202020204" pitchFamily="34" charset="0"/>
                    <a:buChar char="•"/>
                    <a:defRPr sz="1013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671638" indent="-128588" algn="l" defTabSz="514350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buFont typeface="Arial" panose="020B0604020202020204" pitchFamily="34" charset="0"/>
                    <a:buChar char="•"/>
                    <a:defRPr sz="1013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928813" indent="-128588" algn="l" defTabSz="514350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buFont typeface="Arial" panose="020B0604020202020204" pitchFamily="34" charset="0"/>
                    <a:buChar char="•"/>
                    <a:defRPr sz="1013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185988" indent="-128588" algn="l" defTabSz="514350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buFont typeface="Arial" panose="020B0604020202020204" pitchFamily="34" charset="0"/>
                    <a:buChar char="•"/>
                    <a:defRPr sz="1013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altLang="zh-CN" sz="2200" dirty="0"/>
                    <a:t>One cardinality </a:t>
                  </a:r>
                  <a:r>
                    <a:rPr lang="en-US" altLang="zh-CN" sz="2200" dirty="0" smtClean="0"/>
                    <a:t>constraint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2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2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20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2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2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200" dirty="0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altLang="zh-CN" sz="2200" dirty="0"/>
                    <a:t>k</a:t>
                  </a:r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5" name="内容占位符 2">
                  <a:extLst>
                    <a:ext uri="{FF2B5EF4-FFF2-40B4-BE49-F238E27FC236}">
                      <a16:creationId xmlns:a16="http://schemas.microsoft.com/office/drawing/2014/main" id="{D74090C4-5964-4D9B-994D-E580A55BB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033" y="3046198"/>
                  <a:ext cx="4760536" cy="603162"/>
                </a:xfrm>
                <a:prstGeom prst="rect">
                  <a:avLst/>
                </a:prstGeom>
                <a:blipFill>
                  <a:blip r:embed="rId3"/>
                  <a:stretch>
                    <a:fillRect l="-1665" t="-92857" b="-1081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03AA10C7-B15E-4B86-B7DA-EE38B136624E}"/>
                </a:ext>
              </a:extLst>
            </p:cNvPr>
            <p:cNvSpPr/>
            <p:nvPr/>
          </p:nvSpPr>
          <p:spPr bwMode="auto">
            <a:xfrm>
              <a:off x="5605511" y="3149506"/>
              <a:ext cx="876694" cy="198273"/>
            </a:xfrm>
            <a:prstGeom prst="rightArrow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4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F4EF39A-BF7B-457A-8CF5-F09BED2117B8}"/>
                </a:ext>
              </a:extLst>
            </p:cNvPr>
            <p:cNvSpPr txBox="1"/>
            <p:nvPr/>
          </p:nvSpPr>
          <p:spPr>
            <a:xfrm>
              <a:off x="6567046" y="2863921"/>
              <a:ext cx="44620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err="1">
                  <a:solidFill>
                    <a:srgbClr val="000066"/>
                  </a:solidFill>
                </a:rPr>
                <a:t>Atleast</a:t>
              </a:r>
              <a:r>
                <a:rPr lang="en-US" altLang="zh-CN" sz="2200" b="1" dirty="0">
                  <a:solidFill>
                    <a:srgbClr val="000066"/>
                  </a:solidFill>
                </a:rPr>
                <a:t>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O(</a:t>
              </a:r>
              <a:r>
                <a:rPr lang="en-US" altLang="zh-CN" sz="2200" b="1" dirty="0" err="1">
                  <a:solidFill>
                    <a:srgbClr val="FF0000"/>
                  </a:solidFill>
                </a:rPr>
                <a:t>nlogn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) </a:t>
              </a:r>
              <a:r>
                <a:rPr lang="en-US" altLang="zh-CN" sz="2200" b="1" dirty="0">
                  <a:solidFill>
                    <a:srgbClr val="000066"/>
                  </a:solidFill>
                </a:rPr>
                <a:t>additional variables and </a:t>
              </a:r>
              <a:r>
                <a:rPr lang="en-US" altLang="zh-CN" sz="2200" b="1" dirty="0" smtClean="0">
                  <a:solidFill>
                    <a:srgbClr val="000066"/>
                  </a:solidFill>
                </a:rPr>
                <a:t>clauses</a:t>
              </a:r>
              <a:endParaRPr lang="zh-CN" altLang="en-US" sz="2200" b="1" dirty="0">
                <a:solidFill>
                  <a:srgbClr val="000066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01701" y="2764673"/>
              <a:ext cx="1168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Into CNF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843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 Packing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Input: objects </a:t>
            </a:r>
            <a:r>
              <a:rPr lang="en-US" altLang="zh-CN" sz="2400" dirty="0"/>
              <a:t>of different </a:t>
            </a:r>
            <a:r>
              <a:rPr lang="en-US" altLang="zh-CN" sz="2400" dirty="0" smtClean="0"/>
              <a:t>volumes, </a:t>
            </a:r>
            <a:r>
              <a:rPr lang="en-US" altLang="zh-CN" sz="2400" dirty="0"/>
              <a:t>a finite number of bins </a:t>
            </a:r>
            <a:r>
              <a:rPr lang="en-US" altLang="zh-CN" sz="2400" dirty="0" smtClean="0"/>
              <a:t>each </a:t>
            </a:r>
            <a:r>
              <a:rPr lang="en-US" altLang="zh-CN" sz="2400" dirty="0"/>
              <a:t>of volume </a:t>
            </a:r>
            <a:r>
              <a:rPr lang="en-US" altLang="zh-CN" sz="2400" i="1" dirty="0"/>
              <a:t>V</a:t>
            </a:r>
            <a:endParaRPr lang="en-US" altLang="zh-CN" sz="2400" dirty="0" smtClean="0"/>
          </a:p>
          <a:p>
            <a:r>
              <a:rPr lang="en-US" altLang="zh-CN" sz="2400" dirty="0" smtClean="0"/>
              <a:t>Problem: </a:t>
            </a:r>
            <a:r>
              <a:rPr lang="en-US" altLang="zh-CN" sz="2400" dirty="0"/>
              <a:t>objects </a:t>
            </a:r>
            <a:r>
              <a:rPr lang="en-US" altLang="zh-CN" sz="2400" dirty="0" smtClean="0"/>
              <a:t>must </a:t>
            </a:r>
            <a:r>
              <a:rPr lang="en-US" altLang="zh-CN" sz="2400" dirty="0"/>
              <a:t>be packed into </a:t>
            </a:r>
            <a:r>
              <a:rPr lang="en-US" altLang="zh-CN" sz="2400" dirty="0" smtClean="0"/>
              <a:t>the bins in </a:t>
            </a:r>
            <a:r>
              <a:rPr lang="en-US" altLang="zh-CN" sz="2400" dirty="0"/>
              <a:t>a way that minimizes the number of bins used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Applications:</a:t>
            </a:r>
            <a:r>
              <a:rPr lang="en-US" altLang="zh-CN" sz="2400" dirty="0"/>
              <a:t> filling up containers, loading trucks, creating file </a:t>
            </a:r>
            <a:r>
              <a:rPr lang="en-US" altLang="zh-CN" sz="2400" dirty="0" smtClean="0"/>
              <a:t>backs in </a:t>
            </a:r>
            <a:r>
              <a:rPr lang="en-US" altLang="zh-CN" sz="2400" dirty="0"/>
              <a:t>media and technology mapping in FPGA and </a:t>
            </a:r>
            <a:r>
              <a:rPr lang="en-US" altLang="zh-CN" sz="2400" dirty="0" smtClean="0"/>
              <a:t>chip design</a:t>
            </a:r>
            <a:r>
              <a:rPr lang="en-US" altLang="zh-CN" sz="2400" dirty="0"/>
              <a:t>.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004" y="3816350"/>
            <a:ext cx="4514850" cy="2495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61" y="3816350"/>
            <a:ext cx="399697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24BA8-DE13-41B4-BFC4-435774A3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Cardinality C</a:t>
            </a:r>
            <a:r>
              <a:rPr lang="en-US" altLang="zh-CN" dirty="0" smtClean="0"/>
              <a:t>onstraints via Extended CNF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43C401-E3DB-4EBB-BA5D-8A81DE809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</a:rPr>
                  <a:t>Cardinality constraints: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 k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𝕫</m:t>
                    </m:r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/>
                  <a:t>},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CNF clause:</a:t>
                </a:r>
              </a:p>
              <a:p>
                <a:pPr lvl="1"/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/>
                  <a:t> …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Our method: let’s extend the language.</a:t>
                </a:r>
              </a:p>
              <a:p>
                <a:pPr lvl="1"/>
                <a:r>
                  <a:rPr lang="en-US" altLang="zh-CN" dirty="0" smtClean="0"/>
                  <a:t>(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/>
                  <a:t> …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}, k ) 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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k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 smtClean="0">
                    <a:solidFill>
                      <a:srgbClr val="FF0000"/>
                    </a:solidFill>
                    <a:latin typeface="+mn-ea"/>
                  </a:rPr>
                  <a:t>Techniques under CNF can be adapted to ECNF. 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43C401-E3DB-4EBB-BA5D-8A81DE809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FF68DF-EFE8-4BFB-ACF1-2881ED67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80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D6FEB-8995-4171-8774-0B2F18AE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91314"/>
            <a:ext cx="12175067" cy="57943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Further Extension: </a:t>
            </a:r>
            <a:r>
              <a:rPr lang="en-US" altLang="zh-CN" dirty="0">
                <a:latin typeface="Cambria Math" panose="02040503050406030204" pitchFamily="18" charset="0"/>
              </a:rPr>
              <a:t>Pseudo </a:t>
            </a:r>
            <a:r>
              <a:rPr lang="en-US" altLang="zh-CN" dirty="0" smtClean="0">
                <a:latin typeface="Cambria Math" panose="02040503050406030204" pitchFamily="18" charset="0"/>
              </a:rPr>
              <a:t>Boolean Solving/Optimization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A1B54C-576F-4B34-B461-F2C539851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</a:rPr>
                  <a:t>Pseudo Boolean constraints: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/>
                  <a:t>, k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𝕫</m:t>
                    </m:r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/>
                  <a:t>},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A1B54C-576F-4B34-B461-F2C539851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D5DE74A1-142B-4A30-B200-270A7DFB33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6982" y="3080705"/>
                <a:ext cx="4072378" cy="5090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200" dirty="0" smtClean="0"/>
                  <a:t>One PB constraint: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200" dirty="0"/>
                  <a:t>k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D5DE74A1-142B-4A30-B200-270A7DFB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82" y="3080705"/>
                <a:ext cx="4072378" cy="509047"/>
              </a:xfrm>
              <a:prstGeom prst="rect">
                <a:avLst/>
              </a:prstGeom>
              <a:blipFill>
                <a:blip r:embed="rId3"/>
                <a:stretch>
                  <a:fillRect l="-1946" t="-108333" b="-1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右 6">
            <a:extLst>
              <a:ext uri="{FF2B5EF4-FFF2-40B4-BE49-F238E27FC236}">
                <a16:creationId xmlns:a16="http://schemas.microsoft.com/office/drawing/2014/main" id="{A70CFA39-A217-4DE5-A2FC-283FFA55F32B}"/>
              </a:ext>
            </a:extLst>
          </p:cNvPr>
          <p:cNvSpPr/>
          <p:nvPr/>
        </p:nvSpPr>
        <p:spPr bwMode="auto">
          <a:xfrm rot="20980466">
            <a:off x="5204973" y="2949622"/>
            <a:ext cx="1508871" cy="163019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B036D75-9897-44C8-9F67-510B89C2A169}"/>
                  </a:ext>
                </a:extLst>
              </p:cNvPr>
              <p:cNvSpPr txBox="1"/>
              <p:nvPr/>
            </p:nvSpPr>
            <p:spPr>
              <a:xfrm>
                <a:off x="6891781" y="3413954"/>
                <a:ext cx="4462019" cy="801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200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CN" sz="2200" dirty="0">
                    <a:solidFill>
                      <a:srgbClr val="000066"/>
                    </a:solidFill>
                  </a:rPr>
                  <a:t>additional variables and clauses of </a:t>
                </a:r>
                <a:r>
                  <a:rPr lang="en-US" altLang="zh-CN" sz="2200" b="1" dirty="0">
                    <a:solidFill>
                      <a:srgbClr val="000066"/>
                    </a:solidFill>
                  </a:rPr>
                  <a:t>ECNF</a:t>
                </a:r>
                <a:endParaRPr lang="zh-CN" altLang="en-US" sz="2200" b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B036D75-9897-44C8-9F67-510B89C2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781" y="3413954"/>
                <a:ext cx="4462019" cy="801694"/>
              </a:xfrm>
              <a:prstGeom prst="rect">
                <a:avLst/>
              </a:prstGeom>
              <a:blipFill>
                <a:blip r:embed="rId4"/>
                <a:stretch>
                  <a:fillRect l="-3005" t="-64394" r="-410" b="-5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9">
            <a:extLst>
              <a:ext uri="{FF2B5EF4-FFF2-40B4-BE49-F238E27FC236}">
                <a16:creationId xmlns:a16="http://schemas.microsoft.com/office/drawing/2014/main" id="{946024DB-3133-4FE2-A257-90A8E3883B06}"/>
              </a:ext>
            </a:extLst>
          </p:cNvPr>
          <p:cNvSpPr/>
          <p:nvPr/>
        </p:nvSpPr>
        <p:spPr bwMode="auto">
          <a:xfrm rot="1108813">
            <a:off x="5189513" y="3481483"/>
            <a:ext cx="1508871" cy="163019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CA9A1A-B389-49FD-9211-5F0D84B2A5D6}"/>
              </a:ext>
            </a:extLst>
          </p:cNvPr>
          <p:cNvSpPr txBox="1"/>
          <p:nvPr/>
        </p:nvSpPr>
        <p:spPr>
          <a:xfrm>
            <a:off x="6818537" y="2477106"/>
            <a:ext cx="40838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FF0000"/>
                </a:solidFill>
              </a:rPr>
              <a:t>O(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nlogn</a:t>
            </a:r>
            <a:r>
              <a:rPr lang="en-US" altLang="zh-CN" sz="2200" dirty="0">
                <a:solidFill>
                  <a:srgbClr val="FF0000"/>
                </a:solidFill>
              </a:rPr>
              <a:t>) </a:t>
            </a:r>
            <a:r>
              <a:rPr lang="en-US" altLang="zh-CN" sz="2200" dirty="0">
                <a:solidFill>
                  <a:srgbClr val="000066"/>
                </a:solidFill>
              </a:rPr>
              <a:t>additional variables and clauses of </a:t>
            </a:r>
            <a:r>
              <a:rPr lang="en-US" altLang="zh-CN" sz="2200" b="1" dirty="0">
                <a:solidFill>
                  <a:srgbClr val="000066"/>
                </a:solidFill>
              </a:rPr>
              <a:t>CNF</a:t>
            </a:r>
            <a:endParaRPr lang="zh-CN" altLang="en-US" sz="2200" b="1" dirty="0">
              <a:solidFill>
                <a:srgbClr val="00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96981" y="4547047"/>
                <a:ext cx="7458649" cy="801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 smtClean="0"/>
                  <a:t>PB has the form:</a:t>
                </a:r>
              </a:p>
              <a:p>
                <a:pPr lvl="1"/>
                <a:r>
                  <a:rPr lang="en-US" altLang="zh-CN" sz="2200" dirty="0"/>
                  <a:t>(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/>
                  <a:t>}, k )          </a:t>
                </a:r>
                <a:r>
                  <a:rPr lang="en-US" altLang="zh-CN" sz="2200" dirty="0">
                    <a:sym typeface="Wingdings" panose="05000000000000000000" pitchFamily="2" charset="2"/>
                  </a:rPr>
                  <a:t>      </a:t>
                </a:r>
                <a:r>
                  <a:rPr lang="en-US" altLang="zh-CN" sz="22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81" y="4547047"/>
                <a:ext cx="7458649" cy="801694"/>
              </a:xfrm>
              <a:prstGeom prst="rect">
                <a:avLst/>
              </a:prstGeom>
              <a:blipFill>
                <a:blip r:embed="rId5"/>
                <a:stretch>
                  <a:fillRect l="-1063" t="-22901" b="-102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36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Combinatorial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More combinatorial problems:</a:t>
            </a:r>
          </a:p>
          <a:p>
            <a:r>
              <a:rPr lang="en-US" altLang="zh-CN" dirty="0"/>
              <a:t>vertex coloring </a:t>
            </a:r>
          </a:p>
          <a:p>
            <a:r>
              <a:rPr lang="en-US" altLang="zh-CN" dirty="0"/>
              <a:t>scheduling, time-tabling</a:t>
            </a:r>
          </a:p>
          <a:p>
            <a:r>
              <a:rPr lang="en-US" altLang="zh-CN" dirty="0"/>
              <a:t>resource allocation</a:t>
            </a:r>
          </a:p>
          <a:p>
            <a:r>
              <a:rPr lang="en-US" altLang="zh-CN" dirty="0"/>
              <a:t>Path </a:t>
            </a:r>
            <a:r>
              <a:rPr lang="en-US" altLang="zh-CN" dirty="0" smtClean="0"/>
              <a:t>planning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\neg q) \wedge (q \vee \neg r) \wedge (r \vee \neg p)$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q\vee r) \wedge (\neg p \vee \neg q \vee \neg r)$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\neg q) \wedge (q \vee \neg r) \wedge (r \vee \neg p) \wedge (p \vee q \vee r) \wedge (\neg p \vee \neg q \vee \neg r)$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i = 1}^{9}\bigwedge_{n=1}^{9}\bigvee_{j=1}^{9} p(i,j,n)$$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j = 1}^{9}\bigwedge_{n=1}^{9}\bigvee_{i=1}^{9} p(i,j,n)$$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n \not= n'$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p(i,j,n) \rightarrow \neg p(i,j,n')$&#10;\end{document}"/>
  <p:tag name="IGUANATEXSIZE" val="30"/>
</p:tagLst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14353</TotalTime>
  <Words>3654</Words>
  <Application>Microsoft Office PowerPoint</Application>
  <PresentationFormat>宽屏</PresentationFormat>
  <Paragraphs>715</Paragraphs>
  <Slides>81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4" baseType="lpstr">
      <vt:lpstr>等线</vt:lpstr>
      <vt:lpstr>黑体</vt:lpstr>
      <vt:lpstr>宋体</vt:lpstr>
      <vt:lpstr>Arial</vt:lpstr>
      <vt:lpstr>Calibri</vt:lpstr>
      <vt:lpstr>Cambria</vt:lpstr>
      <vt:lpstr>Cambria Math</vt:lpstr>
      <vt:lpstr>Constantia</vt:lpstr>
      <vt:lpstr>Symbol</vt:lpstr>
      <vt:lpstr>Times New Roman</vt:lpstr>
      <vt:lpstr>Wingdings</vt:lpstr>
      <vt:lpstr>4_Office Theme</vt:lpstr>
      <vt:lpstr>Equation.KSEE3</vt:lpstr>
      <vt:lpstr>General Models  of Combinatorial Optimization</vt:lpstr>
      <vt:lpstr>Combinatorial Optimization</vt:lpstr>
      <vt:lpstr>Maximum Clique</vt:lpstr>
      <vt:lpstr>Maximum Independent Set</vt:lpstr>
      <vt:lpstr>Minimum Vertex Cover</vt:lpstr>
      <vt:lpstr>Traveling Salesman Problem</vt:lpstr>
      <vt:lpstr>P Median Problem </vt:lpstr>
      <vt:lpstr>Bin Packing</vt:lpstr>
      <vt:lpstr>Combinatorial Problems</vt:lpstr>
      <vt:lpstr>P vs. NP</vt:lpstr>
      <vt:lpstr>Combinatorial Problems are Hard</vt:lpstr>
      <vt:lpstr>Prove NP Completeness of a new problem</vt:lpstr>
      <vt:lpstr>Tackling Combinatorial Optimization </vt:lpstr>
      <vt:lpstr>The gap between theory and practice</vt:lpstr>
      <vt:lpstr>Algorithm Engineering</vt:lpstr>
      <vt:lpstr>PowerPoint 演示文稿</vt:lpstr>
      <vt:lpstr>PowerPoint 演示文稿</vt:lpstr>
      <vt:lpstr>Hello, SAT!</vt:lpstr>
      <vt:lpstr>Boolean Satisfiability (SAT)</vt:lpstr>
      <vt:lpstr>Boolean Satisfiability (SAT)</vt:lpstr>
      <vt:lpstr>Applications of SAT</vt:lpstr>
      <vt:lpstr>Encoding  Coloring to SAT</vt:lpstr>
      <vt:lpstr>PowerPoint 演示文稿</vt:lpstr>
      <vt:lpstr>Who is Lying</vt:lpstr>
      <vt:lpstr>Encoding Circuit to SAT</vt:lpstr>
      <vt:lpstr>Tseitin encoding</vt:lpstr>
      <vt:lpstr>Encoding Meeting Scheduling to SAT</vt:lpstr>
      <vt:lpstr>PowerPoint 演示文稿</vt:lpstr>
      <vt:lpstr>Encoding n-Queens Problem as SAT</vt:lpstr>
      <vt:lpstr>Encoding n-Queens Problem as SAT</vt:lpstr>
      <vt:lpstr>Encoding Sudoku to SAT</vt:lpstr>
      <vt:lpstr>PowerPoint 演示文稿</vt:lpstr>
      <vt:lpstr>PowerPoint 演示文稿</vt:lpstr>
      <vt:lpstr>PowerPoint 演示文稿</vt:lpstr>
      <vt:lpstr>Encoding Sokoban to SAT</vt:lpstr>
      <vt:lpstr>Planning Problem Definition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Find SAT Solvers</vt:lpstr>
      <vt:lpstr>MaxSAT</vt:lpstr>
      <vt:lpstr>Variants of MaxSAT</vt:lpstr>
      <vt:lpstr>Encoding MaxCut to MaxSAT</vt:lpstr>
      <vt:lpstr>Encoding MaxClique to Partial MaxSAT</vt:lpstr>
      <vt:lpstr>Encoding MaxClique to Partial MaxSAT</vt:lpstr>
      <vt:lpstr>Encoding Set Cover Problem to Weighted Partial MaxSAT</vt:lpstr>
      <vt:lpstr>Constraint Satisfiability Problem (CSP)</vt:lpstr>
      <vt:lpstr>Constraint Satisfiability Problem (CSP)</vt:lpstr>
      <vt:lpstr>Satisfiability Modulo Theories (SMT)</vt:lpstr>
      <vt:lpstr>What is a SMT instance?</vt:lpstr>
      <vt:lpstr>PowerPoint 演示文稿</vt:lpstr>
      <vt:lpstr>Satisfiability Modulo Theories (SMT)</vt:lpstr>
      <vt:lpstr>Linear Programming (LP)</vt:lpstr>
      <vt:lpstr>LP</vt:lpstr>
      <vt:lpstr>LP</vt:lpstr>
      <vt:lpstr>ILP and MILP</vt:lpstr>
      <vt:lpstr>Example:</vt:lpstr>
      <vt:lpstr>Example:</vt:lpstr>
      <vt:lpstr>Encoding Nurse Rostering to ILP</vt:lpstr>
      <vt:lpstr>Data and variables</vt:lpstr>
      <vt:lpstr>Hard (H) constraint types:</vt:lpstr>
      <vt:lpstr>Hard (H) constraint types:</vt:lpstr>
      <vt:lpstr>Hard (H) constraint types:</vt:lpstr>
      <vt:lpstr>Soft (S) constraints types:</vt:lpstr>
      <vt:lpstr>Soft (S) constraints types:</vt:lpstr>
      <vt:lpstr>Soft (S) constraints types:</vt:lpstr>
      <vt:lpstr>Soft (S) constraints types:</vt:lpstr>
      <vt:lpstr>Soft (S) constraints types:</vt:lpstr>
      <vt:lpstr>Overall (0-1 ILP):</vt:lpstr>
      <vt:lpstr>0-1 ILP into Partial MaxSAT: objective function </vt:lpstr>
      <vt:lpstr>0-1 ILP into Partial MaxSAT: constraints</vt:lpstr>
      <vt:lpstr>Cardinality constraints</vt:lpstr>
      <vt:lpstr>Cardinality Constraints Encoding</vt:lpstr>
      <vt:lpstr>Cardinality Constraints Encoding</vt:lpstr>
      <vt:lpstr>Cardinality Constraints and CNF</vt:lpstr>
      <vt:lpstr>Cardinality Constraints via Extended CNF</vt:lpstr>
      <vt:lpstr>Further Extension: Pseudo Boolean Solving/Optimization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Combinatorial Problems and Constraints Modelling</dc:title>
  <dc:creator>cai</dc:creator>
  <cp:lastModifiedBy>ios</cp:lastModifiedBy>
  <cp:revision>208</cp:revision>
  <cp:lastPrinted>2018-05-20T12:21:19Z</cp:lastPrinted>
  <dcterms:created xsi:type="dcterms:W3CDTF">2017-06-02T09:21:56Z</dcterms:created>
  <dcterms:modified xsi:type="dcterms:W3CDTF">2021-04-12T05:04:22Z</dcterms:modified>
</cp:coreProperties>
</file>