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333" r:id="rId5"/>
    <p:sldId id="334" r:id="rId6"/>
    <p:sldId id="258" r:id="rId7"/>
    <p:sldId id="336" r:id="rId8"/>
    <p:sldId id="337" r:id="rId9"/>
    <p:sldId id="338" r:id="rId10"/>
    <p:sldId id="335" r:id="rId11"/>
    <p:sldId id="266" r:id="rId12"/>
    <p:sldId id="318" r:id="rId13"/>
    <p:sldId id="321" r:id="rId14"/>
    <p:sldId id="339" r:id="rId15"/>
    <p:sldId id="340" r:id="rId16"/>
    <p:sldId id="322" r:id="rId17"/>
    <p:sldId id="341" r:id="rId18"/>
    <p:sldId id="342" r:id="rId19"/>
    <p:sldId id="269" r:id="rId20"/>
    <p:sldId id="274" r:id="rId21"/>
    <p:sldId id="326" r:id="rId22"/>
    <p:sldId id="263" r:id="rId23"/>
    <p:sldId id="296" r:id="rId24"/>
    <p:sldId id="343" r:id="rId25"/>
    <p:sldId id="319" r:id="rId26"/>
    <p:sldId id="327" r:id="rId27"/>
    <p:sldId id="344" r:id="rId28"/>
    <p:sldId id="345" r:id="rId29"/>
    <p:sldId id="328" r:id="rId30"/>
    <p:sldId id="329" r:id="rId31"/>
    <p:sldId id="330" r:id="rId32"/>
    <p:sldId id="33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>
      <p:cViewPr varScale="1">
        <p:scale>
          <a:sx n="107" d="100"/>
          <a:sy n="107" d="100"/>
        </p:scale>
        <p:origin x="5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240B8F-FADE-4FF0-AF9D-1EFAD85D8113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ED07A6-AFFB-401D-8580-4AACC20D0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44A9A-736B-4B8F-B33B-62262C24D6BB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6241F-1164-48C7-B1D8-F970782490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59F3D-66FE-4B5D-A602-82B55B17CFEA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BD934-CEA7-4DCB-8A9B-95F920843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C8618-FE34-4B35-86D0-08BC3BB98795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13C15-9CFD-484E-A19C-9E4F97D34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CC86B4-5558-4FF4-8FD9-7AF3ABCFACF6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5DFDA1-4974-4A6E-A1FD-D39BF71E2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30D0D-D10D-4E3C-82CF-839C33C3E8C8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6BC12-0965-4EB9-9FFA-7AF402408B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D3070-2B2B-40B4-B949-A7CB01F36823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AE379-D58C-4F0D-9736-A432E399E2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F82F3-D07E-47D7-BC3F-92E14815226B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1645A-048F-4BAB-B0E9-BAE84F4E4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0A767-646E-41F7-B091-EA5F41C1B028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4AD72-7A1D-4BBE-AD2D-8F3A51C89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FA3F94-EF3F-4AA1-854B-898C6BC59AB8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C53BCD-CF9B-40A9-AF09-9BD75FC2F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176318-966C-4C94-99CB-7D0A0F763930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281A84-16A3-45F4-8F86-9F45F32C50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2"/>
                </a:solidFill>
                <a:latin typeface="Century Schoolbook" pitchFamily="18" charset="0"/>
              </a:defRPr>
            </a:lvl1pPr>
          </a:lstStyle>
          <a:p>
            <a:pPr>
              <a:defRPr/>
            </a:pPr>
            <a:fld id="{69B0E77E-9FB9-422A-B7F7-20CC0C2A55D5}" type="datetimeFigureOut">
              <a:rPr lang="en-US" altLang="zh-CN"/>
              <a:pPr>
                <a:defRPr/>
              </a:pPr>
              <a:t>5/14/2021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2"/>
                </a:solidFill>
                <a:latin typeface="Century Schoolbook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rgbClr val="FFFFFF"/>
                </a:solidFill>
                <a:latin typeface="Century Schoolbook" pitchFamily="18" charset="0"/>
              </a:defRPr>
            </a:lvl1pPr>
          </a:lstStyle>
          <a:p>
            <a:pPr>
              <a:defRPr/>
            </a:pPr>
            <a:fld id="{F7859AD7-74CB-4DB1-A5FC-3C3592884A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5" r:id="rId2"/>
    <p:sldLayoutId id="2147483713" r:id="rId3"/>
    <p:sldLayoutId id="2147483706" r:id="rId4"/>
    <p:sldLayoutId id="2147483707" r:id="rId5"/>
    <p:sldLayoutId id="2147483708" r:id="rId6"/>
    <p:sldLayoutId id="2147483709" r:id="rId7"/>
    <p:sldLayoutId id="2147483714" r:id="rId8"/>
    <p:sldLayoutId id="2147483715" r:id="rId9"/>
    <p:sldLayoutId id="2147483710" r:id="rId10"/>
    <p:sldLayoutId id="21474837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9792" y="1196752"/>
            <a:ext cx="4968552" cy="237626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5400" dirty="0"/>
              <a:t>自然辩证法</a:t>
            </a:r>
            <a:br>
              <a:rPr lang="en-US" altLang="zh-CN" sz="5400" dirty="0"/>
            </a:br>
            <a:r>
              <a:rPr lang="zh-CN" altLang="en-US" sz="5400" dirty="0"/>
              <a:t>概论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5513" y="4437062"/>
            <a:ext cx="6172200" cy="1368201"/>
          </a:xfrm>
        </p:spPr>
        <p:txBody>
          <a:bodyPr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en-US" sz="2000" dirty="0">
                <a:latin typeface="+mj-ea"/>
                <a:ea typeface="+mj-ea"/>
              </a:rPr>
              <a:t>邱      慧</a:t>
            </a:r>
            <a:endParaRPr lang="en-US" altLang="zh-CN" sz="2000" dirty="0">
              <a:latin typeface="+mj-ea"/>
              <a:ea typeface="+mj-ea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+mj-ea"/>
                <a:ea typeface="+mj-ea"/>
              </a:rPr>
              <a:t>中国科学院大学</a:t>
            </a:r>
            <a:endParaRPr lang="en-US" altLang="zh-CN" sz="2000" dirty="0">
              <a:latin typeface="+mj-ea"/>
              <a:ea typeface="+mj-ea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+mj-ea"/>
                <a:ea typeface="+mj-ea"/>
              </a:rPr>
              <a:t>人文学院哲学系</a:t>
            </a:r>
            <a:endParaRPr lang="en-US" altLang="zh-CN" sz="2000" dirty="0">
              <a:latin typeface="+mj-ea"/>
              <a:ea typeface="+mj-ea"/>
            </a:endParaRPr>
          </a:p>
          <a:p>
            <a:pPr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2000" dirty="0">
                <a:latin typeface="+mj-ea"/>
                <a:ea typeface="+mj-ea"/>
              </a:rPr>
              <a:t>Email: qiuhui@ucas.ac.cn</a:t>
            </a:r>
          </a:p>
          <a:p>
            <a:pPr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科学的哲学：维也纳学派、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zh-CN" altLang="en-US" dirty="0"/>
              <a:t>逻辑经验主义</a:t>
            </a:r>
            <a:r>
              <a:rPr lang="en-US" altLang="zh-CN" dirty="0"/>
              <a:t>/</a:t>
            </a:r>
            <a:r>
              <a:rPr lang="zh-CN" altLang="en-US" dirty="0"/>
              <a:t>逻辑实证主义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20</a:t>
            </a:r>
            <a:r>
              <a:rPr lang="zh-CN" altLang="en-US" dirty="0"/>
              <a:t>世纪物理学的发展；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罗素和维特根斯坦的数理逻辑以及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>
                <a:latin typeface="宋体" pitchFamily="2" charset="-122"/>
              </a:rPr>
              <a:t>哲学即语言分析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>
                <a:latin typeface="宋体" pitchFamily="2" charset="-122"/>
              </a:rPr>
              <a:t>的看法；</a:t>
            </a:r>
            <a:endParaRPr lang="en-US" altLang="zh-CN" dirty="0">
              <a:latin typeface="宋体" pitchFamily="2" charset="-122"/>
            </a:endParaRPr>
          </a:p>
          <a:p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传统的经验论哲学的影响。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00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tx1"/>
                </a:solidFill>
              </a:rPr>
              <a:t>二、科学哲学研究的问题</a:t>
            </a:r>
            <a:endParaRPr lang="zh-CN" altLang="en-US" sz="4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意义问题／科学与非科学的划界问题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科学理论的结构／科学理论的说明模型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科学发展的模式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科学的进步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科学的合理性和客观性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科学理论的评价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等等</a:t>
            </a:r>
            <a:r>
              <a:rPr lang="en-US" altLang="zh-CN" sz="2100" dirty="0">
                <a:latin typeface="宋体" pitchFamily="2" charset="-122"/>
              </a:rPr>
              <a:t>    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+mj-ea"/>
              </a:rPr>
              <a:t>三、逻辑经验主义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dirty="0"/>
              <a:t>1922</a:t>
            </a:r>
            <a:r>
              <a:rPr lang="zh-CN" altLang="en-US" dirty="0"/>
              <a:t>年，以奥地利维也纳大学的石里克和卡尔纳普为首，形成了科学哲学的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维也纳学派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（始称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石里克小组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），并建立起逻辑经验主义。</a:t>
            </a:r>
          </a:p>
          <a:p>
            <a:pPr>
              <a:lnSpc>
                <a:spcPct val="95000"/>
              </a:lnSpc>
            </a:pPr>
            <a:endParaRPr lang="zh-CN" altLang="en-US" dirty="0"/>
          </a:p>
          <a:p>
            <a:pPr>
              <a:lnSpc>
                <a:spcPct val="95000"/>
              </a:lnSpc>
            </a:pPr>
            <a:r>
              <a:rPr lang="zh-CN" altLang="en-US" dirty="0"/>
              <a:t>提出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科学的世界观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：建立一种统一的科学，即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科学哲学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，是所有科学学科的总和。其基本观点是：</a:t>
            </a:r>
          </a:p>
          <a:p>
            <a:pPr lvl="1">
              <a:lnSpc>
                <a:spcPct val="95000"/>
              </a:lnSpc>
            </a:pPr>
            <a:r>
              <a:rPr lang="zh-CN" altLang="en-US" sz="2400" dirty="0">
                <a:ea typeface="楷体_GB2312" pitchFamily="49" charset="-122"/>
              </a:rPr>
              <a:t>经验主义（实证主义）／所有知识都来源于经验</a:t>
            </a:r>
          </a:p>
          <a:p>
            <a:pPr lvl="1">
              <a:lnSpc>
                <a:spcPct val="95000"/>
              </a:lnSpc>
            </a:pPr>
            <a:r>
              <a:rPr lang="zh-CN" altLang="en-US" sz="2400" dirty="0">
                <a:ea typeface="楷体_GB2312" pitchFamily="49" charset="-122"/>
              </a:rPr>
              <a:t>以逻辑分析方法建立科学的世界概念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5000"/>
              </a:lnSpc>
              <a:buNone/>
            </a:pPr>
            <a:r>
              <a:rPr lang="zh-CN" altLang="en-US" dirty="0">
                <a:ea typeface="楷体_GB2312" pitchFamily="49" charset="-122"/>
              </a:rPr>
              <a:t>意义问题／科学与非科学的划界问题是科学理论的基本问题</a:t>
            </a:r>
          </a:p>
          <a:p>
            <a:pPr>
              <a:lnSpc>
                <a:spcPct val="95000"/>
              </a:lnSpc>
            </a:pPr>
            <a:endParaRPr lang="zh-CN" altLang="en-US" dirty="0"/>
          </a:p>
          <a:p>
            <a:pPr>
              <a:lnSpc>
                <a:spcPct val="95000"/>
              </a:lnSpc>
            </a:pPr>
            <a:r>
              <a:rPr lang="zh-CN" altLang="en-US" dirty="0"/>
              <a:t>区分分析命题与综合命题</a:t>
            </a:r>
          </a:p>
          <a:p>
            <a:pPr lvl="1">
              <a:lnSpc>
                <a:spcPct val="95000"/>
              </a:lnSpc>
            </a:pPr>
            <a:r>
              <a:rPr lang="zh-CN" altLang="en-US" sz="2400" dirty="0">
                <a:ea typeface="楷体_GB2312" pitchFamily="49" charset="-122"/>
              </a:rPr>
              <a:t>分析命题：逻辑；前件蕴含后件</a:t>
            </a:r>
          </a:p>
          <a:p>
            <a:pPr lvl="1">
              <a:lnSpc>
                <a:spcPct val="95000"/>
              </a:lnSpc>
            </a:pPr>
            <a:r>
              <a:rPr lang="zh-CN" altLang="en-US" sz="2400" dirty="0">
                <a:ea typeface="楷体_GB2312" pitchFamily="49" charset="-122"/>
              </a:rPr>
              <a:t>综合命题：经验；后件大于前件</a:t>
            </a:r>
          </a:p>
          <a:p>
            <a:pPr>
              <a:lnSpc>
                <a:spcPct val="95000"/>
              </a:lnSpc>
            </a:pPr>
            <a:r>
              <a:rPr lang="zh-CN" altLang="en-US" dirty="0"/>
              <a:t>意义标准： 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可证实原则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，可检验性</a:t>
            </a:r>
          </a:p>
          <a:p>
            <a:pPr>
              <a:lnSpc>
                <a:spcPct val="95000"/>
              </a:lnSpc>
            </a:pPr>
            <a:r>
              <a:rPr lang="zh-CN" altLang="en-US" dirty="0"/>
              <a:t>形而上学无意义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zh-CN" altLang="en-US" sz="2400" dirty="0"/>
              <a:t>语言的两种功能：</a:t>
            </a:r>
          </a:p>
          <a:p>
            <a:pPr lvl="1">
              <a:lnSpc>
                <a:spcPct val="95000"/>
              </a:lnSpc>
            </a:pPr>
            <a:r>
              <a:rPr lang="zh-CN" altLang="en-US" sz="2400" dirty="0">
                <a:ea typeface="楷体_GB2312" pitchFamily="49" charset="-122"/>
              </a:rPr>
              <a:t>认识功能／信息功能：科学，包括科学哲学</a:t>
            </a:r>
          </a:p>
          <a:p>
            <a:pPr lvl="1">
              <a:lnSpc>
                <a:spcPct val="95000"/>
              </a:lnSpc>
            </a:pPr>
            <a:r>
              <a:rPr lang="zh-CN" altLang="en-US" sz="2400" dirty="0">
                <a:ea typeface="楷体_GB2312" pitchFamily="49" charset="-122"/>
              </a:rPr>
              <a:t>非认识功能／情感功能：文学、艺术、传统的形而上学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如何进行语言分析？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把一个命题分成若干个基本命题。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基本命题：可被直接或间接进行经验检验的命题，一般都是可被观察的命题。</a:t>
            </a:r>
            <a:endParaRPr lang="en-US" altLang="zh-CN" dirty="0"/>
          </a:p>
          <a:p>
            <a:r>
              <a:rPr lang="zh-CN" altLang="en-US" dirty="0"/>
              <a:t>把每个命题看成由基本命题构成的多值函数。</a:t>
            </a:r>
            <a:endParaRPr lang="en-US" altLang="zh-CN" dirty="0"/>
          </a:p>
          <a:p>
            <a:r>
              <a:rPr lang="zh-CN" altLang="en-US" dirty="0"/>
              <a:t>最后通过实证的方法对这些基本命题进行验证。只有原则上可以被证实的命题才是有意义的命题。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可证实的命题</a:t>
            </a:r>
            <a:r>
              <a:rPr lang="en-US" altLang="zh-CN" dirty="0"/>
              <a:t>/</a:t>
            </a:r>
            <a:r>
              <a:rPr lang="zh-CN" altLang="en-US" dirty="0"/>
              <a:t>科学的命题</a:t>
            </a:r>
            <a:r>
              <a:rPr lang="en-US" altLang="zh-CN" dirty="0"/>
              <a:t>/</a:t>
            </a:r>
            <a:r>
              <a:rPr lang="zh-CN" altLang="en-US" dirty="0"/>
              <a:t>有意义的命题具有的特点：</a:t>
            </a:r>
            <a:r>
              <a:rPr lang="zh-CN" altLang="en-US" b="1" dirty="0"/>
              <a:t>可重复性、可预测性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直接的经验证实</a:t>
            </a:r>
            <a:r>
              <a:rPr lang="en-US" altLang="zh-CN" dirty="0"/>
              <a:t>/</a:t>
            </a:r>
            <a:r>
              <a:rPr lang="zh-CN" altLang="en-US" dirty="0"/>
              <a:t>间接的经验证实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610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物理主义与科学的统一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用科学的语言来描述知识，把一切知识都建立在一个统一的、可靠的基础之上。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经验世界是统一的，科学知识也是统一的；要实现科学的统一的，就必须实现科学语言的统一。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使用“物理语言”来实现这种统一，表达一切科学命题，从而把整个科学知识的体系完全建立在客观的、可观察的基础之上。即“物理主义”。</a:t>
            </a:r>
          </a:p>
        </p:txBody>
      </p:sp>
    </p:spTree>
    <p:extLst>
      <p:ext uri="{BB962C8B-B14F-4D97-AF65-F5344CB8AC3E}">
        <p14:creationId xmlns:p14="http://schemas.microsoft.com/office/powerpoint/2010/main" val="396323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逻辑经验主义的科学观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科学是对客观自然的精确反映，是我们用来描述世界的手段；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科学哲学的任务是对已成功的科学知识做出解释、说明和辩护；／事后辩护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科学知识是客观的，可采用语言分析的方法进行研究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/>
              </a:rPr>
              <a:t>“</a:t>
            </a:r>
            <a:r>
              <a:rPr lang="zh-CN" altLang="en-US" sz="2400" dirty="0">
                <a:latin typeface="宋体" pitchFamily="2" charset="-122"/>
              </a:rPr>
              <a:t>套箱式</a:t>
            </a:r>
            <a:r>
              <a:rPr lang="zh-CN" altLang="en-US" sz="2400" dirty="0">
                <a:latin typeface="Times New Roman"/>
              </a:rPr>
              <a:t>”</a:t>
            </a:r>
            <a:r>
              <a:rPr lang="zh-CN" altLang="en-US" sz="2400" dirty="0">
                <a:latin typeface="宋体" pitchFamily="2" charset="-122"/>
              </a:rPr>
              <a:t>科学发展模式：科学是一项不断累积的事业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对逻辑经验主义的批评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后期维特根斯坦和日常语言学派的影响；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奎因的“经验主义的两个教条”一文的发表；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汉森提出“观察渗透理论”；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波普尔对证实主义和归纳法的批评，以及“证伪主义”的提出；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托马斯</a:t>
            </a:r>
            <a:r>
              <a:rPr lang="en-US" altLang="zh-CN" dirty="0">
                <a:latin typeface="Times New Roman"/>
              </a:rPr>
              <a:t>·</a:t>
            </a:r>
            <a:r>
              <a:rPr lang="zh-CN" altLang="en-US" dirty="0">
                <a:latin typeface="Times New Roman"/>
              </a:rPr>
              <a:t>库恩提出“历史主义”学说。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61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经验主义的两个教条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1951</a:t>
            </a:r>
            <a:r>
              <a:rPr lang="zh-CN" altLang="en-US" dirty="0"/>
              <a:t>年，奎因发表“经验主义的两个教条”</a:t>
            </a:r>
            <a:endParaRPr lang="en-US" altLang="zh-CN" dirty="0"/>
          </a:p>
          <a:p>
            <a:r>
              <a:rPr lang="zh-CN" altLang="en-US" dirty="0"/>
              <a:t>两个教条分别是：</a:t>
            </a:r>
            <a:endParaRPr lang="en-US" altLang="zh-CN" dirty="0"/>
          </a:p>
          <a:p>
            <a:pPr lvl="1"/>
            <a:r>
              <a:rPr lang="zh-CN" altLang="en-US" sz="2400" dirty="0"/>
              <a:t>分析命题与综合命题的截然二分。</a:t>
            </a:r>
            <a:endParaRPr lang="en-US" altLang="zh-CN" sz="2400" dirty="0"/>
          </a:p>
          <a:p>
            <a:pPr marL="366713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“没有一个未婚男子是已婚的。”</a:t>
            </a:r>
            <a:endParaRPr lang="en-US" altLang="zh-CN" dirty="0"/>
          </a:p>
          <a:p>
            <a:pPr marL="366713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“没有一个单身汉是已婚的。”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意义的证实说，即还原论</a:t>
            </a:r>
            <a:endParaRPr lang="en-US" altLang="zh-CN" sz="2400" dirty="0"/>
          </a:p>
          <a:p>
            <a:pPr marL="366713" lvl="1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提出“整体论”思想。</a:t>
            </a:r>
          </a:p>
        </p:txBody>
      </p:sp>
    </p:spTree>
    <p:extLst>
      <p:ext uri="{BB962C8B-B14F-4D97-AF65-F5344CB8AC3E}">
        <p14:creationId xmlns:p14="http://schemas.microsoft.com/office/powerpoint/2010/main" val="177705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汉森的</a:t>
            </a:r>
            <a:r>
              <a:rPr lang="zh-CN" altLang="en-US" sz="3200" b="1" dirty="0">
                <a:solidFill>
                  <a:schemeClr val="tx1"/>
                </a:solidFill>
                <a:latin typeface="Times New Roman"/>
              </a:rPr>
              <a:t>“</a:t>
            </a:r>
            <a:r>
              <a:rPr lang="zh-CN" altLang="en-US" sz="3200" b="1" dirty="0">
                <a:solidFill>
                  <a:schemeClr val="tx1"/>
                </a:solidFill>
              </a:rPr>
              <a:t>观察渗透理论</a:t>
            </a:r>
            <a:r>
              <a:rPr lang="zh-CN" altLang="en-US" sz="3200" b="1" dirty="0">
                <a:solidFill>
                  <a:schemeClr val="tx1"/>
                </a:solidFill>
                <a:latin typeface="Times New Roman"/>
              </a:rPr>
              <a:t>”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643192" cy="4421088"/>
          </a:xfrm>
        </p:spPr>
        <p:txBody>
          <a:bodyPr/>
          <a:lstStyle/>
          <a:p>
            <a:r>
              <a:rPr lang="zh-CN" altLang="en-US" dirty="0"/>
              <a:t>理论预设：</a:t>
            </a:r>
          </a:p>
          <a:p>
            <a:pPr lvl="1"/>
            <a:r>
              <a:rPr lang="zh-CN" altLang="en-US" sz="2400" dirty="0">
                <a:ea typeface="楷体_GB2312" pitchFamily="49" charset="-122"/>
              </a:rPr>
              <a:t>科学开始于观察</a:t>
            </a:r>
          </a:p>
          <a:p>
            <a:pPr lvl="1"/>
            <a:r>
              <a:rPr lang="zh-CN" altLang="en-US" sz="2400" dirty="0">
                <a:latin typeface="宋体" pitchFamily="2" charset="-122"/>
                <a:ea typeface="楷体_GB2312" pitchFamily="49" charset="-122"/>
              </a:rPr>
              <a:t>观察形成知识得以产生的可靠基础</a:t>
            </a:r>
          </a:p>
          <a:p>
            <a:pPr lvl="1"/>
            <a:r>
              <a:rPr lang="zh-CN" altLang="en-US" sz="2400" dirty="0">
                <a:ea typeface="楷体_GB2312" pitchFamily="49" charset="-122"/>
              </a:rPr>
              <a:t>观察无偏见、中立、客观</a:t>
            </a:r>
            <a:endParaRPr lang="en-US" altLang="zh-CN" sz="2400" dirty="0">
              <a:ea typeface="楷体_GB2312" pitchFamily="49" charset="-122"/>
            </a:endParaRPr>
          </a:p>
          <a:p>
            <a:pPr lvl="1"/>
            <a:endParaRPr lang="zh-CN" altLang="en-US" sz="2400" dirty="0">
              <a:ea typeface="楷体_GB2312" pitchFamily="49" charset="-122"/>
            </a:endParaRPr>
          </a:p>
          <a:p>
            <a:r>
              <a:rPr lang="zh-CN" altLang="en-US" dirty="0"/>
              <a:t>观察渗透理论：</a:t>
            </a:r>
          </a:p>
          <a:p>
            <a:pPr lvl="1"/>
            <a:r>
              <a:rPr lang="zh-CN" altLang="en-US" sz="2400" dirty="0">
                <a:ea typeface="楷体_GB2312" pitchFamily="49" charset="-122"/>
              </a:rPr>
              <a:t>观察经验不单纯取决于视网膜</a:t>
            </a:r>
          </a:p>
          <a:p>
            <a:pPr lvl="1"/>
            <a:r>
              <a:rPr lang="zh-CN" altLang="en-US" sz="2400" dirty="0">
                <a:ea typeface="楷体_GB2312" pitchFamily="49" charset="-122"/>
              </a:rPr>
              <a:t>观察渗透着理论，理论引导观察</a:t>
            </a:r>
          </a:p>
          <a:p>
            <a:pPr lvl="1"/>
            <a:r>
              <a:rPr lang="zh-CN" altLang="en-US" sz="2400" dirty="0">
                <a:ea typeface="楷体_GB2312" pitchFamily="49" charset="-122"/>
              </a:rPr>
              <a:t>观察陈述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的精确程度取决于其背景理论的精确程度</a:t>
            </a:r>
          </a:p>
          <a:p>
            <a:pPr lvl="1">
              <a:buFont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　观察陈述的可靠性取决于其背景理论的可靠性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endParaRPr lang="en-US" altLang="zh-CN" sz="54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buNone/>
            </a:pPr>
            <a:r>
              <a:rPr lang="zh-CN" altLang="en-US" sz="5400" b="1" dirty="0">
                <a:latin typeface="+mj-ea"/>
                <a:ea typeface="+mj-ea"/>
              </a:rPr>
              <a:t>科学哲学经典问题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+mj-ea"/>
              </a:rPr>
              <a:t>四、波普尔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卡尔</a:t>
            </a:r>
            <a:r>
              <a:rPr lang="en-US" altLang="zh-CN" dirty="0">
                <a:latin typeface="Times New Roman"/>
              </a:rPr>
              <a:t>·</a:t>
            </a:r>
            <a:r>
              <a:rPr lang="zh-CN" altLang="en-US" dirty="0"/>
              <a:t>波普尔（</a:t>
            </a:r>
            <a:r>
              <a:rPr lang="en-US" altLang="zh-CN" dirty="0"/>
              <a:t>Karl Popper, 1902-1994</a:t>
            </a:r>
            <a:r>
              <a:rPr lang="zh-CN" altLang="en-US" dirty="0"/>
              <a:t>）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作品：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科学哲学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科学发现的逻辑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猜想与反驳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客观知识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》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社会政治哲学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　　　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历史决定论的贫困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开放社会及其敌人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》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影响：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科学哲学：概率论、物理学哲学、生物学哲学、科学方法论、知识论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社会政治哲学：反权威主义、社会渐进工程、开放批判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可证伪性与科学划界的标准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dirty="0"/>
              <a:t>对归纳法的批判</a:t>
            </a:r>
          </a:p>
          <a:p>
            <a:pPr>
              <a:lnSpc>
                <a:spcPct val="105000"/>
              </a:lnSpc>
            </a:pPr>
            <a:r>
              <a:rPr lang="zh-CN" altLang="en-US" dirty="0"/>
              <a:t>对证实原则的批判，提出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可证伪性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是科学划界的标准：</a:t>
            </a:r>
          </a:p>
          <a:p>
            <a:pPr lvl="1">
              <a:lnSpc>
                <a:spcPct val="105000"/>
              </a:lnSpc>
            </a:pPr>
            <a:r>
              <a:rPr lang="zh-CN" altLang="en-US" sz="2400" dirty="0">
                <a:ea typeface="楷体_GB2312" pitchFamily="49" charset="-122"/>
              </a:rPr>
              <a:t>判决性实验，实现证伪</a:t>
            </a:r>
          </a:p>
          <a:p>
            <a:pPr>
              <a:lnSpc>
                <a:spcPct val="105000"/>
              </a:lnSpc>
            </a:pPr>
            <a:r>
              <a:rPr lang="zh-CN" altLang="en-US" dirty="0"/>
              <a:t>非科学包括：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，逻辑学、数学；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，形而上学命题，即传统的哲学问题；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，宗教神话；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，伪科学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宋体" pitchFamily="2" charset="-122"/>
              </a:rPr>
              <a:t>划界标准不是意义标准。科学与真理不是一回事。</a:t>
            </a:r>
          </a:p>
          <a:p>
            <a:pPr>
              <a:lnSpc>
                <a:spcPct val="105000"/>
              </a:lnSpc>
            </a:pPr>
            <a:r>
              <a:rPr lang="zh-CN" altLang="en-US" dirty="0"/>
              <a:t>可证伪度</a:t>
            </a:r>
          </a:p>
          <a:p>
            <a:pPr lvl="1">
              <a:lnSpc>
                <a:spcPct val="105000"/>
              </a:lnSpc>
            </a:pPr>
            <a:r>
              <a:rPr lang="zh-CN" altLang="en-US" sz="2400" dirty="0">
                <a:ea typeface="楷体_GB2312" pitchFamily="49" charset="-122"/>
              </a:rPr>
              <a:t>意味着更多的信息量</a:t>
            </a:r>
          </a:p>
          <a:p>
            <a:pPr lvl="1">
              <a:lnSpc>
                <a:spcPct val="105000"/>
              </a:lnSpc>
            </a:pPr>
            <a:r>
              <a:rPr lang="zh-CN" altLang="en-US" sz="2400" dirty="0">
                <a:ea typeface="楷体_GB2312" pitchFamily="49" charset="-122"/>
              </a:rPr>
              <a:t>一个理论越是精确，越是可证伪</a:t>
            </a:r>
          </a:p>
          <a:p>
            <a:pPr>
              <a:lnSpc>
                <a:spcPct val="105000"/>
              </a:lnSpc>
            </a:pPr>
            <a:r>
              <a:rPr lang="zh-CN" altLang="en-US" dirty="0"/>
              <a:t>反权威主义、反教条主义态度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，星期三从来不下雨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，所有的物质受热都膨胀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，在地球表面让一块砖不被束缚，它就会垂直下落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，当光线从平面镜上反射时，它的入射角与反射角相等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，明天天或者下雨或者不下雨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，在欧几里德圆上，所有的点与圆心等距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，在赌博性投机事业中，运气是可能存在的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，所有的单身汉都是未婚的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+mj-ea"/>
              </a:rPr>
              <a:t>科学发展的模式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99176" cy="4873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由证明问题走向发现问题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猜想－反驳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的批判理性主义方法论（试错法）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　　　　　　</a:t>
            </a:r>
            <a:r>
              <a:rPr lang="en-US" altLang="zh-CN" dirty="0"/>
              <a:t>P1</a:t>
            </a:r>
            <a:r>
              <a:rPr lang="zh-CN" altLang="en-US" dirty="0"/>
              <a:t>－</a:t>
            </a:r>
            <a:r>
              <a:rPr lang="en-US" altLang="zh-CN" dirty="0"/>
              <a:t>TT</a:t>
            </a:r>
            <a:r>
              <a:rPr lang="zh-CN" altLang="en-US" dirty="0"/>
              <a:t>－</a:t>
            </a:r>
            <a:r>
              <a:rPr lang="en-US" altLang="zh-CN" dirty="0"/>
              <a:t>EE</a:t>
            </a:r>
            <a:r>
              <a:rPr lang="zh-CN" altLang="en-US" dirty="0"/>
              <a:t>－</a:t>
            </a:r>
            <a:r>
              <a:rPr lang="en-US" altLang="zh-CN" dirty="0"/>
              <a:t>P2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问题：科学从问题出发。提出问题比解决问题更重要。问题先于观察、问题渗透理论。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猜想：不受理论、经验的约束，是完全自由的，来自灵感；猜想应满足简单性、可证伪性、不会很快被证伪三个条件。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证伪：反驳（证伪）与确认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批判、排除错误、判决性实验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新的问题</a:t>
            </a:r>
            <a:r>
              <a:rPr lang="en-US" altLang="zh-CN" sz="2400" dirty="0">
                <a:latin typeface="Times New Roman"/>
                <a:ea typeface="楷体_GB2312" pitchFamily="49" charset="-122"/>
              </a:rPr>
              <a:t>……</a:t>
            </a:r>
            <a:endParaRPr lang="en-US" altLang="zh-CN" sz="2400" dirty="0"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1800" b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蝙蝠在暗处或夜间为什么飞得如何灵活，尽管它的眼睛很小、视力很差？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为什么伦琴实验室里的照相底片不断地变黑？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为什么水星的近日点会移动？</a:t>
            </a:r>
          </a:p>
        </p:txBody>
      </p:sp>
    </p:spTree>
    <p:extLst>
      <p:ext uri="{BB962C8B-B14F-4D97-AF65-F5344CB8AC3E}">
        <p14:creationId xmlns:p14="http://schemas.microsoft.com/office/powerpoint/2010/main" val="782037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</a:rPr>
              <a:t>科学进步的标准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革命的：应与以前的理论有矛盾；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保守的：可以充分解释旧理论的成就。</a:t>
            </a:r>
          </a:p>
          <a:p>
            <a:pPr>
              <a:lnSpc>
                <a:spcPct val="90000"/>
              </a:lnSpc>
              <a:buNone/>
            </a:pP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具体判断标准：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楷体_GB2312" pitchFamily="49" charset="-122"/>
              </a:rPr>
              <a:t>确认度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楷体_GB2312" pitchFamily="49" charset="-122"/>
              </a:rPr>
              <a:t>可证伪度</a:t>
            </a:r>
          </a:p>
          <a:p>
            <a:pPr>
              <a:lnSpc>
                <a:spcPct val="90000"/>
              </a:lnSpc>
              <a:buNone/>
            </a:pPr>
            <a:endParaRPr lang="zh-CN" altLang="en-US" dirty="0">
              <a:ea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科学的进步是向着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真理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而进步，但永远也达不到真理，即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逼真性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。</a:t>
            </a:r>
          </a:p>
          <a:p>
            <a:pPr>
              <a:lnSpc>
                <a:spcPct val="90000"/>
              </a:lnSpc>
            </a:pPr>
            <a:endParaRPr lang="en-US" altLang="zh-CN" sz="2400" b="0" dirty="0">
              <a:latin typeface="+mn-ea"/>
              <a:cs typeface="楷体_GB2312"/>
            </a:endParaRPr>
          </a:p>
          <a:p>
            <a:pPr>
              <a:lnSpc>
                <a:spcPct val="90000"/>
              </a:lnSpc>
            </a:pPr>
            <a:endParaRPr lang="zh-CN" altLang="en-US" sz="2400" b="0" dirty="0">
              <a:latin typeface="+mn-ea"/>
              <a:cs typeface="楷体_GB231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证伪主义的意义及问题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意义：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科学知识是可错的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经验是人们给他们所犯的错误所起的名字 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我们所要做的一切是尽可能快的犯错误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科学的精神是批判和创造精神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在科学中引入竞争，科学知识在竞争中进化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问题：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对观察中立性的质疑：观察渗透理论；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新理论刚出现时很不完善，容易很快被证伪；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理论系统而非单个命题面对经验检验（特设性假说）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</a:t>
            </a:r>
            <a:r>
              <a:rPr lang="en-US" altLang="zh-CN" dirty="0"/>
              <a:t>3</a:t>
            </a:r>
            <a:r>
              <a:rPr lang="zh-CN" altLang="en-US" dirty="0"/>
              <a:t>及科学认识论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三个世界：</a:t>
            </a:r>
            <a:endParaRPr lang="en-US" altLang="zh-CN" dirty="0"/>
          </a:p>
          <a:p>
            <a:pPr lvl="1"/>
            <a:r>
              <a:rPr lang="zh-CN" altLang="en-US" dirty="0"/>
              <a:t>世界</a:t>
            </a:r>
            <a:r>
              <a:rPr lang="en-US" altLang="zh-CN" dirty="0"/>
              <a:t>1</a:t>
            </a:r>
            <a:r>
              <a:rPr lang="zh-CN" altLang="en-US" dirty="0"/>
              <a:t>：物质世界。包括一切物理实体和物理状态。是自然科学研究的对象。</a:t>
            </a:r>
            <a:endParaRPr lang="en-US" altLang="zh-CN" dirty="0"/>
          </a:p>
          <a:p>
            <a:pPr lvl="1"/>
            <a:r>
              <a:rPr lang="zh-CN" altLang="en-US" dirty="0"/>
              <a:t>世界</a:t>
            </a:r>
            <a:r>
              <a:rPr lang="en-US" altLang="zh-CN" dirty="0"/>
              <a:t>2</a:t>
            </a:r>
            <a:r>
              <a:rPr lang="zh-CN" altLang="en-US" dirty="0"/>
              <a:t>：精神或心理的世界。包括意识形态、心理素质、主观经验等。是心理学的研究对象。</a:t>
            </a:r>
            <a:endParaRPr lang="en-US" altLang="zh-CN" dirty="0"/>
          </a:p>
          <a:p>
            <a:pPr lvl="1"/>
            <a:r>
              <a:rPr lang="zh-CN" altLang="en-US" dirty="0"/>
              <a:t>世界</a:t>
            </a:r>
            <a:r>
              <a:rPr lang="en-US" altLang="zh-CN" dirty="0"/>
              <a:t>3</a:t>
            </a:r>
            <a:r>
              <a:rPr lang="zh-CN" altLang="en-US" dirty="0"/>
              <a:t>：客观知识的世界或思想内容的世界。指一切体现于客观世界中的思想内容或知识内容，是“世界</a:t>
            </a:r>
            <a:r>
              <a:rPr lang="en-US" altLang="zh-CN" dirty="0"/>
              <a:t>1</a:t>
            </a:r>
            <a:r>
              <a:rPr lang="zh-CN" altLang="en-US" dirty="0"/>
              <a:t>”经过“客观化”后的思想。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先有世界</a:t>
            </a:r>
            <a:r>
              <a:rPr lang="en-US" altLang="zh-CN" dirty="0"/>
              <a:t>1</a:t>
            </a:r>
            <a:r>
              <a:rPr lang="zh-CN" altLang="en-US" dirty="0"/>
              <a:t>，世界</a:t>
            </a:r>
            <a:r>
              <a:rPr lang="en-US" altLang="zh-CN" dirty="0"/>
              <a:t>2</a:t>
            </a:r>
            <a:r>
              <a:rPr lang="zh-CN" altLang="en-US" dirty="0"/>
              <a:t>是从世界</a:t>
            </a:r>
            <a:r>
              <a:rPr lang="en-US" altLang="zh-CN" dirty="0"/>
              <a:t>1</a:t>
            </a:r>
            <a:r>
              <a:rPr lang="zh-CN" altLang="en-US" dirty="0"/>
              <a:t>中产生出来的，世界</a:t>
            </a:r>
            <a:r>
              <a:rPr lang="en-US" altLang="zh-CN" dirty="0"/>
              <a:t>3</a:t>
            </a:r>
            <a:r>
              <a:rPr lang="zh-CN" altLang="en-US" dirty="0"/>
              <a:t>是从世界</a:t>
            </a:r>
            <a:r>
              <a:rPr lang="en-US" altLang="zh-CN" dirty="0"/>
              <a:t>2</a:t>
            </a:r>
            <a:r>
              <a:rPr lang="zh-CN" altLang="en-US" dirty="0"/>
              <a:t>中产生出来的。</a:t>
            </a:r>
            <a:endParaRPr lang="en-US" altLang="zh-CN" dirty="0"/>
          </a:p>
          <a:p>
            <a:r>
              <a:rPr lang="zh-CN" altLang="en-US" dirty="0"/>
              <a:t>三个世界相互作用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4477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世界</a:t>
            </a:r>
            <a:r>
              <a:rPr lang="en-US" altLang="zh-CN" dirty="0"/>
              <a:t>3</a:t>
            </a:r>
            <a:r>
              <a:rPr lang="zh-CN" altLang="en-US" dirty="0"/>
              <a:t>客观存在：</a:t>
            </a:r>
            <a:endParaRPr lang="en-US" altLang="zh-CN" dirty="0"/>
          </a:p>
          <a:p>
            <a:pPr lvl="1"/>
            <a:r>
              <a:rPr lang="zh-CN" altLang="en-US" dirty="0"/>
              <a:t>世界</a:t>
            </a:r>
            <a:r>
              <a:rPr lang="en-US" altLang="zh-CN" dirty="0"/>
              <a:t>3</a:t>
            </a:r>
            <a:r>
              <a:rPr lang="zh-CN" altLang="en-US" dirty="0"/>
              <a:t>客观于世界</a:t>
            </a:r>
            <a:r>
              <a:rPr lang="en-US" altLang="zh-CN" dirty="0"/>
              <a:t>1</a:t>
            </a:r>
            <a:r>
              <a:rPr lang="zh-CN" altLang="en-US" dirty="0"/>
              <a:t>中；</a:t>
            </a:r>
            <a:endParaRPr lang="en-US" altLang="zh-CN" dirty="0"/>
          </a:p>
          <a:p>
            <a:pPr lvl="1"/>
            <a:r>
              <a:rPr lang="zh-CN" altLang="en-US" dirty="0"/>
              <a:t>世界</a:t>
            </a:r>
            <a:r>
              <a:rPr lang="en-US" altLang="zh-CN" dirty="0"/>
              <a:t>3</a:t>
            </a:r>
            <a:r>
              <a:rPr lang="zh-CN" altLang="en-US" dirty="0"/>
              <a:t>能通过世界</a:t>
            </a:r>
            <a:r>
              <a:rPr lang="en-US" altLang="zh-CN" dirty="0"/>
              <a:t>2</a:t>
            </a:r>
            <a:r>
              <a:rPr lang="zh-CN" altLang="en-US" dirty="0"/>
              <a:t>的中介而作用于世界</a:t>
            </a:r>
            <a:r>
              <a:rPr lang="en-US" altLang="zh-CN" dirty="0"/>
              <a:t>1</a:t>
            </a:r>
            <a:r>
              <a:rPr lang="zh-CN" altLang="en-US" dirty="0"/>
              <a:t>，从而成为改变世界</a:t>
            </a:r>
            <a:r>
              <a:rPr lang="en-US" altLang="zh-CN" dirty="0"/>
              <a:t>1</a:t>
            </a:r>
            <a:r>
              <a:rPr lang="zh-CN" altLang="en-US" dirty="0"/>
              <a:t>的有力工具；</a:t>
            </a:r>
            <a:endParaRPr lang="en-US" altLang="zh-CN" dirty="0"/>
          </a:p>
          <a:p>
            <a:pPr lvl="1"/>
            <a:r>
              <a:rPr lang="zh-CN" altLang="en-US" dirty="0"/>
              <a:t>世界</a:t>
            </a:r>
            <a:r>
              <a:rPr lang="en-US" altLang="zh-CN" dirty="0"/>
              <a:t>3</a:t>
            </a:r>
            <a:r>
              <a:rPr lang="zh-CN" altLang="en-US" dirty="0"/>
              <a:t>的发展，即科学知识的发展是自主的、客观的过程，具有不以人的主观意志为转移的相对独立性。世界</a:t>
            </a:r>
            <a:r>
              <a:rPr lang="en-US" altLang="zh-CN" dirty="0"/>
              <a:t>3</a:t>
            </a:r>
            <a:r>
              <a:rPr lang="zh-CN" altLang="en-US" dirty="0"/>
              <a:t>按照自己的逻辑发生、发展，有自己的生命。人们可以研究它、发现它，却不能任意改变它。作为客观知识世界的世界</a:t>
            </a:r>
            <a:r>
              <a:rPr lang="en-US" altLang="zh-CN" dirty="0"/>
              <a:t>3</a:t>
            </a:r>
            <a:r>
              <a:rPr lang="zh-CN" altLang="en-US" dirty="0"/>
              <a:t>在一起类似达尔文的</a:t>
            </a:r>
            <a:r>
              <a:rPr lang="zh-CN" altLang="en-US" b="1" dirty="0"/>
              <a:t>生存竞争、自然选择</a:t>
            </a:r>
            <a:r>
              <a:rPr lang="zh-CN" altLang="en-US" dirty="0"/>
              <a:t>的过程中达到自主的、相对独立的发展。（知识达尔文主义）</a:t>
            </a:r>
          </a:p>
        </p:txBody>
      </p:sp>
    </p:spTree>
    <p:extLst>
      <p:ext uri="{BB962C8B-B14F-4D97-AF65-F5344CB8AC3E}">
        <p14:creationId xmlns:p14="http://schemas.microsoft.com/office/powerpoint/2010/main" val="456881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+mj-ea"/>
              </a:rPr>
              <a:t>五、托马斯</a:t>
            </a:r>
            <a:r>
              <a:rPr lang="en-US" altLang="zh-CN" sz="3600" b="1" dirty="0">
                <a:latin typeface="+mj-ea"/>
              </a:rPr>
              <a:t>·</a:t>
            </a:r>
            <a:r>
              <a:rPr lang="zh-CN" altLang="en-US" sz="3600" b="1" dirty="0">
                <a:solidFill>
                  <a:schemeClr val="tx1"/>
                </a:solidFill>
                <a:latin typeface="+mj-ea"/>
              </a:rPr>
              <a:t>库恩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dirty="0">
                <a:latin typeface="宋体" pitchFamily="2" charset="-122"/>
              </a:rPr>
              <a:t>托马斯</a:t>
            </a:r>
            <a:r>
              <a:rPr lang="en-US" altLang="zh-CN" dirty="0">
                <a:latin typeface="Times New Roman"/>
              </a:rPr>
              <a:t>·</a:t>
            </a:r>
            <a:r>
              <a:rPr lang="zh-CN" altLang="en-US" dirty="0">
                <a:latin typeface="宋体" pitchFamily="2" charset="-122"/>
              </a:rPr>
              <a:t>库恩（</a:t>
            </a:r>
            <a:r>
              <a:rPr lang="en-US" altLang="zh-CN" dirty="0"/>
              <a:t>Thomas Kuhn, 1922-1996</a:t>
            </a:r>
            <a:r>
              <a:rPr lang="zh-CN" altLang="en-US" dirty="0">
                <a:latin typeface="宋体" pitchFamily="2" charset="-122"/>
              </a:rPr>
              <a:t>），著名的科学史与科学哲学家</a:t>
            </a:r>
          </a:p>
          <a:p>
            <a:pPr>
              <a:lnSpc>
                <a:spcPct val="95000"/>
              </a:lnSpc>
            </a:pPr>
            <a:endParaRPr lang="zh-CN" altLang="en-US" dirty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Times New Roman" pitchFamily="18" charset="0"/>
              </a:rPr>
              <a:t>主要著作</a:t>
            </a:r>
            <a:r>
              <a:rPr lang="en-US" altLang="zh-CN" dirty="0">
                <a:latin typeface="宋体" pitchFamily="2" charset="-122"/>
              </a:rPr>
              <a:t>: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哥白尼革命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》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科学革命的结构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》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必要的张力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》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>
                <a:latin typeface="宋体" pitchFamily="2" charset="-122"/>
                <a:ea typeface="楷体_GB2312" pitchFamily="49" charset="-122"/>
              </a:rPr>
              <a:t>《</a:t>
            </a:r>
            <a:r>
              <a:rPr lang="zh-CN" altLang="en-US" sz="2400" dirty="0">
                <a:latin typeface="宋体" pitchFamily="2" charset="-122"/>
                <a:ea typeface="楷体_GB2312" pitchFamily="49" charset="-122"/>
              </a:rPr>
              <a:t>结构之后的路</a:t>
            </a:r>
            <a:r>
              <a:rPr lang="en-US" altLang="zh-CN" sz="2400" dirty="0">
                <a:latin typeface="宋体" pitchFamily="2" charset="-122"/>
                <a:ea typeface="楷体_GB2312" pitchFamily="49" charset="-122"/>
              </a:rPr>
              <a:t>》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endParaRPr lang="en-US" altLang="zh-CN" dirty="0">
              <a:latin typeface="宋体" pitchFamily="2" charset="-122"/>
              <a:ea typeface="楷体_GB2312" pitchFamily="49" charset="-122"/>
            </a:endParaRP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宋体" pitchFamily="2" charset="-122"/>
              </a:rPr>
              <a:t>将历史的维度引入科学哲学的研究之中，从而使科学哲学进入一种多维的、历史的研究。提出了著名的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>
                <a:latin typeface="宋体" pitchFamily="2" charset="-122"/>
              </a:rPr>
              <a:t>范式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>
                <a:latin typeface="宋体" pitchFamily="2" charset="-122"/>
              </a:rPr>
              <a:t>理论，开创了科学哲学中的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>
                <a:latin typeface="宋体" pitchFamily="2" charset="-122"/>
              </a:rPr>
              <a:t>历史主义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>
                <a:latin typeface="宋体" pitchFamily="2" charset="-122"/>
              </a:rPr>
              <a:t>流派。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3600" dirty="0">
                <a:latin typeface="+mj-ea"/>
                <a:ea typeface="+mj-ea"/>
              </a:rPr>
              <a:t>一、科学哲学的产生</a:t>
            </a:r>
            <a:endParaRPr lang="en-US" altLang="zh-CN" sz="3600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3600" dirty="0">
                <a:latin typeface="+mj-ea"/>
                <a:ea typeface="+mj-ea"/>
              </a:rPr>
              <a:t>二、科学哲学研究的问题</a:t>
            </a:r>
            <a:endParaRPr lang="en-US" altLang="zh-CN" sz="3600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3600" dirty="0">
                <a:latin typeface="+mj-ea"/>
                <a:ea typeface="+mj-ea"/>
              </a:rPr>
              <a:t>三、逻辑经验主义</a:t>
            </a:r>
            <a:endParaRPr lang="en-US" altLang="zh-CN" sz="3600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3600" dirty="0">
                <a:latin typeface="+mj-ea"/>
                <a:ea typeface="+mj-ea"/>
              </a:rPr>
              <a:t>四、波普尔</a:t>
            </a:r>
            <a:endParaRPr lang="en-US" altLang="zh-CN" sz="3600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3600" dirty="0">
                <a:latin typeface="+mj-ea"/>
                <a:ea typeface="+mj-ea"/>
              </a:rPr>
              <a:t>五、库恩</a:t>
            </a:r>
            <a:endParaRPr lang="en-US" altLang="zh-CN" sz="3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科学发展的模式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dirty="0">
                <a:latin typeface="宋体" pitchFamily="2" charset="-122"/>
              </a:rPr>
              <a:t>逻辑实证主义：科学知识是累积的线性发展，通过观察和归纳，呈现进步的上升的过程；</a:t>
            </a:r>
          </a:p>
          <a:p>
            <a:pPr>
              <a:lnSpc>
                <a:spcPct val="95000"/>
              </a:lnSpc>
            </a:pPr>
            <a:endParaRPr lang="zh-CN" altLang="en-US" dirty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宋体" pitchFamily="2" charset="-122"/>
              </a:rPr>
              <a:t>波普尔：科学知识的增长过程是一个旧理论不断被推翻，新理论不断出现的过程。 </a:t>
            </a:r>
            <a:r>
              <a:rPr lang="en-US" altLang="zh-CN" sz="2800" dirty="0"/>
              <a:t>P1</a:t>
            </a:r>
            <a:r>
              <a:rPr lang="zh-CN" altLang="en-US" sz="2800" dirty="0"/>
              <a:t>－</a:t>
            </a:r>
            <a:r>
              <a:rPr lang="en-US" altLang="zh-CN" sz="2800" dirty="0"/>
              <a:t>TT</a:t>
            </a:r>
            <a:r>
              <a:rPr lang="zh-CN" altLang="en-US" sz="2800" dirty="0"/>
              <a:t>－</a:t>
            </a:r>
            <a:r>
              <a:rPr lang="en-US" altLang="zh-CN" sz="2800" dirty="0"/>
              <a:t>EE</a:t>
            </a:r>
            <a:r>
              <a:rPr lang="zh-CN" altLang="en-US" sz="2800" dirty="0"/>
              <a:t>－</a:t>
            </a:r>
            <a:r>
              <a:rPr lang="en-US" altLang="zh-CN" sz="2800" dirty="0"/>
              <a:t>P2</a:t>
            </a:r>
          </a:p>
          <a:p>
            <a:pPr>
              <a:lnSpc>
                <a:spcPct val="95000"/>
              </a:lnSpc>
            </a:pPr>
            <a:endParaRPr lang="en-US" altLang="zh-CN" dirty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宋体" pitchFamily="2" charset="-122"/>
              </a:rPr>
              <a:t>库恩：前科学－常规科学－危机－革命－新的常规科学－新的危机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划界问题：范式与常规科学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科学与非科学的区别不在单个的理论层面上，而是发生在学科层面上；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科学与非科学的区别在于是在范式之下解难题，还是对范式本身进行各种各样的挑战。前者是科学，后者是非科学。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itchFamily="2" charset="-122"/>
              </a:rPr>
              <a:t>范式：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科学共同体所共同持有的信念；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一个共同的研究领域、共同的问题范围或对问题的标准解法等，它们构成了常规科学的基本框架。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科学革命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科学革命中两个范式的斗争类似政治革命中的党派斗争。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革命时期的范式选择受主观因素影响。科学家放弃旧范式采纳新范式象改宗换派。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随着范式的改变，世界本身也发生了改变。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格式塔变换</a:t>
            </a:r>
            <a:r>
              <a:rPr lang="zh-CN" altLang="en-US" dirty="0">
                <a:latin typeface="Times New Roman"/>
              </a:rPr>
              <a:t>”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新旧范式之间不可通约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非理性主义、相对主义</a:t>
            </a:r>
            <a:endParaRPr lang="zh-CN" altLang="en-US" dirty="0"/>
          </a:p>
          <a:p>
            <a:r>
              <a:rPr lang="zh-CN" altLang="en-US" dirty="0">
                <a:latin typeface="宋体" pitchFamily="2" charset="-122"/>
              </a:rPr>
              <a:t>准确性、解释范围、无矛盾性、简单性和富有成果性</a:t>
            </a:r>
            <a:r>
              <a:rPr lang="zh-CN" altLang="en-US" sz="2800" dirty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推荐阅读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查尔默斯：</a:t>
            </a:r>
            <a:r>
              <a:rPr lang="en-US" altLang="zh-CN" dirty="0">
                <a:latin typeface="Times New Roman" pitchFamily="18" charset="0"/>
              </a:rPr>
              <a:t>《</a:t>
            </a:r>
            <a:r>
              <a:rPr lang="zh-CN" altLang="en-US" dirty="0">
                <a:latin typeface="Times New Roman" pitchFamily="18" charset="0"/>
              </a:rPr>
              <a:t>科学究竟是什么</a:t>
            </a:r>
            <a:r>
              <a:rPr lang="en-US" altLang="zh-CN" dirty="0">
                <a:latin typeface="Times New Roman" pitchFamily="18" charset="0"/>
              </a:rPr>
              <a:t>》</a:t>
            </a:r>
            <a:r>
              <a:rPr lang="zh-CN" altLang="en-US" dirty="0">
                <a:latin typeface="Times New Roman" pitchFamily="18" charset="0"/>
              </a:rPr>
              <a:t>，邱仁宗译，河北科学技术出版社，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2002</a:t>
            </a:r>
            <a:r>
              <a:rPr lang="zh-CN" altLang="en-US" dirty="0">
                <a:latin typeface="Times New Roman" pitchFamily="18" charset="0"/>
              </a:rPr>
              <a:t>年出版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</a:rPr>
              <a:t>托马斯</a:t>
            </a:r>
            <a:r>
              <a:rPr lang="en-US" altLang="zh-CN" dirty="0">
                <a:latin typeface="Times New Roman" pitchFamily="18" charset="0"/>
              </a:rPr>
              <a:t>·</a:t>
            </a:r>
            <a:r>
              <a:rPr lang="zh-CN" altLang="en-US" dirty="0">
                <a:latin typeface="Times New Roman" pitchFamily="18" charset="0"/>
              </a:rPr>
              <a:t>库恩：</a:t>
            </a:r>
            <a:r>
              <a:rPr lang="en-US" altLang="zh-CN" dirty="0">
                <a:latin typeface="Times New Roman" pitchFamily="18" charset="0"/>
              </a:rPr>
              <a:t>《</a:t>
            </a:r>
            <a:r>
              <a:rPr lang="zh-CN" altLang="en-US" dirty="0">
                <a:latin typeface="Times New Roman" pitchFamily="18" charset="0"/>
              </a:rPr>
              <a:t>科学革命的结构</a:t>
            </a:r>
            <a:r>
              <a:rPr lang="en-US" altLang="zh-CN" dirty="0">
                <a:latin typeface="Times New Roman" pitchFamily="18" charset="0"/>
              </a:rPr>
              <a:t>》</a:t>
            </a:r>
            <a:r>
              <a:rPr lang="zh-CN" altLang="en-US" dirty="0">
                <a:latin typeface="Times New Roman" pitchFamily="18" charset="0"/>
              </a:rPr>
              <a:t>，金吾伦等译，北京大学出版社，</a:t>
            </a:r>
            <a:r>
              <a:rPr lang="en-US" altLang="zh-CN" dirty="0"/>
              <a:t>2003</a:t>
            </a:r>
            <a:r>
              <a:rPr lang="zh-CN" altLang="en-US" dirty="0">
                <a:latin typeface="Times New Roman" pitchFamily="18" charset="0"/>
              </a:rPr>
              <a:t>年出版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卡尔</a:t>
            </a:r>
            <a:r>
              <a:rPr lang="en-US" altLang="zh-CN" dirty="0">
                <a:latin typeface="Times New Roman"/>
              </a:rPr>
              <a:t>·</a:t>
            </a:r>
            <a:r>
              <a:rPr lang="zh-CN" altLang="en-US" dirty="0"/>
              <a:t>波普尔，</a:t>
            </a:r>
            <a:r>
              <a:rPr lang="en-US" altLang="zh-CN" dirty="0"/>
              <a:t>《</a:t>
            </a:r>
            <a:r>
              <a:rPr lang="zh-CN" altLang="en-US" dirty="0"/>
              <a:t>科学发现的逻辑</a:t>
            </a:r>
            <a:r>
              <a:rPr lang="en-US" altLang="zh-CN" dirty="0"/>
              <a:t>》</a:t>
            </a:r>
            <a:r>
              <a:rPr lang="zh-CN" altLang="en-US" dirty="0"/>
              <a:t>，科学出版社，</a:t>
            </a:r>
            <a:r>
              <a:rPr lang="en-US" altLang="zh-CN" dirty="0"/>
              <a:t>1986</a:t>
            </a:r>
            <a:r>
              <a:rPr lang="zh-CN" altLang="en-US" dirty="0"/>
              <a:t>年版。</a:t>
            </a:r>
          </a:p>
        </p:txBody>
      </p:sp>
    </p:spTree>
    <p:extLst>
      <p:ext uri="{BB962C8B-B14F-4D97-AF65-F5344CB8AC3E}">
        <p14:creationId xmlns:p14="http://schemas.microsoft.com/office/powerpoint/2010/main" val="388555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1，</a:t>
            </a:r>
            <a:r>
              <a:rPr lang="zh-CN" altLang="en-US" dirty="0">
                <a:latin typeface="Times New Roman" pitchFamily="18" charset="0"/>
              </a:rPr>
              <a:t>逻辑经验主义是如何区分科学与非科学的？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2，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zh-CN" altLang="en-US" dirty="0">
                <a:latin typeface="Times New Roman" pitchFamily="18" charset="0"/>
              </a:rPr>
              <a:t>如何理解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“观察渗透理论”对逻辑经验主义的观察理论的颠覆？</a:t>
            </a:r>
            <a:endParaRPr lang="en-US" altLang="zh-CN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</a:rPr>
              <a:t>3，</a:t>
            </a:r>
            <a:r>
              <a:rPr lang="zh-CN" altLang="en-US" dirty="0">
                <a:latin typeface="Times New Roman" pitchFamily="18" charset="0"/>
              </a:rPr>
              <a:t>波普尔的科学划界标准是什么？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zh-CN" altLang="en-US" dirty="0">
                <a:latin typeface="Times New Roman" pitchFamily="18" charset="0"/>
              </a:rPr>
              <a:t>如何理解库恩的“范式”？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zh-CN" altLang="en-US" dirty="0">
                <a:latin typeface="Times New Roman" pitchFamily="18" charset="0"/>
              </a:rPr>
              <a:t>真的存在“判决性实验”吗？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/>
              <a:t>试比较逻辑实证主义、波普尔和库恩的科学发展模式。</a:t>
            </a:r>
          </a:p>
        </p:txBody>
      </p:sp>
    </p:spTree>
    <p:extLst>
      <p:ext uri="{BB962C8B-B14F-4D97-AF65-F5344CB8AC3E}">
        <p14:creationId xmlns:p14="http://schemas.microsoft.com/office/powerpoint/2010/main" val="231758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/>
                </a:solidFill>
              </a:rPr>
              <a:t>一、科学哲学的产生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7776864" cy="4873625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宋体" pitchFamily="2" charset="-122"/>
            </a:endParaRPr>
          </a:p>
          <a:p>
            <a:endParaRPr lang="en-US" altLang="zh-CN" dirty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唯理论（大陆／理性主义）</a:t>
            </a:r>
            <a:r>
              <a:rPr lang="en-US" altLang="zh-CN" dirty="0">
                <a:latin typeface="宋体" panose="02010600030101010101" pitchFamily="2" charset="-122"/>
              </a:rPr>
              <a:t>rationalism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经验论（英国／经验主义）</a:t>
            </a:r>
            <a:r>
              <a:rPr lang="en-US" altLang="zh-CN" dirty="0">
                <a:latin typeface="宋体" panose="02010600030101010101" pitchFamily="2" charset="-122"/>
              </a:rPr>
              <a:t>empiricism</a:t>
            </a:r>
          </a:p>
          <a:p>
            <a:endParaRPr lang="en-US" altLang="zh-CN" b="1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密尔</a:t>
            </a:r>
            <a:r>
              <a:rPr lang="en-US" altLang="zh-CN" dirty="0">
                <a:latin typeface="宋体" pitchFamily="2" charset="-122"/>
              </a:rPr>
              <a:t>《</a:t>
            </a:r>
            <a:r>
              <a:rPr lang="zh-CN" altLang="en-US" dirty="0">
                <a:latin typeface="宋体" pitchFamily="2" charset="-122"/>
              </a:rPr>
              <a:t>逻辑系统</a:t>
            </a:r>
            <a:r>
              <a:rPr lang="en-US" altLang="zh-CN" dirty="0">
                <a:latin typeface="宋体" pitchFamily="2" charset="-122"/>
              </a:rPr>
              <a:t>》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休厄尔</a:t>
            </a:r>
            <a:r>
              <a:rPr lang="en-US" altLang="zh-CN" dirty="0">
                <a:latin typeface="宋体" pitchFamily="2" charset="-122"/>
              </a:rPr>
              <a:t>《</a:t>
            </a:r>
            <a:r>
              <a:rPr lang="zh-CN" altLang="en-US" dirty="0">
                <a:latin typeface="宋体" pitchFamily="2" charset="-122"/>
              </a:rPr>
              <a:t>归纳科学的哲学</a:t>
            </a:r>
            <a:r>
              <a:rPr lang="en-US" altLang="zh-CN" dirty="0">
                <a:latin typeface="宋体" pitchFamily="2" charset="-122"/>
              </a:rPr>
              <a:t>》</a:t>
            </a:r>
          </a:p>
          <a:p>
            <a:endParaRPr lang="en-US" altLang="zh-CN" dirty="0">
              <a:latin typeface="宋体" pitchFamily="2" charset="-122"/>
            </a:endParaRPr>
          </a:p>
          <a:p>
            <a:endParaRPr lang="en-US" altLang="zh-CN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467600" cy="4873752"/>
          </a:xfrm>
        </p:spPr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背景一（希腊哲学）：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柏拉图：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700" dirty="0">
                <a:latin typeface="宋体" panose="02010600030101010101" pitchFamily="2" charset="-122"/>
              </a:rPr>
              <a:t>先验、超越论</a:t>
            </a:r>
            <a:endParaRPr lang="en-US" altLang="zh-CN" sz="2700" dirty="0">
              <a:latin typeface="宋体" panose="0201060003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700" dirty="0">
                <a:latin typeface="宋体" panose="02010600030101010101" pitchFamily="2" charset="-122"/>
              </a:rPr>
              <a:t>理性、思（未经反省的人生不值得过、我思故我在）</a:t>
            </a:r>
            <a:endParaRPr lang="en-US" altLang="zh-CN" sz="27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亚里士多德：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700" dirty="0">
                <a:latin typeface="宋体" panose="02010600030101010101" pitchFamily="2" charset="-122"/>
              </a:rPr>
              <a:t>经验、内在论（要象蜜蜂采蜜一样到大千世界中去搜寻资料）</a:t>
            </a:r>
            <a:endParaRPr lang="en-US" altLang="zh-CN" sz="27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32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背景二（基督教）：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安息日的上帝：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700" dirty="0">
                <a:latin typeface="宋体" panose="02010600030101010101" pitchFamily="2" charset="-122"/>
              </a:rPr>
              <a:t>理性派（理性、原理）、决定论（拉普拉斯妖）</a:t>
            </a:r>
            <a:endParaRPr lang="en-US" altLang="zh-CN" sz="27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工作日的上帝：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700" dirty="0">
                <a:latin typeface="宋体" panose="02010600030101010101" pitchFamily="2" charset="-122"/>
              </a:rPr>
              <a:t>神意派（意志、经验）、非决定论（不确定性、多样性、时间性）</a:t>
            </a:r>
            <a:endParaRPr lang="en-US" altLang="zh-CN" sz="27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42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分析判断：谓词包含在主词里面的判断</a:t>
            </a:r>
            <a:r>
              <a:rPr lang="en-US" altLang="zh-CN" dirty="0">
                <a:latin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</a:rPr>
              <a:t>必然性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 </a:t>
            </a:r>
            <a:r>
              <a:rPr lang="zh-CN" altLang="en-US" dirty="0">
                <a:latin typeface="宋体" panose="02010600030101010101" pitchFamily="2" charset="-122"/>
              </a:rPr>
              <a:t>“一切物体都是有广延的”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综合判断：谓词不包含在主词里面的判断</a:t>
            </a:r>
            <a:r>
              <a:rPr lang="en-US" altLang="zh-CN" dirty="0">
                <a:latin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</a:rPr>
              <a:t>偶然性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  </a:t>
            </a:r>
            <a:r>
              <a:rPr lang="zh-CN" altLang="en-US" dirty="0">
                <a:latin typeface="宋体" panose="02010600030101010101" pitchFamily="2" charset="-122"/>
              </a:rPr>
              <a:t>“物体是有重量的”“玫瑰花是红的”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554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26801</TotalTime>
  <Words>2223</Words>
  <Application>Microsoft Office PowerPoint</Application>
  <PresentationFormat>全屏显示(4:3)</PresentationFormat>
  <Paragraphs>231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华文楷体</vt:lpstr>
      <vt:lpstr>楷体_GB2312</vt:lpstr>
      <vt:lpstr>宋体</vt:lpstr>
      <vt:lpstr>Arial</vt:lpstr>
      <vt:lpstr>Century Schoolbook</vt:lpstr>
      <vt:lpstr>Times New Roman</vt:lpstr>
      <vt:lpstr>Wingdings</vt:lpstr>
      <vt:lpstr>Wingdings 2</vt:lpstr>
      <vt:lpstr>Oriel</vt:lpstr>
      <vt:lpstr>自然辩证法 概论</vt:lpstr>
      <vt:lpstr>PowerPoint 演示文稿</vt:lpstr>
      <vt:lpstr>PowerPoint 演示文稿</vt:lpstr>
      <vt:lpstr>推荐阅读</vt:lpstr>
      <vt:lpstr>思考题</vt:lpstr>
      <vt:lpstr>一、科学哲学的产生</vt:lpstr>
      <vt:lpstr>PowerPoint 演示文稿</vt:lpstr>
      <vt:lpstr>PowerPoint 演示文稿</vt:lpstr>
      <vt:lpstr>PowerPoint 演示文稿</vt:lpstr>
      <vt:lpstr>PowerPoint 演示文稿</vt:lpstr>
      <vt:lpstr>二、科学哲学研究的问题</vt:lpstr>
      <vt:lpstr>三、逻辑经验主义</vt:lpstr>
      <vt:lpstr>PowerPoint 演示文稿</vt:lpstr>
      <vt:lpstr>如何进行语言分析？</vt:lpstr>
      <vt:lpstr>物理主义与科学的统一</vt:lpstr>
      <vt:lpstr>逻辑经验主义的科学观</vt:lpstr>
      <vt:lpstr>对逻辑经验主义的批评</vt:lpstr>
      <vt:lpstr>经验主义的两个教条</vt:lpstr>
      <vt:lpstr>汉森的“观察渗透理论”</vt:lpstr>
      <vt:lpstr>四、波普尔</vt:lpstr>
      <vt:lpstr>可证伪性与科学划界的标准</vt:lpstr>
      <vt:lpstr>实例</vt:lpstr>
      <vt:lpstr>科学发展的模式</vt:lpstr>
      <vt:lpstr>PowerPoint 演示文稿</vt:lpstr>
      <vt:lpstr>科学进步的标准</vt:lpstr>
      <vt:lpstr>证伪主义的意义及问题</vt:lpstr>
      <vt:lpstr>世界3及科学认识论</vt:lpstr>
      <vt:lpstr>PowerPoint 演示文稿</vt:lpstr>
      <vt:lpstr>五、托马斯·库恩</vt:lpstr>
      <vt:lpstr>科学发展的模式</vt:lpstr>
      <vt:lpstr>划界问题：范式与常规科学</vt:lpstr>
      <vt:lpstr>科学革命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Qiu Hui</dc:creator>
  <cp:lastModifiedBy>ZHONG Y</cp:lastModifiedBy>
  <cp:revision>316</cp:revision>
  <dcterms:created xsi:type="dcterms:W3CDTF">2012-01-06T05:47:56Z</dcterms:created>
  <dcterms:modified xsi:type="dcterms:W3CDTF">2021-05-14T08:06:21Z</dcterms:modified>
</cp:coreProperties>
</file>