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7" r:id="rId3"/>
    <p:sldId id="359" r:id="rId4"/>
    <p:sldId id="360" r:id="rId5"/>
    <p:sldId id="355" r:id="rId6"/>
    <p:sldId id="361" r:id="rId7"/>
    <p:sldId id="363" r:id="rId8"/>
    <p:sldId id="364" r:id="rId9"/>
    <p:sldId id="362" r:id="rId10"/>
    <p:sldId id="365" r:id="rId11"/>
    <p:sldId id="366" r:id="rId12"/>
    <p:sldId id="337" r:id="rId13"/>
    <p:sldId id="338" r:id="rId14"/>
    <p:sldId id="339" r:id="rId15"/>
    <p:sldId id="340" r:id="rId16"/>
    <p:sldId id="341" r:id="rId17"/>
    <p:sldId id="342" r:id="rId18"/>
    <p:sldId id="344" r:id="rId19"/>
    <p:sldId id="345" r:id="rId20"/>
    <p:sldId id="346" r:id="rId21"/>
    <p:sldId id="347" r:id="rId22"/>
    <p:sldId id="348" r:id="rId23"/>
    <p:sldId id="349" r:id="rId24"/>
    <p:sldId id="350" r:id="rId25"/>
    <p:sldId id="357"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autoAdjust="0"/>
    <p:restoredTop sz="94078" autoAdjust="0"/>
  </p:normalViewPr>
  <p:slideViewPr>
    <p:cSldViewPr>
      <p:cViewPr varScale="1">
        <p:scale>
          <a:sx n="101" d="100"/>
          <a:sy n="101" d="100"/>
        </p:scale>
        <p:origin x="936" y="102"/>
      </p:cViewPr>
      <p:guideLst>
        <p:guide orient="horz" pos="2160"/>
        <p:guide pos="2880"/>
      </p:guideLst>
    </p:cSldViewPr>
  </p:slideViewPr>
  <p:outlineViewPr>
    <p:cViewPr>
      <p:scale>
        <a:sx n="33" d="100"/>
        <a:sy n="33" d="100"/>
      </p:scale>
      <p:origin x="0" y="-2212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矩形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5" name="矩形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6" name="矩形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7" name="矩形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10" name="直接连接符 9"/>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1" name="直接连接符 10"/>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2" name="直接连接符 11"/>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3" name="直接连接符 12"/>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4" name="直接连接符 13"/>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5" name="直接连接符 14"/>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6" name="矩形 1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17" name="椭圆 16"/>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18" name="椭圆 17"/>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19" name="椭圆 18"/>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20" name="椭圆 19"/>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21" name="椭圆 20"/>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8" name="标题 7"/>
          <p:cNvSpPr>
            <a:spLocks noGrp="1"/>
          </p:cNvSpPr>
          <p:nvPr>
            <p:ph type="ctrTitle"/>
          </p:nvPr>
        </p:nvSpPr>
        <p:spPr>
          <a:xfrm>
            <a:off x="2286000" y="3124200"/>
            <a:ext cx="6172200" cy="1894362"/>
          </a:xfrm>
        </p:spPr>
        <p:txBody>
          <a:bodyPr/>
          <a:lstStyle>
            <a:lvl1pPr>
              <a:defRPr b="1"/>
            </a:lvl1pPr>
          </a:lstStyle>
          <a:p>
            <a:r>
              <a:rPr lang="zh-CN" altLang="en-US"/>
              <a:t>单击此处编辑母版标题样式</a:t>
            </a:r>
            <a:endParaRPr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22" name="日期占位符 27"/>
          <p:cNvSpPr>
            <a:spLocks noGrp="1"/>
          </p:cNvSpPr>
          <p:nvPr>
            <p:ph type="dt" sz="half" idx="10"/>
          </p:nvPr>
        </p:nvSpPr>
        <p:spPr bwMode="auto">
          <a:xfrm rot="5400000">
            <a:off x="7764463" y="1174750"/>
            <a:ext cx="2286000" cy="381000"/>
          </a:xfrm>
        </p:spPr>
        <p:txBody>
          <a:bodyPr/>
          <a:lstStyle>
            <a:lvl1pPr>
              <a:defRPr smtClean="0"/>
            </a:lvl1pPr>
          </a:lstStyle>
          <a:p>
            <a:pPr>
              <a:defRPr/>
            </a:pPr>
            <a:fld id="{7F240B8F-FADE-4FF0-AF9D-1EFAD85D8113}" type="datetimeFigureOut">
              <a:rPr lang="en-US" altLang="zh-CN"/>
              <a:pPr>
                <a:defRPr/>
              </a:pPr>
              <a:t>5/14/2021</a:t>
            </a:fld>
            <a:endParaRPr lang="en-US" altLang="zh-CN"/>
          </a:p>
        </p:txBody>
      </p:sp>
      <p:sp>
        <p:nvSpPr>
          <p:cNvPr id="23" name="页脚占位符 16"/>
          <p:cNvSpPr>
            <a:spLocks noGrp="1"/>
          </p:cNvSpPr>
          <p:nvPr>
            <p:ph type="ftr" sz="quarter" idx="11"/>
          </p:nvPr>
        </p:nvSpPr>
        <p:spPr bwMode="auto">
          <a:xfrm rot="5400000">
            <a:off x="7077076" y="4181475"/>
            <a:ext cx="3657600" cy="384175"/>
          </a:xfrm>
        </p:spPr>
        <p:txBody>
          <a:bodyPr/>
          <a:lstStyle>
            <a:lvl1pPr>
              <a:defRPr smtClean="0"/>
            </a:lvl1pPr>
          </a:lstStyle>
          <a:p>
            <a:pPr>
              <a:defRPr/>
            </a:pPr>
            <a:endParaRPr lang="en-US" altLang="zh-CN"/>
          </a:p>
        </p:txBody>
      </p:sp>
      <p:sp>
        <p:nvSpPr>
          <p:cNvPr id="24" name="灯片编号占位符 28"/>
          <p:cNvSpPr>
            <a:spLocks noGrp="1"/>
          </p:cNvSpPr>
          <p:nvPr>
            <p:ph type="sldNum" sz="quarter" idx="12"/>
          </p:nvPr>
        </p:nvSpPr>
        <p:spPr bwMode="auto">
          <a:xfrm>
            <a:off x="1325563" y="4929188"/>
            <a:ext cx="609600" cy="517525"/>
          </a:xfrm>
        </p:spPr>
        <p:txBody>
          <a:bodyPr/>
          <a:lstStyle>
            <a:lvl1pPr>
              <a:defRPr smtClean="0"/>
            </a:lvl1pPr>
          </a:lstStyle>
          <a:p>
            <a:pPr>
              <a:defRPr/>
            </a:pPr>
            <a:fld id="{FFED07A6-AFFB-401D-8580-4AACC20D0AAC}" type="slidenum">
              <a:rPr lang="en-US" altLang="zh-CN"/>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13"/>
          <p:cNvSpPr>
            <a:spLocks noGrp="1"/>
          </p:cNvSpPr>
          <p:nvPr>
            <p:ph type="dt" sz="half" idx="10"/>
          </p:nvPr>
        </p:nvSpPr>
        <p:spPr/>
        <p:txBody>
          <a:bodyPr/>
          <a:lstStyle>
            <a:lvl1pPr>
              <a:defRPr/>
            </a:lvl1pPr>
          </a:lstStyle>
          <a:p>
            <a:pPr>
              <a:defRPr/>
            </a:pPr>
            <a:fld id="{5DE44A9A-736B-4B8F-B33B-62262C24D6BB}" type="datetimeFigureOut">
              <a:rPr lang="en-US" altLang="zh-CN"/>
              <a:pPr>
                <a:defRPr/>
              </a:pPr>
              <a:t>5/14/2021</a:t>
            </a:fld>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22"/>
          <p:cNvSpPr>
            <a:spLocks noGrp="1"/>
          </p:cNvSpPr>
          <p:nvPr>
            <p:ph type="sldNum" sz="quarter" idx="12"/>
          </p:nvPr>
        </p:nvSpPr>
        <p:spPr/>
        <p:txBody>
          <a:bodyPr/>
          <a:lstStyle>
            <a:lvl1pPr>
              <a:defRPr/>
            </a:lvl1pPr>
          </a:lstStyle>
          <a:p>
            <a:pPr>
              <a:defRPr/>
            </a:pPr>
            <a:fld id="{3B46241F-1164-48C7-B1D8-F970782490A0}"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13"/>
          <p:cNvSpPr>
            <a:spLocks noGrp="1"/>
          </p:cNvSpPr>
          <p:nvPr>
            <p:ph type="dt" sz="half" idx="10"/>
          </p:nvPr>
        </p:nvSpPr>
        <p:spPr/>
        <p:txBody>
          <a:bodyPr/>
          <a:lstStyle>
            <a:lvl1pPr>
              <a:defRPr/>
            </a:lvl1pPr>
          </a:lstStyle>
          <a:p>
            <a:pPr>
              <a:defRPr/>
            </a:pPr>
            <a:fld id="{14A59F3D-66FE-4B5D-A602-82B55B17CFEA}" type="datetimeFigureOut">
              <a:rPr lang="en-US" altLang="zh-CN"/>
              <a:pPr>
                <a:defRPr/>
              </a:pPr>
              <a:t>5/14/2021</a:t>
            </a:fld>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22"/>
          <p:cNvSpPr>
            <a:spLocks noGrp="1"/>
          </p:cNvSpPr>
          <p:nvPr>
            <p:ph type="sldNum" sz="quarter" idx="12"/>
          </p:nvPr>
        </p:nvSpPr>
        <p:spPr/>
        <p:txBody>
          <a:bodyPr/>
          <a:lstStyle>
            <a:lvl1pPr>
              <a:defRPr/>
            </a:lvl1pPr>
          </a:lstStyle>
          <a:p>
            <a:pPr>
              <a:defRPr/>
            </a:pPr>
            <a:fld id="{AAFBD934-CEA7-4DCB-8A9B-95F9208437C3}"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8" name="内容占位符 7"/>
          <p:cNvSpPr>
            <a:spLocks noGrp="1"/>
          </p:cNvSpPr>
          <p:nvPr>
            <p:ph sz="quarter" idx="1"/>
          </p:nvPr>
        </p:nvSpPr>
        <p:spPr>
          <a:xfrm>
            <a:off x="457200" y="1600200"/>
            <a:ext cx="7467600" cy="487375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13"/>
          <p:cNvSpPr>
            <a:spLocks noGrp="1"/>
          </p:cNvSpPr>
          <p:nvPr>
            <p:ph type="dt" sz="half" idx="10"/>
          </p:nvPr>
        </p:nvSpPr>
        <p:spPr/>
        <p:txBody>
          <a:bodyPr/>
          <a:lstStyle>
            <a:lvl1pPr>
              <a:defRPr/>
            </a:lvl1pPr>
          </a:lstStyle>
          <a:p>
            <a:pPr>
              <a:defRPr/>
            </a:pPr>
            <a:fld id="{3F1C8618-FE34-4B35-86D0-08BC3BB98795}" type="datetimeFigureOut">
              <a:rPr lang="en-US" altLang="zh-CN"/>
              <a:pPr>
                <a:defRPr/>
              </a:pPr>
              <a:t>5/14/2021</a:t>
            </a:fld>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22"/>
          <p:cNvSpPr>
            <a:spLocks noGrp="1"/>
          </p:cNvSpPr>
          <p:nvPr>
            <p:ph type="sldNum" sz="quarter" idx="12"/>
          </p:nvPr>
        </p:nvSpPr>
        <p:spPr/>
        <p:txBody>
          <a:bodyPr/>
          <a:lstStyle>
            <a:lvl1pPr>
              <a:defRPr/>
            </a:lvl1pPr>
          </a:lstStyle>
          <a:p>
            <a:pPr>
              <a:defRPr/>
            </a:pPr>
            <a:fld id="{C6013C15-9CFD-484E-A19C-9E4F97D34ED8}"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4" name="矩形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5" name="矩形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6" name="矩形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7" name="矩形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8" name="直接连接符 7"/>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9" name="直接连接符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0" name="直接连接符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1" name="直接连接符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2" name="直接连接符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3" name="矩形 12"/>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14" name="椭圆 13"/>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15" name="椭圆 14"/>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16" name="椭圆 15"/>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17" name="椭圆 16"/>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18" name="椭圆 17"/>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19" name="直接连接符 18"/>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lang="zh-CN" altLang="en-US"/>
              <a:t>单击此处编辑母版标题样式</a:t>
            </a:r>
            <a:endParaRPr lang="en-US"/>
          </a:p>
        </p:txBody>
      </p:sp>
      <p:sp>
        <p:nvSpPr>
          <p:cNvPr id="3" name="文本占位符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20" name="日期占位符 3"/>
          <p:cNvSpPr>
            <a:spLocks noGrp="1"/>
          </p:cNvSpPr>
          <p:nvPr>
            <p:ph type="dt" sz="half" idx="10"/>
          </p:nvPr>
        </p:nvSpPr>
        <p:spPr bwMode="auto">
          <a:xfrm rot="5400000">
            <a:off x="7762875" y="1169988"/>
            <a:ext cx="2286000" cy="381000"/>
          </a:xfrm>
        </p:spPr>
        <p:txBody>
          <a:bodyPr/>
          <a:lstStyle>
            <a:lvl1pPr>
              <a:defRPr smtClean="0"/>
            </a:lvl1pPr>
          </a:lstStyle>
          <a:p>
            <a:pPr>
              <a:defRPr/>
            </a:pPr>
            <a:fld id="{46CC86B4-5558-4FF4-8FD9-7AF3ABCFACF6}" type="datetimeFigureOut">
              <a:rPr lang="en-US" altLang="zh-CN"/>
              <a:pPr>
                <a:defRPr/>
              </a:pPr>
              <a:t>5/14/2021</a:t>
            </a:fld>
            <a:endParaRPr lang="en-US" altLang="zh-CN"/>
          </a:p>
        </p:txBody>
      </p:sp>
      <p:sp>
        <p:nvSpPr>
          <p:cNvPr id="21" name="页脚占位符 4"/>
          <p:cNvSpPr>
            <a:spLocks noGrp="1"/>
          </p:cNvSpPr>
          <p:nvPr>
            <p:ph type="ftr" sz="quarter" idx="11"/>
          </p:nvPr>
        </p:nvSpPr>
        <p:spPr bwMode="auto">
          <a:xfrm rot="5400000">
            <a:off x="7077076" y="4178300"/>
            <a:ext cx="3657600" cy="384175"/>
          </a:xfrm>
        </p:spPr>
        <p:txBody>
          <a:bodyPr/>
          <a:lstStyle>
            <a:lvl1pPr>
              <a:defRPr smtClean="0"/>
            </a:lvl1pPr>
          </a:lstStyle>
          <a:p>
            <a:pPr>
              <a:defRPr/>
            </a:pPr>
            <a:endParaRPr lang="en-US" altLang="zh-CN"/>
          </a:p>
        </p:txBody>
      </p:sp>
      <p:sp>
        <p:nvSpPr>
          <p:cNvPr id="22" name="灯片编号占位符 5"/>
          <p:cNvSpPr>
            <a:spLocks noGrp="1"/>
          </p:cNvSpPr>
          <p:nvPr>
            <p:ph type="sldNum" sz="quarter" idx="12"/>
          </p:nvPr>
        </p:nvSpPr>
        <p:spPr bwMode="auto">
          <a:xfrm>
            <a:off x="1339850" y="4929188"/>
            <a:ext cx="609600" cy="517525"/>
          </a:xfrm>
        </p:spPr>
        <p:txBody>
          <a:bodyPr/>
          <a:lstStyle>
            <a:lvl1pPr>
              <a:defRPr smtClean="0"/>
            </a:lvl1pPr>
          </a:lstStyle>
          <a:p>
            <a:pPr>
              <a:defRPr/>
            </a:pPr>
            <a:fld id="{F65DFDA1-4974-4A6E-A1FD-D39BF71E292F}"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9" name="内容占位符 8"/>
          <p:cNvSpPr>
            <a:spLocks noGrp="1"/>
          </p:cNvSpPr>
          <p:nvPr>
            <p:ph sz="quarter" idx="1"/>
          </p:nvPr>
        </p:nvSpPr>
        <p:spPr>
          <a:xfrm>
            <a:off x="457200" y="1600200"/>
            <a:ext cx="365760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内容占位符 10"/>
          <p:cNvSpPr>
            <a:spLocks noGrp="1"/>
          </p:cNvSpPr>
          <p:nvPr>
            <p:ph sz="quarter" idx="2"/>
          </p:nvPr>
        </p:nvSpPr>
        <p:spPr>
          <a:xfrm>
            <a:off x="4270248" y="1600200"/>
            <a:ext cx="365760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13"/>
          <p:cNvSpPr>
            <a:spLocks noGrp="1"/>
          </p:cNvSpPr>
          <p:nvPr>
            <p:ph type="dt" sz="half" idx="10"/>
          </p:nvPr>
        </p:nvSpPr>
        <p:spPr/>
        <p:txBody>
          <a:bodyPr/>
          <a:lstStyle>
            <a:lvl1pPr>
              <a:defRPr/>
            </a:lvl1pPr>
          </a:lstStyle>
          <a:p>
            <a:pPr>
              <a:defRPr/>
            </a:pPr>
            <a:fld id="{38B30D0D-D10D-4E3C-82CF-839C33C3E8C8}" type="datetimeFigureOut">
              <a:rPr lang="en-US" altLang="zh-CN"/>
              <a:pPr>
                <a:defRPr/>
              </a:pPr>
              <a:t>5/14/2021</a:t>
            </a:fld>
            <a:endParaRPr lang="en-US" altLang="zh-CN"/>
          </a:p>
        </p:txBody>
      </p:sp>
      <p:sp>
        <p:nvSpPr>
          <p:cNvPr id="6" name="页脚占位符 2"/>
          <p:cNvSpPr>
            <a:spLocks noGrp="1"/>
          </p:cNvSpPr>
          <p:nvPr>
            <p:ph type="ftr" sz="quarter" idx="11"/>
          </p:nvPr>
        </p:nvSpPr>
        <p:spPr/>
        <p:txBody>
          <a:bodyPr/>
          <a:lstStyle>
            <a:lvl1pPr>
              <a:defRPr/>
            </a:lvl1pPr>
          </a:lstStyle>
          <a:p>
            <a:pPr>
              <a:defRPr/>
            </a:pPr>
            <a:endParaRPr lang="en-US" altLang="zh-CN"/>
          </a:p>
        </p:txBody>
      </p:sp>
      <p:sp>
        <p:nvSpPr>
          <p:cNvPr id="7" name="灯片编号占位符 22"/>
          <p:cNvSpPr>
            <a:spLocks noGrp="1"/>
          </p:cNvSpPr>
          <p:nvPr>
            <p:ph type="sldNum" sz="quarter" idx="12"/>
          </p:nvPr>
        </p:nvSpPr>
        <p:spPr/>
        <p:txBody>
          <a:bodyPr/>
          <a:lstStyle>
            <a:lvl1pPr>
              <a:defRPr/>
            </a:lvl1pPr>
          </a:lstStyle>
          <a:p>
            <a:pPr>
              <a:defRPr/>
            </a:pPr>
            <a:fld id="{CBA6BC12-0965-4EB9-9FFA-7AF402408BC9}"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lstStyle>
            <a:lvl1pPr>
              <a:defRPr/>
            </a:lvl1pPr>
          </a:lstStyle>
          <a:p>
            <a:r>
              <a:rPr lang="zh-CN" altLang="en-US"/>
              <a:t>单击此处编辑母版标题样式</a:t>
            </a:r>
            <a:endParaRPr lang="en-US"/>
          </a:p>
        </p:txBody>
      </p:sp>
      <p:sp>
        <p:nvSpPr>
          <p:cNvPr id="11" name="内容占位符 10"/>
          <p:cNvSpPr>
            <a:spLocks noGrp="1"/>
          </p:cNvSpPr>
          <p:nvPr>
            <p:ph sz="quarter" idx="2"/>
          </p:nvPr>
        </p:nvSpPr>
        <p:spPr>
          <a:xfrm>
            <a:off x="457200" y="2362200"/>
            <a:ext cx="3657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3" name="内容占位符 12"/>
          <p:cNvSpPr>
            <a:spLocks noGrp="1"/>
          </p:cNvSpPr>
          <p:nvPr>
            <p:ph sz="quarter" idx="4"/>
          </p:nvPr>
        </p:nvSpPr>
        <p:spPr>
          <a:xfrm>
            <a:off x="4371975" y="2362200"/>
            <a:ext cx="3657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zh-CN" altLang="en-US"/>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zh-CN" altLang="en-US"/>
              <a:t>单击此处编辑母版文本样式</a:t>
            </a:r>
          </a:p>
        </p:txBody>
      </p:sp>
      <p:sp>
        <p:nvSpPr>
          <p:cNvPr id="7" name="日期占位符 13"/>
          <p:cNvSpPr>
            <a:spLocks noGrp="1"/>
          </p:cNvSpPr>
          <p:nvPr>
            <p:ph type="dt" sz="half" idx="10"/>
          </p:nvPr>
        </p:nvSpPr>
        <p:spPr/>
        <p:txBody>
          <a:bodyPr/>
          <a:lstStyle>
            <a:lvl1pPr>
              <a:defRPr/>
            </a:lvl1pPr>
          </a:lstStyle>
          <a:p>
            <a:pPr>
              <a:defRPr/>
            </a:pPr>
            <a:fld id="{73BD3070-2B2B-40B4-B949-A7CB01F36823}" type="datetimeFigureOut">
              <a:rPr lang="en-US" altLang="zh-CN"/>
              <a:pPr>
                <a:defRPr/>
              </a:pPr>
              <a:t>5/14/2021</a:t>
            </a:fld>
            <a:endParaRPr lang="en-US" altLang="zh-CN"/>
          </a:p>
        </p:txBody>
      </p:sp>
      <p:sp>
        <p:nvSpPr>
          <p:cNvPr id="8" name="页脚占位符 2"/>
          <p:cNvSpPr>
            <a:spLocks noGrp="1"/>
          </p:cNvSpPr>
          <p:nvPr>
            <p:ph type="ftr" sz="quarter" idx="11"/>
          </p:nvPr>
        </p:nvSpPr>
        <p:spPr/>
        <p:txBody>
          <a:bodyPr/>
          <a:lstStyle>
            <a:lvl1pPr>
              <a:defRPr/>
            </a:lvl1pPr>
          </a:lstStyle>
          <a:p>
            <a:pPr>
              <a:defRPr/>
            </a:pPr>
            <a:endParaRPr lang="en-US" altLang="zh-CN"/>
          </a:p>
        </p:txBody>
      </p:sp>
      <p:sp>
        <p:nvSpPr>
          <p:cNvPr id="9" name="灯片编号占位符 22"/>
          <p:cNvSpPr>
            <a:spLocks noGrp="1"/>
          </p:cNvSpPr>
          <p:nvPr>
            <p:ph type="sldNum" sz="quarter" idx="12"/>
          </p:nvPr>
        </p:nvSpPr>
        <p:spPr/>
        <p:txBody>
          <a:bodyPr/>
          <a:lstStyle>
            <a:lvl1pPr>
              <a:defRPr/>
            </a:lvl1pPr>
          </a:lstStyle>
          <a:p>
            <a:pPr>
              <a:defRPr/>
            </a:pPr>
            <a:fld id="{5ADAE379-D58C-4F0D-9736-A432E399E24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13"/>
          <p:cNvSpPr>
            <a:spLocks noGrp="1"/>
          </p:cNvSpPr>
          <p:nvPr>
            <p:ph type="dt" sz="half" idx="10"/>
          </p:nvPr>
        </p:nvSpPr>
        <p:spPr/>
        <p:txBody>
          <a:bodyPr/>
          <a:lstStyle>
            <a:lvl1pPr>
              <a:defRPr/>
            </a:lvl1pPr>
          </a:lstStyle>
          <a:p>
            <a:pPr>
              <a:defRPr/>
            </a:pPr>
            <a:fld id="{385F82F3-D07E-47D7-BC3F-92E14815226B}" type="datetimeFigureOut">
              <a:rPr lang="en-US" altLang="zh-CN"/>
              <a:pPr>
                <a:defRPr/>
              </a:pPr>
              <a:t>5/14/2021</a:t>
            </a:fld>
            <a:endParaRPr lang="en-US" altLang="zh-CN"/>
          </a:p>
        </p:txBody>
      </p:sp>
      <p:sp>
        <p:nvSpPr>
          <p:cNvPr id="4" name="页脚占位符 2"/>
          <p:cNvSpPr>
            <a:spLocks noGrp="1"/>
          </p:cNvSpPr>
          <p:nvPr>
            <p:ph type="ftr" sz="quarter" idx="11"/>
          </p:nvPr>
        </p:nvSpPr>
        <p:spPr/>
        <p:txBody>
          <a:bodyPr/>
          <a:lstStyle>
            <a:lvl1pPr>
              <a:defRPr/>
            </a:lvl1pPr>
          </a:lstStyle>
          <a:p>
            <a:pPr>
              <a:defRPr/>
            </a:pPr>
            <a:endParaRPr lang="en-US" altLang="zh-CN"/>
          </a:p>
        </p:txBody>
      </p:sp>
      <p:sp>
        <p:nvSpPr>
          <p:cNvPr id="5" name="灯片编号占位符 22"/>
          <p:cNvSpPr>
            <a:spLocks noGrp="1"/>
          </p:cNvSpPr>
          <p:nvPr>
            <p:ph type="sldNum" sz="quarter" idx="12"/>
          </p:nvPr>
        </p:nvSpPr>
        <p:spPr/>
        <p:txBody>
          <a:bodyPr/>
          <a:lstStyle>
            <a:lvl1pPr>
              <a:defRPr/>
            </a:lvl1pPr>
          </a:lstStyle>
          <a:p>
            <a:pPr>
              <a:defRPr/>
            </a:pPr>
            <a:fld id="{D041645A-048F-4BAB-B0E9-BAE84F4E458B}"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3"/>
          <p:cNvSpPr>
            <a:spLocks noGrp="1"/>
          </p:cNvSpPr>
          <p:nvPr>
            <p:ph type="dt" sz="half" idx="10"/>
          </p:nvPr>
        </p:nvSpPr>
        <p:spPr/>
        <p:txBody>
          <a:bodyPr/>
          <a:lstStyle>
            <a:lvl1pPr>
              <a:defRPr/>
            </a:lvl1pPr>
          </a:lstStyle>
          <a:p>
            <a:pPr>
              <a:defRPr/>
            </a:pPr>
            <a:fld id="{A880A767-646E-41F7-B091-EA5F41C1B028}" type="datetimeFigureOut">
              <a:rPr lang="en-US" altLang="zh-CN"/>
              <a:pPr>
                <a:defRPr/>
              </a:pPr>
              <a:t>5/14/2021</a:t>
            </a:fld>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22"/>
          <p:cNvSpPr>
            <a:spLocks noGrp="1"/>
          </p:cNvSpPr>
          <p:nvPr>
            <p:ph type="sldNum" sz="quarter" idx="12"/>
          </p:nvPr>
        </p:nvSpPr>
        <p:spPr/>
        <p:txBody>
          <a:bodyPr/>
          <a:lstStyle>
            <a:lvl1pPr>
              <a:defRPr/>
            </a:lvl1pPr>
          </a:lstStyle>
          <a:p>
            <a:pPr>
              <a:defRPr/>
            </a:pPr>
            <a:fld id="{BF74AD72-7A1D-4BBE-AD2D-8F3A51C89E4B}"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a typeface="+mn-ea"/>
            </a:endParaRPr>
          </a:p>
        </p:txBody>
      </p:sp>
      <p:sp>
        <p:nvSpPr>
          <p:cNvPr id="6" name="直接连接符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a typeface="+mn-ea"/>
            </a:endParaRPr>
          </a:p>
        </p:txBody>
      </p:sp>
      <p:sp>
        <p:nvSpPr>
          <p:cNvPr id="7" name="直接连接符 6"/>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a typeface="+mn-ea"/>
            </a:endParaRPr>
          </a:p>
        </p:txBody>
      </p:sp>
      <p:sp>
        <p:nvSpPr>
          <p:cNvPr id="8" name="直接连接符 7"/>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9" name="矩形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10" name="直接连接符 9"/>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1" name="椭圆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2" name="标题 1"/>
          <p:cNvSpPr>
            <a:spLocks noGrp="1"/>
          </p:cNvSpPr>
          <p:nvPr>
            <p:ph type="title"/>
          </p:nvPr>
        </p:nvSpPr>
        <p:spPr>
          <a:xfrm rot="5400000">
            <a:off x="3371850" y="3200400"/>
            <a:ext cx="6309360" cy="457200"/>
          </a:xfrm>
        </p:spPr>
        <p:txBody>
          <a:bodyPr/>
          <a:lstStyle>
            <a:lvl1pPr algn="l">
              <a:buNone/>
              <a:defRPr sz="2000" b="1" cap="small" baseline="0"/>
            </a:lvl1pPr>
          </a:lstStyle>
          <a:p>
            <a:r>
              <a:rPr lang="zh-CN" altLang="en-US"/>
              <a:t>单击此处编辑母版标题样式</a:t>
            </a:r>
            <a:endParaRPr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18" name="内容占位符 17"/>
          <p:cNvSpPr>
            <a:spLocks noGrp="1"/>
          </p:cNvSpPr>
          <p:nvPr>
            <p:ph sz="quarter" idx="1"/>
          </p:nvPr>
        </p:nvSpPr>
        <p:spPr>
          <a:xfrm>
            <a:off x="304800" y="274320"/>
            <a:ext cx="5638800" cy="632764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2" name="日期占位符 20"/>
          <p:cNvSpPr>
            <a:spLocks noGrp="1"/>
          </p:cNvSpPr>
          <p:nvPr>
            <p:ph type="dt" sz="half" idx="10"/>
          </p:nvPr>
        </p:nvSpPr>
        <p:spPr/>
        <p:txBody>
          <a:bodyPr/>
          <a:lstStyle>
            <a:lvl1pPr>
              <a:defRPr smtClean="0"/>
            </a:lvl1pPr>
          </a:lstStyle>
          <a:p>
            <a:pPr>
              <a:defRPr/>
            </a:pPr>
            <a:fld id="{E1FA3F94-EF3F-4AA1-854B-898C6BC59AB8}" type="datetimeFigureOut">
              <a:rPr lang="en-US" altLang="zh-CN"/>
              <a:pPr>
                <a:defRPr/>
              </a:pPr>
              <a:t>5/14/2021</a:t>
            </a:fld>
            <a:endParaRPr lang="en-US" altLang="zh-CN"/>
          </a:p>
        </p:txBody>
      </p:sp>
      <p:sp>
        <p:nvSpPr>
          <p:cNvPr id="13" name="灯片编号占位符 21"/>
          <p:cNvSpPr>
            <a:spLocks noGrp="1"/>
          </p:cNvSpPr>
          <p:nvPr>
            <p:ph type="sldNum" sz="quarter" idx="11"/>
          </p:nvPr>
        </p:nvSpPr>
        <p:spPr/>
        <p:txBody>
          <a:bodyPr/>
          <a:lstStyle>
            <a:lvl1pPr>
              <a:defRPr smtClean="0"/>
            </a:lvl1pPr>
          </a:lstStyle>
          <a:p>
            <a:pPr>
              <a:defRPr/>
            </a:pPr>
            <a:fld id="{2EC53BCD-CF9B-40A9-AF09-9BD75FC2FEA2}" type="slidenum">
              <a:rPr lang="en-US" altLang="zh-CN"/>
              <a:pPr>
                <a:defRPr/>
              </a:pPr>
              <a:t>‹#›</a:t>
            </a:fld>
            <a:endParaRPr lang="en-US" altLang="zh-CN"/>
          </a:p>
        </p:txBody>
      </p:sp>
      <p:sp>
        <p:nvSpPr>
          <p:cNvPr id="14" name="页脚占位符 22"/>
          <p:cNvSpPr>
            <a:spLocks noGrp="1"/>
          </p:cNvSpPr>
          <p:nvPr>
            <p:ph type="ftr" sz="quarter" idx="12"/>
          </p:nvPr>
        </p:nvSpPr>
        <p:spPr/>
        <p:txBody>
          <a:bodyPr/>
          <a:lstStyle>
            <a:lvl1pPr>
              <a:defRPr smtClean="0"/>
            </a:lvl1pPr>
          </a:lstStyle>
          <a:p>
            <a:pPr>
              <a:defRPr/>
            </a:pPr>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6" name="椭圆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7" name="直接连接符 6"/>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8" name="矩形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9" name="直接连接符 8"/>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0" name="直接连接符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a typeface="+mn-ea"/>
            </a:endParaRPr>
          </a:p>
        </p:txBody>
      </p:sp>
      <p:sp>
        <p:nvSpPr>
          <p:cNvPr id="11" name="直接连接符 10"/>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a typeface="+mn-ea"/>
            </a:endParaRPr>
          </a:p>
        </p:txBody>
      </p:sp>
      <p:sp>
        <p:nvSpPr>
          <p:cNvPr id="2" name="标题 1"/>
          <p:cNvSpPr>
            <a:spLocks noGrp="1"/>
          </p:cNvSpPr>
          <p:nvPr>
            <p:ph type="title"/>
          </p:nvPr>
        </p:nvSpPr>
        <p:spPr>
          <a:xfrm rot="5400000">
            <a:off x="3350133" y="3200400"/>
            <a:ext cx="6309360" cy="457200"/>
          </a:xfrm>
        </p:spPr>
        <p:txBody>
          <a:bodyPr/>
          <a:lstStyle>
            <a:lvl1pPr algn="l">
              <a:buNone/>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zh-CN" altLang="en-US"/>
              <a:t>单击此处编辑母版文本样式</a:t>
            </a:r>
          </a:p>
        </p:txBody>
      </p:sp>
      <p:sp>
        <p:nvSpPr>
          <p:cNvPr id="12" name="日期占位符 16"/>
          <p:cNvSpPr>
            <a:spLocks noGrp="1"/>
          </p:cNvSpPr>
          <p:nvPr>
            <p:ph type="dt" sz="half" idx="10"/>
          </p:nvPr>
        </p:nvSpPr>
        <p:spPr/>
        <p:txBody>
          <a:bodyPr/>
          <a:lstStyle>
            <a:lvl1pPr>
              <a:defRPr smtClean="0"/>
            </a:lvl1pPr>
          </a:lstStyle>
          <a:p>
            <a:pPr>
              <a:defRPr/>
            </a:pPr>
            <a:fld id="{70176318-966C-4C94-99CB-7D0A0F763930}" type="datetimeFigureOut">
              <a:rPr lang="en-US" altLang="zh-CN"/>
              <a:pPr>
                <a:defRPr/>
              </a:pPr>
              <a:t>5/14/2021</a:t>
            </a:fld>
            <a:endParaRPr lang="en-US" altLang="zh-CN"/>
          </a:p>
        </p:txBody>
      </p:sp>
      <p:sp>
        <p:nvSpPr>
          <p:cNvPr id="13" name="灯片编号占位符 17"/>
          <p:cNvSpPr>
            <a:spLocks noGrp="1"/>
          </p:cNvSpPr>
          <p:nvPr>
            <p:ph type="sldNum" sz="quarter" idx="11"/>
          </p:nvPr>
        </p:nvSpPr>
        <p:spPr/>
        <p:txBody>
          <a:bodyPr/>
          <a:lstStyle>
            <a:lvl1pPr>
              <a:defRPr smtClean="0"/>
            </a:lvl1pPr>
          </a:lstStyle>
          <a:p>
            <a:pPr>
              <a:defRPr/>
            </a:pPr>
            <a:fld id="{F2281A84-16A3-45F4-8F86-9F45F32C50A1}" type="slidenum">
              <a:rPr lang="en-US" altLang="zh-CN"/>
              <a:pPr>
                <a:defRPr/>
              </a:pPr>
              <a:t>‹#›</a:t>
            </a:fld>
            <a:endParaRPr lang="en-US" altLang="zh-CN"/>
          </a:p>
        </p:txBody>
      </p:sp>
      <p:sp>
        <p:nvSpPr>
          <p:cNvPr id="14" name="页脚占位符 20"/>
          <p:cNvSpPr>
            <a:spLocks noGrp="1"/>
          </p:cNvSpPr>
          <p:nvPr>
            <p:ph type="ftr" sz="quarter" idx="12"/>
          </p:nvPr>
        </p:nvSpPr>
        <p:spPr/>
        <p:txBody>
          <a:bodyPr/>
          <a:lstStyle>
            <a:lvl1pPr>
              <a:defRPr smtClean="0"/>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a typeface="+mn-ea"/>
            </a:endParaRPr>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lang="zh-CN" altLang="en-US"/>
              <a:t>单击此处编辑母版标题样式</a:t>
            </a:r>
            <a:endParaRPr lang="en-US"/>
          </a:p>
        </p:txBody>
      </p:sp>
      <p:sp>
        <p:nvSpPr>
          <p:cNvPr id="1028" name="文本占位符 12"/>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4" name="日期占位符 13"/>
          <p:cNvSpPr>
            <a:spLocks noGrp="1"/>
          </p:cNvSpPr>
          <p:nvPr>
            <p:ph type="dt" sz="half" idx="2"/>
          </p:nvPr>
        </p:nvSpPr>
        <p:spPr>
          <a:xfrm rot="5400000">
            <a:off x="7589045" y="1081881"/>
            <a:ext cx="2011362" cy="38417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chemeClr val="tx2"/>
                </a:solidFill>
                <a:latin typeface="Century Schoolbook" pitchFamily="18" charset="0"/>
              </a:defRPr>
            </a:lvl1pPr>
          </a:lstStyle>
          <a:p>
            <a:pPr>
              <a:defRPr/>
            </a:pPr>
            <a:fld id="{69B0E77E-9FB9-422A-B7F7-20CC0C2A55D5}" type="datetimeFigureOut">
              <a:rPr lang="en-US" altLang="zh-CN"/>
              <a:pPr>
                <a:defRPr/>
              </a:pPr>
              <a:t>5/14/2021</a:t>
            </a:fld>
            <a:endParaRPr lang="en-US" altLang="zh-CN"/>
          </a:p>
        </p:txBody>
      </p:sp>
      <p:sp>
        <p:nvSpPr>
          <p:cNvPr id="3" name="页脚占位符 2"/>
          <p:cNvSpPr>
            <a:spLocks noGrp="1"/>
          </p:cNvSpPr>
          <p:nvPr>
            <p:ph type="ftr" sz="quarter" idx="3"/>
          </p:nvPr>
        </p:nvSpPr>
        <p:spPr>
          <a:xfrm rot="5400000">
            <a:off x="6989763" y="3736975"/>
            <a:ext cx="32004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chemeClr val="tx2"/>
                </a:solidFill>
                <a:latin typeface="Century Schoolbook" pitchFamily="18" charset="0"/>
              </a:defRPr>
            </a:lvl1pPr>
          </a:lstStyle>
          <a:p>
            <a:pPr>
              <a:defRPr/>
            </a:pPr>
            <a:endParaRPr lang="en-US" altLang="zh-CN"/>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2" name="椭圆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ndParaRPr>
          </a:p>
        </p:txBody>
      </p:sp>
      <p:sp>
        <p:nvSpPr>
          <p:cNvPr id="23" name="灯片编号占位符 22"/>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prstTxWarp prst="textNoShape">
              <a:avLst/>
            </a:prstTxWarp>
          </a:bodyPr>
          <a:lstStyle>
            <a:lvl1pPr algn="ctr">
              <a:defRPr sz="1400" b="1" smtClean="0">
                <a:solidFill>
                  <a:srgbClr val="FFFFFF"/>
                </a:solidFill>
                <a:latin typeface="Century Schoolbook" pitchFamily="18" charset="0"/>
              </a:defRPr>
            </a:lvl1pPr>
          </a:lstStyle>
          <a:p>
            <a:pPr>
              <a:defRPr/>
            </a:pPr>
            <a:fld id="{F7859AD7-74CB-4DB1-A5FC-3C3592884AB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12" r:id="rId1"/>
    <p:sldLayoutId id="2147483705" r:id="rId2"/>
    <p:sldLayoutId id="2147483713" r:id="rId3"/>
    <p:sldLayoutId id="2147483706" r:id="rId4"/>
    <p:sldLayoutId id="2147483707" r:id="rId5"/>
    <p:sldLayoutId id="2147483708" r:id="rId6"/>
    <p:sldLayoutId id="2147483709" r:id="rId7"/>
    <p:sldLayoutId id="2147483714" r:id="rId8"/>
    <p:sldLayoutId id="2147483715" r:id="rId9"/>
    <p:sldLayoutId id="2147483710" r:id="rId10"/>
    <p:sldLayoutId id="2147483711" r:id="rId11"/>
  </p:sldLayoutIdLst>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699792" y="1196752"/>
            <a:ext cx="4968552" cy="2376264"/>
          </a:xfrm>
        </p:spPr>
        <p:txBody>
          <a:bodyPr>
            <a:noAutofit/>
          </a:bodyPr>
          <a:lstStyle/>
          <a:p>
            <a:pPr algn="ctr" eaLnBrk="1" fontAlgn="auto" hangingPunct="1">
              <a:spcAft>
                <a:spcPts val="0"/>
              </a:spcAft>
              <a:defRPr/>
            </a:pPr>
            <a:r>
              <a:rPr lang="zh-CN" altLang="en-US" sz="5400" dirty="0"/>
              <a:t>自然辩证法</a:t>
            </a:r>
            <a:br>
              <a:rPr lang="en-US" altLang="zh-CN" sz="5400" dirty="0"/>
            </a:br>
            <a:r>
              <a:rPr lang="zh-CN" altLang="en-US" sz="5400" dirty="0"/>
              <a:t>概论</a:t>
            </a:r>
          </a:p>
        </p:txBody>
      </p:sp>
      <p:sp>
        <p:nvSpPr>
          <p:cNvPr id="3" name="副标题 2"/>
          <p:cNvSpPr>
            <a:spLocks noGrp="1"/>
          </p:cNvSpPr>
          <p:nvPr>
            <p:ph type="subTitle" idx="1"/>
          </p:nvPr>
        </p:nvSpPr>
        <p:spPr>
          <a:xfrm>
            <a:off x="2195513" y="4437062"/>
            <a:ext cx="6172200" cy="1368201"/>
          </a:xfrm>
        </p:spPr>
        <p:txBody>
          <a:bodyPr>
            <a:normAutofit fontScale="92500" lnSpcReduction="10000"/>
          </a:bodyPr>
          <a:lstStyle/>
          <a:p>
            <a:pPr algn="ctr" eaLnBrk="1" fontAlgn="auto" hangingPunct="1">
              <a:spcAft>
                <a:spcPts val="0"/>
              </a:spcAft>
              <a:buFont typeface="Wingdings"/>
              <a:buNone/>
              <a:defRPr/>
            </a:pPr>
            <a:r>
              <a:rPr lang="zh-CN" altLang="en-US" sz="2000" dirty="0">
                <a:latin typeface="+mj-ea"/>
                <a:ea typeface="+mj-ea"/>
              </a:rPr>
              <a:t>邱      慧</a:t>
            </a:r>
            <a:endParaRPr lang="en-US" altLang="zh-CN" sz="2000" dirty="0">
              <a:latin typeface="+mj-ea"/>
              <a:ea typeface="+mj-ea"/>
            </a:endParaRPr>
          </a:p>
          <a:p>
            <a:pPr algn="ctr" eaLnBrk="1" fontAlgn="auto" hangingPunct="1">
              <a:spcAft>
                <a:spcPts val="0"/>
              </a:spcAft>
              <a:buFont typeface="Wingdings"/>
              <a:buNone/>
              <a:defRPr/>
            </a:pPr>
            <a:r>
              <a:rPr lang="zh-CN" altLang="en-US" sz="2000" dirty="0">
                <a:latin typeface="+mj-ea"/>
                <a:ea typeface="+mj-ea"/>
              </a:rPr>
              <a:t>中国科学院大学</a:t>
            </a:r>
            <a:endParaRPr lang="en-US" altLang="zh-CN" sz="2000" dirty="0">
              <a:latin typeface="+mj-ea"/>
              <a:ea typeface="+mj-ea"/>
            </a:endParaRPr>
          </a:p>
          <a:p>
            <a:pPr algn="ctr" eaLnBrk="1" fontAlgn="auto" hangingPunct="1">
              <a:spcAft>
                <a:spcPts val="0"/>
              </a:spcAft>
              <a:buFont typeface="Wingdings"/>
              <a:buNone/>
              <a:defRPr/>
            </a:pPr>
            <a:r>
              <a:rPr lang="zh-CN" altLang="en-US" sz="2000" dirty="0">
                <a:latin typeface="+mj-ea"/>
                <a:ea typeface="+mj-ea"/>
              </a:rPr>
              <a:t>人文学院哲学系</a:t>
            </a:r>
            <a:endParaRPr lang="en-US" altLang="zh-CN" sz="2000" dirty="0">
              <a:latin typeface="+mj-ea"/>
              <a:ea typeface="+mj-ea"/>
            </a:endParaRPr>
          </a:p>
          <a:p>
            <a:pPr algn="ctr" eaLnBrk="1" fontAlgn="auto" hangingPunct="1">
              <a:spcAft>
                <a:spcPts val="0"/>
              </a:spcAft>
              <a:buFont typeface="Wingdings"/>
              <a:buNone/>
              <a:defRPr/>
            </a:pPr>
            <a:r>
              <a:rPr lang="en-US" altLang="zh-CN" sz="2000" dirty="0">
                <a:latin typeface="+mj-ea"/>
                <a:ea typeface="+mj-ea"/>
              </a:rPr>
              <a:t>Email: qiuhui@ucas.ac.cn</a:t>
            </a:r>
          </a:p>
          <a:p>
            <a:pPr algn="ctr" eaLnBrk="1" fontAlgn="auto" hangingPunct="1">
              <a:spcAft>
                <a:spcPts val="0"/>
              </a:spcAft>
              <a:buFont typeface="Wingdings"/>
              <a:buNone/>
              <a:defRPr/>
            </a:pP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t>科学社会学的创立</a:t>
            </a:r>
          </a:p>
        </p:txBody>
      </p:sp>
      <p:sp>
        <p:nvSpPr>
          <p:cNvPr id="3" name="内容占位符 2"/>
          <p:cNvSpPr>
            <a:spLocks noGrp="1"/>
          </p:cNvSpPr>
          <p:nvPr>
            <p:ph sz="quarter" idx="1"/>
          </p:nvPr>
        </p:nvSpPr>
        <p:spPr/>
        <p:txBody>
          <a:bodyPr/>
          <a:lstStyle/>
          <a:p>
            <a:pPr>
              <a:lnSpc>
                <a:spcPct val="110000"/>
              </a:lnSpc>
            </a:pPr>
            <a:r>
              <a:rPr lang="zh-CN" altLang="en-US" dirty="0">
                <a:latin typeface="宋体" panose="02010600030101010101" pitchFamily="2" charset="-122"/>
              </a:rPr>
              <a:t>科学社会学的创立者：罗伯特</a:t>
            </a:r>
            <a:r>
              <a:rPr lang="en-US" altLang="zh-CN" dirty="0">
                <a:latin typeface="Times New Roman" panose="02020603050405020304" pitchFamily="18" charset="0"/>
              </a:rPr>
              <a:t>·</a:t>
            </a:r>
            <a:r>
              <a:rPr lang="zh-CN" altLang="en-US" dirty="0">
                <a:latin typeface="宋体" panose="02010600030101010101" pitchFamily="2" charset="-122"/>
              </a:rPr>
              <a:t>默顿（</a:t>
            </a:r>
            <a:r>
              <a:rPr lang="en-US" altLang="zh-CN" dirty="0">
                <a:latin typeface="宋体" panose="02010600030101010101" pitchFamily="2" charset="-122"/>
              </a:rPr>
              <a:t>Robert K. Merton</a:t>
            </a:r>
            <a:r>
              <a:rPr lang="zh-CN" altLang="en-US" dirty="0">
                <a:latin typeface="宋体" panose="02010600030101010101" pitchFamily="2" charset="-122"/>
              </a:rPr>
              <a:t>，</a:t>
            </a:r>
            <a:r>
              <a:rPr lang="en-US" altLang="zh-CN" dirty="0">
                <a:latin typeface="宋体" panose="02010600030101010101" pitchFamily="2" charset="-122"/>
              </a:rPr>
              <a:t>1910</a:t>
            </a:r>
            <a:r>
              <a:rPr lang="zh-CN" altLang="en-US" dirty="0">
                <a:latin typeface="宋体" panose="02010600030101010101" pitchFamily="2" charset="-122"/>
              </a:rPr>
              <a:t>－</a:t>
            </a:r>
            <a:r>
              <a:rPr lang="en-US" altLang="zh-CN" dirty="0">
                <a:latin typeface="宋体" panose="02010600030101010101" pitchFamily="2" charset="-122"/>
              </a:rPr>
              <a:t>2003</a:t>
            </a:r>
            <a:r>
              <a:rPr lang="zh-CN" altLang="en-US" dirty="0">
                <a:latin typeface="宋体" panose="02010600030101010101" pitchFamily="2" charset="-122"/>
              </a:rPr>
              <a:t>）：在三十年代就已经写出了他的成名作</a:t>
            </a:r>
            <a:r>
              <a:rPr lang="en-US" altLang="zh-CN" dirty="0">
                <a:latin typeface="宋体" panose="02010600030101010101" pitchFamily="2" charset="-122"/>
              </a:rPr>
              <a:t>《</a:t>
            </a:r>
            <a:r>
              <a:rPr lang="zh-CN" altLang="en-US" dirty="0">
                <a:latin typeface="宋体" panose="02010600030101010101" pitchFamily="2" charset="-122"/>
              </a:rPr>
              <a:t>十七世纪英格兰的科学、技术与社会</a:t>
            </a:r>
            <a:r>
              <a:rPr lang="en-US" altLang="zh-CN" dirty="0">
                <a:latin typeface="宋体" panose="02010600030101010101" pitchFamily="2" charset="-122"/>
              </a:rPr>
              <a:t>》</a:t>
            </a:r>
            <a:r>
              <a:rPr lang="zh-CN" altLang="en-US" dirty="0">
                <a:latin typeface="宋体" panose="02010600030101010101" pitchFamily="2" charset="-122"/>
              </a:rPr>
              <a:t>，被称为</a:t>
            </a:r>
            <a:r>
              <a:rPr lang="zh-CN" altLang="en-US" dirty="0">
                <a:latin typeface="Times New Roman" panose="02020603050405020304" pitchFamily="18" charset="0"/>
              </a:rPr>
              <a:t>“</a:t>
            </a:r>
            <a:r>
              <a:rPr lang="zh-CN" altLang="en-US" dirty="0">
                <a:latin typeface="宋体" panose="02010600030101010101" pitchFamily="2" charset="-122"/>
              </a:rPr>
              <a:t>科学社会学之父</a:t>
            </a:r>
            <a:r>
              <a:rPr lang="zh-CN" altLang="en-US" dirty="0">
                <a:latin typeface="Times New Roman" panose="02020603050405020304" pitchFamily="18" charset="0"/>
              </a:rPr>
              <a:t>”</a:t>
            </a:r>
            <a:r>
              <a:rPr lang="zh-CN" altLang="en-US" dirty="0">
                <a:latin typeface="宋体" panose="02010600030101010101" pitchFamily="2" charset="-122"/>
              </a:rPr>
              <a:t>。</a:t>
            </a:r>
          </a:p>
          <a:p>
            <a:pPr>
              <a:lnSpc>
                <a:spcPct val="110000"/>
              </a:lnSpc>
            </a:pPr>
            <a:r>
              <a:rPr lang="zh-CN" altLang="en-US" dirty="0">
                <a:latin typeface="宋体" panose="02010600030101010101" pitchFamily="2" charset="-122"/>
              </a:rPr>
              <a:t>科学社会学在六十年代大发展的原因：</a:t>
            </a:r>
          </a:p>
          <a:p>
            <a:pPr lvl="1">
              <a:lnSpc>
                <a:spcPct val="90000"/>
              </a:lnSpc>
            </a:pPr>
            <a:r>
              <a:rPr lang="zh-CN" altLang="en-US" sz="2400" dirty="0">
                <a:latin typeface="楷体_GB2312" pitchFamily="49" charset="-122"/>
                <a:ea typeface="楷体_GB2312" pitchFamily="49" charset="-122"/>
              </a:rPr>
              <a:t>美国著名科学史家和科学社会学家普赖斯（</a:t>
            </a:r>
            <a:r>
              <a:rPr lang="en-US" altLang="zh-CN" sz="2400" dirty="0">
                <a:latin typeface="楷体_GB2312" pitchFamily="49" charset="-122"/>
                <a:ea typeface="楷体_GB2312" pitchFamily="49" charset="-122"/>
              </a:rPr>
              <a:t>Derek J. de S. Price</a:t>
            </a:r>
            <a:r>
              <a:rPr lang="zh-CN" altLang="en-US" sz="2400" dirty="0">
                <a:latin typeface="楷体_GB2312" pitchFamily="49" charset="-122"/>
                <a:ea typeface="楷体_GB2312" pitchFamily="49" charset="-122"/>
              </a:rPr>
              <a:t>）出版了一本书</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小科学，大科学</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1963</a:t>
            </a:r>
            <a:r>
              <a:rPr lang="zh-CN" altLang="en-US" sz="2400" dirty="0">
                <a:latin typeface="楷体_GB2312" pitchFamily="49" charset="-122"/>
                <a:ea typeface="楷体_GB2312" pitchFamily="49" charset="-122"/>
              </a:rPr>
              <a:t>年）；</a:t>
            </a:r>
          </a:p>
          <a:p>
            <a:pPr lvl="1">
              <a:lnSpc>
                <a:spcPct val="90000"/>
              </a:lnSpc>
            </a:pPr>
            <a:r>
              <a:rPr lang="zh-CN" altLang="en-US" sz="2400" dirty="0">
                <a:latin typeface="楷体_GB2312" pitchFamily="49" charset="-122"/>
                <a:ea typeface="楷体_GB2312" pitchFamily="49" charset="-122"/>
              </a:rPr>
              <a:t>默顿发表一篇关于</a:t>
            </a:r>
            <a:r>
              <a:rPr lang="zh-CN" altLang="en-US" sz="2400" dirty="0">
                <a:latin typeface="Times New Roman" panose="02020603050405020304" pitchFamily="18" charset="0"/>
                <a:ea typeface="楷体_GB2312" pitchFamily="49" charset="-122"/>
              </a:rPr>
              <a:t>“</a:t>
            </a:r>
            <a:r>
              <a:rPr lang="zh-CN" altLang="en-US" sz="2400" dirty="0">
                <a:latin typeface="楷体_GB2312" pitchFamily="49" charset="-122"/>
                <a:ea typeface="楷体_GB2312" pitchFamily="49" charset="-122"/>
              </a:rPr>
              <a:t>科学发现的优先权</a:t>
            </a:r>
            <a:r>
              <a:rPr lang="zh-CN" altLang="en-US" sz="2400" dirty="0">
                <a:latin typeface="Times New Roman" panose="02020603050405020304" pitchFamily="18" charset="0"/>
                <a:ea typeface="楷体_GB2312" pitchFamily="49" charset="-122"/>
              </a:rPr>
              <a:t>”</a:t>
            </a:r>
            <a:r>
              <a:rPr lang="zh-CN" altLang="en-US" sz="2400" dirty="0">
                <a:latin typeface="楷体_GB2312" pitchFamily="49" charset="-122"/>
                <a:ea typeface="楷体_GB2312" pitchFamily="49" charset="-122"/>
              </a:rPr>
              <a:t>的论文；</a:t>
            </a:r>
          </a:p>
          <a:p>
            <a:pPr lvl="1">
              <a:lnSpc>
                <a:spcPct val="90000"/>
              </a:lnSpc>
            </a:pPr>
            <a:r>
              <a:rPr lang="zh-CN" altLang="en-US" sz="2400" dirty="0">
                <a:latin typeface="楷体_GB2312" pitchFamily="49" charset="-122"/>
                <a:ea typeface="楷体_GB2312" pitchFamily="49" charset="-122"/>
              </a:rPr>
              <a:t>美国著名科学史和科学哲学家托马斯</a:t>
            </a:r>
            <a:r>
              <a:rPr lang="en-US" altLang="zh-CN" sz="2400" dirty="0">
                <a:latin typeface="Times New Roman" panose="02020603050405020304" pitchFamily="18" charset="0"/>
                <a:ea typeface="楷体_GB2312" pitchFamily="49" charset="-122"/>
              </a:rPr>
              <a:t>·</a:t>
            </a:r>
            <a:r>
              <a:rPr lang="zh-CN" altLang="en-US" sz="2400" dirty="0">
                <a:latin typeface="楷体_GB2312" pitchFamily="49" charset="-122"/>
                <a:ea typeface="楷体_GB2312" pitchFamily="49" charset="-122"/>
              </a:rPr>
              <a:t>库恩出版了</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科学革命的结构</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1962</a:t>
            </a:r>
            <a:r>
              <a:rPr lang="zh-CN" altLang="en-US" sz="2400" dirty="0">
                <a:latin typeface="楷体_GB2312" pitchFamily="49" charset="-122"/>
                <a:ea typeface="楷体_GB2312" pitchFamily="49" charset="-122"/>
              </a:rPr>
              <a:t>）。</a:t>
            </a:r>
            <a:endParaRPr lang="zh-CN" altLang="en-US" dirty="0"/>
          </a:p>
        </p:txBody>
      </p:sp>
    </p:spTree>
    <p:extLst>
      <p:ext uri="{BB962C8B-B14F-4D97-AF65-F5344CB8AC3E}">
        <p14:creationId xmlns:p14="http://schemas.microsoft.com/office/powerpoint/2010/main" val="734752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p:txBody>
          <a:bodyPr/>
          <a:lstStyle/>
          <a:p>
            <a:pPr>
              <a:lnSpc>
                <a:spcPct val="150000"/>
              </a:lnSpc>
            </a:pPr>
            <a:r>
              <a:rPr lang="zh-CN" altLang="en-US" dirty="0">
                <a:latin typeface="Times New Roman" panose="02020603050405020304" pitchFamily="18" charset="0"/>
              </a:rPr>
              <a:t>把科学作为一种职业，把从事知识活动的人作为一种社会角色来研究，是科学社会学的起点。</a:t>
            </a:r>
            <a:endParaRPr lang="zh-CN" altLang="en-US" dirty="0">
              <a:latin typeface="宋体" panose="02010600030101010101" pitchFamily="2" charset="-122"/>
            </a:endParaRPr>
          </a:p>
          <a:p>
            <a:pPr>
              <a:lnSpc>
                <a:spcPct val="150000"/>
              </a:lnSpc>
            </a:pPr>
            <a:r>
              <a:rPr lang="zh-CN" altLang="en-US" dirty="0">
                <a:latin typeface="宋体" panose="02010600030101010101" pitchFamily="2" charset="-122"/>
              </a:rPr>
              <a:t>科学社会学研究是一种外部研究：</a:t>
            </a:r>
          </a:p>
          <a:p>
            <a:pPr lvl="1">
              <a:lnSpc>
                <a:spcPct val="150000"/>
              </a:lnSpc>
            </a:pPr>
            <a:r>
              <a:rPr lang="zh-CN" altLang="en-US" sz="2400" dirty="0">
                <a:latin typeface="Times New Roman" panose="02020603050405020304" pitchFamily="18" charset="0"/>
                <a:ea typeface="楷体_GB2312" pitchFamily="49" charset="-122"/>
              </a:rPr>
              <a:t>对作为职业化的科学家群体，即“科学共同体”进行研究。</a:t>
            </a:r>
          </a:p>
          <a:p>
            <a:pPr lvl="1">
              <a:lnSpc>
                <a:spcPct val="150000"/>
              </a:lnSpc>
            </a:pPr>
            <a:r>
              <a:rPr lang="zh-CN" altLang="en-US" sz="2400" dirty="0">
                <a:latin typeface="Times New Roman" panose="02020603050405020304" pitchFamily="18" charset="0"/>
                <a:ea typeface="楷体_GB2312" pitchFamily="49" charset="-122"/>
              </a:rPr>
              <a:t>对作为职业化的科学进行外部研究。（马克斯</a:t>
            </a:r>
            <a:r>
              <a:rPr lang="en-US" altLang="zh-CN" sz="2400" dirty="0">
                <a:latin typeface="Times New Roman" panose="02020603050405020304" pitchFamily="18" charset="0"/>
                <a:ea typeface="楷体_GB2312" pitchFamily="49" charset="-122"/>
              </a:rPr>
              <a:t>·</a:t>
            </a:r>
            <a:r>
              <a:rPr lang="zh-CN" altLang="en-US" sz="2400" dirty="0">
                <a:latin typeface="Times New Roman" panose="02020603050405020304" pitchFamily="18" charset="0"/>
                <a:ea typeface="楷体_GB2312" pitchFamily="49" charset="-122"/>
              </a:rPr>
              <a:t>韦伯）</a:t>
            </a:r>
            <a:r>
              <a:rPr lang="zh-CN" altLang="en-US" sz="2400" dirty="0">
                <a:latin typeface="宋体" panose="02010600030101010101" pitchFamily="2" charset="-122"/>
              </a:rPr>
              <a:t>  </a:t>
            </a:r>
          </a:p>
          <a:p>
            <a:endParaRPr lang="zh-CN" altLang="en-US" dirty="0"/>
          </a:p>
        </p:txBody>
      </p:sp>
    </p:spTree>
    <p:extLst>
      <p:ext uri="{BB962C8B-B14F-4D97-AF65-F5344CB8AC3E}">
        <p14:creationId xmlns:p14="http://schemas.microsoft.com/office/powerpoint/2010/main" val="2693445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a:t>小科学与大科学</a:t>
            </a:r>
            <a:endParaRPr lang="zh-CN" altLang="en-US" sz="4000" b="1" dirty="0">
              <a:solidFill>
                <a:schemeClr val="tx1"/>
              </a:solidFill>
              <a:latin typeface="+mn-ea"/>
              <a:ea typeface="+mn-ea"/>
            </a:endParaRPr>
          </a:p>
        </p:txBody>
      </p:sp>
      <p:sp>
        <p:nvSpPr>
          <p:cNvPr id="3" name="内容占位符 2"/>
          <p:cNvSpPr>
            <a:spLocks noGrp="1"/>
          </p:cNvSpPr>
          <p:nvPr>
            <p:ph sz="quarter" idx="1"/>
          </p:nvPr>
        </p:nvSpPr>
        <p:spPr>
          <a:xfrm>
            <a:off x="457200" y="1600200"/>
            <a:ext cx="7787208" cy="4873752"/>
          </a:xfrm>
        </p:spPr>
        <p:txBody>
          <a:bodyPr/>
          <a:lstStyle/>
          <a:p>
            <a:pPr>
              <a:lnSpc>
                <a:spcPct val="110000"/>
              </a:lnSpc>
            </a:pPr>
            <a:r>
              <a:rPr lang="zh-CN" altLang="en-US" dirty="0">
                <a:latin typeface="宋体" pitchFamily="2" charset="-122"/>
              </a:rPr>
              <a:t>美国著名科学史家和科学社会学家普赖斯（</a:t>
            </a:r>
            <a:r>
              <a:rPr lang="en-US" altLang="zh-CN" dirty="0">
                <a:latin typeface="宋体" pitchFamily="2" charset="-122"/>
              </a:rPr>
              <a:t>1922</a:t>
            </a:r>
            <a:r>
              <a:rPr lang="zh-CN" altLang="en-US" dirty="0">
                <a:latin typeface="宋体" pitchFamily="2" charset="-122"/>
              </a:rPr>
              <a:t>－</a:t>
            </a:r>
            <a:r>
              <a:rPr lang="en-US" altLang="zh-CN" dirty="0">
                <a:latin typeface="宋体" pitchFamily="2" charset="-122"/>
              </a:rPr>
              <a:t>1983</a:t>
            </a:r>
            <a:r>
              <a:rPr lang="zh-CN" altLang="en-US" dirty="0">
                <a:latin typeface="宋体" pitchFamily="2" charset="-122"/>
              </a:rPr>
              <a:t>）在</a:t>
            </a:r>
            <a:r>
              <a:rPr lang="en-US" altLang="zh-CN" dirty="0">
                <a:latin typeface="宋体" pitchFamily="2" charset="-122"/>
              </a:rPr>
              <a:t>《</a:t>
            </a:r>
            <a:r>
              <a:rPr lang="zh-CN" altLang="en-US" dirty="0">
                <a:latin typeface="宋体" pitchFamily="2" charset="-122"/>
              </a:rPr>
              <a:t>小科学，大科学</a:t>
            </a:r>
            <a:r>
              <a:rPr lang="en-US" altLang="zh-CN" dirty="0">
                <a:latin typeface="宋体" pitchFamily="2" charset="-122"/>
              </a:rPr>
              <a:t>》</a:t>
            </a:r>
            <a:r>
              <a:rPr lang="zh-CN" altLang="en-US" dirty="0">
                <a:latin typeface="宋体" pitchFamily="2" charset="-122"/>
              </a:rPr>
              <a:t>一书中提出了“小科学”与</a:t>
            </a:r>
            <a:r>
              <a:rPr lang="zh-CN" altLang="en-US" dirty="0">
                <a:latin typeface="Times New Roman"/>
              </a:rPr>
              <a:t>“</a:t>
            </a:r>
            <a:r>
              <a:rPr lang="zh-CN" altLang="en-US" dirty="0">
                <a:latin typeface="宋体" pitchFamily="2" charset="-122"/>
              </a:rPr>
              <a:t>大科学</a:t>
            </a:r>
            <a:r>
              <a:rPr lang="zh-CN" altLang="en-US" dirty="0">
                <a:latin typeface="Times New Roman"/>
              </a:rPr>
              <a:t>”</a:t>
            </a:r>
            <a:r>
              <a:rPr lang="zh-CN" altLang="en-US" dirty="0">
                <a:latin typeface="宋体" pitchFamily="2" charset="-122"/>
              </a:rPr>
              <a:t>的概念。</a:t>
            </a:r>
          </a:p>
          <a:p>
            <a:pPr>
              <a:lnSpc>
                <a:spcPct val="110000"/>
              </a:lnSpc>
            </a:pPr>
            <a:endParaRPr lang="zh-CN" altLang="en-US" dirty="0">
              <a:latin typeface="宋体" pitchFamily="2" charset="-122"/>
            </a:endParaRPr>
          </a:p>
          <a:p>
            <a:r>
              <a:rPr lang="zh-CN" altLang="en-US" dirty="0">
                <a:latin typeface="宋体" pitchFamily="2" charset="-122"/>
              </a:rPr>
              <a:t>小科学，是指历史上那种传统的以增进人类知识为主要目的、以个人的自由研究为主要特征的科学。</a:t>
            </a: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a:lnSpc>
                <a:spcPct val="90000"/>
              </a:lnSpc>
            </a:pPr>
            <a:r>
              <a:rPr lang="zh-CN" altLang="en-US" dirty="0">
                <a:latin typeface="Times New Roman"/>
              </a:rPr>
              <a:t>“</a:t>
            </a:r>
            <a:r>
              <a:rPr lang="zh-CN" altLang="en-US" dirty="0">
                <a:latin typeface="宋体" pitchFamily="2" charset="-122"/>
              </a:rPr>
              <a:t>小科学</a:t>
            </a:r>
            <a:r>
              <a:rPr lang="zh-CN" altLang="en-US" dirty="0">
                <a:latin typeface="Times New Roman"/>
              </a:rPr>
              <a:t>”</a:t>
            </a:r>
            <a:r>
              <a:rPr lang="zh-CN" altLang="en-US" dirty="0">
                <a:latin typeface="宋体" pitchFamily="2" charset="-122"/>
              </a:rPr>
              <a:t>变成</a:t>
            </a:r>
            <a:r>
              <a:rPr lang="zh-CN" altLang="en-US" dirty="0">
                <a:latin typeface="Times New Roman"/>
              </a:rPr>
              <a:t>“</a:t>
            </a:r>
            <a:r>
              <a:rPr lang="zh-CN" altLang="en-US" dirty="0">
                <a:latin typeface="宋体" pitchFamily="2" charset="-122"/>
              </a:rPr>
              <a:t>大科学</a:t>
            </a:r>
            <a:r>
              <a:rPr lang="zh-CN" altLang="en-US" dirty="0">
                <a:latin typeface="Times New Roman"/>
              </a:rPr>
              <a:t>”</a:t>
            </a:r>
            <a:r>
              <a:rPr lang="zh-CN" altLang="en-US" dirty="0">
                <a:latin typeface="宋体" pitchFamily="2" charset="-122"/>
              </a:rPr>
              <a:t>：</a:t>
            </a:r>
            <a:endParaRPr lang="en-US" altLang="zh-CN" dirty="0">
              <a:latin typeface="宋体" pitchFamily="2" charset="-122"/>
            </a:endParaRPr>
          </a:p>
          <a:p>
            <a:pPr>
              <a:lnSpc>
                <a:spcPct val="90000"/>
              </a:lnSpc>
            </a:pPr>
            <a:endParaRPr lang="zh-CN" altLang="en-US" dirty="0">
              <a:latin typeface="宋体" pitchFamily="2" charset="-122"/>
            </a:endParaRPr>
          </a:p>
          <a:p>
            <a:pPr lvl="1">
              <a:lnSpc>
                <a:spcPct val="90000"/>
              </a:lnSpc>
            </a:pPr>
            <a:r>
              <a:rPr lang="en-US" altLang="zh-CN" sz="2400" dirty="0">
                <a:latin typeface="楷体_GB2312" pitchFamily="49" charset="-122"/>
                <a:ea typeface="楷体_GB2312" pitchFamily="49" charset="-122"/>
              </a:rPr>
              <a:t>20</a:t>
            </a:r>
            <a:r>
              <a:rPr lang="zh-CN" altLang="en-US" sz="2400" dirty="0">
                <a:latin typeface="楷体_GB2312" pitchFamily="49" charset="-122"/>
                <a:ea typeface="楷体_GB2312" pitchFamily="49" charset="-122"/>
              </a:rPr>
              <a:t>世纪后，科学技术的成就影响了社会的方方面面，向人类社会的发展提出了许多尖锐的问题。科学、技术与社会的关系问题就成为社会各个阶层所关心的重大课题；</a:t>
            </a:r>
          </a:p>
          <a:p>
            <a:pPr lvl="1">
              <a:lnSpc>
                <a:spcPct val="90000"/>
              </a:lnSpc>
            </a:pPr>
            <a:r>
              <a:rPr lang="zh-CN" altLang="en-US" sz="2400" dirty="0">
                <a:latin typeface="楷体_GB2312" pitchFamily="49" charset="-122"/>
                <a:ea typeface="楷体_GB2312" pitchFamily="49" charset="-122"/>
              </a:rPr>
              <a:t>科学技术的迅速发展使科学家的人数激增，科学文献也爆炸性的增长，使科学研究从个人的、小规模的活动变成了大规模的国家范围的事业。这就是从</a:t>
            </a:r>
            <a:r>
              <a:rPr lang="zh-CN" altLang="en-US" sz="2400" dirty="0">
                <a:latin typeface=""/>
                <a:ea typeface="楷体_GB2312" pitchFamily="49" charset="-122"/>
              </a:rPr>
              <a:t>“</a:t>
            </a:r>
            <a:r>
              <a:rPr lang="zh-CN" altLang="en-US" sz="2400" dirty="0">
                <a:latin typeface="楷体_GB2312" pitchFamily="49" charset="-122"/>
                <a:ea typeface="楷体_GB2312" pitchFamily="49" charset="-122"/>
              </a:rPr>
              <a:t>小科学</a:t>
            </a:r>
            <a:r>
              <a:rPr lang="zh-CN" altLang="en-US" sz="2400" dirty="0">
                <a:latin typeface=""/>
                <a:ea typeface="楷体_GB2312" pitchFamily="49" charset="-122"/>
              </a:rPr>
              <a:t>”</a:t>
            </a:r>
            <a:r>
              <a:rPr lang="zh-CN" altLang="en-US" sz="2400" dirty="0">
                <a:latin typeface="楷体_GB2312" pitchFamily="49" charset="-122"/>
                <a:ea typeface="楷体_GB2312" pitchFamily="49" charset="-122"/>
              </a:rPr>
              <a:t>变成了</a:t>
            </a:r>
            <a:r>
              <a:rPr lang="zh-CN" altLang="en-US" sz="2400" dirty="0">
                <a:latin typeface=""/>
                <a:ea typeface="楷体_GB2312" pitchFamily="49" charset="-122"/>
              </a:rPr>
              <a:t>“</a:t>
            </a:r>
            <a:r>
              <a:rPr lang="zh-CN" altLang="en-US" sz="2400" dirty="0">
                <a:latin typeface="楷体_GB2312" pitchFamily="49" charset="-122"/>
                <a:ea typeface="楷体_GB2312" pitchFamily="49" charset="-122"/>
              </a:rPr>
              <a:t>大科学</a:t>
            </a:r>
            <a:r>
              <a:rPr lang="zh-CN" altLang="en-US" sz="2400" dirty="0">
                <a:latin typeface=""/>
                <a:ea typeface="楷体_GB2312" pitchFamily="49" charset="-122"/>
              </a:rPr>
              <a:t>”</a:t>
            </a:r>
            <a:r>
              <a:rPr lang="zh-CN" altLang="en-US" sz="2400" dirty="0">
                <a:latin typeface="楷体_GB2312" pitchFamily="49" charset="-122"/>
                <a:ea typeface="楷体_GB2312" pitchFamily="49" charset="-122"/>
              </a:rPr>
              <a:t>。 </a:t>
            </a:r>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548680"/>
            <a:ext cx="7467600" cy="5925272"/>
          </a:xfrm>
        </p:spPr>
        <p:txBody>
          <a:bodyPr/>
          <a:lstStyle/>
          <a:p>
            <a:pPr>
              <a:lnSpc>
                <a:spcPct val="90000"/>
              </a:lnSpc>
            </a:pPr>
            <a:r>
              <a:rPr lang="zh-CN" altLang="en-US" sz="2000" dirty="0">
                <a:latin typeface="楷体_GB2312" pitchFamily="49" charset="-122"/>
                <a:ea typeface="楷体_GB2312" pitchFamily="49" charset="-122"/>
              </a:rPr>
              <a:t>小科学研究自然界，大科学研究自然、社会和人；</a:t>
            </a:r>
          </a:p>
          <a:p>
            <a:pPr>
              <a:lnSpc>
                <a:spcPct val="90000"/>
              </a:lnSpc>
            </a:pPr>
            <a:r>
              <a:rPr lang="zh-CN" altLang="en-US" sz="2000" dirty="0">
                <a:latin typeface="楷体_GB2312" pitchFamily="49" charset="-122"/>
                <a:ea typeface="楷体_GB2312" pitchFamily="49" charset="-122"/>
              </a:rPr>
              <a:t>小科学采用分析的方法，大科学采用系统的方法；</a:t>
            </a:r>
          </a:p>
          <a:p>
            <a:pPr>
              <a:lnSpc>
                <a:spcPct val="90000"/>
              </a:lnSpc>
            </a:pPr>
            <a:r>
              <a:rPr lang="zh-CN" altLang="en-US" sz="2000" dirty="0">
                <a:latin typeface="楷体_GB2312" pitchFamily="49" charset="-122"/>
                <a:ea typeface="楷体_GB2312" pitchFamily="49" charset="-122"/>
              </a:rPr>
              <a:t>小科学科研的目的仅仅是增长人类的知识，大科学不仅是追求知识，还要追求这些知识的应用与开发；</a:t>
            </a:r>
          </a:p>
          <a:p>
            <a:pPr>
              <a:lnSpc>
                <a:spcPct val="90000"/>
              </a:lnSpc>
            </a:pPr>
            <a:r>
              <a:rPr lang="zh-CN" altLang="en-US" sz="2000" dirty="0">
                <a:latin typeface="楷体_GB2312" pitchFamily="49" charset="-122"/>
                <a:ea typeface="楷体_GB2312" pitchFamily="49" charset="-122"/>
              </a:rPr>
              <a:t>小科学增长模式往往是线性增长，大科学则为指数增长；</a:t>
            </a:r>
          </a:p>
          <a:p>
            <a:pPr>
              <a:lnSpc>
                <a:spcPct val="90000"/>
              </a:lnSpc>
            </a:pPr>
            <a:r>
              <a:rPr lang="zh-CN" altLang="en-US" sz="2000" dirty="0">
                <a:latin typeface="楷体_GB2312" pitchFamily="49" charset="-122"/>
                <a:ea typeface="楷体_GB2312" pitchFamily="49" charset="-122"/>
              </a:rPr>
              <a:t>小科学的思想方法常常是机械决定论，大科学的思想方法则往往是统计决定论与系统决定论；</a:t>
            </a:r>
          </a:p>
          <a:p>
            <a:pPr>
              <a:lnSpc>
                <a:spcPct val="90000"/>
              </a:lnSpc>
            </a:pPr>
            <a:r>
              <a:rPr lang="zh-CN" altLang="en-US" sz="2000" dirty="0">
                <a:latin typeface="楷体_GB2312" pitchFamily="49" charset="-122"/>
                <a:ea typeface="楷体_GB2312" pitchFamily="49" charset="-122"/>
              </a:rPr>
              <a:t>小科学习惯个人自由研究，大科学集团的</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或社会的</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协作研究；</a:t>
            </a:r>
          </a:p>
          <a:p>
            <a:pPr>
              <a:lnSpc>
                <a:spcPct val="90000"/>
              </a:lnSpc>
            </a:pPr>
            <a:r>
              <a:rPr lang="zh-CN" altLang="en-US" sz="2000" dirty="0">
                <a:latin typeface="楷体_GB2312" pitchFamily="49" charset="-122"/>
                <a:ea typeface="楷体_GB2312" pitchFamily="49" charset="-122"/>
              </a:rPr>
              <a:t>小科学的动力来源于个人奋斗，大科学则取决于社会的科学能力；</a:t>
            </a:r>
          </a:p>
          <a:p>
            <a:pPr>
              <a:lnSpc>
                <a:spcPct val="90000"/>
              </a:lnSpc>
            </a:pPr>
            <a:r>
              <a:rPr lang="zh-CN" altLang="en-US" sz="2000" dirty="0">
                <a:latin typeface="楷体_GB2312" pitchFamily="49" charset="-122"/>
                <a:ea typeface="楷体_GB2312" pitchFamily="49" charset="-122"/>
              </a:rPr>
              <a:t>小科学选题是个人的兴趣，大科学常倾听社会生产和经济的呼声；</a:t>
            </a:r>
          </a:p>
          <a:p>
            <a:pPr>
              <a:lnSpc>
                <a:spcPct val="90000"/>
              </a:lnSpc>
            </a:pPr>
            <a:r>
              <a:rPr lang="zh-CN" altLang="en-US" sz="2000" dirty="0">
                <a:latin typeface="楷体_GB2312" pitchFamily="49" charset="-122"/>
                <a:ea typeface="楷体_GB2312" pitchFamily="49" charset="-122"/>
              </a:rPr>
              <a:t>小科学的经费是个人资助，大科学则常是国家</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或社团的</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资助；</a:t>
            </a:r>
          </a:p>
          <a:p>
            <a:pPr>
              <a:lnSpc>
                <a:spcPct val="90000"/>
              </a:lnSpc>
            </a:pPr>
            <a:r>
              <a:rPr lang="zh-CN" altLang="en-US" sz="2000" dirty="0">
                <a:latin typeface="楷体_GB2312" pitchFamily="49" charset="-122"/>
                <a:ea typeface="楷体_GB2312" pitchFamily="49" charset="-122"/>
              </a:rPr>
              <a:t>小科学之间的社会关系往往表现为一定的精神关系，大科学之间的社会关系则常常作为一种特殊的生产关系；</a:t>
            </a:r>
          </a:p>
          <a:p>
            <a:pPr>
              <a:lnSpc>
                <a:spcPct val="90000"/>
              </a:lnSpc>
            </a:pPr>
            <a:r>
              <a:rPr lang="zh-CN" altLang="en-US" sz="2000" dirty="0">
                <a:latin typeface="楷体_GB2312" pitchFamily="49" charset="-122"/>
                <a:ea typeface="楷体_GB2312" pitchFamily="49" charset="-122"/>
              </a:rPr>
              <a:t>小科学热心个人的专业，大科学热心国家的科学事业；等等</a:t>
            </a:r>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当代大科学的特征</a:t>
            </a:r>
            <a:endParaRPr lang="zh-CN" altLang="en-US" sz="3600" b="1" dirty="0">
              <a:solidFill>
                <a:schemeClr val="tx1"/>
              </a:solidFill>
              <a:latin typeface="+mn-ea"/>
              <a:ea typeface="+mn-ea"/>
            </a:endParaRPr>
          </a:p>
        </p:txBody>
      </p:sp>
      <p:sp>
        <p:nvSpPr>
          <p:cNvPr id="3" name="内容占位符 2"/>
          <p:cNvSpPr>
            <a:spLocks noGrp="1"/>
          </p:cNvSpPr>
          <p:nvPr>
            <p:ph sz="quarter" idx="1"/>
          </p:nvPr>
        </p:nvSpPr>
        <p:spPr/>
        <p:txBody>
          <a:bodyPr/>
          <a:lstStyle/>
          <a:p>
            <a:r>
              <a:rPr lang="zh-CN" altLang="en-US" dirty="0">
                <a:latin typeface="宋体" pitchFamily="2" charset="-122"/>
              </a:rPr>
              <a:t>科学家人数激增，在整个人口中所占比重加大；</a:t>
            </a:r>
            <a:endParaRPr lang="zh-CN" altLang="en-US" dirty="0"/>
          </a:p>
          <a:p>
            <a:r>
              <a:rPr lang="zh-CN" altLang="en-US" dirty="0">
                <a:latin typeface="宋体" pitchFamily="2" charset="-122"/>
              </a:rPr>
              <a:t>科学文献的爆炸式增长；</a:t>
            </a:r>
          </a:p>
          <a:p>
            <a:r>
              <a:rPr lang="zh-CN" altLang="en-US" dirty="0">
                <a:latin typeface="宋体" pitchFamily="2" charset="-122"/>
              </a:rPr>
              <a:t>大科学是一个门类繁多、层次分明、结构复杂的有机大系统；</a:t>
            </a:r>
          </a:p>
          <a:p>
            <a:pPr lvl="1"/>
            <a:r>
              <a:rPr lang="zh-CN" altLang="en-US" sz="2400" dirty="0">
                <a:latin typeface="楷体_GB2312" pitchFamily="49" charset="-122"/>
                <a:ea typeface="楷体_GB2312" pitchFamily="49" charset="-122"/>
              </a:rPr>
              <a:t>学科越分越细，分支越来越多</a:t>
            </a:r>
          </a:p>
          <a:p>
            <a:pPr lvl="1"/>
            <a:r>
              <a:rPr lang="zh-CN" altLang="en-US" sz="2400" dirty="0">
                <a:latin typeface="楷体_GB2312" pitchFamily="49" charset="-122"/>
                <a:ea typeface="楷体_GB2312" pitchFamily="49" charset="-122"/>
              </a:rPr>
              <a:t>各学科及其分支学科之间的交叉、渗透、综合越来越普遍，涌现出一大批边缘学科、横断学、综合学科和交叉学科</a:t>
            </a:r>
          </a:p>
          <a:p>
            <a:r>
              <a:rPr lang="zh-CN" altLang="en-US" dirty="0">
                <a:latin typeface="宋体" pitchFamily="2" charset="-122"/>
              </a:rPr>
              <a:t>传统的小科学具有了新的形态</a:t>
            </a:r>
            <a:r>
              <a:rPr lang="zh-CN" altLang="en-US" dirty="0"/>
              <a:t>：渗透着集体主义精神的较小规模的基础性研究（大科学时代的小科学），具有一定程度的政策导向性、合作性以及应用性等大科学特点。</a:t>
            </a:r>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075240" cy="1143000"/>
          </a:xfrm>
        </p:spPr>
        <p:txBody>
          <a:bodyPr>
            <a:normAutofit/>
          </a:bodyPr>
          <a:lstStyle/>
          <a:p>
            <a:r>
              <a:rPr lang="en-US" altLang="zh-CN" sz="3200" b="1" dirty="0">
                <a:solidFill>
                  <a:schemeClr val="tx1"/>
                </a:solidFill>
                <a:latin typeface="+mn-ea"/>
                <a:ea typeface="+mn-ea"/>
              </a:rPr>
              <a:t>《</a:t>
            </a:r>
            <a:r>
              <a:rPr lang="zh-CN" altLang="en-US" sz="3200" b="1" dirty="0">
                <a:solidFill>
                  <a:schemeClr val="tx1"/>
                </a:solidFill>
                <a:latin typeface="+mn-ea"/>
                <a:ea typeface="+mn-ea"/>
              </a:rPr>
              <a:t>美国科学家</a:t>
            </a:r>
            <a:r>
              <a:rPr lang="en-US" altLang="zh-CN" sz="3200" b="1" dirty="0">
                <a:solidFill>
                  <a:schemeClr val="tx1"/>
                </a:solidFill>
                <a:latin typeface="+mn-ea"/>
                <a:ea typeface="+mn-ea"/>
              </a:rPr>
              <a:t>》</a:t>
            </a:r>
            <a:r>
              <a:rPr lang="zh-CN" altLang="en-US" sz="3200" b="1" dirty="0">
                <a:solidFill>
                  <a:schemeClr val="tx1"/>
                </a:solidFill>
                <a:latin typeface="+mn-ea"/>
                <a:ea typeface="+mn-ea"/>
              </a:rPr>
              <a:t>不同版本记载的科学家人数 </a:t>
            </a:r>
          </a:p>
        </p:txBody>
      </p:sp>
      <p:sp>
        <p:nvSpPr>
          <p:cNvPr id="3" name="内容占位符 2"/>
          <p:cNvSpPr>
            <a:spLocks noGrp="1"/>
          </p:cNvSpPr>
          <p:nvPr>
            <p:ph sz="quarter" idx="1"/>
          </p:nvPr>
        </p:nvSpPr>
        <p:spPr/>
        <p:txBody>
          <a:bodyPr/>
          <a:lstStyle/>
          <a:p>
            <a:r>
              <a:rPr lang="en-US" altLang="zh-CN" dirty="0"/>
              <a:t>~</a:t>
            </a:r>
            <a:endParaRPr lang="zh-CN" altLang="en-US" dirty="0"/>
          </a:p>
        </p:txBody>
      </p:sp>
      <p:graphicFrame>
        <p:nvGraphicFramePr>
          <p:cNvPr id="4" name="Group 80"/>
          <p:cNvGraphicFramePr>
            <a:graphicFrameLocks noGrp="1"/>
          </p:cNvGraphicFramePr>
          <p:nvPr>
            <p:extLst>
              <p:ext uri="{D42A27DB-BD31-4B8C-83A1-F6EECF244321}">
                <p14:modId xmlns:p14="http://schemas.microsoft.com/office/powerpoint/2010/main" val="3859663898"/>
              </p:ext>
            </p:extLst>
          </p:nvPr>
        </p:nvGraphicFramePr>
        <p:xfrm>
          <a:off x="426909" y="1556792"/>
          <a:ext cx="8075240" cy="5245229"/>
        </p:xfrm>
        <a:graphic>
          <a:graphicData uri="http://schemas.openxmlformats.org/drawingml/2006/table">
            <a:tbl>
              <a:tblPr/>
              <a:tblGrid>
                <a:gridCol w="3243812">
                  <a:extLst>
                    <a:ext uri="{9D8B030D-6E8A-4147-A177-3AD203B41FA5}">
                      <a16:colId xmlns:a16="http://schemas.microsoft.com/office/drawing/2014/main" val="20000"/>
                    </a:ext>
                  </a:extLst>
                </a:gridCol>
                <a:gridCol w="1207000">
                  <a:extLst>
                    <a:ext uri="{9D8B030D-6E8A-4147-A177-3AD203B41FA5}">
                      <a16:colId xmlns:a16="http://schemas.microsoft.com/office/drawing/2014/main" val="20001"/>
                    </a:ext>
                  </a:extLst>
                </a:gridCol>
                <a:gridCol w="3624428">
                  <a:extLst>
                    <a:ext uri="{9D8B030D-6E8A-4147-A177-3AD203B41FA5}">
                      <a16:colId xmlns:a16="http://schemas.microsoft.com/office/drawing/2014/main" val="20002"/>
                    </a:ext>
                  </a:extLst>
                </a:gridCol>
              </a:tblGrid>
              <a:tr h="476839">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0" i="0" u="none" strike="noStrike" cap="none" normalizeH="0" baseline="0" dirty="0">
                          <a:ln>
                            <a:noFill/>
                          </a:ln>
                          <a:solidFill>
                            <a:schemeClr val="tx1"/>
                          </a:solidFill>
                          <a:effectLst/>
                          <a:latin typeface="Times New Roman" pitchFamily="18" charset="0"/>
                          <a:ea typeface="黑体" pitchFamily="49" charset="-122"/>
                        </a:rPr>
                        <a:t>出版时间</a:t>
                      </a:r>
                      <a:r>
                        <a:rPr kumimoji="1" lang="zh-CN" altLang="en-US" sz="2400" b="0" i="0" u="none" strike="noStrike" cap="none" normalizeH="0" baseline="0" dirty="0">
                          <a:ln>
                            <a:noFill/>
                          </a:ln>
                          <a:solidFill>
                            <a:schemeClr val="tx1"/>
                          </a:solidFill>
                          <a:effectLst/>
                          <a:latin typeface="Arial" pitchFamily="34" charset="0"/>
                          <a:ea typeface="宋体" pitchFamily="2" charset="-122"/>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0" i="0" u="none" strike="noStrike" cap="none" normalizeH="0" baseline="0">
                          <a:ln>
                            <a:noFill/>
                          </a:ln>
                          <a:solidFill>
                            <a:schemeClr val="tx1"/>
                          </a:solidFill>
                          <a:effectLst/>
                          <a:latin typeface="Times New Roman" pitchFamily="18" charset="0"/>
                          <a:ea typeface="黑体" pitchFamily="49" charset="-122"/>
                        </a:rPr>
                        <a:t>人数</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0" i="0" u="none" strike="noStrike" cap="none" normalizeH="0" baseline="0" dirty="0">
                          <a:ln>
                            <a:noFill/>
                          </a:ln>
                          <a:solidFill>
                            <a:schemeClr val="tx1"/>
                          </a:solidFill>
                          <a:effectLst/>
                          <a:latin typeface="Times New Roman" pitchFamily="18" charset="0"/>
                          <a:ea typeface="黑体" pitchFamily="49" charset="-122"/>
                        </a:rPr>
                        <a:t>在美国百万人口中的人数</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76839">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宋体" pitchFamily="2" charset="-122"/>
                          <a:ea typeface="楷体_GB2312" pitchFamily="49" charset="-122"/>
                        </a:rPr>
                        <a:t>1903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宋体" pitchFamily="2" charset="-122"/>
                          <a:ea typeface="楷体_GB2312" pitchFamily="49" charset="-122"/>
                        </a:rPr>
                        <a:t>4000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宋体" pitchFamily="2" charset="-122"/>
                          <a:ea typeface="楷体_GB2312" pitchFamily="49" charset="-122"/>
                        </a:rPr>
                        <a:t>50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76839">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宋体" pitchFamily="2" charset="-122"/>
                          <a:ea typeface="楷体_GB2312" pitchFamily="49" charset="-122"/>
                        </a:rPr>
                        <a:t>1910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宋体" pitchFamily="2" charset="-122"/>
                          <a:ea typeface="楷体_GB2312" pitchFamily="49" charset="-122"/>
                        </a:rPr>
                        <a:t>5500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宋体" pitchFamily="2" charset="-122"/>
                          <a:ea typeface="楷体_GB2312" pitchFamily="49" charset="-122"/>
                        </a:rPr>
                        <a:t>60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76839">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宋体" pitchFamily="2" charset="-122"/>
                          <a:ea typeface="楷体_GB2312" pitchFamily="49" charset="-122"/>
                        </a:rPr>
                        <a:t>1921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宋体" pitchFamily="2" charset="-122"/>
                          <a:ea typeface="楷体_GB2312" pitchFamily="49" charset="-122"/>
                        </a:rPr>
                        <a:t>9500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宋体" pitchFamily="2" charset="-122"/>
                          <a:ea typeface="楷体_GB2312" pitchFamily="49" charset="-122"/>
                        </a:rPr>
                        <a:t>90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76839">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宋体" pitchFamily="2" charset="-122"/>
                          <a:ea typeface="楷体_GB2312" pitchFamily="49" charset="-122"/>
                        </a:rPr>
                        <a:t>1928</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宋体" pitchFamily="2" charset="-122"/>
                          <a:ea typeface="楷体_GB2312" pitchFamily="49" charset="-122"/>
                        </a:rPr>
                        <a:t>13500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宋体" pitchFamily="2" charset="-122"/>
                          <a:ea typeface="楷体_GB2312" pitchFamily="49" charset="-122"/>
                        </a:rPr>
                        <a:t>110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76839">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宋体" pitchFamily="2" charset="-122"/>
                          <a:ea typeface="楷体_GB2312" pitchFamily="49" charset="-122"/>
                        </a:rPr>
                        <a:t>1933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宋体" pitchFamily="2" charset="-122"/>
                          <a:ea typeface="楷体_GB2312" pitchFamily="49" charset="-122"/>
                        </a:rPr>
                        <a:t>22000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宋体" pitchFamily="2" charset="-122"/>
                          <a:ea typeface="楷体_GB2312" pitchFamily="49" charset="-122"/>
                        </a:rPr>
                        <a:t>175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76839">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宋体" pitchFamily="2" charset="-122"/>
                          <a:ea typeface="楷体_GB2312" pitchFamily="49" charset="-122"/>
                        </a:rPr>
                        <a:t>1938</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宋体" pitchFamily="2" charset="-122"/>
                          <a:ea typeface="楷体_GB2312" pitchFamily="49" charset="-122"/>
                        </a:rPr>
                        <a:t>28000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宋体" pitchFamily="2" charset="-122"/>
                          <a:ea typeface="楷体_GB2312" pitchFamily="49" charset="-122"/>
                        </a:rPr>
                        <a:t>220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476839">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宋体" pitchFamily="2" charset="-122"/>
                          <a:ea typeface="楷体_GB2312" pitchFamily="49" charset="-122"/>
                        </a:rPr>
                        <a:t>1944</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宋体" pitchFamily="2" charset="-122"/>
                          <a:ea typeface="楷体_GB2312" pitchFamily="49" charset="-122"/>
                        </a:rPr>
                        <a:t>34000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宋体" pitchFamily="2" charset="-122"/>
                          <a:ea typeface="楷体_GB2312" pitchFamily="49" charset="-122"/>
                        </a:rPr>
                        <a:t>240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476839">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宋体" pitchFamily="2" charset="-122"/>
                          <a:ea typeface="楷体_GB2312" pitchFamily="49" charset="-122"/>
                        </a:rPr>
                        <a:t>1948</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宋体" pitchFamily="2" charset="-122"/>
                          <a:ea typeface="楷体_GB2312" pitchFamily="49" charset="-122"/>
                        </a:rPr>
                        <a:t>50000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宋体" pitchFamily="2" charset="-122"/>
                          <a:ea typeface="楷体_GB2312" pitchFamily="49" charset="-122"/>
                        </a:rPr>
                        <a:t>340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476839">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宋体" pitchFamily="2" charset="-122"/>
                          <a:ea typeface="楷体_GB2312" pitchFamily="49" charset="-122"/>
                        </a:rPr>
                        <a:t>1955</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宋体" pitchFamily="2" charset="-122"/>
                          <a:ea typeface="楷体_GB2312" pitchFamily="49" charset="-122"/>
                        </a:rPr>
                        <a:t>74000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a:ln>
                            <a:noFill/>
                          </a:ln>
                          <a:solidFill>
                            <a:schemeClr val="tx1"/>
                          </a:solidFill>
                          <a:effectLst/>
                          <a:latin typeface="宋体" pitchFamily="2" charset="-122"/>
                          <a:ea typeface="楷体_GB2312" pitchFamily="49" charset="-122"/>
                        </a:rPr>
                        <a:t>440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r h="476839">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dirty="0">
                          <a:ln>
                            <a:noFill/>
                          </a:ln>
                          <a:solidFill>
                            <a:schemeClr val="tx1"/>
                          </a:solidFill>
                          <a:effectLst/>
                          <a:latin typeface="宋体" pitchFamily="2" charset="-122"/>
                          <a:ea typeface="楷体_GB2312" pitchFamily="49" charset="-122"/>
                        </a:rPr>
                        <a:t>1960</a:t>
                      </a:r>
                      <a:r>
                        <a:rPr kumimoji="1" lang="zh-CN" altLang="en-US" sz="2400" b="0" i="0" u="none" strike="noStrike" cap="none" normalizeH="0" baseline="0" dirty="0">
                          <a:ln>
                            <a:noFill/>
                          </a:ln>
                          <a:solidFill>
                            <a:schemeClr val="tx1"/>
                          </a:solidFill>
                          <a:effectLst/>
                          <a:latin typeface="宋体" pitchFamily="2" charset="-122"/>
                          <a:ea typeface="楷体_GB2312" pitchFamily="49" charset="-122"/>
                        </a:rPr>
                        <a:t>（略去社会科学）</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dirty="0">
                          <a:ln>
                            <a:noFill/>
                          </a:ln>
                          <a:solidFill>
                            <a:schemeClr val="tx1"/>
                          </a:solidFill>
                          <a:effectLst/>
                          <a:latin typeface="宋体" pitchFamily="2" charset="-122"/>
                          <a:ea typeface="楷体_GB2312" pitchFamily="49" charset="-122"/>
                        </a:rPr>
                        <a:t>96000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dirty="0">
                          <a:ln>
                            <a:noFill/>
                          </a:ln>
                          <a:solidFill>
                            <a:schemeClr val="tx1"/>
                          </a:solidFill>
                          <a:effectLst/>
                          <a:latin typeface="宋体" pitchFamily="2" charset="-122"/>
                          <a:ea typeface="楷体_GB2312" pitchFamily="49" charset="-122"/>
                        </a:rPr>
                        <a:t>480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196752"/>
            <a:ext cx="8003232" cy="5277200"/>
          </a:xfrm>
        </p:spPr>
        <p:txBody>
          <a:bodyPr/>
          <a:lstStyle/>
          <a:p>
            <a:pPr>
              <a:lnSpc>
                <a:spcPct val="90000"/>
              </a:lnSpc>
            </a:pPr>
            <a:r>
              <a:rPr lang="zh-CN" altLang="en-US" dirty="0">
                <a:latin typeface="宋体" pitchFamily="2" charset="-122"/>
              </a:rPr>
              <a:t>在科研方式上所体现出的新特点：</a:t>
            </a:r>
          </a:p>
          <a:p>
            <a:pPr lvl="1">
              <a:lnSpc>
                <a:spcPct val="90000"/>
              </a:lnSpc>
            </a:pPr>
            <a:r>
              <a:rPr lang="zh-CN" altLang="en-US" sz="2400" dirty="0">
                <a:latin typeface="楷体_GB2312" pitchFamily="49" charset="-122"/>
                <a:ea typeface="楷体_GB2312" pitchFamily="49" charset="-122"/>
              </a:rPr>
              <a:t>科研项目以规划体制下的定向研究为主，即使自由研究项目也具有一定的政策导向性；</a:t>
            </a:r>
          </a:p>
          <a:p>
            <a:pPr lvl="1">
              <a:lnSpc>
                <a:spcPct val="90000"/>
              </a:lnSpc>
            </a:pPr>
            <a:r>
              <a:rPr lang="zh-CN" altLang="en-US" sz="2400" dirty="0">
                <a:latin typeface="楷体_GB2312" pitchFamily="49" charset="-122"/>
                <a:ea typeface="楷体_GB2312" pitchFamily="49" charset="-122"/>
              </a:rPr>
              <a:t>科研资源（如基金、仪器设备、数据文献等）共享；</a:t>
            </a:r>
          </a:p>
          <a:p>
            <a:pPr lvl="1">
              <a:lnSpc>
                <a:spcPct val="90000"/>
              </a:lnSpc>
            </a:pPr>
            <a:r>
              <a:rPr lang="zh-CN" altLang="en-US" sz="2400" dirty="0">
                <a:latin typeface="楷体_GB2312" pitchFamily="49" charset="-122"/>
                <a:ea typeface="楷体_GB2312" pitchFamily="49" charset="-122"/>
              </a:rPr>
              <a:t>科研方式以合作研究为主。</a:t>
            </a:r>
          </a:p>
          <a:p>
            <a:pPr>
              <a:lnSpc>
                <a:spcPct val="90000"/>
              </a:lnSpc>
            </a:pPr>
            <a:r>
              <a:rPr lang="zh-CN" altLang="en-US" dirty="0">
                <a:latin typeface="宋体" pitchFamily="2" charset="-122"/>
              </a:rPr>
              <a:t>自然科学、技术科学与人文社会科学相互渗透与综合。</a:t>
            </a:r>
          </a:p>
          <a:p>
            <a:pPr lvl="1">
              <a:lnSpc>
                <a:spcPct val="90000"/>
              </a:lnSpc>
            </a:pPr>
            <a:r>
              <a:rPr lang="zh-CN" altLang="en-US" sz="2400" dirty="0">
                <a:latin typeface="楷体_GB2312" pitchFamily="49" charset="-122"/>
                <a:ea typeface="楷体_GB2312" pitchFamily="49" charset="-122"/>
              </a:rPr>
              <a:t>人文社会科学的量化研究上有很大进展；</a:t>
            </a:r>
          </a:p>
          <a:p>
            <a:pPr lvl="1">
              <a:lnSpc>
                <a:spcPct val="90000"/>
              </a:lnSpc>
            </a:pPr>
            <a:r>
              <a:rPr lang="zh-CN" altLang="en-US" sz="2400" dirty="0">
                <a:latin typeface="楷体_GB2312" pitchFamily="49" charset="-122"/>
                <a:ea typeface="楷体_GB2312" pitchFamily="49" charset="-122"/>
              </a:rPr>
              <a:t>自然科学与社会科学的概念、理论与方法互相运用；</a:t>
            </a:r>
          </a:p>
          <a:p>
            <a:pPr lvl="1">
              <a:lnSpc>
                <a:spcPct val="90000"/>
              </a:lnSpc>
            </a:pPr>
            <a:r>
              <a:rPr lang="zh-CN" altLang="en-US" sz="2400" dirty="0">
                <a:latin typeface="楷体_GB2312" pitchFamily="49" charset="-122"/>
                <a:ea typeface="楷体_GB2312" pitchFamily="49" charset="-122"/>
              </a:rPr>
              <a:t>科学本身也成了社会科学研究的主要对象，科学史、科学学、科学社会学、科学伦理学等学科相继诞生；</a:t>
            </a:r>
          </a:p>
          <a:p>
            <a:pPr lvl="1">
              <a:lnSpc>
                <a:spcPct val="90000"/>
              </a:lnSpc>
            </a:pPr>
            <a:r>
              <a:rPr lang="zh-CN" altLang="en-US" sz="2400" dirty="0">
                <a:latin typeface="楷体_GB2312" pitchFamily="49" charset="-122"/>
                <a:ea typeface="楷体_GB2312" pitchFamily="49" charset="-122"/>
              </a:rPr>
              <a:t>环境污染、生态平衡失调、人口膨胀、能源危机等问题必须要自然科学与人文科学的综合研究才能合理解决。</a:t>
            </a:r>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a:t>默顿学派与默顿命题</a:t>
            </a:r>
            <a:endParaRPr lang="zh-CN" altLang="en-US" sz="4000" b="1" dirty="0"/>
          </a:p>
        </p:txBody>
      </p:sp>
      <p:sp>
        <p:nvSpPr>
          <p:cNvPr id="6" name="内容占位符 5"/>
          <p:cNvSpPr>
            <a:spLocks noGrp="1"/>
          </p:cNvSpPr>
          <p:nvPr>
            <p:ph sz="quarter" idx="1"/>
          </p:nvPr>
        </p:nvSpPr>
        <p:spPr>
          <a:xfrm>
            <a:off x="539552" y="1700808"/>
            <a:ext cx="7467600" cy="4729736"/>
          </a:xfrm>
        </p:spPr>
        <p:txBody>
          <a:bodyPr/>
          <a:lstStyle/>
          <a:p>
            <a:r>
              <a:rPr lang="zh-CN" altLang="en-US" dirty="0">
                <a:latin typeface="宋体" pitchFamily="2" charset="-122"/>
              </a:rPr>
              <a:t>科学社会学的创立者：罗伯特</a:t>
            </a:r>
            <a:r>
              <a:rPr lang="en-US" altLang="zh-CN" dirty="0">
                <a:latin typeface="Times New Roman"/>
              </a:rPr>
              <a:t>·</a:t>
            </a:r>
            <a:r>
              <a:rPr lang="zh-CN" altLang="en-US" dirty="0">
                <a:latin typeface="宋体" pitchFamily="2" charset="-122"/>
              </a:rPr>
              <a:t>默顿（</a:t>
            </a:r>
            <a:r>
              <a:rPr lang="en-US" altLang="zh-CN" dirty="0">
                <a:latin typeface="宋体" pitchFamily="2" charset="-122"/>
              </a:rPr>
              <a:t>Robert K. Merton</a:t>
            </a:r>
            <a:r>
              <a:rPr lang="zh-CN" altLang="en-US" dirty="0">
                <a:latin typeface="宋体" pitchFamily="2" charset="-122"/>
              </a:rPr>
              <a:t>，</a:t>
            </a:r>
            <a:r>
              <a:rPr lang="en-US" altLang="zh-CN" dirty="0">
                <a:latin typeface="宋体" pitchFamily="2" charset="-122"/>
              </a:rPr>
              <a:t>1910</a:t>
            </a:r>
            <a:r>
              <a:rPr lang="zh-CN" altLang="en-US" dirty="0">
                <a:latin typeface="宋体" pitchFamily="2" charset="-122"/>
              </a:rPr>
              <a:t>－</a:t>
            </a:r>
            <a:r>
              <a:rPr lang="en-US" altLang="zh-CN" dirty="0">
                <a:latin typeface="宋体" pitchFamily="2" charset="-122"/>
              </a:rPr>
              <a:t>2003</a:t>
            </a:r>
            <a:r>
              <a:rPr lang="zh-CN" altLang="en-US" dirty="0">
                <a:latin typeface="宋体" pitchFamily="2" charset="-122"/>
              </a:rPr>
              <a:t>）：在</a:t>
            </a:r>
            <a:r>
              <a:rPr lang="en-US" altLang="zh-CN" dirty="0">
                <a:latin typeface="宋体" pitchFamily="2" charset="-122"/>
              </a:rPr>
              <a:t>20</a:t>
            </a:r>
            <a:r>
              <a:rPr lang="zh-CN" altLang="en-US" dirty="0">
                <a:latin typeface="宋体" pitchFamily="2" charset="-122"/>
              </a:rPr>
              <a:t>世纪</a:t>
            </a:r>
            <a:r>
              <a:rPr lang="en-US" altLang="zh-CN" dirty="0">
                <a:latin typeface="宋体" pitchFamily="2" charset="-122"/>
              </a:rPr>
              <a:t>30</a:t>
            </a:r>
            <a:r>
              <a:rPr lang="zh-CN" altLang="en-US" dirty="0">
                <a:latin typeface="宋体" pitchFamily="2" charset="-122"/>
              </a:rPr>
              <a:t>年代写出了他的成名作</a:t>
            </a:r>
            <a:r>
              <a:rPr lang="en-US" altLang="zh-CN" dirty="0">
                <a:latin typeface="宋体" pitchFamily="2" charset="-122"/>
              </a:rPr>
              <a:t>《</a:t>
            </a:r>
            <a:r>
              <a:rPr lang="zh-CN" altLang="en-US" dirty="0">
                <a:latin typeface="宋体" pitchFamily="2" charset="-122"/>
              </a:rPr>
              <a:t>十七世纪英格兰的科学、技术与社会</a:t>
            </a:r>
            <a:r>
              <a:rPr lang="en-US" altLang="zh-CN" dirty="0">
                <a:latin typeface="宋体" pitchFamily="2" charset="-122"/>
              </a:rPr>
              <a:t>》</a:t>
            </a:r>
            <a:r>
              <a:rPr lang="zh-CN" altLang="en-US" dirty="0">
                <a:latin typeface="宋体" pitchFamily="2" charset="-122"/>
              </a:rPr>
              <a:t>，被称为</a:t>
            </a:r>
            <a:r>
              <a:rPr lang="zh-CN" altLang="en-US" dirty="0">
                <a:latin typeface="Times New Roman"/>
              </a:rPr>
              <a:t>“</a:t>
            </a:r>
            <a:r>
              <a:rPr lang="zh-CN" altLang="en-US" dirty="0">
                <a:latin typeface="宋体" pitchFamily="2" charset="-122"/>
              </a:rPr>
              <a:t>科学社会学之父</a:t>
            </a:r>
            <a:r>
              <a:rPr lang="zh-CN" altLang="en-US" dirty="0">
                <a:latin typeface="Times New Roman"/>
              </a:rPr>
              <a:t>”</a:t>
            </a:r>
            <a:r>
              <a:rPr lang="zh-CN" altLang="en-US" dirty="0">
                <a:latin typeface="宋体" pitchFamily="2" charset="-122"/>
              </a:rPr>
              <a:t>。</a:t>
            </a:r>
          </a:p>
          <a:p>
            <a:endParaRPr lang="en-US" altLang="zh-CN" dirty="0"/>
          </a:p>
          <a:p>
            <a:r>
              <a:rPr lang="zh-CN" altLang="en-US" dirty="0">
                <a:latin typeface="方正大黑简体" pitchFamily="2" charset="-122"/>
                <a:ea typeface="方正大黑简体" pitchFamily="2" charset="-122"/>
              </a:rPr>
              <a:t>默顿在《科学和社会秩序》(</a:t>
            </a:r>
            <a:r>
              <a:rPr lang="zh-CN" altLang="en-US" i="1" dirty="0">
                <a:latin typeface="方正大黑简体" pitchFamily="2" charset="-122"/>
                <a:ea typeface="方正大黑简体" pitchFamily="2" charset="-122"/>
              </a:rPr>
              <a:t>Science and the Social Order</a:t>
            </a:r>
            <a:r>
              <a:rPr lang="zh-CN" altLang="en-US" dirty="0">
                <a:latin typeface="方正大黑简体" pitchFamily="2" charset="-122"/>
                <a:ea typeface="方正大黑简体" pitchFamily="2" charset="-122"/>
              </a:rPr>
              <a:t>)的论文中提出了</a:t>
            </a:r>
            <a:r>
              <a:rPr lang="zh-CN" altLang="en-US" dirty="0">
                <a:latin typeface="Arial"/>
                <a:ea typeface="方正大黑简体" pitchFamily="2" charset="-122"/>
              </a:rPr>
              <a:t>“</a:t>
            </a:r>
            <a:r>
              <a:rPr lang="zh-CN" altLang="en-US" dirty="0">
                <a:latin typeface="方正大黑简体" pitchFamily="2" charset="-122"/>
                <a:ea typeface="方正大黑简体" pitchFamily="2" charset="-122"/>
              </a:rPr>
              <a:t>科学的精神气质</a:t>
            </a:r>
            <a:r>
              <a:rPr lang="zh-CN" altLang="en-US" dirty="0">
                <a:latin typeface="Arial"/>
                <a:ea typeface="方正大黑简体" pitchFamily="2" charset="-122"/>
              </a:rPr>
              <a:t>”</a:t>
            </a:r>
            <a:r>
              <a:rPr lang="zh-CN" altLang="en-US" dirty="0">
                <a:latin typeface="方正大黑简体" pitchFamily="2" charset="-122"/>
                <a:ea typeface="方正大黑简体" pitchFamily="2" charset="-122"/>
              </a:rPr>
              <a:t>（</a:t>
            </a:r>
            <a:r>
              <a:rPr lang="en-US" altLang="zh-CN" dirty="0">
                <a:latin typeface="方正大黑简体" pitchFamily="2" charset="-122"/>
                <a:ea typeface="方正大黑简体" pitchFamily="2" charset="-122"/>
              </a:rPr>
              <a:t>ethos</a:t>
            </a:r>
            <a:r>
              <a:rPr lang="zh-CN" altLang="en-US" dirty="0">
                <a:latin typeface="方正大黑简体" pitchFamily="2" charset="-122"/>
                <a:ea typeface="方正大黑简体" pitchFamily="2" charset="-122"/>
              </a:rPr>
              <a:t>）这个概念，它被定义为</a:t>
            </a:r>
            <a:r>
              <a:rPr lang="zh-CN" altLang="en-US" dirty="0">
                <a:latin typeface="Arial"/>
                <a:ea typeface="方正大黑简体" pitchFamily="2" charset="-122"/>
              </a:rPr>
              <a:t>“</a:t>
            </a:r>
            <a:r>
              <a:rPr lang="zh-CN" altLang="en-US" dirty="0">
                <a:latin typeface="方正大黑简体" pitchFamily="2" charset="-122"/>
                <a:ea typeface="方正大黑简体" pitchFamily="2" charset="-122"/>
              </a:rPr>
              <a:t>有感情情调的一套约束科学家的规则、规定、习俗、信仰、价值和预设的综合。</a:t>
            </a:r>
            <a:r>
              <a:rPr lang="zh-CN" altLang="en-US" dirty="0">
                <a:latin typeface="Arial"/>
                <a:ea typeface="方正大黑简体" pitchFamily="2" charset="-122"/>
              </a:rPr>
              <a:t>”</a:t>
            </a:r>
            <a:endParaRPr lang="zh-CN" altLang="en-US" dirty="0">
              <a:latin typeface="方正大黑简体" pitchFamily="2" charset="-122"/>
              <a:ea typeface="方正大黑简体" pitchFamily="2" charset="-122"/>
            </a:endParaRPr>
          </a:p>
          <a:p>
            <a:endParaRPr lang="zh-CN" altLang="en-US" dirty="0"/>
          </a:p>
        </p:txBody>
      </p:sp>
    </p:spTree>
    <p:extLst>
      <p:ext uri="{BB962C8B-B14F-4D97-AF65-F5344CB8AC3E}">
        <p14:creationId xmlns:p14="http://schemas.microsoft.com/office/powerpoint/2010/main" val="819800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默顿命题</a:t>
            </a:r>
          </a:p>
        </p:txBody>
      </p:sp>
      <p:sp>
        <p:nvSpPr>
          <p:cNvPr id="3" name="内容占位符 2"/>
          <p:cNvSpPr>
            <a:spLocks noGrp="1"/>
          </p:cNvSpPr>
          <p:nvPr>
            <p:ph sz="quarter" idx="1"/>
          </p:nvPr>
        </p:nvSpPr>
        <p:spPr>
          <a:xfrm>
            <a:off x="457200" y="1600200"/>
            <a:ext cx="7643192" cy="4873752"/>
          </a:xfrm>
        </p:spPr>
        <p:txBody>
          <a:bodyPr/>
          <a:lstStyle/>
          <a:p>
            <a:pPr>
              <a:lnSpc>
                <a:spcPct val="90000"/>
              </a:lnSpc>
            </a:pPr>
            <a:r>
              <a:rPr lang="zh-CN" altLang="en-US" dirty="0">
                <a:latin typeface="宋体" charset="-122"/>
              </a:rPr>
              <a:t>默顿在</a:t>
            </a:r>
            <a:r>
              <a:rPr lang="en-US" altLang="zh-CN" dirty="0">
                <a:latin typeface="宋体" charset="-122"/>
              </a:rPr>
              <a:t>1938</a:t>
            </a:r>
            <a:r>
              <a:rPr lang="zh-CN" altLang="en-US" dirty="0">
                <a:latin typeface="宋体" charset="-122"/>
              </a:rPr>
              <a:t>年发表的博士论文</a:t>
            </a:r>
            <a:r>
              <a:rPr lang="en-US" altLang="zh-CN" dirty="0">
                <a:latin typeface="宋体" charset="-122"/>
              </a:rPr>
              <a:t>《17</a:t>
            </a:r>
            <a:r>
              <a:rPr lang="zh-CN" altLang="en-US" dirty="0">
                <a:latin typeface="宋体" charset="-122"/>
              </a:rPr>
              <a:t>世纪英格兰的科学技术与社会</a:t>
            </a:r>
            <a:r>
              <a:rPr lang="en-US" altLang="zh-CN" dirty="0">
                <a:latin typeface="宋体" charset="-122"/>
              </a:rPr>
              <a:t>》</a:t>
            </a:r>
            <a:r>
              <a:rPr lang="zh-CN" altLang="en-US" dirty="0">
                <a:latin typeface="宋体" charset="-122"/>
              </a:rPr>
              <a:t>中提出的两个命题，被称为</a:t>
            </a:r>
            <a:r>
              <a:rPr lang="zh-CN" altLang="en-US" dirty="0">
                <a:latin typeface="Times New Roman"/>
              </a:rPr>
              <a:t>“</a:t>
            </a:r>
            <a:r>
              <a:rPr lang="zh-CN" altLang="en-US" dirty="0">
                <a:latin typeface="宋体" charset="-122"/>
              </a:rPr>
              <a:t>默顿命题</a:t>
            </a:r>
            <a:r>
              <a:rPr lang="zh-CN" altLang="en-US" dirty="0">
                <a:latin typeface="Times New Roman"/>
              </a:rPr>
              <a:t>”</a:t>
            </a:r>
            <a:r>
              <a:rPr lang="zh-CN" altLang="en-US" dirty="0">
                <a:latin typeface="宋体" charset="-122"/>
              </a:rPr>
              <a:t>。</a:t>
            </a:r>
          </a:p>
          <a:p>
            <a:pPr>
              <a:lnSpc>
                <a:spcPct val="90000"/>
              </a:lnSpc>
            </a:pPr>
            <a:r>
              <a:rPr lang="zh-CN" altLang="en-US" dirty="0">
                <a:latin typeface="宋体" charset="-122"/>
              </a:rPr>
              <a:t>为什么</a:t>
            </a:r>
            <a:r>
              <a:rPr lang="en-US" altLang="zh-CN" dirty="0">
                <a:latin typeface="宋体" charset="-122"/>
              </a:rPr>
              <a:t>17</a:t>
            </a:r>
            <a:r>
              <a:rPr lang="zh-CN" altLang="en-US" dirty="0">
                <a:latin typeface="宋体" charset="-122"/>
              </a:rPr>
              <a:t>世纪英格兰的科学技术会出现如此的繁荣发展？</a:t>
            </a:r>
          </a:p>
          <a:p>
            <a:pPr lvl="1">
              <a:lnSpc>
                <a:spcPct val="90000"/>
              </a:lnSpc>
            </a:pPr>
            <a:r>
              <a:rPr lang="zh-CN" altLang="en-US" sz="2400" dirty="0">
                <a:latin typeface="楷体_GB2312" pitchFamily="49" charset="-122"/>
                <a:ea typeface="楷体_GB2312" pitchFamily="49" charset="-122"/>
              </a:rPr>
              <a:t>是什么样的社会因素吸引了当时这么多的优秀青年投身于科学这个事业？</a:t>
            </a:r>
            <a:r>
              <a:rPr lang="en-US" altLang="zh-CN" sz="2400" dirty="0">
                <a:latin typeface="Times New Roman"/>
                <a:ea typeface="楷体_GB2312" pitchFamily="49" charset="-122"/>
              </a:rPr>
              <a:t>——</a:t>
            </a:r>
            <a:r>
              <a:rPr lang="zh-CN" altLang="en-US" sz="2400" dirty="0">
                <a:latin typeface="楷体_GB2312" pitchFamily="49" charset="-122"/>
                <a:ea typeface="楷体_GB2312" pitchFamily="49" charset="-122"/>
              </a:rPr>
              <a:t>清教伦理和功利主义价值观对科技的影响。</a:t>
            </a:r>
          </a:p>
          <a:p>
            <a:pPr lvl="1">
              <a:lnSpc>
                <a:spcPct val="90000"/>
              </a:lnSpc>
            </a:pPr>
            <a:r>
              <a:rPr lang="zh-CN" altLang="en-US" sz="2400" dirty="0">
                <a:latin typeface="楷体_GB2312" pitchFamily="49" charset="-122"/>
                <a:ea typeface="楷体_GB2312" pitchFamily="49" charset="-122"/>
              </a:rPr>
              <a:t>是什么样的社会因素使科学家投身于这个科学事业，而不是那个科学事业？</a:t>
            </a:r>
            <a:r>
              <a:rPr lang="en-US" altLang="zh-CN" sz="2400" dirty="0">
                <a:latin typeface="Times New Roman"/>
                <a:ea typeface="楷体_GB2312" pitchFamily="49" charset="-122"/>
              </a:rPr>
              <a:t>——</a:t>
            </a:r>
            <a:r>
              <a:rPr lang="zh-CN" altLang="en-US" sz="2400" dirty="0">
                <a:latin typeface="楷体_GB2312" pitchFamily="49" charset="-122"/>
                <a:ea typeface="楷体_GB2312" pitchFamily="49" charset="-122"/>
              </a:rPr>
              <a:t>英格兰地区经济和军事上的要求。</a:t>
            </a:r>
          </a:p>
          <a:p>
            <a:endParaRPr lang="zh-CN" altLang="en-US" dirty="0"/>
          </a:p>
        </p:txBody>
      </p:sp>
    </p:spTree>
    <p:extLst>
      <p:ext uri="{BB962C8B-B14F-4D97-AF65-F5344CB8AC3E}">
        <p14:creationId xmlns:p14="http://schemas.microsoft.com/office/powerpoint/2010/main" val="1615767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b="1" dirty="0">
              <a:solidFill>
                <a:schemeClr val="tx1"/>
              </a:solidFill>
            </a:endParaRPr>
          </a:p>
        </p:txBody>
      </p:sp>
      <p:sp>
        <p:nvSpPr>
          <p:cNvPr id="3" name="内容占位符 2"/>
          <p:cNvSpPr>
            <a:spLocks noGrp="1"/>
          </p:cNvSpPr>
          <p:nvPr>
            <p:ph sz="quarter" idx="1"/>
          </p:nvPr>
        </p:nvSpPr>
        <p:spPr>
          <a:xfrm>
            <a:off x="457200" y="980728"/>
            <a:ext cx="7467600" cy="5493224"/>
          </a:xfrm>
        </p:spPr>
        <p:txBody>
          <a:bodyPr/>
          <a:lstStyle/>
          <a:p>
            <a:pPr algn="ctr">
              <a:lnSpc>
                <a:spcPct val="150000"/>
              </a:lnSpc>
              <a:buNone/>
            </a:pPr>
            <a:endParaRPr lang="en-US" altLang="zh-CN" sz="5400" b="1" dirty="0">
              <a:latin typeface="+mj-ea"/>
              <a:ea typeface="+mj-ea"/>
            </a:endParaRPr>
          </a:p>
          <a:p>
            <a:pPr algn="ctr">
              <a:lnSpc>
                <a:spcPct val="150000"/>
              </a:lnSpc>
              <a:buNone/>
            </a:pPr>
            <a:r>
              <a:rPr lang="zh-CN" altLang="en-US" sz="5400" b="1" dirty="0">
                <a:latin typeface="+mj-ea"/>
                <a:ea typeface="+mj-ea"/>
              </a:rPr>
              <a:t>科学技术与社会</a:t>
            </a:r>
            <a:endParaRPr lang="en-US" altLang="zh-CN" sz="5400" b="1" dirty="0">
              <a:latin typeface="+mj-ea"/>
              <a:ea typeface="+mj-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t>清教伦理与功利主义价值观</a:t>
            </a:r>
            <a:endParaRPr lang="zh-CN" altLang="en-US" dirty="0"/>
          </a:p>
        </p:txBody>
      </p:sp>
      <p:sp>
        <p:nvSpPr>
          <p:cNvPr id="3" name="内容占位符 2"/>
          <p:cNvSpPr>
            <a:spLocks noGrp="1"/>
          </p:cNvSpPr>
          <p:nvPr>
            <p:ph sz="quarter" idx="1"/>
          </p:nvPr>
        </p:nvSpPr>
        <p:spPr/>
        <p:txBody>
          <a:bodyPr/>
          <a:lstStyle/>
          <a:p>
            <a:r>
              <a:rPr lang="zh-CN" altLang="en-US" dirty="0"/>
              <a:t>马克斯</a:t>
            </a:r>
            <a:r>
              <a:rPr lang="en-US" altLang="zh-CN" dirty="0">
                <a:latin typeface="Times New Roman"/>
              </a:rPr>
              <a:t>·</a:t>
            </a:r>
            <a:r>
              <a:rPr lang="zh-CN" altLang="en-US" dirty="0"/>
              <a:t>韦伯</a:t>
            </a:r>
            <a:r>
              <a:rPr lang="en-US" altLang="zh-CN" dirty="0"/>
              <a:t>《</a:t>
            </a:r>
            <a:r>
              <a:rPr lang="zh-CN" altLang="en-US" dirty="0"/>
              <a:t>新教伦理与资本主义精神</a:t>
            </a:r>
            <a:r>
              <a:rPr lang="en-US" altLang="zh-CN" dirty="0"/>
              <a:t>》</a:t>
            </a:r>
          </a:p>
          <a:p>
            <a:r>
              <a:rPr lang="zh-CN" altLang="en-US" dirty="0"/>
              <a:t>宗教改革前，与上帝接近的唯一方式是虔信。</a:t>
            </a:r>
          </a:p>
          <a:p>
            <a:r>
              <a:rPr lang="zh-CN" altLang="en-US" dirty="0"/>
              <a:t>宗教改革后，引入了</a:t>
            </a:r>
            <a:r>
              <a:rPr lang="zh-CN" altLang="en-US" dirty="0">
                <a:latin typeface="Times New Roman"/>
              </a:rPr>
              <a:t>“</a:t>
            </a:r>
            <a:r>
              <a:rPr lang="zh-CN" altLang="en-US" dirty="0"/>
              <a:t>天职</a:t>
            </a:r>
            <a:r>
              <a:rPr lang="zh-CN" altLang="en-US" dirty="0">
                <a:latin typeface="Times New Roman"/>
              </a:rPr>
              <a:t>”</a:t>
            </a:r>
            <a:r>
              <a:rPr lang="zh-CN" altLang="en-US" dirty="0"/>
              <a:t>的观念。通过此生的刻苦和勤奋，一样可以达到与上帝的接近。从而赋予世俗的职业以宗教崇高性，为科学家通过研究自然来认识和崇拜上帝提供了良好的精神氛围。</a:t>
            </a:r>
          </a:p>
          <a:p>
            <a:r>
              <a:rPr lang="zh-CN" altLang="en-US" dirty="0"/>
              <a:t>清教伦理提供了一种新的文化价值，讲究刻苦、勤奋，同时带有一种世俗化、功利主义的倾向。这种新的文化价值正好与近代科学强调经验、实用的特征相吻合，有利于科学的发展。</a:t>
            </a:r>
          </a:p>
          <a:p>
            <a:endParaRPr lang="zh-CN" altLang="en-US" dirty="0"/>
          </a:p>
        </p:txBody>
      </p:sp>
    </p:spTree>
    <p:extLst>
      <p:ext uri="{BB962C8B-B14F-4D97-AF65-F5344CB8AC3E}">
        <p14:creationId xmlns:p14="http://schemas.microsoft.com/office/powerpoint/2010/main" val="3604193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t>经济和军事发展的需要</a:t>
            </a:r>
            <a:endParaRPr lang="zh-CN" altLang="en-US" dirty="0"/>
          </a:p>
        </p:txBody>
      </p:sp>
      <p:sp>
        <p:nvSpPr>
          <p:cNvPr id="3" name="内容占位符 2"/>
          <p:cNvSpPr>
            <a:spLocks noGrp="1"/>
          </p:cNvSpPr>
          <p:nvPr>
            <p:ph sz="quarter" idx="1"/>
          </p:nvPr>
        </p:nvSpPr>
        <p:spPr/>
        <p:txBody>
          <a:bodyPr/>
          <a:lstStyle/>
          <a:p>
            <a:pPr>
              <a:buNone/>
            </a:pPr>
            <a:r>
              <a:rPr lang="en-US" altLang="zh-CN" dirty="0">
                <a:latin typeface="Times New Roman"/>
              </a:rPr>
              <a:t>“</a:t>
            </a:r>
            <a:r>
              <a:rPr lang="zh-CN" altLang="en-US" dirty="0"/>
              <a:t>需要</a:t>
            </a:r>
            <a:r>
              <a:rPr lang="zh-CN" altLang="en-US" dirty="0">
                <a:latin typeface="Times New Roman"/>
              </a:rPr>
              <a:t>”</a:t>
            </a:r>
            <a:r>
              <a:rPr lang="zh-CN" altLang="en-US" dirty="0"/>
              <a:t>导致科学发展必须具备两个条件</a:t>
            </a:r>
            <a:endParaRPr lang="en-US" altLang="zh-CN" dirty="0"/>
          </a:p>
          <a:p>
            <a:pPr>
              <a:buNone/>
            </a:pPr>
            <a:endParaRPr lang="zh-CN" altLang="en-US" dirty="0"/>
          </a:p>
          <a:p>
            <a:r>
              <a:rPr lang="zh-CN" altLang="en-US" dirty="0"/>
              <a:t>需要必须被意识</a:t>
            </a:r>
            <a:endParaRPr lang="en-US" altLang="zh-CN" dirty="0"/>
          </a:p>
          <a:p>
            <a:endParaRPr lang="zh-CN" altLang="en-US" dirty="0"/>
          </a:p>
          <a:p>
            <a:r>
              <a:rPr lang="zh-CN" altLang="en-US" dirty="0"/>
              <a:t>当时的社会恰好提供一种功利主义、技术主义、科学主义的文化氛围。这种文化氛围恰好适合鼓励人们进行科学研究和发明。</a:t>
            </a:r>
          </a:p>
          <a:p>
            <a:endParaRPr lang="zh-CN" altLang="en-US" dirty="0"/>
          </a:p>
        </p:txBody>
      </p:sp>
    </p:spTree>
    <p:extLst>
      <p:ext uri="{BB962C8B-B14F-4D97-AF65-F5344CB8AC3E}">
        <p14:creationId xmlns:p14="http://schemas.microsoft.com/office/powerpoint/2010/main" val="3494814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395536" y="1052736"/>
            <a:ext cx="7467600" cy="4873752"/>
          </a:xfrm>
        </p:spPr>
        <p:txBody>
          <a:bodyPr/>
          <a:lstStyle/>
          <a:p>
            <a:pPr>
              <a:buNone/>
            </a:pPr>
            <a:r>
              <a:rPr lang="zh-CN" altLang="en-US" dirty="0"/>
              <a:t>经济：</a:t>
            </a:r>
          </a:p>
          <a:p>
            <a:r>
              <a:rPr lang="zh-CN" altLang="en-US" dirty="0"/>
              <a:t>采矿业的迅速发展提出了三个问题：矿井抽水、往矿井输送氧气、把矿物运上地面。对这三个问题的研究导致了空气静力学的发展。</a:t>
            </a:r>
          </a:p>
          <a:p>
            <a:r>
              <a:rPr lang="zh-CN" altLang="en-US" dirty="0"/>
              <a:t>采矿业的发展还推进了海运业的发展</a:t>
            </a:r>
          </a:p>
          <a:p>
            <a:r>
              <a:rPr lang="zh-CN" altLang="en-US" dirty="0"/>
              <a:t>海运业的发展又进一步促进了科学的一系列发展：</a:t>
            </a:r>
          </a:p>
          <a:p>
            <a:pPr lvl="1">
              <a:buFontTx/>
              <a:buNone/>
            </a:pPr>
            <a:r>
              <a:rPr lang="zh-CN" altLang="en-US" sz="2400" dirty="0">
                <a:ea typeface="楷体_GB2312" pitchFamily="49" charset="-122"/>
              </a:rPr>
              <a:t>天文学、磁学、潮汐理论、流体动力学、植物学</a:t>
            </a:r>
          </a:p>
          <a:p>
            <a:pPr>
              <a:buNone/>
            </a:pPr>
            <a:endParaRPr lang="zh-CN" altLang="en-US" dirty="0"/>
          </a:p>
          <a:p>
            <a:pPr>
              <a:buNone/>
            </a:pPr>
            <a:r>
              <a:rPr lang="zh-CN" altLang="en-US" dirty="0"/>
              <a:t>军事：</a:t>
            </a:r>
          </a:p>
          <a:p>
            <a:r>
              <a:rPr lang="zh-CN" altLang="en-US" dirty="0"/>
              <a:t>对火器的研究促进了相应学科的发展。</a:t>
            </a:r>
          </a:p>
          <a:p>
            <a:endParaRPr lang="zh-CN" altLang="en-US" dirty="0"/>
          </a:p>
        </p:txBody>
      </p:sp>
    </p:spTree>
    <p:extLst>
      <p:ext uri="{BB962C8B-B14F-4D97-AF65-F5344CB8AC3E}">
        <p14:creationId xmlns:p14="http://schemas.microsoft.com/office/powerpoint/2010/main" val="3777377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lstStyle/>
          <a:p>
            <a:r>
              <a:rPr lang="en-US" altLang="zh-CN" dirty="0">
                <a:latin typeface="Times New Roman"/>
              </a:rPr>
              <a:t>“</a:t>
            </a:r>
            <a:r>
              <a:rPr lang="zh-CN" altLang="en-US" dirty="0">
                <a:latin typeface="宋体" charset="-122"/>
              </a:rPr>
              <a:t>默顿命题</a:t>
            </a:r>
            <a:r>
              <a:rPr lang="zh-CN" altLang="en-US" dirty="0">
                <a:latin typeface="Times New Roman"/>
              </a:rPr>
              <a:t>”</a:t>
            </a:r>
            <a:r>
              <a:rPr lang="zh-CN" altLang="en-US" dirty="0">
                <a:latin typeface="宋体" charset="-122"/>
              </a:rPr>
              <a:t>的研究既是科学史研究，又是社会学研究。它不是研究科学知识内部的结构，有什么样的内在规律，而是从科学的外部去寻找科学发展的因素。</a:t>
            </a:r>
            <a:endParaRPr lang="en-US" altLang="zh-CN" dirty="0">
              <a:latin typeface="宋体" charset="-122"/>
            </a:endParaRPr>
          </a:p>
          <a:p>
            <a:endParaRPr lang="zh-CN" altLang="en-US" dirty="0">
              <a:latin typeface="宋体" charset="-122"/>
            </a:endParaRPr>
          </a:p>
          <a:p>
            <a:r>
              <a:rPr lang="zh-CN" altLang="en-US" dirty="0">
                <a:latin typeface="宋体" charset="-122"/>
              </a:rPr>
              <a:t>它不仅把科学看作是一种知识体系，更重要的是把它看作是一种社会体制，研究了它与其他社会体制（如经济、军事、宗教等等）之间的互动。所以是一种外部研究。</a:t>
            </a:r>
            <a:r>
              <a:rPr lang="zh-CN" altLang="en-US" dirty="0"/>
              <a:t> </a:t>
            </a:r>
          </a:p>
          <a:p>
            <a:endParaRPr lang="zh-CN" altLang="en-US" dirty="0"/>
          </a:p>
        </p:txBody>
      </p:sp>
    </p:spTree>
    <p:extLst>
      <p:ext uri="{BB962C8B-B14F-4D97-AF65-F5344CB8AC3E}">
        <p14:creationId xmlns:p14="http://schemas.microsoft.com/office/powerpoint/2010/main" val="975200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t>科学的精神气质</a:t>
            </a:r>
            <a:endParaRPr lang="zh-CN" altLang="en-US" dirty="0"/>
          </a:p>
        </p:txBody>
      </p:sp>
      <p:sp>
        <p:nvSpPr>
          <p:cNvPr id="3" name="内容占位符 2"/>
          <p:cNvSpPr>
            <a:spLocks noGrp="1"/>
          </p:cNvSpPr>
          <p:nvPr>
            <p:ph sz="quarter" idx="1"/>
          </p:nvPr>
        </p:nvSpPr>
        <p:spPr/>
        <p:txBody>
          <a:bodyPr/>
          <a:lstStyle/>
          <a:p>
            <a:pPr>
              <a:buNone/>
            </a:pPr>
            <a:r>
              <a:rPr lang="zh-CN" altLang="en-US" dirty="0"/>
              <a:t>          由于科学的特殊性，科学共同体的社会规范与其它社会规范有很大不同，默顿归纳出四条，并称之为</a:t>
            </a:r>
            <a:r>
              <a:rPr lang="zh-CN" altLang="en-US" dirty="0">
                <a:latin typeface="Times New Roman"/>
              </a:rPr>
              <a:t>“</a:t>
            </a:r>
            <a:r>
              <a:rPr lang="zh-CN" altLang="en-US" dirty="0"/>
              <a:t>科学的精神气质</a:t>
            </a:r>
            <a:r>
              <a:rPr lang="zh-CN" altLang="en-US" dirty="0">
                <a:latin typeface="Times New Roman"/>
              </a:rPr>
              <a:t>”</a:t>
            </a:r>
            <a:r>
              <a:rPr lang="zh-CN" altLang="en-US" dirty="0"/>
              <a:t>。默顿通过对科学精神气质的描述，揭示了科学共同体这一亚文化群的独立性和特殊性。</a:t>
            </a:r>
          </a:p>
          <a:p>
            <a:pPr>
              <a:buNone/>
            </a:pPr>
            <a:endParaRPr lang="zh-CN" altLang="en-US" dirty="0"/>
          </a:p>
          <a:p>
            <a:r>
              <a:rPr lang="zh-CN" altLang="en-US" dirty="0"/>
              <a:t>　　普遍性</a:t>
            </a:r>
          </a:p>
          <a:p>
            <a:r>
              <a:rPr lang="zh-CN" altLang="en-US" dirty="0"/>
              <a:t>　　公有性</a:t>
            </a:r>
          </a:p>
          <a:p>
            <a:r>
              <a:rPr lang="zh-CN" altLang="en-US" dirty="0"/>
              <a:t>　　无私利性</a:t>
            </a:r>
          </a:p>
          <a:p>
            <a:r>
              <a:rPr lang="zh-CN" altLang="en-US" dirty="0"/>
              <a:t>　　有条理的怀疑主义</a:t>
            </a:r>
          </a:p>
          <a:p>
            <a:endParaRPr lang="zh-CN" altLang="en-US" dirty="0"/>
          </a:p>
        </p:txBody>
      </p:sp>
    </p:spTree>
    <p:extLst>
      <p:ext uri="{BB962C8B-B14F-4D97-AF65-F5344CB8AC3E}">
        <p14:creationId xmlns:p14="http://schemas.microsoft.com/office/powerpoint/2010/main" val="2444209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随堂测验</a:t>
            </a:r>
          </a:p>
        </p:txBody>
      </p:sp>
      <p:sp>
        <p:nvSpPr>
          <p:cNvPr id="3" name="内容占位符 2"/>
          <p:cNvSpPr>
            <a:spLocks noGrp="1"/>
          </p:cNvSpPr>
          <p:nvPr>
            <p:ph sz="quarter" idx="1"/>
          </p:nvPr>
        </p:nvSpPr>
        <p:spPr/>
        <p:txBody>
          <a:bodyPr/>
          <a:lstStyle/>
          <a:p>
            <a:r>
              <a:rPr lang="zh-CN" altLang="en-US" dirty="0"/>
              <a:t>请在本课程内容的基础上，结合你自己的科研经历，谈谈你对当今大科学时代各种特征的观察和理解。</a:t>
            </a:r>
            <a:endParaRPr lang="en-US" altLang="zh-CN" dirty="0"/>
          </a:p>
        </p:txBody>
      </p:sp>
    </p:spTree>
    <p:extLst>
      <p:ext uri="{BB962C8B-B14F-4D97-AF65-F5344CB8AC3E}">
        <p14:creationId xmlns:p14="http://schemas.microsoft.com/office/powerpoint/2010/main" val="951176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参考文献：</a:t>
            </a:r>
          </a:p>
        </p:txBody>
      </p:sp>
      <p:sp>
        <p:nvSpPr>
          <p:cNvPr id="3" name="内容占位符 2"/>
          <p:cNvSpPr>
            <a:spLocks noGrp="1"/>
          </p:cNvSpPr>
          <p:nvPr>
            <p:ph sz="quarter" idx="1"/>
          </p:nvPr>
        </p:nvSpPr>
        <p:spPr/>
        <p:txBody>
          <a:bodyPr/>
          <a:lstStyle/>
          <a:p>
            <a:r>
              <a:rPr lang="zh-CN" altLang="en-US" dirty="0">
                <a:latin typeface="宋体" panose="02010600030101010101" pitchFamily="2" charset="-122"/>
              </a:rPr>
              <a:t>普赖斯：</a:t>
            </a:r>
            <a:r>
              <a:rPr lang="en-US" altLang="zh-CN" dirty="0">
                <a:latin typeface="宋体" panose="02010600030101010101" pitchFamily="2" charset="-122"/>
              </a:rPr>
              <a:t>《</a:t>
            </a:r>
            <a:r>
              <a:rPr lang="zh-CN" altLang="en-US" dirty="0">
                <a:latin typeface="宋体" panose="02010600030101010101" pitchFamily="2" charset="-122"/>
              </a:rPr>
              <a:t>小科学，大科学</a:t>
            </a:r>
            <a:r>
              <a:rPr lang="en-US" altLang="zh-CN" dirty="0">
                <a:latin typeface="宋体" panose="02010600030101010101" pitchFamily="2" charset="-122"/>
              </a:rPr>
              <a:t>》</a:t>
            </a:r>
            <a:r>
              <a:rPr lang="zh-CN" altLang="en-US" dirty="0">
                <a:latin typeface="宋体" panose="02010600030101010101" pitchFamily="2" charset="-122"/>
              </a:rPr>
              <a:t>，宋剑耕、戴振飞译，冯之浚、张念椿校，世界科学社，</a:t>
            </a:r>
            <a:r>
              <a:rPr lang="en-US" altLang="zh-CN" dirty="0">
                <a:latin typeface="宋体" panose="02010600030101010101" pitchFamily="2" charset="-122"/>
              </a:rPr>
              <a:t>1982</a:t>
            </a:r>
            <a:r>
              <a:rPr lang="zh-CN" altLang="en-US" dirty="0">
                <a:latin typeface="宋体" panose="02010600030101010101" pitchFamily="2" charset="-122"/>
              </a:rPr>
              <a:t>年出版。</a:t>
            </a:r>
            <a:r>
              <a:rPr lang="zh-CN" altLang="en-US" dirty="0">
                <a:latin typeface="Georgia" panose="02040502050405020303" pitchFamily="18" charset="0"/>
              </a:rPr>
              <a:t> </a:t>
            </a:r>
          </a:p>
          <a:p>
            <a:pPr eaLnBrk="1" hangingPunct="1"/>
            <a:r>
              <a:rPr lang="zh-CN" altLang="en-US" b="1" dirty="0">
                <a:latin typeface="宋体" panose="02010600030101010101" pitchFamily="2" charset="-122"/>
              </a:rPr>
              <a:t>罗伯特</a:t>
            </a:r>
            <a:r>
              <a:rPr lang="en-US" altLang="zh-CN" b="1" dirty="0"/>
              <a:t>·</a:t>
            </a:r>
            <a:r>
              <a:rPr lang="zh-CN" altLang="en-US" b="1" dirty="0">
                <a:latin typeface="宋体" panose="02010600030101010101" pitchFamily="2" charset="-122"/>
              </a:rPr>
              <a:t>金</a:t>
            </a:r>
            <a:r>
              <a:rPr lang="en-US" altLang="zh-CN" b="1" dirty="0"/>
              <a:t>·</a:t>
            </a:r>
            <a:r>
              <a:rPr lang="zh-CN" altLang="en-US" b="1" dirty="0">
                <a:latin typeface="宋体" panose="02010600030101010101" pitchFamily="2" charset="-122"/>
              </a:rPr>
              <a:t>默顿：</a:t>
            </a:r>
            <a:r>
              <a:rPr lang="en-US" altLang="zh-CN" b="1" dirty="0">
                <a:latin typeface="宋体" panose="02010600030101010101" pitchFamily="2" charset="-122"/>
              </a:rPr>
              <a:t>《</a:t>
            </a:r>
            <a:r>
              <a:rPr lang="zh-CN" altLang="en-US" b="1" dirty="0">
                <a:latin typeface="宋体" panose="02010600030101010101" pitchFamily="2" charset="-122"/>
              </a:rPr>
              <a:t>十七世纪英格兰的科学、技术与社会</a:t>
            </a:r>
            <a:r>
              <a:rPr lang="en-US" altLang="zh-CN" b="1" dirty="0">
                <a:latin typeface="宋体" panose="02010600030101010101" pitchFamily="2" charset="-122"/>
              </a:rPr>
              <a:t>》</a:t>
            </a:r>
            <a:r>
              <a:rPr lang="zh-CN" altLang="en-US" b="1" dirty="0">
                <a:latin typeface="宋体" panose="02010600030101010101" pitchFamily="2" charset="-122"/>
              </a:rPr>
              <a:t>，范岱年等译，商务印书馆，</a:t>
            </a:r>
            <a:r>
              <a:rPr lang="en-US" altLang="zh-CN" b="1" dirty="0"/>
              <a:t>2000</a:t>
            </a:r>
            <a:r>
              <a:rPr lang="zh-CN" altLang="en-US" b="1" dirty="0">
                <a:latin typeface="宋体" panose="02010600030101010101" pitchFamily="2" charset="-122"/>
              </a:rPr>
              <a:t>年版。</a:t>
            </a:r>
            <a:endParaRPr lang="zh-CN" altLang="en-US" b="1" dirty="0"/>
          </a:p>
          <a:p>
            <a:pPr eaLnBrk="1" hangingPunct="1"/>
            <a:r>
              <a:rPr lang="zh-CN" altLang="en-US" dirty="0">
                <a:latin typeface="宋体" panose="02010600030101010101" pitchFamily="2" charset="-122"/>
              </a:rPr>
              <a:t>罗伯特</a:t>
            </a:r>
            <a:r>
              <a:rPr lang="en-US" altLang="zh-CN" dirty="0">
                <a:latin typeface="Times New Roman" panose="02020603050405020304" pitchFamily="18" charset="0"/>
              </a:rPr>
              <a:t>·</a:t>
            </a:r>
            <a:r>
              <a:rPr lang="zh-CN" altLang="en-US" dirty="0">
                <a:latin typeface="宋体" panose="02010600030101010101" pitchFamily="2" charset="-122"/>
              </a:rPr>
              <a:t>金</a:t>
            </a:r>
            <a:r>
              <a:rPr lang="en-US" altLang="zh-CN" dirty="0">
                <a:latin typeface="Times New Roman" panose="02020603050405020304" pitchFamily="18" charset="0"/>
              </a:rPr>
              <a:t>·</a:t>
            </a:r>
            <a:r>
              <a:rPr lang="zh-CN" altLang="en-US" dirty="0">
                <a:latin typeface="宋体" panose="02010600030101010101" pitchFamily="2" charset="-122"/>
              </a:rPr>
              <a:t>默顿：</a:t>
            </a:r>
            <a:r>
              <a:rPr lang="en-US" altLang="zh-CN" dirty="0">
                <a:latin typeface="宋体" panose="02010600030101010101" pitchFamily="2" charset="-122"/>
              </a:rPr>
              <a:t>《</a:t>
            </a:r>
            <a:r>
              <a:rPr lang="zh-CN" altLang="en-US" dirty="0">
                <a:latin typeface="宋体" panose="02010600030101010101" pitchFamily="2" charset="-122"/>
              </a:rPr>
              <a:t>科学社会学</a:t>
            </a:r>
            <a:r>
              <a:rPr lang="en-US" altLang="zh-CN" dirty="0">
                <a:latin typeface="宋体" panose="02010600030101010101" pitchFamily="2" charset="-122"/>
              </a:rPr>
              <a:t>》</a:t>
            </a:r>
            <a:r>
              <a:rPr lang="zh-CN" altLang="en-US" dirty="0">
                <a:latin typeface="宋体" panose="02010600030101010101" pitchFamily="2" charset="-122"/>
              </a:rPr>
              <a:t>（上、下册），鲁旭东、林聚任译，商务印书馆，</a:t>
            </a:r>
            <a:r>
              <a:rPr lang="en-US" altLang="zh-CN" dirty="0"/>
              <a:t>2003</a:t>
            </a:r>
            <a:r>
              <a:rPr lang="zh-CN" altLang="en-US" dirty="0">
                <a:latin typeface="宋体" panose="02010600030101010101" pitchFamily="2" charset="-122"/>
              </a:rPr>
              <a:t>年版，第十三、十四章。</a:t>
            </a:r>
          </a:p>
          <a:p>
            <a:pPr eaLnBrk="1" hangingPunct="1"/>
            <a:r>
              <a:rPr lang="zh-CN" altLang="en-US" dirty="0">
                <a:latin typeface="宋体" panose="02010600030101010101" pitchFamily="2" charset="-122"/>
              </a:rPr>
              <a:t>科尔兄弟：</a:t>
            </a:r>
            <a:r>
              <a:rPr lang="en-US" altLang="zh-CN" dirty="0">
                <a:latin typeface="宋体" panose="02010600030101010101" pitchFamily="2" charset="-122"/>
              </a:rPr>
              <a:t>《</a:t>
            </a:r>
            <a:r>
              <a:rPr lang="zh-CN" altLang="en-US" dirty="0">
                <a:latin typeface="宋体" panose="02010600030101010101" pitchFamily="2" charset="-122"/>
              </a:rPr>
              <a:t>科学与社会分层</a:t>
            </a:r>
            <a:r>
              <a:rPr lang="en-US" altLang="zh-CN" dirty="0">
                <a:latin typeface="宋体" panose="02010600030101010101" pitchFamily="2" charset="-122"/>
              </a:rPr>
              <a:t>》</a:t>
            </a:r>
            <a:r>
              <a:rPr lang="zh-CN" altLang="en-US" dirty="0">
                <a:latin typeface="宋体" panose="02010600030101010101" pitchFamily="2" charset="-122"/>
              </a:rPr>
              <a:t>，华夏出版社，</a:t>
            </a:r>
            <a:r>
              <a:rPr lang="en-US" altLang="zh-CN" dirty="0">
                <a:latin typeface="宋体" panose="02010600030101010101" pitchFamily="2" charset="-122"/>
              </a:rPr>
              <a:t>1989</a:t>
            </a:r>
            <a:r>
              <a:rPr lang="zh-CN" altLang="en-US" dirty="0">
                <a:latin typeface="宋体" panose="02010600030101010101" pitchFamily="2" charset="-122"/>
              </a:rPr>
              <a:t>年版。</a:t>
            </a:r>
          </a:p>
        </p:txBody>
      </p:sp>
    </p:spTree>
    <p:extLst>
      <p:ext uri="{BB962C8B-B14F-4D97-AF65-F5344CB8AC3E}">
        <p14:creationId xmlns:p14="http://schemas.microsoft.com/office/powerpoint/2010/main" val="1213855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思考题：</a:t>
            </a:r>
          </a:p>
        </p:txBody>
      </p:sp>
      <p:sp>
        <p:nvSpPr>
          <p:cNvPr id="3" name="内容占位符 2"/>
          <p:cNvSpPr>
            <a:spLocks noGrp="1"/>
          </p:cNvSpPr>
          <p:nvPr>
            <p:ph sz="quarter" idx="1"/>
          </p:nvPr>
        </p:nvSpPr>
        <p:spPr/>
        <p:txBody>
          <a:bodyPr/>
          <a:lstStyle/>
          <a:p>
            <a:pPr algn="just"/>
            <a:endParaRPr lang="en-US" altLang="zh-CN" dirty="0"/>
          </a:p>
          <a:p>
            <a:pPr algn="just"/>
            <a:r>
              <a:rPr lang="zh-CN" altLang="en-US" dirty="0"/>
              <a:t>什么是“大科学”？为什么说当代科学从“小科学”变成了“大科学”？“大科学”有哪些特征？</a:t>
            </a:r>
            <a:r>
              <a:rPr lang="zh-CN" altLang="en-US" dirty="0">
                <a:latin typeface="Times New Roman" panose="02020603050405020304" pitchFamily="18" charset="0"/>
              </a:rPr>
              <a:t> </a:t>
            </a:r>
          </a:p>
          <a:p>
            <a:pPr algn="just"/>
            <a:r>
              <a:rPr lang="zh-CN" altLang="en-US" dirty="0"/>
              <a:t>如何理解“科学共同体”？ </a:t>
            </a:r>
          </a:p>
          <a:p>
            <a:pPr algn="just" eaLnBrk="1" hangingPunct="1"/>
            <a:r>
              <a:rPr lang="zh-CN" altLang="en-US" dirty="0">
                <a:latin typeface="宋体" panose="02010600030101010101" pitchFamily="2" charset="-122"/>
              </a:rPr>
              <a:t>什么是默顿命题</a:t>
            </a:r>
            <a:r>
              <a:rPr lang="zh-CN" altLang="en-US" dirty="0"/>
              <a:t>？</a:t>
            </a:r>
            <a:r>
              <a:rPr lang="zh-CN" altLang="en-US" dirty="0">
                <a:latin typeface="Times New Roman" panose="02020603050405020304" pitchFamily="18" charset="0"/>
              </a:rPr>
              <a:t> </a:t>
            </a:r>
          </a:p>
          <a:p>
            <a:pPr algn="just" eaLnBrk="1" hangingPunct="1"/>
            <a:r>
              <a:rPr lang="zh-CN" altLang="en-US" dirty="0">
                <a:latin typeface="宋体" panose="02010600030101010101" pitchFamily="2" charset="-122"/>
              </a:rPr>
              <a:t>试分析</a:t>
            </a:r>
            <a:r>
              <a:rPr lang="en-US" altLang="zh-CN" dirty="0">
                <a:latin typeface="宋体" panose="02010600030101010101" pitchFamily="2" charset="-122"/>
              </a:rPr>
              <a:t>“</a:t>
            </a:r>
            <a:r>
              <a:rPr lang="zh-CN" altLang="en-US" dirty="0">
                <a:latin typeface="宋体" panose="02010600030101010101" pitchFamily="2" charset="-122"/>
              </a:rPr>
              <a:t>民间科学家</a:t>
            </a:r>
            <a:r>
              <a:rPr lang="en-US" altLang="zh-CN" dirty="0">
                <a:latin typeface="宋体" panose="02010600030101010101" pitchFamily="2" charset="-122"/>
              </a:rPr>
              <a:t>”</a:t>
            </a:r>
            <a:r>
              <a:rPr lang="zh-CN" altLang="en-US" dirty="0">
                <a:latin typeface="宋体" panose="02010600030101010101" pitchFamily="2" charset="-122"/>
              </a:rPr>
              <a:t>的成因。</a:t>
            </a:r>
            <a:endParaRPr lang="zh-CN" altLang="en-US" dirty="0"/>
          </a:p>
          <a:p>
            <a:pPr algn="just" eaLnBrk="1" hangingPunct="1"/>
            <a:r>
              <a:rPr lang="zh-CN" altLang="en-US" dirty="0">
                <a:latin typeface="宋体" panose="02010600030101010101" pitchFamily="2" charset="-122"/>
              </a:rPr>
              <a:t>人名命名的理论或定律是个人垄断吗？</a:t>
            </a:r>
            <a:endParaRPr lang="en-US" altLang="zh-CN" dirty="0">
              <a:latin typeface="宋体" panose="02010600030101010101" pitchFamily="2" charset="-122"/>
            </a:endParaRPr>
          </a:p>
          <a:p>
            <a:pPr algn="just" eaLnBrk="1" hangingPunct="1"/>
            <a:r>
              <a:rPr lang="zh-CN" altLang="en-US" dirty="0">
                <a:latin typeface="宋体" panose="02010600030101010101" pitchFamily="2" charset="-122"/>
              </a:rPr>
              <a:t>谈谈你对方韩大战的看法。方舟子是有条理的怀疑，还是构陷？</a:t>
            </a:r>
            <a:endParaRPr lang="zh-CN" altLang="en-US" dirty="0"/>
          </a:p>
          <a:p>
            <a:pPr marL="0" indent="0">
              <a:buNone/>
            </a:pPr>
            <a:endParaRPr lang="zh-CN" altLang="en-US" dirty="0"/>
          </a:p>
        </p:txBody>
      </p:sp>
    </p:spTree>
    <p:extLst>
      <p:ext uri="{BB962C8B-B14F-4D97-AF65-F5344CB8AC3E}">
        <p14:creationId xmlns:p14="http://schemas.microsoft.com/office/powerpoint/2010/main" val="2584753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980728"/>
            <a:ext cx="7467600" cy="5493224"/>
          </a:xfrm>
        </p:spPr>
        <p:txBody>
          <a:bodyPr/>
          <a:lstStyle/>
          <a:p>
            <a:pPr>
              <a:buFont typeface="Wingdings" panose="05000000000000000000" pitchFamily="2" charset="2"/>
              <a:buChar char="l"/>
            </a:pPr>
            <a:endParaRPr lang="en-US" altLang="zh-CN" sz="2800" dirty="0">
              <a:latin typeface="Arial" panose="020B0604020202020204" pitchFamily="34" charset="0"/>
            </a:endParaRPr>
          </a:p>
          <a:p>
            <a:pPr>
              <a:buFont typeface="Wingdings" panose="05000000000000000000" pitchFamily="2" charset="2"/>
              <a:buChar char="l"/>
            </a:pPr>
            <a:endParaRPr lang="en-US" altLang="zh-CN" sz="2800" dirty="0">
              <a:latin typeface="Arial" panose="020B0604020202020204" pitchFamily="34" charset="0"/>
            </a:endParaRPr>
          </a:p>
          <a:p>
            <a:pPr>
              <a:buFont typeface="Wingdings" panose="05000000000000000000" pitchFamily="2" charset="2"/>
              <a:buChar char="l"/>
            </a:pPr>
            <a:r>
              <a:rPr lang="zh-CN" altLang="en-US" sz="2800" dirty="0">
                <a:latin typeface="Arial" panose="020B0604020202020204" pitchFamily="34" charset="0"/>
              </a:rPr>
              <a:t>科学的职业化</a:t>
            </a:r>
            <a:endParaRPr lang="zh-CN" altLang="en-US" sz="2800" dirty="0"/>
          </a:p>
          <a:p>
            <a:pPr>
              <a:buFont typeface="Wingdings" panose="05000000000000000000" pitchFamily="2" charset="2"/>
              <a:buChar char="l"/>
            </a:pPr>
            <a:r>
              <a:rPr lang="zh-CN" altLang="en-US" sz="2800" dirty="0">
                <a:latin typeface="Arial" panose="020B0604020202020204" pitchFamily="34" charset="0"/>
              </a:rPr>
              <a:t>科学社会学的创立</a:t>
            </a:r>
          </a:p>
          <a:p>
            <a:pPr>
              <a:buFont typeface="Wingdings" panose="05000000000000000000" pitchFamily="2" charset="2"/>
              <a:buChar char="l"/>
            </a:pPr>
            <a:r>
              <a:rPr lang="zh-CN" altLang="en-US" sz="2800" dirty="0">
                <a:latin typeface="Arial" panose="020B0604020202020204" pitchFamily="34" charset="0"/>
              </a:rPr>
              <a:t>小科学与大科学</a:t>
            </a:r>
            <a:endParaRPr lang="en-US" altLang="zh-CN" sz="2800" dirty="0">
              <a:latin typeface="Arial" panose="020B0604020202020204" pitchFamily="34" charset="0"/>
            </a:endParaRPr>
          </a:p>
          <a:p>
            <a:pPr eaLnBrk="1" hangingPunct="1">
              <a:buFont typeface="Wingdings" panose="05000000000000000000" pitchFamily="2" charset="2"/>
              <a:buChar char="l"/>
            </a:pPr>
            <a:r>
              <a:rPr lang="zh-CN" altLang="en-US" sz="2800" dirty="0">
                <a:latin typeface="Arial" panose="020B0604020202020204" pitchFamily="34" charset="0"/>
              </a:rPr>
              <a:t>默顿学派与默顿命题</a:t>
            </a:r>
          </a:p>
          <a:p>
            <a:pPr eaLnBrk="1" hangingPunct="1">
              <a:buFont typeface="Wingdings" panose="05000000000000000000" pitchFamily="2" charset="2"/>
              <a:buChar char="l"/>
            </a:pPr>
            <a:r>
              <a:rPr lang="zh-CN" altLang="en-US" sz="2800" dirty="0">
                <a:latin typeface="Arial" panose="020B0604020202020204" pitchFamily="34" charset="0"/>
              </a:rPr>
              <a:t>科学的精神气质</a:t>
            </a:r>
          </a:p>
          <a:p>
            <a:pPr marL="0" indent="0" eaLnBrk="1" hangingPunct="1">
              <a:buNone/>
            </a:pPr>
            <a:endParaRPr lang="zh-CN" altLang="en-US" sz="2800" dirty="0"/>
          </a:p>
          <a:p>
            <a:pPr>
              <a:buFont typeface="Wingdings" panose="05000000000000000000" pitchFamily="2" charset="2"/>
              <a:buChar char="l"/>
            </a:pPr>
            <a:endParaRPr lang="zh-CN" altLang="en-US" sz="2800" dirty="0"/>
          </a:p>
        </p:txBody>
      </p:sp>
    </p:spTree>
    <p:extLst>
      <p:ext uri="{BB962C8B-B14F-4D97-AF65-F5344CB8AC3E}">
        <p14:creationId xmlns:p14="http://schemas.microsoft.com/office/powerpoint/2010/main" val="4268251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a:t>科学的职业化</a:t>
            </a:r>
          </a:p>
        </p:txBody>
      </p:sp>
      <p:sp>
        <p:nvSpPr>
          <p:cNvPr id="3" name="内容占位符 2"/>
          <p:cNvSpPr>
            <a:spLocks noGrp="1"/>
          </p:cNvSpPr>
          <p:nvPr>
            <p:ph sz="quarter" idx="1"/>
          </p:nvPr>
        </p:nvSpPr>
        <p:spPr>
          <a:xfrm>
            <a:off x="539552" y="1628800"/>
            <a:ext cx="7571184" cy="4873752"/>
          </a:xfrm>
        </p:spPr>
        <p:txBody>
          <a:bodyPr/>
          <a:lstStyle/>
          <a:p>
            <a:pPr>
              <a:lnSpc>
                <a:spcPct val="95000"/>
              </a:lnSpc>
            </a:pPr>
            <a:r>
              <a:rPr lang="zh-CN" altLang="en-US" dirty="0">
                <a:latin typeface="宋体" panose="02010600030101010101" pitchFamily="2" charset="-122"/>
              </a:rPr>
              <a:t>历史上的科学</a:t>
            </a:r>
            <a:r>
              <a:rPr lang="en-US" altLang="zh-CN" dirty="0">
                <a:latin typeface="宋体" panose="02010600030101010101" pitchFamily="2" charset="-122"/>
              </a:rPr>
              <a:t>/</a:t>
            </a:r>
            <a:r>
              <a:rPr lang="zh-CN" altLang="en-US" dirty="0">
                <a:latin typeface="宋体" panose="02010600030101010101" pitchFamily="2" charset="-122"/>
              </a:rPr>
              <a:t>科学家</a:t>
            </a:r>
            <a:endParaRPr lang="en-US" altLang="zh-CN" dirty="0">
              <a:latin typeface="宋体" panose="02010600030101010101" pitchFamily="2" charset="-122"/>
            </a:endParaRPr>
          </a:p>
          <a:p>
            <a:pPr lvl="1">
              <a:lnSpc>
                <a:spcPct val="95000"/>
              </a:lnSpc>
            </a:pPr>
            <a:r>
              <a:rPr lang="en-US" altLang="zh-CN" dirty="0">
                <a:latin typeface="方正大黑简体" pitchFamily="2" charset="-122"/>
                <a:ea typeface="方正大黑简体" pitchFamily="2" charset="-122"/>
              </a:rPr>
              <a:t>1585</a:t>
            </a:r>
            <a:r>
              <a:rPr lang="zh-CN" altLang="en-US" dirty="0">
                <a:latin typeface="方正大黑简体" pitchFamily="2" charset="-122"/>
                <a:ea typeface="方正大黑简体" pitchFamily="2" charset="-122"/>
              </a:rPr>
              <a:t>年，意大利人加尔佐尼在威尼斯出版</a:t>
            </a:r>
            <a:r>
              <a:rPr lang="en-US" altLang="zh-CN" dirty="0">
                <a:latin typeface="方正大黑简体" pitchFamily="2" charset="-122"/>
                <a:ea typeface="方正大黑简体" pitchFamily="2" charset="-122"/>
              </a:rPr>
              <a:t>《</a:t>
            </a:r>
            <a:r>
              <a:rPr lang="zh-CN" altLang="en-US" dirty="0">
                <a:latin typeface="方正大黑简体" pitchFamily="2" charset="-122"/>
                <a:ea typeface="方正大黑简体" pitchFamily="2" charset="-122"/>
              </a:rPr>
              <a:t>世界职业大全</a:t>
            </a:r>
            <a:r>
              <a:rPr lang="en-US" altLang="zh-CN" dirty="0">
                <a:latin typeface="方正大黑简体" pitchFamily="2" charset="-122"/>
                <a:ea typeface="方正大黑简体" pitchFamily="2" charset="-122"/>
              </a:rPr>
              <a:t>》</a:t>
            </a:r>
            <a:r>
              <a:rPr lang="zh-CN" altLang="en-US" dirty="0">
                <a:latin typeface="方正大黑简体" pitchFamily="2" charset="-122"/>
                <a:ea typeface="方正大黑简体" pitchFamily="2" charset="-122"/>
              </a:rPr>
              <a:t>，除了医生是一个体面职业外，数学家、机械师、天文学家都只是一字带过；</a:t>
            </a:r>
          </a:p>
          <a:p>
            <a:pPr lvl="1">
              <a:lnSpc>
                <a:spcPct val="95000"/>
              </a:lnSpc>
            </a:pPr>
            <a:r>
              <a:rPr lang="en-US" altLang="zh-CN" dirty="0">
                <a:latin typeface="方正大黑简体" pitchFamily="2" charset="-122"/>
                <a:ea typeface="方正大黑简体" pitchFamily="2" charset="-122"/>
              </a:rPr>
              <a:t>Scientist</a:t>
            </a:r>
            <a:r>
              <a:rPr lang="zh-CN" altLang="en-US" dirty="0">
                <a:latin typeface="方正大黑简体" pitchFamily="2" charset="-122"/>
                <a:ea typeface="方正大黑简体" pitchFamily="2" charset="-122"/>
              </a:rPr>
              <a:t>一词最早出现在</a:t>
            </a:r>
            <a:r>
              <a:rPr lang="en-US" altLang="zh-CN" dirty="0">
                <a:latin typeface="方正大黑简体" pitchFamily="2" charset="-122"/>
                <a:ea typeface="方正大黑简体" pitchFamily="2" charset="-122"/>
              </a:rPr>
              <a:t>1833</a:t>
            </a:r>
            <a:r>
              <a:rPr lang="zh-CN" altLang="en-US" dirty="0">
                <a:latin typeface="方正大黑简体" pitchFamily="2" charset="-122"/>
                <a:ea typeface="方正大黑简体" pitchFamily="2" charset="-122"/>
              </a:rPr>
              <a:t>年，在剑桥召开的英国科学促进会的会议上，威廉</a:t>
            </a:r>
            <a:r>
              <a:rPr lang="en-US" altLang="zh-CN" dirty="0">
                <a:latin typeface="Times New Roman"/>
                <a:ea typeface="方正大黑简体" pitchFamily="2" charset="-122"/>
              </a:rPr>
              <a:t>·</a:t>
            </a:r>
            <a:r>
              <a:rPr lang="zh-CN" altLang="en-US" dirty="0">
                <a:latin typeface="方正大黑简体" pitchFamily="2" charset="-122"/>
                <a:ea typeface="方正大黑简体" pitchFamily="2" charset="-122"/>
              </a:rPr>
              <a:t>惠威尔（</a:t>
            </a:r>
            <a:r>
              <a:rPr lang="en-US" altLang="zh-CN" dirty="0">
                <a:latin typeface="方正大黑简体" pitchFamily="2" charset="-122"/>
                <a:ea typeface="方正大黑简体" pitchFamily="2" charset="-122"/>
              </a:rPr>
              <a:t>William Whewell</a:t>
            </a:r>
            <a:r>
              <a:rPr lang="zh-CN" altLang="en-US" dirty="0">
                <a:latin typeface="方正大黑简体" pitchFamily="2" charset="-122"/>
                <a:ea typeface="方正大黑简体" pitchFamily="2" charset="-122"/>
              </a:rPr>
              <a:t>）提议仿照</a:t>
            </a:r>
            <a:r>
              <a:rPr lang="en-US" altLang="zh-CN" dirty="0">
                <a:latin typeface="方正大黑简体" pitchFamily="2" charset="-122"/>
                <a:ea typeface="方正大黑简体" pitchFamily="2" charset="-122"/>
              </a:rPr>
              <a:t>artist</a:t>
            </a:r>
            <a:r>
              <a:rPr lang="zh-CN" altLang="en-US" dirty="0">
                <a:latin typeface="方正大黑简体" pitchFamily="2" charset="-122"/>
                <a:ea typeface="方正大黑简体" pitchFamily="2" charset="-122"/>
              </a:rPr>
              <a:t>造新词。这个词的狭窄含义并不被当时像法拉第这样的科学家所认可</a:t>
            </a:r>
            <a:endParaRPr lang="en-US" altLang="zh-CN" dirty="0">
              <a:latin typeface="方正大黑简体" pitchFamily="2" charset="-122"/>
              <a:ea typeface="方正大黑简体" pitchFamily="2" charset="-122"/>
            </a:endParaRPr>
          </a:p>
          <a:p>
            <a:r>
              <a:rPr lang="zh-CN" altLang="en-US" dirty="0">
                <a:latin typeface="方正大黑简体" pitchFamily="2" charset="-122"/>
                <a:ea typeface="方正大黑简体" pitchFamily="2" charset="-122"/>
              </a:rPr>
              <a:t>不存在一个统一的科学界或科学家职业</a:t>
            </a:r>
          </a:p>
          <a:p>
            <a:pPr lvl="1"/>
            <a:r>
              <a:rPr lang="zh-CN" altLang="en-US" dirty="0">
                <a:latin typeface="方正大黑简体" pitchFamily="2" charset="-122"/>
                <a:ea typeface="方正大黑简体" pitchFamily="2" charset="-122"/>
              </a:rPr>
              <a:t>医生、天文学家、数学家、炼金术士、药剂师、金匠、园丁、政府官员</a:t>
            </a:r>
          </a:p>
          <a:p>
            <a:pPr lvl="1"/>
            <a:r>
              <a:rPr lang="zh-CN" altLang="en-US" dirty="0">
                <a:latin typeface="方正大黑简体" pitchFamily="2" charset="-122"/>
                <a:ea typeface="方正大黑简体" pitchFamily="2" charset="-122"/>
              </a:rPr>
              <a:t>不存在一套为了成为科学家而必须接受的教育和训练体系</a:t>
            </a:r>
          </a:p>
          <a:p>
            <a:pPr lvl="1">
              <a:lnSpc>
                <a:spcPct val="95000"/>
              </a:lnSpc>
            </a:pPr>
            <a:endParaRPr lang="en-US" altLang="zh-CN" dirty="0">
              <a:latin typeface="方正大黑简体" pitchFamily="2" charset="-122"/>
              <a:ea typeface="方正大黑简体" pitchFamily="2" charset="-122"/>
            </a:endParaRPr>
          </a:p>
          <a:p>
            <a:pPr lvl="1">
              <a:lnSpc>
                <a:spcPct val="95000"/>
              </a:lnSpc>
            </a:pPr>
            <a:endParaRPr lang="zh-CN" altLang="en-US" dirty="0">
              <a:latin typeface="方正大黑简体" pitchFamily="2" charset="-122"/>
              <a:ea typeface="方正大黑简体" pitchFamily="2" charset="-122"/>
            </a:endParaRPr>
          </a:p>
          <a:p>
            <a:pPr>
              <a:lnSpc>
                <a:spcPct val="95000"/>
              </a:lnSpc>
            </a:pPr>
            <a:endParaRPr lang="zh-CN" altLang="en-US" dirty="0">
              <a:latin typeface="方正大黑简体" pitchFamily="2" charset="-122"/>
              <a:ea typeface="方正大黑简体" pitchFamily="2" charset="-122"/>
            </a:endParaRPr>
          </a:p>
          <a:p>
            <a:endParaRPr lang="zh-CN" altLang="en-US" dirty="0"/>
          </a:p>
        </p:txBody>
      </p:sp>
    </p:spTree>
    <p:extLst>
      <p:ext uri="{BB962C8B-B14F-4D97-AF65-F5344CB8AC3E}">
        <p14:creationId xmlns:p14="http://schemas.microsoft.com/office/powerpoint/2010/main" val="2425906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457200" y="1600200"/>
            <a:ext cx="7571184" cy="4873752"/>
          </a:xfrm>
        </p:spPr>
        <p:txBody>
          <a:bodyPr/>
          <a:lstStyle/>
          <a:p>
            <a:pPr>
              <a:lnSpc>
                <a:spcPct val="150000"/>
              </a:lnSpc>
            </a:pPr>
            <a:r>
              <a:rPr lang="zh-CN" altLang="en-US" dirty="0">
                <a:latin typeface="方正大黑简体" pitchFamily="2" charset="-122"/>
                <a:ea typeface="方正大黑简体" pitchFamily="2" charset="-122"/>
              </a:rPr>
              <a:t>伽利略时代，</a:t>
            </a:r>
            <a:r>
              <a:rPr lang="zh-CN" altLang="en-US" dirty="0">
                <a:latin typeface="Times New Roman"/>
                <a:ea typeface="方正大黑简体" pitchFamily="2" charset="-122"/>
              </a:rPr>
              <a:t>“</a:t>
            </a:r>
            <a:r>
              <a:rPr lang="zh-CN" altLang="en-US" dirty="0">
                <a:latin typeface="方正大黑简体" pitchFamily="2" charset="-122"/>
                <a:ea typeface="方正大黑简体" pitchFamily="2" charset="-122"/>
              </a:rPr>
              <a:t>哲学家</a:t>
            </a:r>
            <a:r>
              <a:rPr lang="zh-CN" altLang="en-US" dirty="0">
                <a:latin typeface="Times New Roman"/>
                <a:ea typeface="方正大黑简体" pitchFamily="2" charset="-122"/>
              </a:rPr>
              <a:t>”</a:t>
            </a:r>
            <a:r>
              <a:rPr lang="zh-CN" altLang="en-US" dirty="0">
                <a:latin typeface="方正大黑简体" pitchFamily="2" charset="-122"/>
                <a:ea typeface="方正大黑简体" pitchFamily="2" charset="-122"/>
              </a:rPr>
              <a:t>是有地位的</a:t>
            </a:r>
          </a:p>
          <a:p>
            <a:pPr>
              <a:lnSpc>
                <a:spcPct val="150000"/>
              </a:lnSpc>
            </a:pPr>
            <a:r>
              <a:rPr lang="zh-CN" altLang="en-US" dirty="0">
                <a:latin typeface="方正大黑简体" pitchFamily="2" charset="-122"/>
                <a:ea typeface="方正大黑简体" pitchFamily="2" charset="-122"/>
              </a:rPr>
              <a:t>牛顿时代，</a:t>
            </a:r>
            <a:r>
              <a:rPr lang="zh-CN" altLang="en-US" dirty="0">
                <a:latin typeface="Times New Roman"/>
                <a:ea typeface="方正大黑简体" pitchFamily="2" charset="-122"/>
              </a:rPr>
              <a:t>“</a:t>
            </a:r>
            <a:r>
              <a:rPr lang="zh-CN" altLang="en-US" dirty="0">
                <a:latin typeface="方正大黑简体" pitchFamily="2" charset="-122"/>
                <a:ea typeface="方正大黑简体" pitchFamily="2" charset="-122"/>
              </a:rPr>
              <a:t>自然哲学家</a:t>
            </a:r>
            <a:r>
              <a:rPr lang="zh-CN" altLang="en-US" dirty="0">
                <a:latin typeface="Times New Roman"/>
                <a:ea typeface="方正大黑简体" pitchFamily="2" charset="-122"/>
              </a:rPr>
              <a:t>”</a:t>
            </a:r>
            <a:r>
              <a:rPr lang="zh-CN" altLang="en-US" dirty="0">
                <a:latin typeface="方正大黑简体" pitchFamily="2" charset="-122"/>
                <a:ea typeface="方正大黑简体" pitchFamily="2" charset="-122"/>
              </a:rPr>
              <a:t>有明显职业化倾向，涵盖皇家学会会员们的科学活动</a:t>
            </a:r>
          </a:p>
          <a:p>
            <a:pPr>
              <a:lnSpc>
                <a:spcPct val="150000"/>
              </a:lnSpc>
            </a:pPr>
            <a:r>
              <a:rPr lang="en-US" altLang="zh-CN" dirty="0">
                <a:latin typeface="方正大黑简体" pitchFamily="2" charset="-122"/>
                <a:ea typeface="方正大黑简体" pitchFamily="2" charset="-122"/>
              </a:rPr>
              <a:t>18</a:t>
            </a:r>
            <a:r>
              <a:rPr lang="zh-CN" altLang="en-US" dirty="0">
                <a:latin typeface="方正大黑简体" pitchFamily="2" charset="-122"/>
                <a:ea typeface="方正大黑简体" pitchFamily="2" charset="-122"/>
              </a:rPr>
              <a:t>世纪后期，</a:t>
            </a:r>
            <a:r>
              <a:rPr lang="zh-CN" altLang="en-US" dirty="0">
                <a:latin typeface="Times New Roman"/>
                <a:ea typeface="方正大黑简体" pitchFamily="2" charset="-122"/>
              </a:rPr>
              <a:t>“</a:t>
            </a:r>
            <a:r>
              <a:rPr lang="zh-CN" altLang="en-US" dirty="0">
                <a:latin typeface="方正大黑简体" pitchFamily="2" charset="-122"/>
                <a:ea typeface="方正大黑简体" pitchFamily="2" charset="-122"/>
              </a:rPr>
              <a:t>自然哲学家</a:t>
            </a:r>
            <a:r>
              <a:rPr lang="zh-CN" altLang="en-US" dirty="0">
                <a:latin typeface="Times New Roman"/>
                <a:ea typeface="方正大黑简体" pitchFamily="2" charset="-122"/>
              </a:rPr>
              <a:t>”</a:t>
            </a:r>
            <a:r>
              <a:rPr lang="zh-CN" altLang="en-US" dirty="0">
                <a:latin typeface="方正大黑简体" pitchFamily="2" charset="-122"/>
                <a:ea typeface="方正大黑简体" pitchFamily="2" charset="-122"/>
              </a:rPr>
              <a:t>多用来指代业余科学家</a:t>
            </a:r>
          </a:p>
          <a:p>
            <a:pPr>
              <a:lnSpc>
                <a:spcPct val="150000"/>
              </a:lnSpc>
            </a:pPr>
            <a:r>
              <a:rPr lang="en-US" altLang="zh-CN" dirty="0">
                <a:latin typeface="方正大黑简体" pitchFamily="2" charset="-122"/>
                <a:ea typeface="方正大黑简体" pitchFamily="2" charset="-122"/>
              </a:rPr>
              <a:t>1851</a:t>
            </a:r>
            <a:r>
              <a:rPr lang="zh-CN" altLang="en-US" dirty="0">
                <a:latin typeface="方正大黑简体" pitchFamily="2" charset="-122"/>
                <a:ea typeface="方正大黑简体" pitchFamily="2" charset="-122"/>
              </a:rPr>
              <a:t>年，查尔斯</a:t>
            </a:r>
            <a:r>
              <a:rPr lang="en-US" altLang="zh-CN" dirty="0">
                <a:latin typeface="Times New Roman"/>
                <a:ea typeface="方正大黑简体" pitchFamily="2" charset="-122"/>
              </a:rPr>
              <a:t>·</a:t>
            </a:r>
            <a:r>
              <a:rPr lang="zh-CN" altLang="en-US" dirty="0">
                <a:latin typeface="方正大黑简体" pitchFamily="2" charset="-122"/>
                <a:ea typeface="方正大黑简体" pitchFamily="2" charset="-122"/>
              </a:rPr>
              <a:t>巴比奇说：</a:t>
            </a:r>
            <a:r>
              <a:rPr lang="zh-CN" altLang="en-US" dirty="0">
                <a:latin typeface="Times New Roman"/>
                <a:ea typeface="方正大黑简体" pitchFamily="2" charset="-122"/>
              </a:rPr>
              <a:t>“</a:t>
            </a:r>
            <a:r>
              <a:rPr lang="zh-CN" altLang="en-US" dirty="0">
                <a:latin typeface="方正大黑简体" pitchFamily="2" charset="-122"/>
                <a:ea typeface="方正大黑简体" pitchFamily="2" charset="-122"/>
              </a:rPr>
              <a:t>科学在英国不是一种职业，从事科学的人甚至几乎不被承认是一个阶层。</a:t>
            </a:r>
            <a:r>
              <a:rPr lang="zh-CN" altLang="en-US" dirty="0">
                <a:latin typeface="Times New Roman"/>
                <a:ea typeface="方正大黑简体" pitchFamily="2" charset="-122"/>
              </a:rPr>
              <a:t>”</a:t>
            </a:r>
            <a:endParaRPr lang="zh-CN" altLang="en-US" dirty="0">
              <a:latin typeface="方正大黑简体" pitchFamily="2" charset="-122"/>
              <a:ea typeface="方正大黑简体" pitchFamily="2" charset="-122"/>
            </a:endParaRPr>
          </a:p>
          <a:p>
            <a:endParaRPr lang="zh-CN" altLang="en-US" dirty="0"/>
          </a:p>
        </p:txBody>
      </p:sp>
    </p:spTree>
    <p:extLst>
      <p:ext uri="{BB962C8B-B14F-4D97-AF65-F5344CB8AC3E}">
        <p14:creationId xmlns:p14="http://schemas.microsoft.com/office/powerpoint/2010/main" val="1390413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a:t>科学活动制度化的几个阶段</a:t>
            </a:r>
            <a:endParaRPr lang="zh-CN" altLang="en-US" sz="3600" b="1" dirty="0">
              <a:solidFill>
                <a:schemeClr val="tx1"/>
              </a:solidFill>
              <a:latin typeface="+mn-ea"/>
              <a:ea typeface="+mn-ea"/>
            </a:endParaRPr>
          </a:p>
        </p:txBody>
      </p:sp>
      <p:sp>
        <p:nvSpPr>
          <p:cNvPr id="3" name="内容占位符 2"/>
          <p:cNvSpPr>
            <a:spLocks noGrp="1"/>
          </p:cNvSpPr>
          <p:nvPr>
            <p:ph sz="quarter" idx="1"/>
          </p:nvPr>
        </p:nvSpPr>
        <p:spPr>
          <a:xfrm>
            <a:off x="457200" y="1600200"/>
            <a:ext cx="7787208" cy="4873752"/>
          </a:xfrm>
        </p:spPr>
        <p:txBody>
          <a:bodyPr/>
          <a:lstStyle/>
          <a:p>
            <a:pPr marL="469900" indent="-469900">
              <a:lnSpc>
                <a:spcPct val="90000"/>
              </a:lnSpc>
            </a:pPr>
            <a:r>
              <a:rPr lang="zh-CN" altLang="en-US" dirty="0">
                <a:latin typeface="方正大黑简体" pitchFamily="2" charset="-122"/>
                <a:ea typeface="方正大黑简体" pitchFamily="2" charset="-122"/>
              </a:rPr>
              <a:t>早期大学并不是近代科学的策源地。大学是保守势力的大本营，容不下科学革命家。科学革命的先驱者，大多散布在民间，从事各种各样的职业</a:t>
            </a:r>
          </a:p>
          <a:p>
            <a:pPr marL="469900" indent="-469900">
              <a:lnSpc>
                <a:spcPct val="90000"/>
              </a:lnSpc>
            </a:pPr>
            <a:r>
              <a:rPr lang="en-US" altLang="zh-CN" dirty="0">
                <a:latin typeface="方正大黑简体" pitchFamily="2" charset="-122"/>
                <a:ea typeface="方正大黑简体" pitchFamily="2" charset="-122"/>
              </a:rPr>
              <a:t>1600</a:t>
            </a:r>
            <a:r>
              <a:rPr lang="zh-CN" altLang="en-US" dirty="0">
                <a:latin typeface="方正大黑简体" pitchFamily="2" charset="-122"/>
                <a:ea typeface="方正大黑简体" pitchFamily="2" charset="-122"/>
              </a:rPr>
              <a:t>－</a:t>
            </a:r>
            <a:r>
              <a:rPr lang="en-US" altLang="zh-CN" dirty="0">
                <a:latin typeface="方正大黑简体" pitchFamily="2" charset="-122"/>
                <a:ea typeface="方正大黑简体" pitchFamily="2" charset="-122"/>
              </a:rPr>
              <a:t>1850</a:t>
            </a:r>
            <a:r>
              <a:rPr lang="zh-CN" altLang="en-US" dirty="0">
                <a:latin typeface="方正大黑简体" pitchFamily="2" charset="-122"/>
                <a:ea typeface="方正大黑简体" pitchFamily="2" charset="-122"/>
              </a:rPr>
              <a:t>年间，学会、学院是科学活动的中心，科学研究的业余化、非职业化</a:t>
            </a:r>
          </a:p>
          <a:p>
            <a:pPr marL="469900" indent="-469900">
              <a:lnSpc>
                <a:spcPct val="90000"/>
              </a:lnSpc>
            </a:pPr>
            <a:r>
              <a:rPr lang="en-US" altLang="zh-CN" dirty="0">
                <a:latin typeface="方正大黑简体" pitchFamily="2" charset="-122"/>
                <a:ea typeface="方正大黑简体" pitchFamily="2" charset="-122"/>
              </a:rPr>
              <a:t>1850</a:t>
            </a:r>
            <a:r>
              <a:rPr lang="zh-CN" altLang="en-US" dirty="0">
                <a:latin typeface="方正大黑简体" pitchFamily="2" charset="-122"/>
                <a:ea typeface="方正大黑简体" pitchFamily="2" charset="-122"/>
              </a:rPr>
              <a:t>年开始，大学重新成为科学精英的汇集之地，大学教授同时承担科研和教学双重任务，研究性大学出现</a:t>
            </a:r>
          </a:p>
          <a:p>
            <a:pPr marL="469900" indent="-469900">
              <a:lnSpc>
                <a:spcPct val="90000"/>
              </a:lnSpc>
            </a:pPr>
            <a:r>
              <a:rPr lang="en-US" altLang="zh-CN" dirty="0">
                <a:latin typeface="方正大黑简体" pitchFamily="2" charset="-122"/>
                <a:ea typeface="方正大黑简体" pitchFamily="2" charset="-122"/>
              </a:rPr>
              <a:t>20</a:t>
            </a:r>
            <a:r>
              <a:rPr lang="zh-CN" altLang="en-US" dirty="0">
                <a:latin typeface="方正大黑简体" pitchFamily="2" charset="-122"/>
                <a:ea typeface="方正大黑简体" pitchFamily="2" charset="-122"/>
              </a:rPr>
              <a:t>世纪，工业界、政府、基金会大量投入经费支持科学研究，科学的职业化彻底完成</a:t>
            </a:r>
          </a:p>
        </p:txBody>
      </p:sp>
    </p:spTree>
    <p:extLst>
      <p:ext uri="{BB962C8B-B14F-4D97-AF65-F5344CB8AC3E}">
        <p14:creationId xmlns:p14="http://schemas.microsoft.com/office/powerpoint/2010/main" val="2626703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a:lnSpc>
                <a:spcPct val="95000"/>
              </a:lnSpc>
            </a:pPr>
            <a:r>
              <a:rPr lang="zh-CN" altLang="en-US" dirty="0">
                <a:latin typeface="宋体" panose="02010600030101010101" pitchFamily="2" charset="-122"/>
              </a:rPr>
              <a:t>科学作为一种职业的特点及其与其它职业的区别：</a:t>
            </a:r>
          </a:p>
          <a:p>
            <a:pPr lvl="1">
              <a:lnSpc>
                <a:spcPct val="150000"/>
              </a:lnSpc>
            </a:pPr>
            <a:r>
              <a:rPr lang="zh-CN" altLang="en-US" sz="2400" dirty="0">
                <a:latin typeface="楷体_GB2312" pitchFamily="49" charset="-122"/>
                <a:ea typeface="楷体_GB2312" pitchFamily="49" charset="-122"/>
              </a:rPr>
              <a:t>作为职业的科学担负了更为重要的职责。（对专业知识的维持、传递、扩展和应用）</a:t>
            </a:r>
          </a:p>
          <a:p>
            <a:pPr lvl="1">
              <a:lnSpc>
                <a:spcPct val="150000"/>
              </a:lnSpc>
            </a:pPr>
            <a:r>
              <a:rPr lang="zh-CN" altLang="en-US" sz="2400" dirty="0">
                <a:latin typeface="楷体_GB2312" pitchFamily="49" charset="-122"/>
                <a:ea typeface="楷体_GB2312" pitchFamily="49" charset="-122"/>
              </a:rPr>
              <a:t>作为职业的科学在补充人员和控制其成员行为方面具有更大的自主性。 </a:t>
            </a:r>
          </a:p>
          <a:p>
            <a:pPr lvl="1">
              <a:lnSpc>
                <a:spcPct val="150000"/>
              </a:lnSpc>
            </a:pPr>
            <a:r>
              <a:rPr lang="zh-CN" altLang="en-US" sz="2400" dirty="0">
                <a:latin typeface="楷体_GB2312" pitchFamily="49" charset="-122"/>
                <a:ea typeface="楷体_GB2312" pitchFamily="49" charset="-122"/>
              </a:rPr>
              <a:t>作为职业的科学与社会之间的关系与其它职业不同</a:t>
            </a:r>
          </a:p>
          <a:p>
            <a:pPr lvl="1">
              <a:lnSpc>
                <a:spcPct val="150000"/>
              </a:lnSpc>
            </a:pPr>
            <a:r>
              <a:rPr lang="zh-CN" altLang="en-US" sz="2400" dirty="0">
                <a:latin typeface="楷体_GB2312" pitchFamily="49" charset="-122"/>
                <a:ea typeface="楷体_GB2312" pitchFamily="49" charset="-122"/>
              </a:rPr>
              <a:t>作为职业的科学具有与其它职业不同的报酬制度</a:t>
            </a:r>
          </a:p>
          <a:p>
            <a:endParaRPr lang="zh-CN" altLang="en-US" dirty="0"/>
          </a:p>
        </p:txBody>
      </p:sp>
    </p:spTree>
    <p:extLst>
      <p:ext uri="{BB962C8B-B14F-4D97-AF65-F5344CB8AC3E}">
        <p14:creationId xmlns:p14="http://schemas.microsoft.com/office/powerpoint/2010/main" val="24424790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17096</TotalTime>
  <Words>2176</Words>
  <Application>Microsoft Office PowerPoint</Application>
  <PresentationFormat>全屏显示(4:3)</PresentationFormat>
  <Paragraphs>170</Paragraphs>
  <Slides>25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方正大黑简体</vt:lpstr>
      <vt:lpstr>华文楷体</vt:lpstr>
      <vt:lpstr>楷体_GB2312</vt:lpstr>
      <vt:lpstr>宋体</vt:lpstr>
      <vt:lpstr>Arial</vt:lpstr>
      <vt:lpstr>Century Schoolbook</vt:lpstr>
      <vt:lpstr>Georgia</vt:lpstr>
      <vt:lpstr>Times New Roman</vt:lpstr>
      <vt:lpstr>Wingdings</vt:lpstr>
      <vt:lpstr>Wingdings 2</vt:lpstr>
      <vt:lpstr>Oriel</vt:lpstr>
      <vt:lpstr>自然辩证法 概论</vt:lpstr>
      <vt:lpstr>PowerPoint 演示文稿</vt:lpstr>
      <vt:lpstr>参考文献：</vt:lpstr>
      <vt:lpstr>思考题：</vt:lpstr>
      <vt:lpstr>PowerPoint 演示文稿</vt:lpstr>
      <vt:lpstr>科学的职业化</vt:lpstr>
      <vt:lpstr>PowerPoint 演示文稿</vt:lpstr>
      <vt:lpstr>科学活动制度化的几个阶段</vt:lpstr>
      <vt:lpstr>PowerPoint 演示文稿</vt:lpstr>
      <vt:lpstr>科学社会学的创立</vt:lpstr>
      <vt:lpstr>PowerPoint 演示文稿</vt:lpstr>
      <vt:lpstr>小科学与大科学</vt:lpstr>
      <vt:lpstr>PowerPoint 演示文稿</vt:lpstr>
      <vt:lpstr>PowerPoint 演示文稿</vt:lpstr>
      <vt:lpstr>当代大科学的特征</vt:lpstr>
      <vt:lpstr>《美国科学家》不同版本记载的科学家人数 </vt:lpstr>
      <vt:lpstr>PowerPoint 演示文稿</vt:lpstr>
      <vt:lpstr>默顿学派与默顿命题</vt:lpstr>
      <vt:lpstr>默顿命题</vt:lpstr>
      <vt:lpstr>清教伦理与功利主义价值观</vt:lpstr>
      <vt:lpstr>经济和军事发展的需要</vt:lpstr>
      <vt:lpstr>PowerPoint 演示文稿</vt:lpstr>
      <vt:lpstr>PowerPoint 演示文稿</vt:lpstr>
      <vt:lpstr>科学的精神气质</vt:lpstr>
      <vt:lpstr>随堂测验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Qiu Hui</dc:creator>
  <cp:lastModifiedBy>ZHONG Y</cp:lastModifiedBy>
  <cp:revision>362</cp:revision>
  <dcterms:created xsi:type="dcterms:W3CDTF">2012-01-06T05:47:56Z</dcterms:created>
  <dcterms:modified xsi:type="dcterms:W3CDTF">2021-05-14T08:07:32Z</dcterms:modified>
</cp:coreProperties>
</file>