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0" r:id="rId3"/>
    <p:sldId id="311" r:id="rId4"/>
    <p:sldId id="267" r:id="rId5"/>
    <p:sldId id="314" r:id="rId6"/>
    <p:sldId id="257" r:id="rId7"/>
    <p:sldId id="317" r:id="rId8"/>
    <p:sldId id="318" r:id="rId9"/>
    <p:sldId id="258" r:id="rId10"/>
    <p:sldId id="266" r:id="rId11"/>
    <p:sldId id="315" r:id="rId12"/>
    <p:sldId id="259" r:id="rId13"/>
    <p:sldId id="268" r:id="rId14"/>
    <p:sldId id="269" r:id="rId15"/>
    <p:sldId id="270" r:id="rId16"/>
    <p:sldId id="271" r:id="rId17"/>
    <p:sldId id="272" r:id="rId18"/>
    <p:sldId id="273" r:id="rId19"/>
    <p:sldId id="274" r:id="rId20"/>
    <p:sldId id="275" r:id="rId21"/>
    <p:sldId id="276" r:id="rId22"/>
    <p:sldId id="277" r:id="rId23"/>
    <p:sldId id="279" r:id="rId24"/>
    <p:sldId id="260" r:id="rId25"/>
    <p:sldId id="262" r:id="rId26"/>
    <p:sldId id="263" r:id="rId27"/>
    <p:sldId id="296" r:id="rId28"/>
    <p:sldId id="297" r:id="rId29"/>
    <p:sldId id="298" r:id="rId30"/>
    <p:sldId id="264" r:id="rId31"/>
    <p:sldId id="281" r:id="rId32"/>
    <p:sldId id="299" r:id="rId33"/>
    <p:sldId id="300" r:id="rId34"/>
    <p:sldId id="301" r:id="rId35"/>
    <p:sldId id="302" r:id="rId36"/>
    <p:sldId id="303" r:id="rId37"/>
    <p:sldId id="304" r:id="rId38"/>
    <p:sldId id="305" r:id="rId39"/>
    <p:sldId id="306" r:id="rId40"/>
    <p:sldId id="282" r:id="rId41"/>
    <p:sldId id="307" r:id="rId42"/>
    <p:sldId id="308" r:id="rId43"/>
    <p:sldId id="283" r:id="rId44"/>
    <p:sldId id="309" r:id="rId45"/>
    <p:sldId id="284" r:id="rId46"/>
    <p:sldId id="285" r:id="rId47"/>
    <p:sldId id="280" r:id="rId48"/>
    <p:sldId id="265" r:id="rId49"/>
    <p:sldId id="261" r:id="rId50"/>
    <p:sldId id="286" r:id="rId51"/>
    <p:sldId id="287" r:id="rId52"/>
    <p:sldId id="288" r:id="rId53"/>
    <p:sldId id="289" r:id="rId54"/>
    <p:sldId id="290" r:id="rId55"/>
    <p:sldId id="291" r:id="rId56"/>
    <p:sldId id="292"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914" y="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0" name="直接连接符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直接连接符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直接连接符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4" name="直接连接符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5" name="直接连接符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6" name="矩形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7" name="椭圆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8" name="椭圆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9" name="椭圆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0" name="椭圆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1" name="椭圆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2" name="日期占位符 27"/>
          <p:cNvSpPr>
            <a:spLocks noGrp="1"/>
          </p:cNvSpPr>
          <p:nvPr>
            <p:ph type="dt" sz="half" idx="10"/>
          </p:nvPr>
        </p:nvSpPr>
        <p:spPr bwMode="auto">
          <a:xfrm rot="5400000">
            <a:off x="7764463" y="1174750"/>
            <a:ext cx="2286000" cy="381000"/>
          </a:xfrm>
        </p:spPr>
        <p:txBody>
          <a:bodyPr/>
          <a:lstStyle>
            <a:lvl1pPr>
              <a:defRPr smtClean="0"/>
            </a:lvl1pPr>
          </a:lstStyle>
          <a:p>
            <a:pPr>
              <a:defRPr/>
            </a:pPr>
            <a:fld id="{7F240B8F-FADE-4FF0-AF9D-1EFAD85D8113}" type="datetimeFigureOut">
              <a:rPr lang="en-US" altLang="zh-CN"/>
              <a:pPr>
                <a:defRPr/>
              </a:pPr>
              <a:t>3/29/2021</a:t>
            </a:fld>
            <a:endParaRPr lang="en-US" altLang="zh-CN"/>
          </a:p>
        </p:txBody>
      </p:sp>
      <p:sp>
        <p:nvSpPr>
          <p:cNvPr id="23" name="页脚占位符 16"/>
          <p:cNvSpPr>
            <a:spLocks noGrp="1"/>
          </p:cNvSpPr>
          <p:nvPr>
            <p:ph type="ftr" sz="quarter" idx="11"/>
          </p:nvPr>
        </p:nvSpPr>
        <p:spPr bwMode="auto">
          <a:xfrm rot="5400000">
            <a:off x="7077076" y="4181475"/>
            <a:ext cx="3657600" cy="384175"/>
          </a:xfrm>
        </p:spPr>
        <p:txBody>
          <a:bodyPr/>
          <a:lstStyle>
            <a:lvl1pPr>
              <a:defRPr smtClean="0"/>
            </a:lvl1pPr>
          </a:lstStyle>
          <a:p>
            <a:pPr>
              <a:defRPr/>
            </a:pPr>
            <a:endParaRPr lang="en-US" altLang="zh-CN"/>
          </a:p>
        </p:txBody>
      </p:sp>
      <p:sp>
        <p:nvSpPr>
          <p:cNvPr id="24" name="灯片编号占位符 28"/>
          <p:cNvSpPr>
            <a:spLocks noGrp="1"/>
          </p:cNvSpPr>
          <p:nvPr>
            <p:ph type="sldNum" sz="quarter" idx="12"/>
          </p:nvPr>
        </p:nvSpPr>
        <p:spPr bwMode="auto">
          <a:xfrm>
            <a:off x="1325563" y="4929188"/>
            <a:ext cx="609600" cy="517525"/>
          </a:xfrm>
        </p:spPr>
        <p:txBody>
          <a:bodyPr/>
          <a:lstStyle>
            <a:lvl1pPr>
              <a:defRPr smtClean="0"/>
            </a:lvl1pPr>
          </a:lstStyle>
          <a:p>
            <a:pPr>
              <a:defRPr/>
            </a:pPr>
            <a:fld id="{FFED07A6-AFFB-401D-8580-4AACC20D0AAC}"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5DE44A9A-736B-4B8F-B33B-62262C24D6BB}" type="datetimeFigureOut">
              <a:rPr lang="en-US" altLang="zh-CN"/>
              <a:pPr>
                <a:defRPr/>
              </a:pPr>
              <a:t>3/29/2021</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3B46241F-1164-48C7-B1D8-F970782490A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14A59F3D-66FE-4B5D-A602-82B55B17CFEA}" type="datetimeFigureOut">
              <a:rPr lang="en-US" altLang="zh-CN"/>
              <a:pPr>
                <a:defRPr/>
              </a:pPr>
              <a:t>3/29/2021</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AAFBD934-CEA7-4DCB-8A9B-95F9208437C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3F1C8618-FE34-4B35-86D0-08BC3BB98795}" type="datetimeFigureOut">
              <a:rPr lang="en-US" altLang="zh-CN"/>
              <a:pPr>
                <a:defRPr/>
              </a:pPr>
              <a:t>3/29/2021</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C6013C15-9CFD-484E-A19C-9E4F97D34ED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8" name="直接连接符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矩形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4" name="椭圆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5" name="椭圆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6" name="椭圆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7" name="椭圆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8" name="椭圆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9" name="直接连接符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0" name="日期占位符 3"/>
          <p:cNvSpPr>
            <a:spLocks noGrp="1"/>
          </p:cNvSpPr>
          <p:nvPr>
            <p:ph type="dt" sz="half" idx="10"/>
          </p:nvPr>
        </p:nvSpPr>
        <p:spPr bwMode="auto">
          <a:xfrm rot="5400000">
            <a:off x="7762875" y="1169988"/>
            <a:ext cx="2286000" cy="381000"/>
          </a:xfrm>
        </p:spPr>
        <p:txBody>
          <a:bodyPr/>
          <a:lstStyle>
            <a:lvl1pPr>
              <a:defRPr smtClean="0"/>
            </a:lvl1pPr>
          </a:lstStyle>
          <a:p>
            <a:pPr>
              <a:defRPr/>
            </a:pPr>
            <a:fld id="{46CC86B4-5558-4FF4-8FD9-7AF3ABCFACF6}" type="datetimeFigureOut">
              <a:rPr lang="en-US" altLang="zh-CN"/>
              <a:pPr>
                <a:defRPr/>
              </a:pPr>
              <a:t>3/29/2021</a:t>
            </a:fld>
            <a:endParaRPr lang="en-US" altLang="zh-CN"/>
          </a:p>
        </p:txBody>
      </p:sp>
      <p:sp>
        <p:nvSpPr>
          <p:cNvPr id="21" name="页脚占位符 4"/>
          <p:cNvSpPr>
            <a:spLocks noGrp="1"/>
          </p:cNvSpPr>
          <p:nvPr>
            <p:ph type="ftr" sz="quarter" idx="11"/>
          </p:nvPr>
        </p:nvSpPr>
        <p:spPr bwMode="auto">
          <a:xfrm rot="5400000">
            <a:off x="7077076" y="4178300"/>
            <a:ext cx="3657600" cy="384175"/>
          </a:xfrm>
        </p:spPr>
        <p:txBody>
          <a:bodyPr/>
          <a:lstStyle>
            <a:lvl1pPr>
              <a:defRPr smtClean="0"/>
            </a:lvl1pPr>
          </a:lstStyle>
          <a:p>
            <a:pPr>
              <a:defRPr/>
            </a:pPr>
            <a:endParaRPr lang="en-US" altLang="zh-CN"/>
          </a:p>
        </p:txBody>
      </p:sp>
      <p:sp>
        <p:nvSpPr>
          <p:cNvPr id="22" name="灯片编号占位符 5"/>
          <p:cNvSpPr>
            <a:spLocks noGrp="1"/>
          </p:cNvSpPr>
          <p:nvPr>
            <p:ph type="sldNum" sz="quarter" idx="12"/>
          </p:nvPr>
        </p:nvSpPr>
        <p:spPr bwMode="auto">
          <a:xfrm>
            <a:off x="1339850" y="4929188"/>
            <a:ext cx="609600" cy="517525"/>
          </a:xfrm>
        </p:spPr>
        <p:txBody>
          <a:bodyPr/>
          <a:lstStyle>
            <a:lvl1pPr>
              <a:defRPr smtClean="0"/>
            </a:lvl1pPr>
          </a:lstStyle>
          <a:p>
            <a:pPr>
              <a:defRPr/>
            </a:pPr>
            <a:fld id="{F65DFDA1-4974-4A6E-A1FD-D39BF71E292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38B30D0D-D10D-4E3C-82CF-839C33C3E8C8}" type="datetimeFigureOut">
              <a:rPr lang="en-US" altLang="zh-CN"/>
              <a:pPr>
                <a:defRPr/>
              </a:pPr>
              <a:t>3/29/2021</a:t>
            </a:fld>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CBA6BC12-0965-4EB9-9FFA-7AF402408BC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7" name="日期占位符 13"/>
          <p:cNvSpPr>
            <a:spLocks noGrp="1"/>
          </p:cNvSpPr>
          <p:nvPr>
            <p:ph type="dt" sz="half" idx="10"/>
          </p:nvPr>
        </p:nvSpPr>
        <p:spPr/>
        <p:txBody>
          <a:bodyPr/>
          <a:lstStyle>
            <a:lvl1pPr>
              <a:defRPr/>
            </a:lvl1pPr>
          </a:lstStyle>
          <a:p>
            <a:pPr>
              <a:defRPr/>
            </a:pPr>
            <a:fld id="{73BD3070-2B2B-40B4-B949-A7CB01F36823}" type="datetimeFigureOut">
              <a:rPr lang="en-US" altLang="zh-CN"/>
              <a:pPr>
                <a:defRPr/>
              </a:pPr>
              <a:t>3/29/2021</a:t>
            </a:fld>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5ADAE379-D58C-4F0D-9736-A432E399E2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385F82F3-D07E-47D7-BC3F-92E14815226B}" type="datetimeFigureOut">
              <a:rPr lang="en-US" altLang="zh-CN"/>
              <a:pPr>
                <a:defRPr/>
              </a:pPr>
              <a:t>3/29/2021</a:t>
            </a:fld>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D041645A-048F-4BAB-B0E9-BAE84F4E458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A880A767-646E-41F7-B091-EA5F41C1B028}" type="datetimeFigureOut">
              <a:rPr lang="en-US" altLang="zh-CN"/>
              <a:pPr>
                <a:defRPr/>
              </a:pPr>
              <a:t>3/29/2021</a:t>
            </a:fld>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BF74AD72-7A1D-4BBE-AD2D-8F3A51C89E4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直接连接符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8" name="直接连接符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0" name="直接连接符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日期占位符 20"/>
          <p:cNvSpPr>
            <a:spLocks noGrp="1"/>
          </p:cNvSpPr>
          <p:nvPr>
            <p:ph type="dt" sz="half" idx="10"/>
          </p:nvPr>
        </p:nvSpPr>
        <p:spPr/>
        <p:txBody>
          <a:bodyPr/>
          <a:lstStyle>
            <a:lvl1pPr>
              <a:defRPr smtClean="0"/>
            </a:lvl1pPr>
          </a:lstStyle>
          <a:p>
            <a:pPr>
              <a:defRPr/>
            </a:pPr>
            <a:fld id="{E1FA3F94-EF3F-4AA1-854B-898C6BC59AB8}" type="datetimeFigureOut">
              <a:rPr lang="en-US" altLang="zh-CN"/>
              <a:pPr>
                <a:defRPr/>
              </a:pPr>
              <a:t>3/29/2021</a:t>
            </a:fld>
            <a:endParaRPr lang="en-US" altLang="zh-CN"/>
          </a:p>
        </p:txBody>
      </p:sp>
      <p:sp>
        <p:nvSpPr>
          <p:cNvPr id="13" name="灯片编号占位符 21"/>
          <p:cNvSpPr>
            <a:spLocks noGrp="1"/>
          </p:cNvSpPr>
          <p:nvPr>
            <p:ph type="sldNum" sz="quarter" idx="11"/>
          </p:nvPr>
        </p:nvSpPr>
        <p:spPr/>
        <p:txBody>
          <a:bodyPr/>
          <a:lstStyle>
            <a:lvl1pPr>
              <a:defRPr smtClean="0"/>
            </a:lvl1pPr>
          </a:lstStyle>
          <a:p>
            <a:pPr>
              <a:defRPr/>
            </a:pPr>
            <a:fld id="{2EC53BCD-CF9B-40A9-AF09-9BD75FC2FEA2}" type="slidenum">
              <a:rPr lang="en-US" altLang="zh-CN"/>
              <a:pPr>
                <a:defRPr/>
              </a:pPr>
              <a:t>‹#›</a:t>
            </a:fld>
            <a:endParaRPr lang="en-US" altLang="zh-CN"/>
          </a:p>
        </p:txBody>
      </p:sp>
      <p:sp>
        <p:nvSpPr>
          <p:cNvPr id="14" name="页脚占位符 22"/>
          <p:cNvSpPr>
            <a:spLocks noGrp="1"/>
          </p:cNvSpPr>
          <p:nvPr>
            <p:ph type="ftr" sz="quarter" idx="12"/>
          </p:nvPr>
        </p:nvSpPr>
        <p:spPr/>
        <p:txBody>
          <a:bodyPr/>
          <a:lstStyle>
            <a:lvl1pPr>
              <a:defRPr smtClean="0"/>
            </a:lvl1pPr>
          </a:lstStyle>
          <a:p>
            <a:pPr>
              <a:defRPr/>
            </a:pP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7" name="直接连接符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9" name="直接连接符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11" name="直接连接符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12" name="日期占位符 16"/>
          <p:cNvSpPr>
            <a:spLocks noGrp="1"/>
          </p:cNvSpPr>
          <p:nvPr>
            <p:ph type="dt" sz="half" idx="10"/>
          </p:nvPr>
        </p:nvSpPr>
        <p:spPr/>
        <p:txBody>
          <a:bodyPr/>
          <a:lstStyle>
            <a:lvl1pPr>
              <a:defRPr smtClean="0"/>
            </a:lvl1pPr>
          </a:lstStyle>
          <a:p>
            <a:pPr>
              <a:defRPr/>
            </a:pPr>
            <a:fld id="{70176318-966C-4C94-99CB-7D0A0F763930}" type="datetimeFigureOut">
              <a:rPr lang="en-US" altLang="zh-CN"/>
              <a:pPr>
                <a:defRPr/>
              </a:pPr>
              <a:t>3/29/2021</a:t>
            </a:fld>
            <a:endParaRPr lang="en-US" altLang="zh-CN"/>
          </a:p>
        </p:txBody>
      </p:sp>
      <p:sp>
        <p:nvSpPr>
          <p:cNvPr id="13" name="灯片编号占位符 17"/>
          <p:cNvSpPr>
            <a:spLocks noGrp="1"/>
          </p:cNvSpPr>
          <p:nvPr>
            <p:ph type="sldNum" sz="quarter" idx="11"/>
          </p:nvPr>
        </p:nvSpPr>
        <p:spPr/>
        <p:txBody>
          <a:bodyPr/>
          <a:lstStyle>
            <a:lvl1pPr>
              <a:defRPr smtClean="0"/>
            </a:lvl1pPr>
          </a:lstStyle>
          <a:p>
            <a:pPr>
              <a:defRPr/>
            </a:pPr>
            <a:fld id="{F2281A84-16A3-45F4-8F86-9F45F32C50A1}" type="slidenum">
              <a:rPr lang="en-US" altLang="zh-CN"/>
              <a:pPr>
                <a:defRPr/>
              </a:pPr>
              <a:t>‹#›</a:t>
            </a:fld>
            <a:endParaRPr lang="en-US" altLang="zh-CN"/>
          </a:p>
        </p:txBody>
      </p:sp>
      <p:sp>
        <p:nvSpPr>
          <p:cNvPr id="14" name="页脚占位符 20"/>
          <p:cNvSpPr>
            <a:spLocks noGrp="1"/>
          </p:cNvSpPr>
          <p:nvPr>
            <p:ph type="ftr" sz="quarter" idx="12"/>
          </p:nvPr>
        </p:nvSpPr>
        <p:spPr/>
        <p:txBody>
          <a:bodyPr/>
          <a:lstStyle>
            <a:lvl1pPr>
              <a:defRPr smtClean="0"/>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 name="日期占位符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chemeClr val="tx2"/>
                </a:solidFill>
                <a:latin typeface="Century Schoolbook" pitchFamily="18" charset="0"/>
              </a:defRPr>
            </a:lvl1pPr>
          </a:lstStyle>
          <a:p>
            <a:pPr>
              <a:defRPr/>
            </a:pPr>
            <a:fld id="{69B0E77E-9FB9-422A-B7F7-20CC0C2A55D5}" type="datetimeFigureOut">
              <a:rPr lang="en-US" altLang="zh-CN"/>
              <a:pPr>
                <a:defRPr/>
              </a:pPr>
              <a:t>3/29/2021</a:t>
            </a:fld>
            <a:endParaRPr lang="en-US" altLang="zh-CN"/>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chemeClr val="tx2"/>
                </a:solidFill>
                <a:latin typeface="Century Schoolbook" pitchFamily="18" charset="0"/>
              </a:defRPr>
            </a:lvl1pPr>
          </a:lstStyle>
          <a:p>
            <a:pPr>
              <a:defRPr/>
            </a:pPr>
            <a:endParaRPr lang="en-US" altLang="zh-CN"/>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smtClean="0">
                <a:solidFill>
                  <a:srgbClr val="FFFFFF"/>
                </a:solidFill>
                <a:latin typeface="Century Schoolbook" pitchFamily="18" charset="0"/>
              </a:defRPr>
            </a:lvl1pPr>
          </a:lstStyle>
          <a:p>
            <a:pPr>
              <a:defRPr/>
            </a:pPr>
            <a:fld id="{F7859AD7-74CB-4DB1-A5FC-3C3592884AB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2" r:id="rId1"/>
    <p:sldLayoutId id="2147483705" r:id="rId2"/>
    <p:sldLayoutId id="2147483713" r:id="rId3"/>
    <p:sldLayoutId id="2147483706" r:id="rId4"/>
    <p:sldLayoutId id="2147483707" r:id="rId5"/>
    <p:sldLayoutId id="2147483708" r:id="rId6"/>
    <p:sldLayoutId id="2147483709" r:id="rId7"/>
    <p:sldLayoutId id="2147483714" r:id="rId8"/>
    <p:sldLayoutId id="2147483715" r:id="rId9"/>
    <p:sldLayoutId id="2147483710" r:id="rId10"/>
    <p:sldLayoutId id="2147483711"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99792" y="1196752"/>
            <a:ext cx="4968552" cy="2376264"/>
          </a:xfrm>
        </p:spPr>
        <p:txBody>
          <a:bodyPr>
            <a:noAutofit/>
          </a:bodyPr>
          <a:lstStyle/>
          <a:p>
            <a:pPr algn="ctr" eaLnBrk="1" fontAlgn="auto" hangingPunct="1">
              <a:spcAft>
                <a:spcPts val="0"/>
              </a:spcAft>
              <a:defRPr/>
            </a:pPr>
            <a:r>
              <a:rPr lang="zh-CN" altLang="en-US" sz="5400" dirty="0" smtClean="0"/>
              <a:t>自然辩证法</a:t>
            </a:r>
            <a:r>
              <a:rPr lang="en-US" altLang="zh-CN" sz="5400" dirty="0" smtClean="0"/>
              <a:t/>
            </a:r>
            <a:br>
              <a:rPr lang="en-US" altLang="zh-CN" sz="5400" dirty="0" smtClean="0"/>
            </a:br>
            <a:r>
              <a:rPr lang="zh-CN" altLang="en-US" sz="5400" dirty="0" smtClean="0"/>
              <a:t>概论</a:t>
            </a:r>
            <a:endParaRPr lang="zh-CN" altLang="en-US" sz="5400" dirty="0"/>
          </a:p>
        </p:txBody>
      </p:sp>
      <p:sp>
        <p:nvSpPr>
          <p:cNvPr id="3" name="副标题 2"/>
          <p:cNvSpPr>
            <a:spLocks noGrp="1"/>
          </p:cNvSpPr>
          <p:nvPr>
            <p:ph type="subTitle" idx="1"/>
          </p:nvPr>
        </p:nvSpPr>
        <p:spPr>
          <a:xfrm>
            <a:off x="2195513" y="4437062"/>
            <a:ext cx="6172200" cy="1368201"/>
          </a:xfrm>
        </p:spPr>
        <p:txBody>
          <a:bodyPr>
            <a:normAutofit fontScale="92500" lnSpcReduction="10000"/>
          </a:bodyPr>
          <a:lstStyle/>
          <a:p>
            <a:pPr algn="ctr" eaLnBrk="1" fontAlgn="auto" hangingPunct="1">
              <a:spcAft>
                <a:spcPts val="0"/>
              </a:spcAft>
              <a:buFont typeface="Wingdings"/>
              <a:buNone/>
              <a:defRPr/>
            </a:pPr>
            <a:r>
              <a:rPr lang="zh-CN" altLang="en-US" sz="2000" dirty="0" smtClean="0">
                <a:latin typeface="+mj-ea"/>
                <a:ea typeface="+mj-ea"/>
              </a:rPr>
              <a:t>邱      慧</a:t>
            </a:r>
            <a:endParaRPr lang="en-US" altLang="zh-CN" sz="2000" dirty="0" smtClean="0">
              <a:latin typeface="+mj-ea"/>
              <a:ea typeface="+mj-ea"/>
            </a:endParaRPr>
          </a:p>
          <a:p>
            <a:pPr algn="ctr" eaLnBrk="1" fontAlgn="auto" hangingPunct="1">
              <a:spcAft>
                <a:spcPts val="0"/>
              </a:spcAft>
              <a:buFont typeface="Wingdings"/>
              <a:buNone/>
              <a:defRPr/>
            </a:pPr>
            <a:r>
              <a:rPr lang="zh-CN" altLang="en-US" sz="2000" dirty="0" smtClean="0">
                <a:latin typeface="+mj-ea"/>
                <a:ea typeface="+mj-ea"/>
              </a:rPr>
              <a:t>中国科学院大学</a:t>
            </a:r>
            <a:endParaRPr lang="en-US" altLang="zh-CN" sz="2000" dirty="0" smtClean="0">
              <a:latin typeface="+mj-ea"/>
              <a:ea typeface="+mj-ea"/>
            </a:endParaRPr>
          </a:p>
          <a:p>
            <a:pPr algn="ctr" eaLnBrk="1" fontAlgn="auto" hangingPunct="1">
              <a:spcAft>
                <a:spcPts val="0"/>
              </a:spcAft>
              <a:buFont typeface="Wingdings"/>
              <a:buNone/>
              <a:defRPr/>
            </a:pPr>
            <a:r>
              <a:rPr lang="zh-CN" altLang="en-US" sz="2000" dirty="0" smtClean="0">
                <a:latin typeface="+mj-ea"/>
                <a:ea typeface="+mj-ea"/>
              </a:rPr>
              <a:t>人文学院哲学系</a:t>
            </a:r>
            <a:endParaRPr lang="en-US" altLang="zh-CN" sz="2000" dirty="0" smtClean="0">
              <a:latin typeface="+mj-ea"/>
              <a:ea typeface="+mj-ea"/>
            </a:endParaRPr>
          </a:p>
          <a:p>
            <a:pPr algn="ctr" eaLnBrk="1" fontAlgn="auto" hangingPunct="1">
              <a:spcAft>
                <a:spcPts val="0"/>
              </a:spcAft>
              <a:buFont typeface="Wingdings"/>
              <a:buNone/>
              <a:defRPr/>
            </a:pPr>
            <a:r>
              <a:rPr lang="en-US" altLang="zh-CN" sz="2000" dirty="0" smtClean="0">
                <a:latin typeface="+mj-ea"/>
                <a:ea typeface="+mj-ea"/>
              </a:rPr>
              <a:t>Email: qiuhui@ucas.ac.cn</a:t>
            </a:r>
          </a:p>
          <a:p>
            <a:pPr algn="ctr" eaLnBrk="1" fontAlgn="auto" hangingPunct="1">
              <a:spcAft>
                <a:spcPts val="0"/>
              </a:spcAft>
              <a:buFont typeface="Wingdings"/>
              <a:buNone/>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dirty="0"/>
          </a:p>
        </p:txBody>
      </p:sp>
      <p:sp>
        <p:nvSpPr>
          <p:cNvPr id="9219" name="内容占位符 2"/>
          <p:cNvSpPr>
            <a:spLocks noGrp="1"/>
          </p:cNvSpPr>
          <p:nvPr>
            <p:ph sz="quarter" idx="1"/>
          </p:nvPr>
        </p:nvSpPr>
        <p:spPr>
          <a:xfrm>
            <a:off x="457200" y="1600200"/>
            <a:ext cx="7467600" cy="4873625"/>
          </a:xfrm>
        </p:spPr>
        <p:txBody>
          <a:bodyPr/>
          <a:lstStyle/>
          <a:p>
            <a:pPr>
              <a:lnSpc>
                <a:spcPct val="150000"/>
              </a:lnSpc>
            </a:pPr>
            <a:r>
              <a:rPr lang="zh-CN" altLang="en-US" dirty="0" smtClean="0"/>
              <a:t>密尔对</a:t>
            </a:r>
            <a:r>
              <a:rPr lang="en-US" altLang="zh-CN" dirty="0" smtClean="0"/>
              <a:t>“</a:t>
            </a:r>
            <a:r>
              <a:rPr lang="zh-CN" altLang="en-US" dirty="0" smtClean="0"/>
              <a:t>自然</a:t>
            </a:r>
            <a:r>
              <a:rPr lang="en-US" altLang="zh-CN" dirty="0" smtClean="0">
                <a:latin typeface="Times New Roman"/>
              </a:rPr>
              <a:t>”</a:t>
            </a:r>
            <a:r>
              <a:rPr lang="zh-CN" altLang="en-US" dirty="0" smtClean="0"/>
              <a:t>的定义：（</a:t>
            </a:r>
            <a:r>
              <a:rPr lang="en-US" altLang="zh-CN" dirty="0" smtClean="0">
                <a:latin typeface="Times New Roman"/>
              </a:rPr>
              <a:t>“</a:t>
            </a:r>
            <a:r>
              <a:rPr lang="zh-CN" altLang="en-US" dirty="0" smtClean="0"/>
              <a:t>自然</a:t>
            </a:r>
            <a:r>
              <a:rPr lang="en-US" altLang="zh-CN" dirty="0" smtClean="0">
                <a:latin typeface="Times New Roman"/>
              </a:rPr>
              <a:t>”</a:t>
            </a:r>
            <a:r>
              <a:rPr lang="zh-CN" altLang="en-US" dirty="0" smtClean="0"/>
              <a:t>在近代的主要含义）</a:t>
            </a:r>
          </a:p>
          <a:p>
            <a:pPr>
              <a:lnSpc>
                <a:spcPct val="150000"/>
              </a:lnSpc>
              <a:buNone/>
            </a:pPr>
            <a:r>
              <a:rPr lang="zh-CN" altLang="en-US" dirty="0" smtClean="0">
                <a:ea typeface="楷体_GB2312"/>
                <a:cs typeface="楷体_GB2312"/>
              </a:rPr>
              <a:t>　</a:t>
            </a:r>
            <a:r>
              <a:rPr lang="zh-CN" altLang="en-US" sz="2100" dirty="0" smtClean="0">
                <a:ea typeface="楷体_GB2312"/>
                <a:cs typeface="楷体_GB2312"/>
              </a:rPr>
              <a:t>　</a:t>
            </a:r>
            <a:r>
              <a:rPr lang="en-US" altLang="zh-CN" sz="2100" dirty="0" smtClean="0">
                <a:ea typeface="楷体_GB2312"/>
                <a:cs typeface="楷体_GB2312"/>
              </a:rPr>
              <a:t>“</a:t>
            </a:r>
            <a:r>
              <a:rPr lang="zh-CN" altLang="en-US" sz="2100" dirty="0" smtClean="0">
                <a:latin typeface="+mn-ea"/>
                <a:cs typeface="楷体_GB2312"/>
              </a:rPr>
              <a:t>自然一词有两个主要含义：它或者是指事物及其所有属性的集合所构成的整个系统，或者是指未受到人类干预按其本来应是的样子所是的事物。</a:t>
            </a:r>
            <a:r>
              <a:rPr lang="en-US" altLang="zh-CN" sz="2100" dirty="0" smtClean="0">
                <a:latin typeface="+mn-ea"/>
                <a:cs typeface="楷体_GB2312"/>
              </a:rPr>
              <a:t>”</a:t>
            </a:r>
          </a:p>
          <a:p>
            <a:pPr>
              <a:lnSpc>
                <a:spcPct val="150000"/>
              </a:lnSpc>
              <a:buNone/>
            </a:pPr>
            <a:r>
              <a:rPr lang="en-US" altLang="zh-CN" sz="2100" dirty="0" smtClean="0">
                <a:latin typeface="+mn-ea"/>
                <a:cs typeface="楷体_GB2312"/>
              </a:rPr>
              <a:t>                           ——</a:t>
            </a:r>
            <a:r>
              <a:rPr lang="zh-CN" altLang="en-US" sz="2100" dirty="0" smtClean="0">
                <a:latin typeface="+mn-ea"/>
                <a:cs typeface="楷体_GB2312"/>
              </a:rPr>
              <a:t>（</a:t>
            </a:r>
            <a:r>
              <a:rPr lang="en-US" altLang="zh-CN" sz="2100" dirty="0" smtClean="0">
                <a:latin typeface="+mn-ea"/>
                <a:cs typeface="楷体_GB2312"/>
              </a:rPr>
              <a:t>J.S.</a:t>
            </a:r>
            <a:r>
              <a:rPr lang="zh-CN" altLang="en-US" sz="2100" dirty="0" smtClean="0">
                <a:latin typeface="+mn-ea"/>
                <a:cs typeface="楷体_GB2312"/>
              </a:rPr>
              <a:t>密尔</a:t>
            </a:r>
            <a:r>
              <a:rPr lang="en-US" altLang="zh-CN" sz="2100" dirty="0" smtClean="0">
                <a:latin typeface="+mn-ea"/>
                <a:cs typeface="楷体_GB2312"/>
              </a:rPr>
              <a:t>《</a:t>
            </a:r>
            <a:r>
              <a:rPr lang="zh-CN" altLang="en-US" sz="2100" dirty="0" smtClean="0">
                <a:latin typeface="+mn-ea"/>
                <a:cs typeface="楷体_GB2312"/>
              </a:rPr>
              <a:t>论自然</a:t>
            </a:r>
            <a:r>
              <a:rPr lang="en-US" altLang="zh-CN" sz="2100" dirty="0" smtClean="0">
                <a:latin typeface="+mn-ea"/>
                <a:cs typeface="楷体_GB2312"/>
              </a:rPr>
              <a:t>》</a:t>
            </a:r>
            <a:r>
              <a:rPr lang="zh-CN" altLang="en-US" sz="2100" dirty="0" smtClean="0">
                <a:latin typeface="+mn-ea"/>
                <a:cs typeface="楷体_GB2312"/>
              </a:rPr>
              <a:t>）</a:t>
            </a:r>
            <a:endParaRPr lang="en-US" altLang="zh-CN" sz="2100" dirty="0" smtClean="0">
              <a:latin typeface="+mn-ea"/>
            </a:endParaRPr>
          </a:p>
          <a:p>
            <a:pPr eaLnBrk="1" hangingPunct="1"/>
            <a:endParaRPr lang="en-US" altLang="zh-CN" dirty="0" smtClean="0"/>
          </a:p>
          <a:p>
            <a:pPr eaLnBrk="1" hangingPunct="1">
              <a:buFont typeface="Wingdings" pitchFamily="2" charset="2"/>
              <a:buNone/>
            </a:pPr>
            <a:r>
              <a:rPr lang="en-US" altLang="zh-CN" sz="2100" dirty="0" smtClean="0">
                <a:latin typeface="宋体" pitchFamily="2" charset="-122"/>
              </a:rPr>
              <a:t>    </a:t>
            </a:r>
            <a:endParaRPr lang="zh-CN" altLang="en-US" sz="21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lnSpc>
                <a:spcPct val="150000"/>
              </a:lnSpc>
              <a:buNone/>
            </a:pPr>
            <a:r>
              <a:rPr lang="zh-CN" altLang="en-US" dirty="0" smtClean="0"/>
              <a:t>从词源上追溯</a:t>
            </a:r>
            <a:r>
              <a:rPr lang="en-US" altLang="zh-CN" dirty="0" smtClean="0"/>
              <a:t>“</a:t>
            </a:r>
            <a:r>
              <a:rPr lang="zh-CN" altLang="en-US" dirty="0" smtClean="0"/>
              <a:t>自然</a:t>
            </a:r>
            <a:r>
              <a:rPr lang="en-US" altLang="zh-CN" dirty="0" smtClean="0"/>
              <a:t>”</a:t>
            </a:r>
            <a:r>
              <a:rPr lang="zh-CN" altLang="en-US" dirty="0" smtClean="0"/>
              <a:t>的含义</a:t>
            </a:r>
            <a:endParaRPr lang="en-US" altLang="zh-CN" dirty="0" smtClean="0"/>
          </a:p>
          <a:p>
            <a:pPr eaLnBrk="1" hangingPunct="1">
              <a:lnSpc>
                <a:spcPct val="150000"/>
              </a:lnSpc>
            </a:pPr>
            <a:r>
              <a:rPr lang="zh-CN" altLang="en-US" dirty="0" smtClean="0"/>
              <a:t>自然</a:t>
            </a:r>
            <a:r>
              <a:rPr lang="en-US" altLang="zh-CN" dirty="0" smtClean="0"/>
              <a:t>-----nature（</a:t>
            </a:r>
            <a:r>
              <a:rPr lang="zh-CN" altLang="en-US" dirty="0" smtClean="0"/>
              <a:t>英文</a:t>
            </a:r>
            <a:r>
              <a:rPr lang="en-US" altLang="zh-CN" dirty="0" smtClean="0"/>
              <a:t>）----</a:t>
            </a:r>
            <a:r>
              <a:rPr lang="en-US" altLang="zh-CN" dirty="0" err="1" smtClean="0"/>
              <a:t>physis</a:t>
            </a:r>
            <a:r>
              <a:rPr lang="en-US" altLang="zh-CN" dirty="0" smtClean="0"/>
              <a:t>（</a:t>
            </a:r>
            <a:r>
              <a:rPr lang="zh-CN" altLang="en-US" dirty="0" smtClean="0"/>
              <a:t>拉丁拼音</a:t>
            </a:r>
            <a:r>
              <a:rPr lang="en-US" altLang="zh-CN" dirty="0" smtClean="0"/>
              <a:t>）</a:t>
            </a:r>
          </a:p>
          <a:p>
            <a:pPr eaLnBrk="1" hangingPunct="1">
              <a:lnSpc>
                <a:spcPct val="150000"/>
              </a:lnSpc>
            </a:pPr>
            <a:r>
              <a:rPr lang="zh-CN" altLang="en-US" dirty="0" smtClean="0"/>
              <a:t>自然的三种含义：</a:t>
            </a:r>
            <a:endParaRPr lang="en-US" altLang="zh-CN" dirty="0" smtClean="0"/>
          </a:p>
          <a:p>
            <a:pPr lvl="1" eaLnBrk="1" hangingPunct="1">
              <a:lnSpc>
                <a:spcPct val="150000"/>
              </a:lnSpc>
            </a:pPr>
            <a:r>
              <a:rPr lang="en-US" altLang="zh-CN" dirty="0" smtClean="0"/>
              <a:t>           </a:t>
            </a:r>
            <a:r>
              <a:rPr lang="zh-CN" altLang="en-US" dirty="0" smtClean="0"/>
              <a:t>自然物的集合；</a:t>
            </a:r>
            <a:endParaRPr lang="en-US" altLang="zh-CN" dirty="0" smtClean="0"/>
          </a:p>
          <a:p>
            <a:pPr lvl="1" eaLnBrk="1" hangingPunct="1">
              <a:lnSpc>
                <a:spcPct val="150000"/>
              </a:lnSpc>
            </a:pPr>
            <a:r>
              <a:rPr lang="en-US" altLang="zh-CN" dirty="0" smtClean="0"/>
              <a:t>           </a:t>
            </a:r>
            <a:r>
              <a:rPr lang="zh-CN" altLang="en-US" dirty="0" smtClean="0"/>
              <a:t>本性、本原；</a:t>
            </a:r>
            <a:endParaRPr lang="en-US" altLang="zh-CN" dirty="0" smtClean="0"/>
          </a:p>
          <a:p>
            <a:pPr lvl="1" eaLnBrk="1" hangingPunct="1">
              <a:lnSpc>
                <a:spcPct val="150000"/>
              </a:lnSpc>
            </a:pPr>
            <a:r>
              <a:rPr lang="en-US" altLang="zh-CN" dirty="0" smtClean="0"/>
              <a:t>           </a:t>
            </a:r>
            <a:r>
              <a:rPr lang="zh-CN" altLang="en-US" dirty="0" smtClean="0"/>
              <a:t>生长（自然而然）</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z="4000" b="1" dirty="0" smtClean="0">
                <a:solidFill>
                  <a:schemeClr val="tx1"/>
                </a:solidFill>
              </a:rPr>
              <a:t>二、希腊自然观</a:t>
            </a:r>
            <a:endParaRPr lang="zh-CN" altLang="en-US" sz="4000" b="1" dirty="0">
              <a:solidFill>
                <a:schemeClr val="tx1"/>
              </a:solidFill>
            </a:endParaRPr>
          </a:p>
        </p:txBody>
      </p:sp>
      <p:sp>
        <p:nvSpPr>
          <p:cNvPr id="10243" name="内容占位符 2"/>
          <p:cNvSpPr>
            <a:spLocks noGrp="1"/>
          </p:cNvSpPr>
          <p:nvPr>
            <p:ph sz="quarter" idx="1"/>
          </p:nvPr>
        </p:nvSpPr>
        <p:spPr>
          <a:xfrm>
            <a:off x="457200" y="1600200"/>
            <a:ext cx="7467600" cy="4873625"/>
          </a:xfrm>
        </p:spPr>
        <p:txBody>
          <a:bodyPr/>
          <a:lstStyle/>
          <a:p>
            <a:pPr>
              <a:buNone/>
            </a:pPr>
            <a:r>
              <a:rPr lang="zh-CN" altLang="en-US" dirty="0" smtClean="0">
                <a:latin typeface="+mn-ea"/>
              </a:rPr>
              <a:t>希腊自然观两大特征：</a:t>
            </a:r>
          </a:p>
          <a:p>
            <a:r>
              <a:rPr lang="zh-CN" altLang="en-US" sz="2300" b="1" dirty="0" smtClean="0">
                <a:latin typeface="+mn-ea"/>
              </a:rPr>
              <a:t>活的有机体的观念</a:t>
            </a:r>
            <a:r>
              <a:rPr lang="zh-CN" altLang="en-US" sz="2300" b="0" dirty="0" smtClean="0">
                <a:latin typeface="+mn-ea"/>
              </a:rPr>
              <a:t>（动态，由自然的“生长”的意义演发而来）</a:t>
            </a:r>
          </a:p>
          <a:p>
            <a:pPr>
              <a:buFontTx/>
              <a:buNone/>
            </a:pPr>
            <a:r>
              <a:rPr lang="zh-CN" altLang="en-US" sz="2300" b="0" dirty="0" smtClean="0">
                <a:latin typeface="+mn-ea"/>
              </a:rPr>
              <a:t>　</a:t>
            </a:r>
            <a:r>
              <a:rPr lang="zh-CN" altLang="en-US" sz="2300" b="0" dirty="0" smtClean="0">
                <a:latin typeface="+mn-ea"/>
                <a:cs typeface="楷体_GB2312"/>
              </a:rPr>
              <a:t>　世界是一个自身有生命的、渗透着神性的、处在不断的生长过程之中的有机体，世界中的万事万物均是从这个有机体中生长出来的。</a:t>
            </a:r>
            <a:endParaRPr lang="en-US" altLang="zh-CN" sz="2300" b="0" dirty="0" smtClean="0">
              <a:latin typeface="+mn-ea"/>
              <a:cs typeface="楷体_GB2312"/>
            </a:endParaRPr>
          </a:p>
          <a:p>
            <a:pPr>
              <a:buFontTx/>
              <a:buNone/>
            </a:pPr>
            <a:endParaRPr lang="zh-CN" altLang="en-US" sz="2300" b="0" dirty="0" smtClean="0">
              <a:latin typeface="+mn-ea"/>
              <a:cs typeface="楷体_GB2312"/>
            </a:endParaRPr>
          </a:p>
          <a:p>
            <a:r>
              <a:rPr lang="zh-CN" altLang="en-US" sz="2300" b="0" dirty="0" smtClean="0">
                <a:latin typeface="+mn-ea"/>
              </a:rPr>
              <a:t> </a:t>
            </a:r>
            <a:r>
              <a:rPr lang="zh-CN" altLang="en-US" sz="2300" b="1" dirty="0" smtClean="0">
                <a:latin typeface="+mn-ea"/>
              </a:rPr>
              <a:t>理智的秩序的观念</a:t>
            </a:r>
            <a:r>
              <a:rPr lang="zh-CN" altLang="en-US" sz="2300" b="0" dirty="0" smtClean="0">
                <a:latin typeface="+mn-ea"/>
              </a:rPr>
              <a:t>（静态，从寻找“本原”的意义上演发而来）</a:t>
            </a:r>
          </a:p>
          <a:p>
            <a:pPr>
              <a:buFontTx/>
              <a:buNone/>
            </a:pPr>
            <a:r>
              <a:rPr lang="zh-CN" altLang="en-US" sz="2300" b="0" dirty="0" smtClean="0">
                <a:latin typeface="+mn-ea"/>
              </a:rPr>
              <a:t>　</a:t>
            </a:r>
            <a:r>
              <a:rPr lang="zh-CN" altLang="en-US" sz="2300" b="0" dirty="0" smtClean="0">
                <a:latin typeface="+mn-ea"/>
                <a:cs typeface="楷体_GB2312"/>
              </a:rPr>
              <a:t>　世界显现着某种理智的秩序，因而是可理解的，这种理智的秩序成为事物的“自然”（本性）。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希腊自然哲学家：泰勒斯</a:t>
            </a:r>
            <a:endParaRPr lang="zh-CN" altLang="en-US" b="1" dirty="0">
              <a:solidFill>
                <a:schemeClr val="tx1"/>
              </a:solidFill>
            </a:endParaRPr>
          </a:p>
        </p:txBody>
      </p:sp>
      <p:sp>
        <p:nvSpPr>
          <p:cNvPr id="5" name="Rectangle 3"/>
          <p:cNvSpPr>
            <a:spLocks noGrp="1" noChangeArrowheads="1"/>
          </p:cNvSpPr>
          <p:nvPr>
            <p:ph sz="quarter" idx="1"/>
          </p:nvPr>
        </p:nvSpPr>
        <p:spPr>
          <a:xfrm>
            <a:off x="457200" y="1600200"/>
            <a:ext cx="4402832" cy="4873752"/>
          </a:xfrm>
        </p:spPr>
        <p:txBody>
          <a:bodyPr/>
          <a:lstStyle/>
          <a:p>
            <a:pPr>
              <a:buFont typeface="Wingdings" pitchFamily="2" charset="2"/>
              <a:buNone/>
            </a:pPr>
            <a:r>
              <a:rPr lang="zh-CN" altLang="en-US" sz="2400" b="0" dirty="0"/>
              <a:t>　</a:t>
            </a:r>
            <a:r>
              <a:rPr lang="zh-CN" altLang="en-US" sz="2400" b="1" dirty="0" smtClean="0"/>
              <a:t>泰勒斯</a:t>
            </a:r>
            <a:r>
              <a:rPr lang="zh-CN" altLang="en-US" sz="2400" b="0" dirty="0"/>
              <a:t>（</a:t>
            </a:r>
            <a:r>
              <a:rPr lang="en-US" altLang="zh-CN" sz="2400" b="0" dirty="0"/>
              <a:t>Thales</a:t>
            </a:r>
            <a:r>
              <a:rPr lang="zh-CN" altLang="en-US" sz="2400" b="0" dirty="0"/>
              <a:t>）：万物源于水</a:t>
            </a:r>
          </a:p>
          <a:p>
            <a:pPr>
              <a:buFont typeface="Wingdings" pitchFamily="2" charset="2"/>
              <a:buNone/>
            </a:pPr>
            <a:r>
              <a:rPr lang="zh-CN" altLang="en-US" sz="2400" b="0" dirty="0"/>
              <a:t>　　西方历史上第一位自然哲学家，诞生于地中海东岸爱奥尼亚地区的希腊殖民城邦米利都。他与他的学生阿那克西曼德和阿那克西米尼，形成了西方哲学史上第一个哲学学派</a:t>
            </a:r>
            <a:r>
              <a:rPr lang="en-US" altLang="zh-CN" sz="2400" b="0" dirty="0">
                <a:latin typeface="Times New Roman"/>
              </a:rPr>
              <a:t>——</a:t>
            </a:r>
            <a:r>
              <a:rPr lang="zh-CN" altLang="en-US" sz="2400" b="0" dirty="0"/>
              <a:t>米利都学派。</a:t>
            </a:r>
          </a:p>
          <a:p>
            <a:pPr>
              <a:buFont typeface="Wingdings" pitchFamily="2" charset="2"/>
              <a:buNone/>
            </a:pPr>
            <a:endParaRPr lang="en-US" altLang="zh-CN" sz="2400" b="0" dirty="0"/>
          </a:p>
        </p:txBody>
      </p:sp>
      <p:pic>
        <p:nvPicPr>
          <p:cNvPr id="6" name="Picture 4" descr="001"/>
          <p:cNvPicPr>
            <a:picLocks noChangeAspect="1" noChangeArrowheads="1"/>
          </p:cNvPicPr>
          <p:nvPr/>
        </p:nvPicPr>
        <p:blipFill>
          <a:blip r:embed="rId2" cstate="print"/>
          <a:srcRect/>
          <a:stretch>
            <a:fillRect/>
          </a:stretch>
        </p:blipFill>
        <p:spPr bwMode="auto">
          <a:xfrm>
            <a:off x="4788024" y="1700808"/>
            <a:ext cx="3429000" cy="378301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希腊自然哲学家：毕达哥拉斯</a:t>
            </a:r>
            <a:endParaRPr lang="zh-CN" altLang="en-US" dirty="0"/>
          </a:p>
        </p:txBody>
      </p:sp>
      <p:sp>
        <p:nvSpPr>
          <p:cNvPr id="5" name="Rectangle 3"/>
          <p:cNvSpPr>
            <a:spLocks noGrp="1" noChangeArrowheads="1"/>
          </p:cNvSpPr>
          <p:nvPr>
            <p:ph sz="quarter" idx="1"/>
          </p:nvPr>
        </p:nvSpPr>
        <p:spPr>
          <a:xfrm>
            <a:off x="457200" y="1600200"/>
            <a:ext cx="4258816" cy="4421088"/>
          </a:xfrm>
        </p:spPr>
        <p:txBody>
          <a:bodyPr/>
          <a:lstStyle/>
          <a:p>
            <a:pPr>
              <a:buFont typeface="Wingdings" pitchFamily="2" charset="2"/>
              <a:buNone/>
            </a:pPr>
            <a:r>
              <a:rPr lang="zh-CN" altLang="en-US" sz="2400" b="0" dirty="0"/>
              <a:t>　</a:t>
            </a:r>
            <a:r>
              <a:rPr lang="zh-CN" altLang="en-US" sz="2400" b="1" dirty="0" smtClean="0"/>
              <a:t>毕达哥拉斯</a:t>
            </a:r>
            <a:r>
              <a:rPr lang="zh-CN" altLang="en-US" sz="2400" b="0" dirty="0"/>
              <a:t>（</a:t>
            </a:r>
            <a:r>
              <a:rPr lang="en-US" altLang="zh-CN" sz="2400" b="0" dirty="0"/>
              <a:t>Pythagoras</a:t>
            </a:r>
            <a:r>
              <a:rPr lang="zh-CN" altLang="en-US" sz="2400" b="0" dirty="0"/>
              <a:t>，约前</a:t>
            </a:r>
            <a:r>
              <a:rPr lang="en-US" altLang="zh-CN" sz="2400" b="0" dirty="0"/>
              <a:t>570</a:t>
            </a:r>
            <a:r>
              <a:rPr lang="en-US" altLang="zh-CN" sz="2400" b="0" dirty="0">
                <a:latin typeface="Times New Roman"/>
              </a:rPr>
              <a:t>—</a:t>
            </a:r>
            <a:r>
              <a:rPr lang="zh-CN" altLang="en-US" sz="2400" b="0" dirty="0"/>
              <a:t>前</a:t>
            </a:r>
            <a:r>
              <a:rPr lang="en-US" altLang="zh-CN" sz="2400" b="0" dirty="0"/>
              <a:t>497</a:t>
            </a:r>
            <a:r>
              <a:rPr lang="zh-CN" altLang="en-US" sz="2400" b="0" dirty="0"/>
              <a:t>年）：希腊著名数学家和哲学家。</a:t>
            </a:r>
          </a:p>
          <a:p>
            <a:r>
              <a:rPr lang="zh-CN" altLang="en-US" sz="2400" b="0" dirty="0"/>
              <a:t>数学上的贡献：毕达哥拉斯定理（勾股定理）等</a:t>
            </a:r>
          </a:p>
          <a:p>
            <a:r>
              <a:rPr lang="zh-CN" altLang="en-US" sz="2400" b="0" dirty="0"/>
              <a:t>数即万物</a:t>
            </a:r>
          </a:p>
          <a:p>
            <a:r>
              <a:rPr lang="zh-CN" altLang="en-US" sz="2400" b="0" dirty="0"/>
              <a:t>天文学领域：提出地球与天球的两球概念，奠定了希腊天文学基础</a:t>
            </a:r>
            <a:r>
              <a:rPr lang="zh-CN" altLang="en-US" sz="2400" b="0" dirty="0" smtClean="0"/>
              <a:t>。</a:t>
            </a:r>
            <a:endParaRPr lang="en-US" altLang="zh-CN" sz="2400" b="0" dirty="0"/>
          </a:p>
        </p:txBody>
      </p:sp>
      <p:pic>
        <p:nvPicPr>
          <p:cNvPr id="6" name="Picture 4" descr="002"/>
          <p:cNvPicPr>
            <a:picLocks noChangeAspect="1" noChangeArrowheads="1"/>
          </p:cNvPicPr>
          <p:nvPr/>
        </p:nvPicPr>
        <p:blipFill>
          <a:blip r:embed="rId2" cstate="print"/>
          <a:srcRect/>
          <a:stretch>
            <a:fillRect/>
          </a:stretch>
        </p:blipFill>
        <p:spPr bwMode="auto">
          <a:xfrm>
            <a:off x="5148064" y="1772816"/>
            <a:ext cx="2857500" cy="38290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希腊自然哲学家：赫拉克里特与巴门尼德</a:t>
            </a:r>
            <a:endParaRPr lang="zh-CN" altLang="en-US" b="1" dirty="0">
              <a:solidFill>
                <a:schemeClr val="tx1"/>
              </a:solidFill>
            </a:endParaRPr>
          </a:p>
        </p:txBody>
      </p:sp>
      <p:sp>
        <p:nvSpPr>
          <p:cNvPr id="3" name="内容占位符 2"/>
          <p:cNvSpPr>
            <a:spLocks noGrp="1"/>
          </p:cNvSpPr>
          <p:nvPr>
            <p:ph sz="quarter" idx="1"/>
          </p:nvPr>
        </p:nvSpPr>
        <p:spPr/>
        <p:txBody>
          <a:bodyPr/>
          <a:lstStyle/>
          <a:p>
            <a:pPr>
              <a:lnSpc>
                <a:spcPct val="90000"/>
              </a:lnSpc>
            </a:pPr>
            <a:r>
              <a:rPr lang="zh-CN" altLang="en-US" b="1" dirty="0" smtClean="0"/>
              <a:t>赫拉克里特</a:t>
            </a:r>
            <a:r>
              <a:rPr lang="zh-CN" altLang="en-US" dirty="0" smtClean="0"/>
              <a:t>（</a:t>
            </a:r>
            <a:r>
              <a:rPr lang="en-US" altLang="zh-CN" dirty="0" smtClean="0"/>
              <a:t>Heraclitus</a:t>
            </a:r>
            <a:r>
              <a:rPr lang="zh-CN" altLang="en-US" dirty="0" smtClean="0"/>
              <a:t>，约前</a:t>
            </a:r>
            <a:r>
              <a:rPr lang="en-US" altLang="zh-CN" dirty="0" smtClean="0"/>
              <a:t>540</a:t>
            </a:r>
            <a:r>
              <a:rPr lang="zh-CN" altLang="en-US" dirty="0" smtClean="0"/>
              <a:t>年</a:t>
            </a:r>
            <a:r>
              <a:rPr lang="en-US" altLang="zh-CN" dirty="0" smtClean="0">
                <a:latin typeface="Times New Roman"/>
              </a:rPr>
              <a:t>—</a:t>
            </a:r>
            <a:r>
              <a:rPr lang="zh-CN" altLang="en-US" dirty="0" smtClean="0"/>
              <a:t>前</a:t>
            </a:r>
            <a:r>
              <a:rPr lang="en-US" altLang="zh-CN" dirty="0" smtClean="0"/>
              <a:t>480</a:t>
            </a:r>
            <a:r>
              <a:rPr lang="zh-CN" altLang="en-US" dirty="0" smtClean="0"/>
              <a:t>年）</a:t>
            </a:r>
          </a:p>
          <a:p>
            <a:pPr>
              <a:lnSpc>
                <a:spcPct val="90000"/>
              </a:lnSpc>
              <a:buNone/>
            </a:pPr>
            <a:r>
              <a:rPr lang="zh-CN" altLang="en-US" sz="2100" dirty="0" smtClean="0"/>
              <a:t>　　万物的本源是火</a:t>
            </a:r>
          </a:p>
          <a:p>
            <a:pPr>
              <a:lnSpc>
                <a:spcPct val="90000"/>
              </a:lnSpc>
              <a:buNone/>
            </a:pPr>
            <a:r>
              <a:rPr lang="zh-CN" altLang="en-US" sz="2100" dirty="0" smtClean="0"/>
              <a:t>　　所有事物都是流动的／</a:t>
            </a:r>
            <a:r>
              <a:rPr lang="zh-CN" altLang="en-US" sz="2100" dirty="0" smtClean="0">
                <a:latin typeface="Times New Roman"/>
              </a:rPr>
              <a:t>“</a:t>
            </a:r>
            <a:r>
              <a:rPr lang="zh-CN" altLang="en-US" sz="2100" dirty="0" smtClean="0"/>
              <a:t>人不能两次踏入同一条河流</a:t>
            </a:r>
            <a:r>
              <a:rPr lang="zh-CN" altLang="en-US" sz="2100" dirty="0" smtClean="0">
                <a:latin typeface="Times New Roman"/>
              </a:rPr>
              <a:t>”</a:t>
            </a:r>
            <a:r>
              <a:rPr lang="zh-CN" altLang="en-US" sz="2100" dirty="0" smtClean="0"/>
              <a:t>／</a:t>
            </a:r>
            <a:r>
              <a:rPr lang="zh-CN" altLang="en-US" sz="2100" dirty="0" smtClean="0">
                <a:latin typeface="Times New Roman"/>
              </a:rPr>
              <a:t>“</a:t>
            </a:r>
            <a:r>
              <a:rPr lang="zh-CN" altLang="en-US" sz="2100" dirty="0" smtClean="0"/>
              <a:t>万物皆变，无物常驻</a:t>
            </a:r>
            <a:r>
              <a:rPr lang="zh-CN" altLang="en-US" sz="2100" dirty="0" smtClean="0">
                <a:latin typeface="Times New Roman"/>
              </a:rPr>
              <a:t>”</a:t>
            </a:r>
            <a:r>
              <a:rPr lang="zh-CN" altLang="en-US" sz="2100" dirty="0" smtClean="0"/>
              <a:t>／我们的感官认知是可靠的</a:t>
            </a:r>
          </a:p>
          <a:p>
            <a:pPr>
              <a:lnSpc>
                <a:spcPct val="90000"/>
              </a:lnSpc>
              <a:buNone/>
            </a:pPr>
            <a:r>
              <a:rPr lang="zh-CN" altLang="en-US" sz="2100" dirty="0" smtClean="0"/>
              <a:t>　　普遍理性、普遍法则：</a:t>
            </a:r>
            <a:r>
              <a:rPr lang="en-US" altLang="zh-CN" sz="2100" dirty="0" smtClean="0"/>
              <a:t>logos</a:t>
            </a:r>
          </a:p>
          <a:p>
            <a:pPr>
              <a:lnSpc>
                <a:spcPct val="90000"/>
              </a:lnSpc>
            </a:pPr>
            <a:endParaRPr lang="en-US" altLang="zh-CN" dirty="0" smtClean="0"/>
          </a:p>
          <a:p>
            <a:pPr>
              <a:lnSpc>
                <a:spcPct val="90000"/>
              </a:lnSpc>
            </a:pPr>
            <a:r>
              <a:rPr lang="zh-CN" altLang="en-US" b="1" dirty="0" smtClean="0"/>
              <a:t>巴门尼德</a:t>
            </a:r>
            <a:r>
              <a:rPr lang="zh-CN" altLang="en-US" dirty="0" smtClean="0"/>
              <a:t>（</a:t>
            </a:r>
            <a:r>
              <a:rPr lang="en-US" altLang="zh-CN" dirty="0" smtClean="0"/>
              <a:t>Parmenides</a:t>
            </a:r>
            <a:r>
              <a:rPr lang="zh-CN" altLang="en-US" dirty="0" smtClean="0"/>
              <a:t>，约前</a:t>
            </a:r>
            <a:r>
              <a:rPr lang="en-US" altLang="zh-CN" dirty="0" smtClean="0"/>
              <a:t>540</a:t>
            </a:r>
            <a:r>
              <a:rPr lang="zh-CN" altLang="en-US" dirty="0" smtClean="0"/>
              <a:t>年</a:t>
            </a:r>
            <a:r>
              <a:rPr lang="en-US" altLang="zh-CN" dirty="0" smtClean="0">
                <a:latin typeface="Times New Roman"/>
              </a:rPr>
              <a:t>—</a:t>
            </a:r>
            <a:r>
              <a:rPr lang="zh-CN" altLang="en-US" dirty="0" smtClean="0"/>
              <a:t>前</a:t>
            </a:r>
            <a:r>
              <a:rPr lang="en-US" altLang="zh-CN" dirty="0" smtClean="0"/>
              <a:t>480</a:t>
            </a:r>
            <a:r>
              <a:rPr lang="zh-CN" altLang="en-US" dirty="0" smtClean="0"/>
              <a:t>年）：</a:t>
            </a:r>
          </a:p>
          <a:p>
            <a:pPr>
              <a:lnSpc>
                <a:spcPct val="90000"/>
              </a:lnSpc>
              <a:buNone/>
            </a:pPr>
            <a:r>
              <a:rPr lang="zh-CN" altLang="en-US" dirty="0" smtClean="0"/>
              <a:t>　</a:t>
            </a:r>
            <a:r>
              <a:rPr lang="zh-CN" altLang="en-US" sz="2100" dirty="0" smtClean="0"/>
              <a:t>　世上根本没有真正的变化／我们的感官认知是不可靠的</a:t>
            </a:r>
          </a:p>
          <a:p>
            <a:pPr>
              <a:lnSpc>
                <a:spcPct val="90000"/>
              </a:lnSpc>
              <a:buNone/>
            </a:pPr>
            <a:r>
              <a:rPr lang="zh-CN" altLang="en-US" sz="2100" dirty="0" smtClean="0"/>
              <a:t>　　理性主义者：相信人类的理智是世间所有知识的源泉。</a:t>
            </a:r>
          </a:p>
          <a:p>
            <a:pPr>
              <a:lnSpc>
                <a:spcPct val="90000"/>
              </a:lnSpc>
            </a:pPr>
            <a:r>
              <a:rPr lang="zh-CN" altLang="en-US" b="1" dirty="0" smtClean="0"/>
              <a:t>芝诺</a:t>
            </a:r>
            <a:r>
              <a:rPr lang="zh-CN" altLang="en-US" dirty="0" smtClean="0"/>
              <a:t>的运动悖论：二分法、阿几里斯、飞矢不动、运动场</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希腊自然哲学家：恩培多克勒</a:t>
            </a:r>
            <a:endParaRPr lang="zh-CN" altLang="en-US" b="1" dirty="0">
              <a:solidFill>
                <a:schemeClr val="tx1"/>
              </a:solidFill>
            </a:endParaRPr>
          </a:p>
        </p:txBody>
      </p:sp>
      <p:sp>
        <p:nvSpPr>
          <p:cNvPr id="3" name="内容占位符 2"/>
          <p:cNvSpPr>
            <a:spLocks noGrp="1"/>
          </p:cNvSpPr>
          <p:nvPr>
            <p:ph sz="quarter" idx="1"/>
          </p:nvPr>
        </p:nvSpPr>
        <p:spPr/>
        <p:txBody>
          <a:bodyPr/>
          <a:lstStyle/>
          <a:p>
            <a:pPr>
              <a:lnSpc>
                <a:spcPct val="150000"/>
              </a:lnSpc>
              <a:buNone/>
            </a:pPr>
            <a:r>
              <a:rPr lang="zh-CN" altLang="en-US" b="1" dirty="0" smtClean="0"/>
              <a:t>恩培多克勒</a:t>
            </a:r>
            <a:r>
              <a:rPr lang="zh-CN" altLang="en-US" b="0" dirty="0" smtClean="0"/>
              <a:t>（</a:t>
            </a:r>
            <a:r>
              <a:rPr lang="en-US" altLang="zh-CN" b="0" dirty="0" smtClean="0"/>
              <a:t>Empedocles</a:t>
            </a:r>
            <a:r>
              <a:rPr lang="zh-CN" altLang="en-US" b="0" dirty="0" smtClean="0"/>
              <a:t>）：</a:t>
            </a:r>
          </a:p>
          <a:p>
            <a:pPr>
              <a:lnSpc>
                <a:spcPct val="150000"/>
              </a:lnSpc>
            </a:pPr>
            <a:r>
              <a:rPr lang="zh-CN" altLang="en-US" b="0" dirty="0" smtClean="0"/>
              <a:t>大自然不可能只由一种元素构成，而是由四种元素构成，即</a:t>
            </a:r>
            <a:r>
              <a:rPr lang="zh-CN" altLang="en-US" b="0" dirty="0" smtClean="0">
                <a:latin typeface="Times New Roman"/>
              </a:rPr>
              <a:t>“</a:t>
            </a:r>
            <a:r>
              <a:rPr lang="zh-CN" altLang="en-US" b="0" dirty="0" smtClean="0"/>
              <a:t>四根说</a:t>
            </a:r>
            <a:r>
              <a:rPr lang="zh-CN" altLang="en-US" b="0" dirty="0" smtClean="0">
                <a:latin typeface="Times New Roman"/>
              </a:rPr>
              <a:t>”</a:t>
            </a:r>
            <a:r>
              <a:rPr lang="zh-CN" altLang="en-US" b="0" dirty="0" smtClean="0"/>
              <a:t>：土、气、火与水。</a:t>
            </a:r>
          </a:p>
          <a:p>
            <a:pPr>
              <a:lnSpc>
                <a:spcPct val="150000"/>
              </a:lnSpc>
            </a:pPr>
            <a:r>
              <a:rPr lang="zh-CN" altLang="en-US" b="0" dirty="0" smtClean="0"/>
              <a:t>自然界有两种力量，爱与恨。第一次将</a:t>
            </a:r>
            <a:r>
              <a:rPr lang="zh-CN" altLang="en-US" b="0" dirty="0" smtClean="0">
                <a:latin typeface="Times New Roman"/>
              </a:rPr>
              <a:t>“</a:t>
            </a:r>
            <a:r>
              <a:rPr lang="zh-CN" altLang="en-US" b="0" dirty="0" smtClean="0"/>
              <a:t>物质</a:t>
            </a:r>
            <a:r>
              <a:rPr lang="zh-CN" altLang="en-US" b="0" dirty="0" smtClean="0">
                <a:latin typeface="Times New Roman"/>
              </a:rPr>
              <a:t>”</a:t>
            </a:r>
            <a:r>
              <a:rPr lang="zh-CN" altLang="en-US" b="0" dirty="0" smtClean="0"/>
              <a:t>与</a:t>
            </a:r>
            <a:r>
              <a:rPr lang="zh-CN" altLang="en-US" b="0" dirty="0" smtClean="0">
                <a:latin typeface="Times New Roman"/>
              </a:rPr>
              <a:t>“</a:t>
            </a:r>
            <a:r>
              <a:rPr lang="zh-CN" altLang="en-US" b="0" dirty="0" smtClean="0"/>
              <a:t>力量</a:t>
            </a:r>
            <a:r>
              <a:rPr lang="zh-CN" altLang="en-US" b="0" dirty="0" smtClean="0">
                <a:latin typeface="Times New Roman"/>
              </a:rPr>
              <a:t>”</a:t>
            </a:r>
            <a:r>
              <a:rPr lang="zh-CN" altLang="en-US" b="0" dirty="0" smtClean="0"/>
              <a:t>分开。</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希腊自然哲学家：德谟克里特</a:t>
            </a:r>
            <a:endParaRPr lang="zh-CN" altLang="en-US" b="1" dirty="0">
              <a:solidFill>
                <a:schemeClr val="tx1"/>
              </a:solidFill>
            </a:endParaRPr>
          </a:p>
        </p:txBody>
      </p:sp>
      <p:sp>
        <p:nvSpPr>
          <p:cNvPr id="3" name="内容占位符 2"/>
          <p:cNvSpPr>
            <a:spLocks noGrp="1"/>
          </p:cNvSpPr>
          <p:nvPr>
            <p:ph sz="quarter" idx="1"/>
          </p:nvPr>
        </p:nvSpPr>
        <p:spPr/>
        <p:txBody>
          <a:bodyPr/>
          <a:lstStyle/>
          <a:p>
            <a:pPr>
              <a:buNone/>
            </a:pPr>
            <a:r>
              <a:rPr lang="zh-CN" altLang="en-US" b="1" dirty="0" smtClean="0"/>
              <a:t>德谟克里特</a:t>
            </a:r>
            <a:r>
              <a:rPr lang="zh-CN" altLang="en-US" dirty="0" smtClean="0"/>
              <a:t>（约前</a:t>
            </a:r>
            <a:r>
              <a:rPr lang="en-US" altLang="zh-CN" dirty="0" smtClean="0"/>
              <a:t>460</a:t>
            </a:r>
            <a:r>
              <a:rPr lang="en-US" altLang="zh-CN" dirty="0" smtClean="0">
                <a:latin typeface="Times New Roman"/>
              </a:rPr>
              <a:t>—</a:t>
            </a:r>
            <a:r>
              <a:rPr lang="zh-CN" altLang="en-US" dirty="0" smtClean="0"/>
              <a:t>前</a:t>
            </a:r>
            <a:r>
              <a:rPr lang="en-US" altLang="zh-CN" dirty="0" smtClean="0"/>
              <a:t>370</a:t>
            </a:r>
            <a:r>
              <a:rPr lang="zh-CN" altLang="en-US" dirty="0" smtClean="0"/>
              <a:t>年）及其老师留基伯提出了著名的原子论。</a:t>
            </a:r>
          </a:p>
          <a:p>
            <a:r>
              <a:rPr lang="zh-CN" altLang="en-US" dirty="0" smtClean="0"/>
              <a:t>世界是统一的，自然现象可以得到统一的解释</a:t>
            </a:r>
            <a:r>
              <a:rPr lang="zh-CN" altLang="en-US" sz="2800" b="0" dirty="0" smtClean="0"/>
              <a:t>，</a:t>
            </a:r>
            <a:r>
              <a:rPr lang="zh-CN" altLang="en-US" dirty="0" smtClean="0"/>
              <a:t>将宏观归结为微观，即原子。</a:t>
            </a:r>
          </a:p>
          <a:p>
            <a:r>
              <a:rPr lang="zh-CN" altLang="en-US" dirty="0" smtClean="0"/>
              <a:t>原子是永恒的，不可分割的。</a:t>
            </a:r>
            <a:r>
              <a:rPr lang="en-US" altLang="zh-CN" dirty="0" smtClean="0"/>
              <a:t>atom</a:t>
            </a:r>
            <a:r>
              <a:rPr lang="zh-CN" altLang="en-US" dirty="0" smtClean="0"/>
              <a:t>原意即</a:t>
            </a:r>
            <a:r>
              <a:rPr lang="zh-CN" altLang="en-US" dirty="0" smtClean="0">
                <a:latin typeface="Times New Roman"/>
              </a:rPr>
              <a:t>“</a:t>
            </a:r>
            <a:r>
              <a:rPr lang="zh-CN" altLang="en-US" dirty="0" smtClean="0"/>
              <a:t>不可分割的</a:t>
            </a:r>
            <a:r>
              <a:rPr lang="zh-CN" altLang="en-US" dirty="0" smtClean="0">
                <a:latin typeface="Times New Roman"/>
              </a:rPr>
              <a:t>”</a:t>
            </a:r>
            <a:r>
              <a:rPr lang="zh-CN" altLang="en-US" dirty="0" smtClean="0"/>
              <a:t>。</a:t>
            </a:r>
          </a:p>
          <a:p>
            <a:r>
              <a:rPr lang="zh-CN" altLang="en-US" dirty="0" smtClean="0"/>
              <a:t>原子在形状、大小、数量上不一样。将质的区别变成量的区别，使统一的自然界可以用数的科学来描述。</a:t>
            </a:r>
          </a:p>
          <a:p>
            <a:r>
              <a:rPr lang="zh-CN" altLang="en-US" dirty="0" smtClean="0"/>
              <a:t>万事万物都遵从必要的</a:t>
            </a:r>
            <a:r>
              <a:rPr lang="zh-CN" altLang="en-US" dirty="0" smtClean="0">
                <a:latin typeface="Times New Roman"/>
              </a:rPr>
              <a:t>“</a:t>
            </a:r>
            <a:r>
              <a:rPr lang="zh-CN" altLang="en-US" dirty="0" smtClean="0"/>
              <a:t>必然法则</a:t>
            </a:r>
            <a:r>
              <a:rPr lang="zh-CN" altLang="en-US" dirty="0" smtClean="0">
                <a:latin typeface="Times New Roman"/>
              </a:rPr>
              <a:t>”</a:t>
            </a:r>
            <a:r>
              <a:rPr lang="zh-CN" altLang="en-US" dirty="0" smtClean="0"/>
              <a:t>，每一件事之所以发生都有一个自然的原因，这个原因原本就存在于事物本身。</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希腊古典时期的哲学家：柏拉图</a:t>
            </a:r>
            <a:endParaRPr lang="zh-CN" altLang="en-US" b="1" dirty="0">
              <a:solidFill>
                <a:schemeClr val="tx1"/>
              </a:solidFill>
            </a:endParaRPr>
          </a:p>
        </p:txBody>
      </p:sp>
      <p:sp>
        <p:nvSpPr>
          <p:cNvPr id="3" name="内容占位符 2"/>
          <p:cNvSpPr>
            <a:spLocks noGrp="1"/>
          </p:cNvSpPr>
          <p:nvPr>
            <p:ph sz="quarter" idx="1"/>
          </p:nvPr>
        </p:nvSpPr>
        <p:spPr>
          <a:xfrm>
            <a:off x="457200" y="1600200"/>
            <a:ext cx="3610744" cy="4873752"/>
          </a:xfrm>
        </p:spPr>
        <p:txBody>
          <a:bodyPr/>
          <a:lstStyle/>
          <a:p>
            <a:pPr>
              <a:lnSpc>
                <a:spcPct val="150000"/>
              </a:lnSpc>
              <a:buNone/>
            </a:pPr>
            <a:r>
              <a:rPr lang="zh-CN" altLang="en-US" b="1" dirty="0" smtClean="0"/>
              <a:t>柏拉图</a:t>
            </a:r>
            <a:r>
              <a:rPr lang="zh-CN" altLang="en-US" b="0" dirty="0" smtClean="0"/>
              <a:t>（</a:t>
            </a:r>
            <a:r>
              <a:rPr lang="en-US" altLang="zh-CN" b="0" dirty="0" smtClean="0"/>
              <a:t>Plato</a:t>
            </a:r>
            <a:r>
              <a:rPr lang="zh-CN" altLang="en-US" b="0" dirty="0" smtClean="0"/>
              <a:t>，前</a:t>
            </a:r>
            <a:r>
              <a:rPr lang="en-US" altLang="zh-CN" b="0" dirty="0" smtClean="0"/>
              <a:t>427</a:t>
            </a:r>
            <a:r>
              <a:rPr lang="en-US" altLang="zh-CN" b="0" dirty="0" smtClean="0">
                <a:latin typeface="Times New Roman"/>
              </a:rPr>
              <a:t>—</a:t>
            </a:r>
            <a:r>
              <a:rPr lang="zh-CN" altLang="en-US" b="0" dirty="0" smtClean="0"/>
              <a:t>前</a:t>
            </a:r>
            <a:r>
              <a:rPr lang="en-US" altLang="zh-CN" b="0" dirty="0" smtClean="0"/>
              <a:t>347</a:t>
            </a:r>
            <a:r>
              <a:rPr lang="zh-CN" altLang="en-US" b="0" dirty="0" smtClean="0"/>
              <a:t>）：</a:t>
            </a:r>
          </a:p>
          <a:p>
            <a:pPr>
              <a:lnSpc>
                <a:spcPct val="150000"/>
              </a:lnSpc>
            </a:pPr>
            <a:r>
              <a:rPr lang="zh-CN" altLang="en-US" b="0" dirty="0" smtClean="0"/>
              <a:t>　创立</a:t>
            </a:r>
            <a:r>
              <a:rPr lang="zh-CN" altLang="en-US" b="0" dirty="0" smtClean="0">
                <a:latin typeface="Times New Roman"/>
              </a:rPr>
              <a:t>“</a:t>
            </a:r>
            <a:r>
              <a:rPr lang="zh-CN" altLang="en-US" b="0" dirty="0" smtClean="0"/>
              <a:t>柏拉图学园</a:t>
            </a:r>
            <a:r>
              <a:rPr lang="zh-CN" altLang="en-US" b="0" dirty="0" smtClean="0">
                <a:latin typeface="Times New Roman"/>
              </a:rPr>
              <a:t>”</a:t>
            </a:r>
            <a:endParaRPr lang="zh-CN" altLang="en-US" b="0" dirty="0" smtClean="0"/>
          </a:p>
          <a:p>
            <a:pPr>
              <a:lnSpc>
                <a:spcPct val="150000"/>
              </a:lnSpc>
            </a:pPr>
            <a:r>
              <a:rPr lang="zh-CN" altLang="en-US" b="0" dirty="0" smtClean="0"/>
              <a:t>　提出</a:t>
            </a:r>
            <a:r>
              <a:rPr lang="zh-CN" altLang="en-US" b="0" dirty="0" smtClean="0">
                <a:latin typeface="Times New Roman"/>
              </a:rPr>
              <a:t>“</a:t>
            </a:r>
            <a:r>
              <a:rPr lang="zh-CN" altLang="en-US" b="0" dirty="0" smtClean="0"/>
              <a:t>理念（</a:t>
            </a:r>
            <a:r>
              <a:rPr lang="en-US" altLang="zh-CN" dirty="0" smtClean="0"/>
              <a:t>I</a:t>
            </a:r>
            <a:r>
              <a:rPr lang="en-US" altLang="zh-CN" b="0" dirty="0" smtClean="0"/>
              <a:t>dea</a:t>
            </a:r>
            <a:r>
              <a:rPr lang="zh-CN" altLang="en-US" b="0" dirty="0" smtClean="0"/>
              <a:t>）论</a:t>
            </a:r>
            <a:r>
              <a:rPr lang="zh-CN" altLang="en-US" b="0" dirty="0" smtClean="0">
                <a:latin typeface="Times New Roman"/>
              </a:rPr>
              <a:t>”</a:t>
            </a:r>
            <a:r>
              <a:rPr lang="zh-CN" altLang="en-US" b="0" dirty="0" smtClean="0"/>
              <a:t>。</a:t>
            </a:r>
          </a:p>
          <a:p>
            <a:endParaRPr lang="zh-CN" altLang="en-US" dirty="0"/>
          </a:p>
        </p:txBody>
      </p:sp>
      <p:pic>
        <p:nvPicPr>
          <p:cNvPr id="4" name="Picture 4" descr="005"/>
          <p:cNvPicPr>
            <a:picLocks noChangeAspect="1" noChangeArrowheads="1"/>
          </p:cNvPicPr>
          <p:nvPr/>
        </p:nvPicPr>
        <p:blipFill>
          <a:blip r:embed="rId2" cstate="print"/>
          <a:srcRect/>
          <a:stretch>
            <a:fillRect/>
          </a:stretch>
        </p:blipFill>
        <p:spPr bwMode="auto">
          <a:xfrm>
            <a:off x="4499992" y="1700808"/>
            <a:ext cx="3429000" cy="45259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7200" y="1600200"/>
            <a:ext cx="7859216" cy="4873752"/>
          </a:xfrm>
        </p:spPr>
        <p:txBody>
          <a:bodyPr/>
          <a:lstStyle/>
          <a:p>
            <a:pPr>
              <a:lnSpc>
                <a:spcPct val="150000"/>
              </a:lnSpc>
            </a:pPr>
            <a:r>
              <a:rPr lang="zh-CN" altLang="en-US" b="0" dirty="0" smtClean="0">
                <a:latin typeface="宋体" pitchFamily="2" charset="-122"/>
              </a:rPr>
              <a:t>现实世界外存在一个理念世界</a:t>
            </a:r>
            <a:r>
              <a:rPr lang="en-US" altLang="zh-CN" b="0" dirty="0" smtClean="0">
                <a:latin typeface="宋体" pitchFamily="2" charset="-122"/>
              </a:rPr>
              <a:t>(</a:t>
            </a:r>
            <a:r>
              <a:rPr lang="zh-CN" altLang="en-US" b="0" dirty="0" smtClean="0">
                <a:latin typeface="宋体" pitchFamily="2" charset="-122"/>
              </a:rPr>
              <a:t>洞穴隐喻</a:t>
            </a:r>
            <a:r>
              <a:rPr lang="en-US" altLang="zh-CN" b="0" dirty="0" smtClean="0">
                <a:latin typeface="宋体" pitchFamily="2" charset="-122"/>
              </a:rPr>
              <a:t>)</a:t>
            </a:r>
            <a:r>
              <a:rPr lang="zh-CN" altLang="en-US" b="0" dirty="0" smtClean="0">
                <a:latin typeface="宋体" pitchFamily="2" charset="-122"/>
              </a:rPr>
              <a:t>；</a:t>
            </a:r>
            <a:endParaRPr lang="zh-CN" altLang="en-US" b="0" dirty="0" smtClean="0"/>
          </a:p>
          <a:p>
            <a:pPr>
              <a:lnSpc>
                <a:spcPct val="150000"/>
              </a:lnSpc>
            </a:pPr>
            <a:r>
              <a:rPr lang="zh-CN" altLang="en-US" b="0" dirty="0" smtClean="0"/>
              <a:t>先有理念，再有现实事物；</a:t>
            </a:r>
          </a:p>
          <a:p>
            <a:pPr>
              <a:lnSpc>
                <a:spcPct val="150000"/>
              </a:lnSpc>
            </a:pPr>
            <a:r>
              <a:rPr lang="zh-CN" altLang="en-US" b="0" dirty="0" smtClean="0">
                <a:latin typeface="宋体" pitchFamily="2" charset="-122"/>
              </a:rPr>
              <a:t>理念是完美的、永恒不变的；</a:t>
            </a:r>
          </a:p>
          <a:p>
            <a:pPr>
              <a:lnSpc>
                <a:spcPct val="150000"/>
              </a:lnSpc>
            </a:pPr>
            <a:r>
              <a:rPr lang="zh-CN" altLang="en-US" b="0" dirty="0" smtClean="0">
                <a:latin typeface="宋体" pitchFamily="2" charset="-122"/>
              </a:rPr>
              <a:t>数学是通往理念世界的工具。</a:t>
            </a:r>
            <a:r>
              <a:rPr lang="zh-CN" altLang="en-US" b="0" dirty="0" smtClean="0">
                <a:latin typeface="Times New Roman"/>
              </a:rPr>
              <a:t>“</a:t>
            </a:r>
            <a:r>
              <a:rPr lang="zh-CN" altLang="en-US" b="0" dirty="0" smtClean="0">
                <a:latin typeface="宋体" pitchFamily="2" charset="-122"/>
              </a:rPr>
              <a:t>不懂数学者不得入内</a:t>
            </a:r>
            <a:r>
              <a:rPr lang="zh-CN" altLang="en-US" b="0" dirty="0" smtClean="0">
                <a:latin typeface="Times New Roman"/>
              </a:rPr>
              <a:t>”</a:t>
            </a:r>
            <a:r>
              <a:rPr lang="zh-CN" altLang="en-US" b="0" dirty="0" smtClean="0">
                <a:latin typeface="宋体" pitchFamily="2" charset="-122"/>
              </a:rPr>
              <a:t> </a:t>
            </a:r>
          </a:p>
          <a:p>
            <a:pPr>
              <a:lnSpc>
                <a:spcPct val="150000"/>
              </a:lnSpc>
            </a:pPr>
            <a:r>
              <a:rPr lang="zh-CN" altLang="en-US" b="0" dirty="0" smtClean="0">
                <a:latin typeface="宋体" pitchFamily="2" charset="-122"/>
              </a:rPr>
              <a:t>数理天文学：拯救现象</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什么是</a:t>
            </a:r>
            <a:r>
              <a:rPr lang="en-US" altLang="zh-CN" b="1" dirty="0" smtClean="0">
                <a:solidFill>
                  <a:schemeClr val="tx1"/>
                </a:solidFill>
              </a:rPr>
              <a:t>“</a:t>
            </a:r>
            <a:r>
              <a:rPr lang="zh-CN" altLang="en-US" b="1" dirty="0" smtClean="0">
                <a:solidFill>
                  <a:schemeClr val="tx1"/>
                </a:solidFill>
              </a:rPr>
              <a:t>自然辩证法</a:t>
            </a:r>
            <a:r>
              <a:rPr lang="en-US" altLang="zh-CN" b="1" dirty="0" smtClean="0">
                <a:solidFill>
                  <a:schemeClr val="tx1"/>
                </a:solidFill>
              </a:rPr>
              <a:t>”</a:t>
            </a:r>
            <a:endParaRPr lang="zh-CN" altLang="en-US" b="1" dirty="0">
              <a:solidFill>
                <a:schemeClr val="tx1"/>
              </a:solidFill>
            </a:endParaRPr>
          </a:p>
        </p:txBody>
      </p:sp>
      <p:sp>
        <p:nvSpPr>
          <p:cNvPr id="3" name="内容占位符 2"/>
          <p:cNvSpPr>
            <a:spLocks noGrp="1"/>
          </p:cNvSpPr>
          <p:nvPr>
            <p:ph sz="quarter" idx="1"/>
          </p:nvPr>
        </p:nvSpPr>
        <p:spPr/>
        <p:txBody>
          <a:bodyPr/>
          <a:lstStyle/>
          <a:p>
            <a:pPr algn="just">
              <a:buNone/>
            </a:pPr>
            <a:r>
              <a:rPr lang="zh-CN" altLang="en-US" dirty="0" smtClean="0">
                <a:latin typeface="Times New Roman" pitchFamily="18" charset="0"/>
              </a:rPr>
              <a:t>    “自然辩证法”是理工农医硕士研究生的政治必修课，偏重理科色彩。</a:t>
            </a:r>
          </a:p>
          <a:p>
            <a:pPr algn="just">
              <a:buNone/>
            </a:pPr>
            <a:endParaRPr lang="zh-CN" altLang="en-US" dirty="0" smtClean="0">
              <a:latin typeface="宋体" pitchFamily="2" charset="-122"/>
            </a:endParaRPr>
          </a:p>
          <a:p>
            <a:pPr>
              <a:buNone/>
            </a:pPr>
            <a:r>
              <a:rPr lang="zh-CN" altLang="en-US" dirty="0" smtClean="0">
                <a:latin typeface="Times New Roman"/>
              </a:rPr>
              <a:t>“</a:t>
            </a:r>
            <a:r>
              <a:rPr lang="zh-CN" altLang="en-US" dirty="0" smtClean="0">
                <a:latin typeface="宋体" pitchFamily="2" charset="-122"/>
              </a:rPr>
              <a:t>自然辩证法</a:t>
            </a:r>
            <a:r>
              <a:rPr lang="zh-CN" altLang="en-US" dirty="0" smtClean="0">
                <a:latin typeface="Times New Roman"/>
              </a:rPr>
              <a:t>”</a:t>
            </a:r>
            <a:r>
              <a:rPr lang="zh-CN" altLang="en-US" dirty="0" smtClean="0">
                <a:latin typeface="宋体" pitchFamily="2" charset="-122"/>
              </a:rPr>
              <a:t>一词有四种指称：</a:t>
            </a:r>
          </a:p>
          <a:p>
            <a:r>
              <a:rPr lang="zh-CN" altLang="en-US" dirty="0" smtClean="0">
                <a:latin typeface="宋体" pitchFamily="2" charset="-122"/>
              </a:rPr>
              <a:t>一部手稿的名称（</a:t>
            </a:r>
            <a:r>
              <a:rPr lang="en-US" altLang="zh-CN" dirty="0" smtClean="0">
                <a:latin typeface="宋体" pitchFamily="2" charset="-122"/>
              </a:rPr>
              <a:t>1873</a:t>
            </a:r>
            <a:r>
              <a:rPr lang="zh-CN" altLang="en-US" dirty="0" smtClean="0">
                <a:latin typeface="宋体" pitchFamily="2" charset="-122"/>
              </a:rPr>
              <a:t>－</a:t>
            </a:r>
            <a:r>
              <a:rPr lang="en-US" altLang="zh-CN" dirty="0" smtClean="0">
                <a:latin typeface="宋体" pitchFamily="2" charset="-122"/>
              </a:rPr>
              <a:t>1883</a:t>
            </a:r>
            <a:r>
              <a:rPr lang="zh-CN" altLang="en-US" dirty="0" smtClean="0">
                <a:latin typeface="宋体" pitchFamily="2" charset="-122"/>
              </a:rPr>
              <a:t>）</a:t>
            </a:r>
          </a:p>
          <a:p>
            <a:r>
              <a:rPr lang="zh-CN" altLang="en-US" dirty="0" smtClean="0">
                <a:latin typeface="宋体" pitchFamily="2" charset="-122"/>
              </a:rPr>
              <a:t>一种自然哲学观点</a:t>
            </a:r>
          </a:p>
          <a:p>
            <a:r>
              <a:rPr lang="zh-CN" altLang="en-US" dirty="0" smtClean="0">
                <a:latin typeface="宋体" pitchFamily="2" charset="-122"/>
              </a:rPr>
              <a:t>曾经是一个二级学科的名称</a:t>
            </a:r>
          </a:p>
          <a:p>
            <a:r>
              <a:rPr lang="zh-CN" altLang="en-US" dirty="0" smtClean="0">
                <a:latin typeface="宋体" pitchFamily="2" charset="-122"/>
              </a:rPr>
              <a:t>为理工农医硕士研究生开设的政治必修课名称</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希腊古典时期的哲学家：亚里士多德</a:t>
            </a:r>
            <a:endParaRPr lang="zh-CN" altLang="en-US" b="1" dirty="0">
              <a:solidFill>
                <a:schemeClr val="tx1"/>
              </a:solidFill>
            </a:endParaRPr>
          </a:p>
        </p:txBody>
      </p:sp>
      <p:sp>
        <p:nvSpPr>
          <p:cNvPr id="3" name="内容占位符 2"/>
          <p:cNvSpPr>
            <a:spLocks noGrp="1"/>
          </p:cNvSpPr>
          <p:nvPr>
            <p:ph sz="quarter" idx="1"/>
          </p:nvPr>
        </p:nvSpPr>
        <p:spPr>
          <a:xfrm>
            <a:off x="457200" y="1600200"/>
            <a:ext cx="3682752" cy="4873752"/>
          </a:xfrm>
        </p:spPr>
        <p:txBody>
          <a:bodyPr/>
          <a:lstStyle/>
          <a:p>
            <a:pPr>
              <a:lnSpc>
                <a:spcPct val="150000"/>
              </a:lnSpc>
              <a:buNone/>
            </a:pPr>
            <a:r>
              <a:rPr lang="zh-CN" altLang="en-US" b="1" dirty="0" smtClean="0"/>
              <a:t>亚里士多德</a:t>
            </a:r>
            <a:r>
              <a:rPr lang="zh-CN" altLang="en-US" b="0" dirty="0" smtClean="0"/>
              <a:t>（</a:t>
            </a:r>
            <a:r>
              <a:rPr lang="en-US" altLang="zh-CN" b="0" dirty="0" smtClean="0"/>
              <a:t>Aristotle</a:t>
            </a:r>
            <a:r>
              <a:rPr lang="zh-CN" altLang="en-US" b="0" dirty="0" smtClean="0"/>
              <a:t>，前</a:t>
            </a:r>
            <a:r>
              <a:rPr lang="en-US" altLang="zh-CN" b="0" dirty="0" smtClean="0"/>
              <a:t>384</a:t>
            </a:r>
            <a:r>
              <a:rPr lang="en-US" altLang="zh-CN" b="0" dirty="0" smtClean="0">
                <a:latin typeface="Times New Roman"/>
              </a:rPr>
              <a:t>—</a:t>
            </a:r>
            <a:r>
              <a:rPr lang="zh-CN" altLang="en-US" b="0" dirty="0" smtClean="0"/>
              <a:t>前</a:t>
            </a:r>
            <a:r>
              <a:rPr lang="en-US" altLang="zh-CN" b="0" dirty="0" smtClean="0"/>
              <a:t>322</a:t>
            </a:r>
            <a:r>
              <a:rPr lang="zh-CN" altLang="en-US" b="0" dirty="0" smtClean="0"/>
              <a:t>年）：</a:t>
            </a:r>
            <a:endParaRPr lang="en-US" altLang="zh-CN" b="0" dirty="0" smtClean="0"/>
          </a:p>
          <a:p>
            <a:pPr>
              <a:lnSpc>
                <a:spcPct val="150000"/>
              </a:lnSpc>
            </a:pPr>
            <a:r>
              <a:rPr lang="zh-CN" altLang="en-US" b="0" dirty="0" smtClean="0"/>
              <a:t>柏拉图的学生</a:t>
            </a:r>
            <a:endParaRPr lang="en-US" altLang="zh-CN" b="0" dirty="0" smtClean="0"/>
          </a:p>
          <a:p>
            <a:pPr>
              <a:lnSpc>
                <a:spcPct val="150000"/>
              </a:lnSpc>
            </a:pPr>
            <a:r>
              <a:rPr lang="zh-CN" altLang="en-US" b="0" dirty="0" smtClean="0"/>
              <a:t>吾爱吾师，吾尤爱真理</a:t>
            </a:r>
            <a:endParaRPr lang="en-US" altLang="zh-CN" b="0" dirty="0" smtClean="0"/>
          </a:p>
          <a:p>
            <a:pPr>
              <a:lnSpc>
                <a:spcPct val="150000"/>
              </a:lnSpc>
            </a:pPr>
            <a:r>
              <a:rPr lang="zh-CN" altLang="en-US" b="0" dirty="0" smtClean="0"/>
              <a:t>在吕克昂创立</a:t>
            </a:r>
            <a:r>
              <a:rPr lang="zh-CN" altLang="en-US" b="0" dirty="0" smtClean="0">
                <a:latin typeface="Times New Roman"/>
              </a:rPr>
              <a:t>“</a:t>
            </a:r>
            <a:r>
              <a:rPr lang="zh-CN" altLang="en-US" b="0" dirty="0" smtClean="0"/>
              <a:t>逍遥学派</a:t>
            </a:r>
            <a:r>
              <a:rPr lang="zh-CN" altLang="en-US" b="0" dirty="0" smtClean="0">
                <a:latin typeface="Times New Roman"/>
              </a:rPr>
              <a:t>”</a:t>
            </a:r>
            <a:r>
              <a:rPr lang="zh-CN" altLang="en-US" b="0" dirty="0" smtClean="0"/>
              <a:t>。</a:t>
            </a:r>
            <a:endParaRPr lang="zh-CN" altLang="en-US" dirty="0"/>
          </a:p>
        </p:txBody>
      </p:sp>
      <p:pic>
        <p:nvPicPr>
          <p:cNvPr id="4" name="Picture 4" descr="006"/>
          <p:cNvPicPr>
            <a:picLocks noChangeAspect="1" noChangeArrowheads="1"/>
          </p:cNvPicPr>
          <p:nvPr/>
        </p:nvPicPr>
        <p:blipFill>
          <a:blip r:embed="rId2" cstate="print"/>
          <a:srcRect/>
          <a:stretch>
            <a:fillRect/>
          </a:stretch>
        </p:blipFill>
        <p:spPr bwMode="auto">
          <a:xfrm>
            <a:off x="4716016" y="1700808"/>
            <a:ext cx="3429000" cy="444658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499176" cy="4873752"/>
          </a:xfrm>
        </p:spPr>
        <p:txBody>
          <a:bodyPr/>
          <a:lstStyle/>
          <a:p>
            <a:r>
              <a:rPr lang="zh-CN" altLang="en-US" dirty="0" smtClean="0">
                <a:latin typeface="Times New Roman" pitchFamily="18" charset="0"/>
              </a:rPr>
              <a:t>百科全书式学者，著作几乎遍及每一学术领域 ：第一哲学</a:t>
            </a:r>
            <a:r>
              <a:rPr lang="en-US" altLang="zh-CN" dirty="0" smtClean="0">
                <a:latin typeface="Times New Roman" pitchFamily="18" charset="0"/>
              </a:rPr>
              <a:t>《</a:t>
            </a:r>
            <a:r>
              <a:rPr lang="zh-CN" altLang="en-US" dirty="0" smtClean="0">
                <a:latin typeface="Times New Roman" pitchFamily="18" charset="0"/>
              </a:rPr>
              <a:t>形而上学</a:t>
            </a:r>
            <a:r>
              <a:rPr lang="en-US" altLang="zh-CN" dirty="0" smtClean="0">
                <a:latin typeface="Times New Roman" pitchFamily="18" charset="0"/>
              </a:rPr>
              <a:t>》</a:t>
            </a:r>
            <a:r>
              <a:rPr lang="zh-CN" altLang="en-US" dirty="0" smtClean="0">
                <a:latin typeface="Times New Roman" pitchFamily="18" charset="0"/>
              </a:rPr>
              <a:t>，物理学</a:t>
            </a:r>
            <a:r>
              <a:rPr lang="en-US" altLang="zh-CN" dirty="0" smtClean="0">
                <a:latin typeface="Times New Roman" pitchFamily="18" charset="0"/>
              </a:rPr>
              <a:t>《</a:t>
            </a:r>
            <a:r>
              <a:rPr lang="zh-CN" altLang="en-US" dirty="0" smtClean="0">
                <a:latin typeface="Times New Roman" pitchFamily="18" charset="0"/>
              </a:rPr>
              <a:t>物理学</a:t>
            </a:r>
            <a:r>
              <a:rPr lang="en-US" altLang="zh-CN" dirty="0" smtClean="0">
                <a:latin typeface="Times New Roman" pitchFamily="18" charset="0"/>
              </a:rPr>
              <a:t>》《</a:t>
            </a:r>
            <a:r>
              <a:rPr lang="zh-CN" altLang="en-US" dirty="0" smtClean="0">
                <a:latin typeface="Times New Roman" pitchFamily="18" charset="0"/>
              </a:rPr>
              <a:t>论天</a:t>
            </a:r>
            <a:r>
              <a:rPr lang="en-US" altLang="zh-CN" dirty="0" smtClean="0">
                <a:latin typeface="Times New Roman" pitchFamily="18" charset="0"/>
              </a:rPr>
              <a:t>》《</a:t>
            </a:r>
            <a:r>
              <a:rPr lang="zh-CN" altLang="en-US" dirty="0" smtClean="0">
                <a:latin typeface="Times New Roman" pitchFamily="18" charset="0"/>
              </a:rPr>
              <a:t>论宇宙</a:t>
            </a:r>
            <a:r>
              <a:rPr lang="en-US" altLang="zh-CN" dirty="0" smtClean="0">
                <a:latin typeface="Times New Roman" pitchFamily="18" charset="0"/>
              </a:rPr>
              <a:t>》</a:t>
            </a:r>
            <a:r>
              <a:rPr lang="zh-CN" altLang="en-US" dirty="0" smtClean="0">
                <a:latin typeface="Times New Roman" pitchFamily="18" charset="0"/>
              </a:rPr>
              <a:t>，生物学</a:t>
            </a:r>
            <a:r>
              <a:rPr lang="en-US" altLang="zh-CN" dirty="0" smtClean="0">
                <a:latin typeface="Times New Roman" pitchFamily="18" charset="0"/>
              </a:rPr>
              <a:t>《</a:t>
            </a:r>
            <a:r>
              <a:rPr lang="zh-CN" altLang="en-US" dirty="0" smtClean="0">
                <a:latin typeface="Times New Roman" pitchFamily="18" charset="0"/>
              </a:rPr>
              <a:t>动物志</a:t>
            </a:r>
            <a:r>
              <a:rPr lang="en-US" altLang="zh-CN" dirty="0" smtClean="0">
                <a:latin typeface="Times New Roman" pitchFamily="18" charset="0"/>
              </a:rPr>
              <a:t>》《</a:t>
            </a:r>
            <a:r>
              <a:rPr lang="zh-CN" altLang="en-US" dirty="0" smtClean="0">
                <a:latin typeface="Times New Roman" pitchFamily="18" charset="0"/>
              </a:rPr>
              <a:t>论灵魂</a:t>
            </a:r>
            <a:r>
              <a:rPr lang="en-US" altLang="zh-CN" dirty="0" smtClean="0">
                <a:latin typeface="Times New Roman" pitchFamily="18" charset="0"/>
              </a:rPr>
              <a:t>》</a:t>
            </a:r>
            <a:r>
              <a:rPr lang="zh-CN" altLang="en-US" dirty="0" smtClean="0">
                <a:latin typeface="Times New Roman" pitchFamily="18" charset="0"/>
              </a:rPr>
              <a:t>，逻辑学</a:t>
            </a:r>
            <a:r>
              <a:rPr lang="en-US" altLang="zh-CN" dirty="0" smtClean="0">
                <a:latin typeface="Times New Roman" pitchFamily="18" charset="0"/>
              </a:rPr>
              <a:t>《</a:t>
            </a:r>
            <a:r>
              <a:rPr lang="zh-CN" altLang="en-US" dirty="0" smtClean="0">
                <a:latin typeface="Times New Roman" pitchFamily="18" charset="0"/>
              </a:rPr>
              <a:t>范畴论</a:t>
            </a:r>
            <a:r>
              <a:rPr lang="en-US" altLang="zh-CN" dirty="0" smtClean="0">
                <a:latin typeface="Times New Roman" pitchFamily="18" charset="0"/>
              </a:rPr>
              <a:t>》《</a:t>
            </a:r>
            <a:r>
              <a:rPr lang="zh-CN" altLang="en-US" dirty="0" smtClean="0">
                <a:latin typeface="Times New Roman" pitchFamily="18" charset="0"/>
              </a:rPr>
              <a:t>分析篇</a:t>
            </a:r>
            <a:r>
              <a:rPr lang="en-US" altLang="zh-CN" dirty="0" smtClean="0">
                <a:latin typeface="Times New Roman" pitchFamily="18" charset="0"/>
              </a:rPr>
              <a:t>》</a:t>
            </a:r>
            <a:r>
              <a:rPr lang="zh-CN" altLang="en-US" dirty="0" smtClean="0">
                <a:latin typeface="Times New Roman" pitchFamily="18" charset="0"/>
              </a:rPr>
              <a:t>，伦理学著作</a:t>
            </a:r>
            <a:r>
              <a:rPr lang="en-US" altLang="zh-CN" dirty="0" smtClean="0">
                <a:latin typeface="Times New Roman" pitchFamily="18" charset="0"/>
              </a:rPr>
              <a:t>《</a:t>
            </a:r>
            <a:r>
              <a:rPr lang="zh-CN" altLang="en-US" dirty="0" smtClean="0">
                <a:latin typeface="Times New Roman" pitchFamily="18" charset="0"/>
              </a:rPr>
              <a:t>尼各马可伦理学</a:t>
            </a:r>
            <a:r>
              <a:rPr lang="en-US" altLang="zh-CN" dirty="0" smtClean="0">
                <a:latin typeface="Times New Roman" pitchFamily="18" charset="0"/>
              </a:rPr>
              <a:t>》《</a:t>
            </a:r>
            <a:r>
              <a:rPr lang="zh-CN" altLang="en-US" dirty="0" smtClean="0">
                <a:latin typeface="Times New Roman" pitchFamily="18" charset="0"/>
              </a:rPr>
              <a:t>大伦理学</a:t>
            </a:r>
            <a:r>
              <a:rPr lang="en-US" altLang="zh-CN" dirty="0" smtClean="0">
                <a:latin typeface="Times New Roman" pitchFamily="18" charset="0"/>
              </a:rPr>
              <a:t>》</a:t>
            </a:r>
            <a:r>
              <a:rPr lang="zh-CN" altLang="en-US" dirty="0" smtClean="0">
                <a:latin typeface="Times New Roman" pitchFamily="18" charset="0"/>
              </a:rPr>
              <a:t>，及</a:t>
            </a:r>
            <a:r>
              <a:rPr lang="en-US" altLang="zh-CN" dirty="0" smtClean="0">
                <a:latin typeface="Times New Roman" pitchFamily="18" charset="0"/>
              </a:rPr>
              <a:t>《</a:t>
            </a:r>
            <a:r>
              <a:rPr lang="zh-CN" altLang="en-US" dirty="0" smtClean="0">
                <a:latin typeface="Times New Roman" pitchFamily="18" charset="0"/>
              </a:rPr>
              <a:t>政治学</a:t>
            </a:r>
            <a:r>
              <a:rPr lang="en-US" altLang="zh-CN" dirty="0" smtClean="0">
                <a:latin typeface="Times New Roman" pitchFamily="18" charset="0"/>
              </a:rPr>
              <a:t>》《</a:t>
            </a:r>
            <a:r>
              <a:rPr lang="zh-CN" altLang="en-US" dirty="0" smtClean="0">
                <a:latin typeface="Times New Roman" pitchFamily="18" charset="0"/>
              </a:rPr>
              <a:t>诗学</a:t>
            </a:r>
            <a:r>
              <a:rPr lang="en-US" altLang="zh-CN" dirty="0" smtClean="0">
                <a:latin typeface="Times New Roman" pitchFamily="18" charset="0"/>
              </a:rPr>
              <a:t>》《</a:t>
            </a:r>
            <a:r>
              <a:rPr lang="zh-CN" altLang="en-US" dirty="0" smtClean="0">
                <a:latin typeface="Times New Roman" pitchFamily="18" charset="0"/>
              </a:rPr>
              <a:t>修辞学</a:t>
            </a:r>
            <a:r>
              <a:rPr lang="en-US" altLang="zh-CN" dirty="0" smtClean="0">
                <a:latin typeface="Times New Roman" pitchFamily="18" charset="0"/>
              </a:rPr>
              <a:t>》</a:t>
            </a:r>
            <a:r>
              <a:rPr lang="zh-CN" altLang="en-US" dirty="0" smtClean="0">
                <a:latin typeface="Times New Roman" pitchFamily="18" charset="0"/>
              </a:rPr>
              <a:t>等。</a:t>
            </a:r>
          </a:p>
          <a:p>
            <a:r>
              <a:rPr lang="zh-CN" altLang="en-US" dirty="0" smtClean="0"/>
              <a:t>生物学：亲手解剖动物，亲自观察动物的习性。</a:t>
            </a:r>
          </a:p>
          <a:p>
            <a:r>
              <a:rPr lang="zh-CN" altLang="en-US" dirty="0" smtClean="0"/>
              <a:t>逻辑学：致力于澄清概念，将事物分门别类。</a:t>
            </a:r>
            <a:endParaRPr lang="zh-CN" altLang="en-US" dirty="0" smtClean="0">
              <a:latin typeface="Times New Roman" pitchFamily="18" charset="0"/>
            </a:endParaRPr>
          </a:p>
          <a:p>
            <a:r>
              <a:rPr lang="zh-CN" altLang="en-US" dirty="0" smtClean="0"/>
              <a:t>物理学：四因说（</a:t>
            </a:r>
            <a:r>
              <a:rPr lang="zh-CN" altLang="en-US" dirty="0" smtClean="0">
                <a:latin typeface="Times New Roman" pitchFamily="18" charset="0"/>
              </a:rPr>
              <a:t>形式因，质料因，动力因，目的因。其中目的</a:t>
            </a:r>
            <a:r>
              <a:rPr lang="zh-CN" altLang="en-US" dirty="0" smtClean="0">
                <a:latin typeface="宋体" pitchFamily="2" charset="-122"/>
              </a:rPr>
              <a:t>因是终极因，是最重要的。他相信自然界的每一件事物都有其目的。</a:t>
            </a:r>
            <a:r>
              <a:rPr lang="zh-CN" altLang="en-US"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亚里士多德的综合：目的论自然学</a:t>
            </a:r>
            <a:endParaRPr lang="zh-CN" altLang="en-US" b="1" dirty="0">
              <a:solidFill>
                <a:schemeClr val="tx1"/>
              </a:solidFill>
            </a:endParaRPr>
          </a:p>
        </p:txBody>
      </p:sp>
      <p:sp>
        <p:nvSpPr>
          <p:cNvPr id="3" name="内容占位符 2"/>
          <p:cNvSpPr>
            <a:spLocks noGrp="1"/>
          </p:cNvSpPr>
          <p:nvPr>
            <p:ph sz="quarter" idx="1"/>
          </p:nvPr>
        </p:nvSpPr>
        <p:spPr>
          <a:xfrm>
            <a:off x="457200" y="1600200"/>
            <a:ext cx="7571184" cy="4873752"/>
          </a:xfrm>
        </p:spPr>
        <p:txBody>
          <a:bodyPr/>
          <a:lstStyle/>
          <a:p>
            <a:pPr>
              <a:lnSpc>
                <a:spcPct val="80000"/>
              </a:lnSpc>
            </a:pPr>
            <a:r>
              <a:rPr lang="zh-CN" altLang="en-US" b="1" dirty="0" smtClean="0">
                <a:latin typeface="+mn-ea"/>
                <a:cs typeface="楷体_GB2312"/>
              </a:rPr>
              <a:t>四因说</a:t>
            </a:r>
          </a:p>
          <a:p>
            <a:pPr lvl="1">
              <a:lnSpc>
                <a:spcPct val="80000"/>
              </a:lnSpc>
            </a:pPr>
            <a:r>
              <a:rPr lang="zh-CN" altLang="en-US" sz="2400" b="0" dirty="0" smtClean="0">
                <a:latin typeface="+mn-ea"/>
                <a:cs typeface="楷体_GB2312"/>
              </a:rPr>
              <a:t>质料因：构成事物的必不可少的材料；</a:t>
            </a:r>
          </a:p>
          <a:p>
            <a:pPr lvl="1">
              <a:lnSpc>
                <a:spcPct val="80000"/>
              </a:lnSpc>
            </a:pPr>
            <a:r>
              <a:rPr lang="zh-CN" altLang="en-US" sz="2400" b="0" dirty="0" smtClean="0">
                <a:latin typeface="+mn-ea"/>
                <a:cs typeface="楷体_GB2312"/>
              </a:rPr>
              <a:t>形式因：物质被赋予的形状，或对事物的定义；</a:t>
            </a:r>
          </a:p>
          <a:p>
            <a:pPr lvl="1">
              <a:lnSpc>
                <a:spcPct val="80000"/>
              </a:lnSpc>
            </a:pPr>
            <a:r>
              <a:rPr lang="zh-CN" altLang="en-US" sz="2400" b="0" dirty="0" smtClean="0">
                <a:latin typeface="+mn-ea"/>
                <a:cs typeface="楷体_GB2312"/>
              </a:rPr>
              <a:t>动力因：为实现事物的设计而提供的机构和原因；</a:t>
            </a:r>
          </a:p>
          <a:p>
            <a:pPr lvl="1">
              <a:lnSpc>
                <a:spcPct val="80000"/>
              </a:lnSpc>
            </a:pPr>
            <a:r>
              <a:rPr lang="zh-CN" altLang="en-US" sz="2400" b="0" dirty="0" smtClean="0">
                <a:latin typeface="+mn-ea"/>
                <a:cs typeface="楷体_GB2312"/>
              </a:rPr>
              <a:t>目的因：事物所要达到的目的。</a:t>
            </a:r>
            <a:endParaRPr lang="en-US" altLang="zh-CN" sz="2400" b="0" dirty="0" smtClean="0">
              <a:latin typeface="+mn-ea"/>
              <a:cs typeface="楷体_GB2312"/>
            </a:endParaRPr>
          </a:p>
          <a:p>
            <a:pPr lvl="1">
              <a:lnSpc>
                <a:spcPct val="80000"/>
              </a:lnSpc>
            </a:pPr>
            <a:endParaRPr lang="zh-CN" altLang="en-US" sz="2400" b="0" dirty="0" smtClean="0">
              <a:latin typeface="+mn-ea"/>
              <a:cs typeface="楷体_GB2312"/>
            </a:endParaRPr>
          </a:p>
          <a:p>
            <a:pPr>
              <a:lnSpc>
                <a:spcPct val="80000"/>
              </a:lnSpc>
            </a:pPr>
            <a:r>
              <a:rPr lang="zh-CN" altLang="en-US" b="0" dirty="0" smtClean="0">
                <a:latin typeface="+mn-ea"/>
                <a:cs typeface="楷体_GB2312"/>
              </a:rPr>
              <a:t>自然物与人工物的区分</a:t>
            </a:r>
          </a:p>
          <a:p>
            <a:pPr>
              <a:lnSpc>
                <a:spcPct val="80000"/>
              </a:lnSpc>
              <a:buNone/>
            </a:pPr>
            <a:r>
              <a:rPr lang="zh-CN" altLang="en-US" b="0" dirty="0" smtClean="0">
                <a:latin typeface="+mn-ea"/>
                <a:cs typeface="楷体_GB2312"/>
              </a:rPr>
              <a:t>　　只有在自然物中，秩序（动力因和目的因）才是内在的。</a:t>
            </a:r>
            <a:endParaRPr lang="en-US" altLang="zh-CN" b="0" dirty="0" smtClean="0">
              <a:latin typeface="+mn-ea"/>
              <a:cs typeface="楷体_GB2312"/>
            </a:endParaRPr>
          </a:p>
          <a:p>
            <a:pPr>
              <a:lnSpc>
                <a:spcPct val="80000"/>
              </a:lnSpc>
              <a:buNone/>
            </a:pPr>
            <a:endParaRPr lang="zh-CN" altLang="en-US" b="0" dirty="0" smtClean="0">
              <a:latin typeface="+mn-ea"/>
              <a:cs typeface="楷体_GB2312"/>
            </a:endParaRPr>
          </a:p>
          <a:p>
            <a:pPr>
              <a:lnSpc>
                <a:spcPct val="80000"/>
              </a:lnSpc>
            </a:pPr>
            <a:r>
              <a:rPr lang="zh-CN" altLang="en-US" b="0" dirty="0" smtClean="0">
                <a:latin typeface="+mn-ea"/>
                <a:cs typeface="楷体_GB2312"/>
              </a:rPr>
              <a:t>潜能与现实的转换（运动是潜能的实现）</a:t>
            </a:r>
            <a:endParaRPr lang="en-US" altLang="zh-CN" dirty="0" smtClean="0">
              <a:latin typeface="+mn-ea"/>
            </a:endParaRPr>
          </a:p>
          <a:p>
            <a:pPr eaLnBrk="1" hangingPunct="1"/>
            <a:endParaRPr lang="en-US"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r>
              <a:rPr lang="zh-CN" altLang="en-US" dirty="0" smtClean="0"/>
              <a:t>亚在</a:t>
            </a:r>
            <a:r>
              <a:rPr lang="en-US" altLang="zh-CN" dirty="0" smtClean="0"/>
              <a:t>《</a:t>
            </a:r>
            <a:r>
              <a:rPr lang="zh-CN" altLang="en-US" dirty="0" smtClean="0"/>
              <a:t>物理学（</a:t>
            </a:r>
            <a:r>
              <a:rPr lang="en-US" altLang="zh-CN" dirty="0" smtClean="0"/>
              <a:t> </a:t>
            </a:r>
            <a:r>
              <a:rPr lang="en-US" altLang="zh-CN" dirty="0" err="1" smtClean="0"/>
              <a:t>physis</a:t>
            </a:r>
            <a:r>
              <a:rPr lang="en-US" altLang="zh-CN" dirty="0" smtClean="0"/>
              <a:t> </a:t>
            </a:r>
            <a:r>
              <a:rPr lang="zh-CN" altLang="en-US" dirty="0" smtClean="0"/>
              <a:t>）</a:t>
            </a:r>
            <a:r>
              <a:rPr lang="en-US" altLang="zh-CN" dirty="0" smtClean="0"/>
              <a:t>》</a:t>
            </a:r>
            <a:r>
              <a:rPr lang="zh-CN" altLang="en-US" dirty="0" smtClean="0"/>
              <a:t>里虽然也探讨本性，但不是探讨自然的本性，而是自然物的本性。</a:t>
            </a:r>
            <a:endParaRPr lang="en-US" altLang="zh-CN" dirty="0" smtClean="0"/>
          </a:p>
          <a:p>
            <a:pPr eaLnBrk="1" hangingPunct="1"/>
            <a:r>
              <a:rPr lang="zh-CN" altLang="en-US" b="1" dirty="0" smtClean="0"/>
              <a:t>自然物</a:t>
            </a:r>
            <a:r>
              <a:rPr lang="zh-CN" altLang="en-US" dirty="0" smtClean="0"/>
              <a:t>（相对于</a:t>
            </a:r>
            <a:r>
              <a:rPr lang="zh-CN" altLang="en-US" b="1" dirty="0" smtClean="0"/>
              <a:t>人工物</a:t>
            </a:r>
            <a:r>
              <a:rPr lang="zh-CN" altLang="en-US" dirty="0" smtClean="0"/>
              <a:t>而言）既是生长的，同时又具有本性，从而将两者统一起来。</a:t>
            </a:r>
            <a:endParaRPr lang="en-US" altLang="zh-CN" dirty="0" smtClean="0"/>
          </a:p>
          <a:p>
            <a:endParaRPr lang="en-US" altLang="zh-CN" dirty="0" smtClean="0">
              <a:latin typeface="Times New Roman"/>
            </a:endParaRPr>
          </a:p>
          <a:p>
            <a:r>
              <a:rPr lang="en-US" altLang="zh-CN" dirty="0" smtClean="0">
                <a:latin typeface="Times New Roman"/>
              </a:rPr>
              <a:t>“</a:t>
            </a:r>
            <a:r>
              <a:rPr lang="zh-CN" altLang="en-US" dirty="0" smtClean="0"/>
              <a:t>自然</a:t>
            </a:r>
            <a:r>
              <a:rPr lang="zh-CN" altLang="en-US" dirty="0" smtClean="0">
                <a:latin typeface="Times New Roman"/>
              </a:rPr>
              <a:t>”</a:t>
            </a:r>
            <a:r>
              <a:rPr lang="zh-CN" altLang="en-US" dirty="0" smtClean="0"/>
              <a:t>的含义经历了一个由</a:t>
            </a:r>
            <a:r>
              <a:rPr lang="zh-CN" altLang="en-US" dirty="0" smtClean="0">
                <a:latin typeface="Times New Roman"/>
              </a:rPr>
              <a:t>“</a:t>
            </a:r>
            <a:r>
              <a:rPr lang="zh-CN" altLang="en-US" dirty="0" smtClean="0"/>
              <a:t>生长</a:t>
            </a:r>
            <a:r>
              <a:rPr lang="zh-CN" altLang="en-US" dirty="0" smtClean="0">
                <a:latin typeface="Times New Roman"/>
              </a:rPr>
              <a:t>”</a:t>
            </a:r>
            <a:r>
              <a:rPr lang="zh-CN" altLang="en-US" dirty="0" smtClean="0"/>
              <a:t>，到万物之</a:t>
            </a:r>
            <a:r>
              <a:rPr lang="zh-CN" altLang="en-US" dirty="0" smtClean="0">
                <a:latin typeface="Times New Roman"/>
              </a:rPr>
              <a:t>“</a:t>
            </a:r>
            <a:r>
              <a:rPr lang="zh-CN" altLang="en-US" dirty="0" smtClean="0"/>
              <a:t>本原</a:t>
            </a:r>
            <a:r>
              <a:rPr lang="zh-CN" altLang="en-US" dirty="0" smtClean="0">
                <a:latin typeface="Times New Roman"/>
              </a:rPr>
              <a:t>”</a:t>
            </a:r>
            <a:r>
              <a:rPr lang="zh-CN" altLang="en-US" dirty="0" smtClean="0"/>
              <a:t>，再到自然物之</a:t>
            </a:r>
            <a:r>
              <a:rPr lang="zh-CN" altLang="en-US" dirty="0" smtClean="0">
                <a:latin typeface="Times New Roman"/>
              </a:rPr>
              <a:t>“</a:t>
            </a:r>
            <a:r>
              <a:rPr lang="zh-CN" altLang="en-US" dirty="0" smtClean="0"/>
              <a:t>本性</a:t>
            </a:r>
            <a:r>
              <a:rPr lang="zh-CN" altLang="en-US" dirty="0" smtClean="0">
                <a:latin typeface="Times New Roman"/>
              </a:rPr>
              <a:t>”</a:t>
            </a:r>
            <a:r>
              <a:rPr lang="zh-CN" altLang="en-US" dirty="0" smtClean="0"/>
              <a:t>、</a:t>
            </a:r>
            <a:r>
              <a:rPr lang="zh-CN" altLang="en-US" dirty="0" smtClean="0">
                <a:latin typeface="Times New Roman"/>
              </a:rPr>
              <a:t>“</a:t>
            </a:r>
            <a:r>
              <a:rPr lang="zh-CN" altLang="en-US" dirty="0" smtClean="0"/>
              <a:t>原则</a:t>
            </a:r>
            <a:r>
              <a:rPr lang="zh-CN" altLang="en-US" dirty="0" smtClean="0">
                <a:latin typeface="Times New Roman"/>
              </a:rPr>
              <a:t>”</a:t>
            </a:r>
            <a:r>
              <a:rPr lang="zh-CN" altLang="en-US" dirty="0" smtClean="0"/>
              <a:t>，直到</a:t>
            </a:r>
            <a:r>
              <a:rPr lang="zh-CN" altLang="en-US" dirty="0" smtClean="0">
                <a:latin typeface="Times New Roman"/>
              </a:rPr>
              <a:t>“</a:t>
            </a:r>
            <a:r>
              <a:rPr lang="zh-CN" altLang="en-US" dirty="0" smtClean="0"/>
              <a:t>自然物之集合</a:t>
            </a:r>
            <a:r>
              <a:rPr lang="zh-CN" altLang="en-US" dirty="0" smtClean="0">
                <a:latin typeface="Times New Roman"/>
              </a:rPr>
              <a:t>”</a:t>
            </a:r>
            <a:r>
              <a:rPr lang="zh-CN" altLang="en-US" dirty="0" smtClean="0"/>
              <a:t>的演变过程。这个过程与希腊哲学的发展相伴随。</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z="4000" b="1" dirty="0" smtClean="0">
                <a:solidFill>
                  <a:schemeClr val="tx1"/>
                </a:solidFill>
              </a:rPr>
              <a:t>三、近代科学革命与机械自然观</a:t>
            </a:r>
            <a:endParaRPr lang="zh-CN" altLang="en-US" sz="4000" b="1" dirty="0">
              <a:solidFill>
                <a:schemeClr val="tx1"/>
              </a:solidFill>
            </a:endParaRPr>
          </a:p>
        </p:txBody>
      </p:sp>
      <p:sp>
        <p:nvSpPr>
          <p:cNvPr id="11267" name="内容占位符 2"/>
          <p:cNvSpPr>
            <a:spLocks noGrp="1"/>
          </p:cNvSpPr>
          <p:nvPr>
            <p:ph sz="quarter" idx="1"/>
          </p:nvPr>
        </p:nvSpPr>
        <p:spPr>
          <a:xfrm>
            <a:off x="457200" y="1600200"/>
            <a:ext cx="7467600" cy="4873625"/>
          </a:xfrm>
        </p:spPr>
        <p:txBody>
          <a:bodyPr/>
          <a:lstStyle/>
          <a:p>
            <a:pPr eaLnBrk="1" hangingPunct="1"/>
            <a:r>
              <a:rPr lang="zh-CN" altLang="en-US" dirty="0" smtClean="0"/>
              <a:t>机械自然观的诞生并不是科学发展的结果，恰恰是使近代科学得以产生的思想前提。机械自然观取代希腊自然观是人类思想史上的一次重大变革。</a:t>
            </a:r>
            <a:endParaRPr lang="en-US" altLang="zh-CN" dirty="0" smtClean="0"/>
          </a:p>
          <a:p>
            <a:pPr eaLnBrk="1" hangingPunct="1"/>
            <a:endParaRPr lang="en-US" altLang="zh-CN" dirty="0" smtClean="0"/>
          </a:p>
          <a:p>
            <a:pPr eaLnBrk="1" hangingPunct="1"/>
            <a:r>
              <a:rPr lang="zh-CN" altLang="en-US" dirty="0" smtClean="0"/>
              <a:t>近代机械自然观的确立经历了三个步骤，即经过三个相互联系的观念上的运动而最终完成：</a:t>
            </a:r>
          </a:p>
          <a:p>
            <a:pPr lvl="1" eaLnBrk="1" hangingPunct="1"/>
            <a:r>
              <a:rPr lang="zh-CN" altLang="en-US" dirty="0" smtClean="0">
                <a:latin typeface="宋体" pitchFamily="2" charset="-122"/>
              </a:rPr>
              <a:t>“自然”与“人工”之差异的消除；</a:t>
            </a:r>
          </a:p>
          <a:p>
            <a:pPr lvl="1" eaLnBrk="1" hangingPunct="1"/>
            <a:r>
              <a:rPr lang="zh-CN" altLang="en-US" dirty="0" smtClean="0">
                <a:latin typeface="宋体" pitchFamily="2" charset="-122"/>
              </a:rPr>
              <a:t>人类统治和征服自然；</a:t>
            </a:r>
          </a:p>
          <a:p>
            <a:pPr lvl="1" eaLnBrk="1" hangingPunct="1"/>
            <a:r>
              <a:rPr lang="zh-CN" altLang="en-US" dirty="0" smtClean="0">
                <a:latin typeface="宋体" pitchFamily="2" charset="-122"/>
              </a:rPr>
              <a:t>世界图景的机械化和数学化（还原论自然观）。</a:t>
            </a:r>
            <a:endParaRPr lang="zh-CN" alt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1"/>
                </a:solidFill>
              </a:rPr>
              <a:t>“</a:t>
            </a:r>
            <a:r>
              <a:rPr lang="zh-CN" altLang="en-US" b="1" dirty="0" smtClean="0">
                <a:solidFill>
                  <a:schemeClr val="tx1"/>
                </a:solidFill>
              </a:rPr>
              <a:t>自然</a:t>
            </a:r>
            <a:r>
              <a:rPr lang="en-US" altLang="zh-CN" b="1" dirty="0" smtClean="0">
                <a:solidFill>
                  <a:schemeClr val="tx1"/>
                </a:solidFill>
              </a:rPr>
              <a:t>”</a:t>
            </a:r>
            <a:r>
              <a:rPr lang="zh-CN" altLang="en-US" b="1" dirty="0" smtClean="0">
                <a:solidFill>
                  <a:schemeClr val="tx1"/>
                </a:solidFill>
              </a:rPr>
              <a:t>与</a:t>
            </a:r>
            <a:r>
              <a:rPr lang="en-US" altLang="zh-CN" b="1" dirty="0" smtClean="0">
                <a:solidFill>
                  <a:schemeClr val="tx1"/>
                </a:solidFill>
              </a:rPr>
              <a:t>“</a:t>
            </a:r>
            <a:r>
              <a:rPr lang="zh-CN" altLang="en-US" b="1" dirty="0" smtClean="0">
                <a:solidFill>
                  <a:schemeClr val="tx1"/>
                </a:solidFill>
              </a:rPr>
              <a:t>人工</a:t>
            </a:r>
            <a:r>
              <a:rPr lang="en-US" altLang="zh-CN" b="1" dirty="0" smtClean="0">
                <a:solidFill>
                  <a:schemeClr val="tx1"/>
                </a:solidFill>
              </a:rPr>
              <a:t>”</a:t>
            </a:r>
            <a:r>
              <a:rPr lang="zh-CN" altLang="en-US" b="1" dirty="0" smtClean="0">
                <a:solidFill>
                  <a:schemeClr val="tx1"/>
                </a:solidFill>
              </a:rPr>
              <a:t>之差异的消除</a:t>
            </a:r>
            <a:endParaRPr lang="zh-CN" altLang="en-US" b="1" dirty="0">
              <a:solidFill>
                <a:schemeClr val="tx1"/>
              </a:solidFill>
            </a:endParaRPr>
          </a:p>
        </p:txBody>
      </p:sp>
      <p:sp>
        <p:nvSpPr>
          <p:cNvPr id="3" name="内容占位符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zh-CN" altLang="en-US" dirty="0" smtClean="0">
                <a:latin typeface="+mn-ea"/>
              </a:rPr>
              <a:t>亚里士多德时期：自然高于人工，技艺只是对自然的模仿</a:t>
            </a:r>
          </a:p>
          <a:p>
            <a:pPr marL="274320" indent="-274320" eaLnBrk="1" fontAlgn="auto" hangingPunct="1">
              <a:spcAft>
                <a:spcPts val="0"/>
              </a:spcAft>
              <a:buFont typeface="Wingdings" pitchFamily="2" charset="2"/>
              <a:buNone/>
              <a:defRPr/>
            </a:pPr>
            <a:endParaRPr lang="zh-CN" altLang="en-US" sz="2000" dirty="0" smtClean="0">
              <a:latin typeface="+mn-ea"/>
            </a:endParaRPr>
          </a:p>
          <a:p>
            <a:pPr marL="274320" indent="-274320" eaLnBrk="1" fontAlgn="auto" hangingPunct="1">
              <a:spcAft>
                <a:spcPts val="0"/>
              </a:spcAft>
              <a:buFont typeface="Wingdings" pitchFamily="2" charset="2"/>
              <a:buNone/>
              <a:defRPr/>
            </a:pPr>
            <a:r>
              <a:rPr lang="zh-CN" altLang="en-US" dirty="0" smtClean="0">
                <a:latin typeface="+mn-ea"/>
              </a:rPr>
              <a:t>差异消除的原因：</a:t>
            </a:r>
          </a:p>
          <a:p>
            <a:pPr marL="274320" indent="-274320" eaLnBrk="1" fontAlgn="auto" hangingPunct="1">
              <a:spcAft>
                <a:spcPts val="0"/>
              </a:spcAft>
              <a:buFont typeface="Wingdings"/>
              <a:buChar char=""/>
              <a:defRPr/>
            </a:pPr>
            <a:r>
              <a:rPr lang="zh-CN" altLang="en-US" dirty="0" smtClean="0">
                <a:latin typeface="+mn-ea"/>
              </a:rPr>
              <a:t>基督教的渗透：</a:t>
            </a:r>
          </a:p>
          <a:p>
            <a:pPr marL="640080" lvl="1" indent="-274320" eaLnBrk="1" fontAlgn="auto" hangingPunct="1">
              <a:spcAft>
                <a:spcPts val="0"/>
              </a:spcAft>
              <a:buFont typeface="Wingdings 2"/>
              <a:buChar char=""/>
              <a:defRPr/>
            </a:pPr>
            <a:r>
              <a:rPr lang="zh-CN" altLang="en-US" sz="2000" dirty="0" smtClean="0">
                <a:latin typeface="+mn-ea"/>
              </a:rPr>
              <a:t>由于上帝创世的观念，世界自主生长的权利被剥夺；</a:t>
            </a:r>
          </a:p>
          <a:p>
            <a:pPr marL="640080" lvl="1" indent="-274320" eaLnBrk="1" fontAlgn="auto" hangingPunct="1">
              <a:spcAft>
                <a:spcPts val="0"/>
              </a:spcAft>
              <a:buFont typeface="Wingdings 2"/>
              <a:buChar char=""/>
              <a:defRPr/>
            </a:pPr>
            <a:r>
              <a:rPr lang="zh-CN" altLang="en-US" sz="2000" dirty="0" smtClean="0">
                <a:latin typeface="+mn-ea"/>
              </a:rPr>
              <a:t>不存在“自然”和“本性”，一切均出自上帝的意志；</a:t>
            </a:r>
          </a:p>
          <a:p>
            <a:pPr marL="640080" lvl="1" indent="-274320" eaLnBrk="1" fontAlgn="auto" hangingPunct="1">
              <a:spcAft>
                <a:spcPts val="0"/>
              </a:spcAft>
              <a:buFont typeface="Wingdings 2"/>
              <a:buChar char=""/>
              <a:defRPr/>
            </a:pPr>
            <a:r>
              <a:rPr lang="zh-CN" altLang="en-US" sz="2000" dirty="0" smtClean="0">
                <a:latin typeface="+mn-ea"/>
              </a:rPr>
              <a:t>“自然物”的概念开始取代“自然”的概念；</a:t>
            </a:r>
          </a:p>
          <a:p>
            <a:pPr marL="640080" lvl="1" indent="-274320" eaLnBrk="1" fontAlgn="auto" hangingPunct="1">
              <a:spcAft>
                <a:spcPts val="0"/>
              </a:spcAft>
              <a:buFont typeface="Wingdings 2"/>
              <a:buChar char=""/>
              <a:defRPr/>
            </a:pPr>
            <a:r>
              <a:rPr lang="zh-CN" altLang="en-US" sz="2000" dirty="0" smtClean="0">
                <a:latin typeface="+mn-ea"/>
              </a:rPr>
              <a:t>自然也是被创造物，与人工的差异缩小。</a:t>
            </a:r>
          </a:p>
          <a:p>
            <a:pPr marL="274320" indent="-274320" eaLnBrk="1" fontAlgn="auto" hangingPunct="1">
              <a:spcAft>
                <a:spcPts val="0"/>
              </a:spcAft>
              <a:buFont typeface="Wingdings"/>
              <a:buChar char=""/>
              <a:defRPr/>
            </a:pPr>
            <a:r>
              <a:rPr lang="zh-CN" altLang="en-US" dirty="0" smtClean="0">
                <a:latin typeface="+mn-ea"/>
              </a:rPr>
              <a:t>实际生活的影响：</a:t>
            </a:r>
          </a:p>
          <a:p>
            <a:pPr marL="640080" lvl="1" indent="-274320" eaLnBrk="1" fontAlgn="auto" hangingPunct="1">
              <a:spcAft>
                <a:spcPts val="0"/>
              </a:spcAft>
              <a:buFont typeface="Wingdings 2"/>
              <a:buChar char=""/>
              <a:defRPr/>
            </a:pPr>
            <a:r>
              <a:rPr lang="zh-CN" altLang="en-US" sz="2000" dirty="0" smtClean="0">
                <a:latin typeface="+mn-ea"/>
              </a:rPr>
              <a:t>机械的大量发明和使用，使人们把自然也看成一台机械。</a:t>
            </a:r>
          </a:p>
          <a:p>
            <a:pPr marL="640080" lvl="1" indent="-274320" eaLnBrk="1" fontAlgn="auto" hangingPunct="1">
              <a:spcAft>
                <a:spcPts val="0"/>
              </a:spcAft>
              <a:buFont typeface="Wingdings 2"/>
              <a:buChar char=""/>
              <a:defRPr/>
            </a:pPr>
            <a:r>
              <a:rPr lang="zh-CN" altLang="en-US" sz="2000" dirty="0" smtClean="0">
                <a:latin typeface="+mn-ea"/>
              </a:rPr>
              <a:t>炼金术士的突破：人能制造自然物</a:t>
            </a:r>
            <a:endParaRPr lang="zh-CN" altLang="en-US" dirty="0">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b="1" dirty="0" smtClean="0">
                <a:solidFill>
                  <a:schemeClr val="tx1"/>
                </a:solidFill>
              </a:rPr>
              <a:t>人类统治和征服自然</a:t>
            </a:r>
            <a:endParaRPr lang="zh-CN" altLang="en-US" b="1" dirty="0">
              <a:solidFill>
                <a:schemeClr val="tx1"/>
              </a:solidFill>
            </a:endParaRPr>
          </a:p>
        </p:txBody>
      </p:sp>
      <p:sp>
        <p:nvSpPr>
          <p:cNvPr id="13315" name="内容占位符 2"/>
          <p:cNvSpPr>
            <a:spLocks noGrp="1"/>
          </p:cNvSpPr>
          <p:nvPr>
            <p:ph sz="quarter" idx="1"/>
          </p:nvPr>
        </p:nvSpPr>
        <p:spPr>
          <a:xfrm>
            <a:off x="457200" y="1600200"/>
            <a:ext cx="7467600" cy="4873625"/>
          </a:xfrm>
        </p:spPr>
        <p:txBody>
          <a:bodyPr/>
          <a:lstStyle/>
          <a:p>
            <a:pPr eaLnBrk="1" hangingPunct="1">
              <a:lnSpc>
                <a:spcPct val="150000"/>
              </a:lnSpc>
              <a:buFont typeface="Wingdings" pitchFamily="2" charset="2"/>
              <a:buNone/>
            </a:pPr>
            <a:r>
              <a:rPr lang="zh-CN" altLang="en-US" dirty="0" smtClean="0">
                <a:latin typeface="+mn-ea"/>
              </a:rPr>
              <a:t>创造者（上帝）与被创造者（自然）之间的绝对对立，预示了人（作为制造者、支配者、统治者）与自然（作为被制造者、被支配者、被统治者）的二分。</a:t>
            </a:r>
            <a:endParaRPr lang="en-US" altLang="zh-CN" dirty="0" smtClean="0">
              <a:latin typeface="+mn-ea"/>
            </a:endParaRPr>
          </a:p>
          <a:p>
            <a:pPr eaLnBrk="1" hangingPunct="1">
              <a:lnSpc>
                <a:spcPct val="150000"/>
              </a:lnSpc>
              <a:buFont typeface="Wingdings" pitchFamily="2" charset="2"/>
              <a:buNone/>
            </a:pPr>
            <a:endParaRPr lang="zh-CN" altLang="en-US" dirty="0" smtClean="0">
              <a:latin typeface="+mn-ea"/>
              <a:cs typeface="楷体_GB2312"/>
            </a:endParaRPr>
          </a:p>
          <a:p>
            <a:pPr eaLnBrk="1" hangingPunct="1">
              <a:lnSpc>
                <a:spcPct val="150000"/>
              </a:lnSpc>
            </a:pPr>
            <a:r>
              <a:rPr lang="zh-CN" altLang="en-US" dirty="0" smtClean="0">
                <a:latin typeface="+mn-ea"/>
              </a:rPr>
              <a:t>笛卡尔：我思故我在</a:t>
            </a:r>
          </a:p>
          <a:p>
            <a:pPr eaLnBrk="1" hangingPunct="1">
              <a:lnSpc>
                <a:spcPct val="150000"/>
              </a:lnSpc>
            </a:pPr>
            <a:r>
              <a:rPr lang="zh-CN" altLang="en-US" dirty="0" smtClean="0">
                <a:latin typeface="+mn-ea"/>
              </a:rPr>
              <a:t>培根：知识就是力量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7200" y="1600200"/>
            <a:ext cx="3826768" cy="4873752"/>
          </a:xfrm>
        </p:spPr>
        <p:txBody>
          <a:bodyPr/>
          <a:lstStyle/>
          <a:p>
            <a:pPr>
              <a:lnSpc>
                <a:spcPct val="90000"/>
              </a:lnSpc>
              <a:buNone/>
            </a:pPr>
            <a:r>
              <a:rPr lang="zh-CN" altLang="en-US" b="1" dirty="0" smtClean="0">
                <a:latin typeface="+mn-ea"/>
              </a:rPr>
              <a:t>勒内</a:t>
            </a:r>
            <a:r>
              <a:rPr lang="en-US" altLang="zh-CN" b="1" dirty="0" smtClean="0">
                <a:latin typeface="+mn-ea"/>
              </a:rPr>
              <a:t>·</a:t>
            </a:r>
            <a:r>
              <a:rPr lang="zh-CN" altLang="en-US" b="1" dirty="0" smtClean="0">
                <a:latin typeface="+mn-ea"/>
              </a:rPr>
              <a:t>笛卡尔（</a:t>
            </a:r>
            <a:r>
              <a:rPr lang="en-US" altLang="zh-CN" b="1" dirty="0" smtClean="0">
                <a:latin typeface="+mn-ea"/>
              </a:rPr>
              <a:t>1596</a:t>
            </a:r>
            <a:r>
              <a:rPr lang="zh-CN" altLang="en-US" b="1" dirty="0" smtClean="0">
                <a:latin typeface="+mn-ea"/>
              </a:rPr>
              <a:t>－</a:t>
            </a:r>
            <a:r>
              <a:rPr lang="en-US" altLang="zh-CN" b="1" dirty="0" smtClean="0">
                <a:latin typeface="+mn-ea"/>
              </a:rPr>
              <a:t>1650</a:t>
            </a:r>
            <a:r>
              <a:rPr lang="zh-CN" altLang="en-US" b="1" dirty="0" smtClean="0">
                <a:latin typeface="+mn-ea"/>
              </a:rPr>
              <a:t>）</a:t>
            </a:r>
            <a:endParaRPr lang="en-US" altLang="zh-CN" b="1" dirty="0" smtClean="0">
              <a:latin typeface="+mn-ea"/>
            </a:endParaRPr>
          </a:p>
          <a:p>
            <a:pPr>
              <a:lnSpc>
                <a:spcPct val="90000"/>
              </a:lnSpc>
            </a:pPr>
            <a:endParaRPr lang="en-US" altLang="zh-CN" dirty="0" smtClean="0"/>
          </a:p>
          <a:p>
            <a:pPr>
              <a:lnSpc>
                <a:spcPct val="90000"/>
              </a:lnSpc>
            </a:pPr>
            <a:r>
              <a:rPr lang="zh-CN" altLang="en-US" dirty="0" smtClean="0"/>
              <a:t>近代科学和哲学的始祖</a:t>
            </a:r>
          </a:p>
          <a:p>
            <a:pPr>
              <a:lnSpc>
                <a:spcPct val="90000"/>
              </a:lnSpc>
            </a:pPr>
            <a:r>
              <a:rPr lang="zh-CN" altLang="en-US" dirty="0" smtClean="0"/>
              <a:t>演绎法</a:t>
            </a:r>
          </a:p>
          <a:p>
            <a:pPr>
              <a:lnSpc>
                <a:spcPct val="90000"/>
              </a:lnSpc>
            </a:pPr>
            <a:r>
              <a:rPr lang="zh-CN" altLang="en-US" dirty="0" smtClean="0">
                <a:latin typeface="Times New Roman"/>
              </a:rPr>
              <a:t>“</a:t>
            </a:r>
            <a:r>
              <a:rPr lang="zh-CN" altLang="en-US" b="1" dirty="0" smtClean="0"/>
              <a:t>我思故我在</a:t>
            </a:r>
            <a:r>
              <a:rPr lang="zh-CN" altLang="en-US" dirty="0" smtClean="0">
                <a:latin typeface="Times New Roman"/>
              </a:rPr>
              <a:t>”</a:t>
            </a:r>
            <a:r>
              <a:rPr lang="zh-CN" altLang="en-US" dirty="0" smtClean="0"/>
              <a:t>：一个奠基性的思想</a:t>
            </a:r>
          </a:p>
          <a:p>
            <a:pPr lvl="1">
              <a:lnSpc>
                <a:spcPct val="80000"/>
              </a:lnSpc>
            </a:pPr>
            <a:r>
              <a:rPr lang="en-US" altLang="zh-CN" dirty="0" smtClean="0">
                <a:latin typeface="+mn-ea"/>
                <a:cs typeface="楷体_GB2312"/>
              </a:rPr>
              <a:t>mind vs. body</a:t>
            </a:r>
            <a:r>
              <a:rPr lang="zh-CN" altLang="en-US" dirty="0" smtClean="0">
                <a:latin typeface="+mn-ea"/>
                <a:cs typeface="楷体_GB2312"/>
              </a:rPr>
              <a:t>，二元论</a:t>
            </a:r>
            <a:endParaRPr lang="en-US" altLang="zh-CN" dirty="0" smtClean="0">
              <a:latin typeface="+mn-ea"/>
              <a:cs typeface="楷体_GB2312"/>
            </a:endParaRPr>
          </a:p>
          <a:p>
            <a:pPr lvl="1">
              <a:lnSpc>
                <a:spcPct val="80000"/>
              </a:lnSpc>
            </a:pPr>
            <a:r>
              <a:rPr lang="zh-CN" altLang="en-US" dirty="0" smtClean="0">
                <a:latin typeface="+mn-ea"/>
                <a:cs typeface="楷体_GB2312"/>
              </a:rPr>
              <a:t>作为思想的人站在物的对立面，与物相分离。</a:t>
            </a:r>
          </a:p>
          <a:p>
            <a:pPr lvl="1">
              <a:lnSpc>
                <a:spcPct val="80000"/>
              </a:lnSpc>
            </a:pPr>
            <a:r>
              <a:rPr lang="zh-CN" altLang="en-US" dirty="0" smtClean="0"/>
              <a:t>人与自然二分：机械自然观的确立</a:t>
            </a:r>
            <a:endParaRPr lang="en-US" altLang="zh-CN" dirty="0" smtClean="0"/>
          </a:p>
          <a:p>
            <a:pPr>
              <a:lnSpc>
                <a:spcPct val="80000"/>
              </a:lnSpc>
            </a:pPr>
            <a:endParaRPr lang="zh-CN" altLang="en-US" sz="1800" b="0" dirty="0" smtClean="0"/>
          </a:p>
        </p:txBody>
      </p:sp>
      <p:pic>
        <p:nvPicPr>
          <p:cNvPr id="4" name="Picture 4" descr="054"/>
          <p:cNvPicPr>
            <a:picLocks noChangeAspect="1" noChangeArrowheads="1"/>
          </p:cNvPicPr>
          <p:nvPr/>
        </p:nvPicPr>
        <p:blipFill>
          <a:blip r:embed="rId2" cstate="print"/>
          <a:srcRect/>
          <a:stretch>
            <a:fillRect/>
          </a:stretch>
        </p:blipFill>
        <p:spPr bwMode="auto">
          <a:xfrm>
            <a:off x="4860032" y="1916832"/>
            <a:ext cx="2995612" cy="35052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4042792" cy="4873752"/>
          </a:xfrm>
        </p:spPr>
        <p:txBody>
          <a:bodyPr/>
          <a:lstStyle/>
          <a:p>
            <a:pPr>
              <a:buNone/>
            </a:pPr>
            <a:r>
              <a:rPr lang="zh-CN" altLang="en-US" b="1" dirty="0" smtClean="0">
                <a:latin typeface="+mn-ea"/>
              </a:rPr>
              <a:t>弗兰西斯</a:t>
            </a:r>
            <a:r>
              <a:rPr lang="en-US" altLang="zh-CN" b="1" dirty="0" smtClean="0">
                <a:latin typeface="+mn-ea"/>
              </a:rPr>
              <a:t>·</a:t>
            </a:r>
            <a:r>
              <a:rPr lang="zh-CN" altLang="en-US" b="1" dirty="0" smtClean="0">
                <a:latin typeface="+mn-ea"/>
              </a:rPr>
              <a:t>培根（</a:t>
            </a:r>
            <a:r>
              <a:rPr lang="en-US" altLang="zh-CN" b="1" dirty="0" smtClean="0">
                <a:latin typeface="+mn-ea"/>
              </a:rPr>
              <a:t>1561</a:t>
            </a:r>
            <a:r>
              <a:rPr lang="zh-CN" altLang="en-US" b="1" dirty="0" smtClean="0">
                <a:latin typeface="+mn-ea"/>
              </a:rPr>
              <a:t>－</a:t>
            </a:r>
            <a:r>
              <a:rPr lang="en-US" altLang="zh-CN" b="1" dirty="0" smtClean="0">
                <a:latin typeface="+mn-ea"/>
              </a:rPr>
              <a:t>1626</a:t>
            </a:r>
            <a:r>
              <a:rPr lang="zh-CN" altLang="en-US" b="1" dirty="0" smtClean="0">
                <a:latin typeface="+mn-ea"/>
              </a:rPr>
              <a:t>）</a:t>
            </a:r>
            <a:endParaRPr lang="en-US" altLang="zh-CN" b="1" dirty="0" smtClean="0">
              <a:latin typeface="+mn-ea"/>
            </a:endParaRPr>
          </a:p>
          <a:p>
            <a:pPr>
              <a:buNone/>
            </a:pPr>
            <a:endParaRPr lang="zh-CN" altLang="en-US" dirty="0" smtClean="0">
              <a:latin typeface="Arial" pitchFamily="34" charset="0"/>
            </a:endParaRPr>
          </a:p>
          <a:p>
            <a:pPr>
              <a:lnSpc>
                <a:spcPct val="80000"/>
              </a:lnSpc>
            </a:pPr>
            <a:r>
              <a:rPr lang="en-US" altLang="zh-CN" dirty="0" smtClean="0"/>
              <a:t>《</a:t>
            </a:r>
            <a:r>
              <a:rPr lang="zh-CN" altLang="en-US" dirty="0" smtClean="0"/>
              <a:t>新工具</a:t>
            </a:r>
            <a:r>
              <a:rPr lang="en-US" altLang="zh-CN" dirty="0" smtClean="0"/>
              <a:t>》</a:t>
            </a:r>
            <a:r>
              <a:rPr lang="zh-CN" altLang="en-US" dirty="0" smtClean="0"/>
              <a:t>：实验方法论的确立</a:t>
            </a:r>
          </a:p>
          <a:p>
            <a:pPr>
              <a:lnSpc>
                <a:spcPct val="80000"/>
              </a:lnSpc>
            </a:pPr>
            <a:r>
              <a:rPr lang="zh-CN" altLang="en-US" dirty="0" smtClean="0"/>
              <a:t>知识就是力量：效率、实用，对自然的控制和利用</a:t>
            </a:r>
          </a:p>
          <a:p>
            <a:pPr>
              <a:lnSpc>
                <a:spcPct val="80000"/>
              </a:lnSpc>
            </a:pPr>
            <a:r>
              <a:rPr lang="zh-CN" altLang="en-US" dirty="0" smtClean="0"/>
              <a:t>归纳法</a:t>
            </a:r>
          </a:p>
          <a:p>
            <a:pPr lvl="1">
              <a:lnSpc>
                <a:spcPct val="80000"/>
              </a:lnSpc>
            </a:pPr>
            <a:r>
              <a:rPr lang="zh-CN" altLang="en-US" sz="2400" b="0" dirty="0" smtClean="0">
                <a:latin typeface="宋体" pitchFamily="2" charset="-122"/>
              </a:rPr>
              <a:t>要尽量不带偏见的搜集事实，越多越好；</a:t>
            </a:r>
          </a:p>
          <a:p>
            <a:pPr lvl="1">
              <a:lnSpc>
                <a:spcPct val="80000"/>
              </a:lnSpc>
            </a:pPr>
            <a:r>
              <a:rPr lang="zh-CN" altLang="en-US" sz="2400" b="0" dirty="0" smtClean="0">
                <a:latin typeface="宋体" pitchFamily="2" charset="-122"/>
              </a:rPr>
              <a:t>在占有了足够的经验事实后，先必须分类和鉴别，然后是归纳。</a:t>
            </a:r>
            <a:r>
              <a:rPr lang="zh-CN" altLang="en-US" sz="2400" b="0" dirty="0" smtClean="0"/>
              <a:t> </a:t>
            </a:r>
            <a:endParaRPr lang="zh-CN" altLang="en-US" dirty="0"/>
          </a:p>
        </p:txBody>
      </p:sp>
      <p:pic>
        <p:nvPicPr>
          <p:cNvPr id="4" name="Picture 6" descr="046"/>
          <p:cNvPicPr>
            <a:picLocks noChangeAspect="1" noChangeArrowheads="1"/>
          </p:cNvPicPr>
          <p:nvPr/>
        </p:nvPicPr>
        <p:blipFill>
          <a:blip r:embed="rId2" cstate="print"/>
          <a:srcRect/>
          <a:stretch>
            <a:fillRect/>
          </a:stretch>
        </p:blipFill>
        <p:spPr bwMode="auto">
          <a:xfrm>
            <a:off x="4860032" y="1844824"/>
            <a:ext cx="3240360" cy="408353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lnSpc>
                <a:spcPct val="150000"/>
              </a:lnSpc>
              <a:buNone/>
            </a:pPr>
            <a:r>
              <a:rPr lang="zh-CN" altLang="en-US" b="1" dirty="0" smtClean="0">
                <a:latin typeface="+mn-ea"/>
              </a:rPr>
              <a:t>培根：知识就是力量</a:t>
            </a:r>
          </a:p>
          <a:p>
            <a:pPr eaLnBrk="1" hangingPunct="1">
              <a:lnSpc>
                <a:spcPct val="150000"/>
              </a:lnSpc>
            </a:pPr>
            <a:r>
              <a:rPr lang="zh-CN" altLang="en-US" sz="2300" dirty="0" smtClean="0">
                <a:latin typeface="+mn-ea"/>
                <a:cs typeface="楷体_GB2312"/>
              </a:rPr>
              <a:t>人可以制造自然，使人统治征服自然成为可能；</a:t>
            </a:r>
          </a:p>
          <a:p>
            <a:pPr eaLnBrk="1" hangingPunct="1">
              <a:lnSpc>
                <a:spcPct val="150000"/>
              </a:lnSpc>
            </a:pPr>
            <a:r>
              <a:rPr lang="zh-CN" altLang="en-US" sz="2300" dirty="0" smtClean="0">
                <a:latin typeface="+mn-ea"/>
                <a:cs typeface="楷体_GB2312"/>
              </a:rPr>
              <a:t>自然为着人类的目的而存在，使人统治自然以服务于自己的利益成为理所当然；</a:t>
            </a:r>
          </a:p>
          <a:p>
            <a:pPr eaLnBrk="1" hangingPunct="1">
              <a:lnSpc>
                <a:spcPct val="150000"/>
              </a:lnSpc>
            </a:pPr>
            <a:r>
              <a:rPr lang="zh-CN" altLang="en-US" sz="2300" dirty="0" smtClean="0">
                <a:latin typeface="+mn-ea"/>
                <a:cs typeface="楷体_GB2312"/>
              </a:rPr>
              <a:t>发展科学技术便能更好地支配和统治自然</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课程目标</a:t>
            </a:r>
            <a:endParaRPr lang="zh-CN" altLang="en-US" b="1" dirty="0">
              <a:solidFill>
                <a:schemeClr val="tx1"/>
              </a:solidFill>
            </a:endParaRPr>
          </a:p>
        </p:txBody>
      </p:sp>
      <p:sp>
        <p:nvSpPr>
          <p:cNvPr id="3" name="内容占位符 2"/>
          <p:cNvSpPr>
            <a:spLocks noGrp="1"/>
          </p:cNvSpPr>
          <p:nvPr>
            <p:ph sz="quarter" idx="1"/>
          </p:nvPr>
        </p:nvSpPr>
        <p:spPr/>
        <p:txBody>
          <a:bodyPr/>
          <a:lstStyle/>
          <a:p>
            <a:pPr marL="654050" indent="-381000">
              <a:lnSpc>
                <a:spcPct val="150000"/>
              </a:lnSpc>
            </a:pPr>
            <a:r>
              <a:rPr lang="zh-CN" altLang="en-US" b="0" dirty="0" smtClean="0">
                <a:latin typeface="+mn-ea"/>
                <a:cs typeface="楷体_GB2312"/>
              </a:rPr>
              <a:t>了解当代自然科学所揭示的自然界的整体全貌，对科学的世界图景和自然概念有一个通盘的了解</a:t>
            </a:r>
          </a:p>
          <a:p>
            <a:pPr marL="654050" indent="-381000">
              <a:lnSpc>
                <a:spcPct val="150000"/>
              </a:lnSpc>
            </a:pPr>
            <a:r>
              <a:rPr lang="zh-CN" altLang="en-US" b="0" dirty="0" smtClean="0">
                <a:latin typeface="+mn-ea"/>
                <a:cs typeface="楷体_GB2312"/>
              </a:rPr>
              <a:t>了解科学技术研究的一般方法论和哲学背景</a:t>
            </a:r>
          </a:p>
          <a:p>
            <a:pPr marL="654050" indent="-381000">
              <a:lnSpc>
                <a:spcPct val="150000"/>
              </a:lnSpc>
            </a:pPr>
            <a:r>
              <a:rPr lang="zh-CN" altLang="en-US" b="0" dirty="0" smtClean="0">
                <a:latin typeface="+mn-ea"/>
                <a:cs typeface="楷体_GB2312"/>
              </a:rPr>
              <a:t>正确理解科学家的社会功能和社会角色，承担科学家应尽的社会责任等</a:t>
            </a:r>
          </a:p>
          <a:p>
            <a:pPr marL="654050" indent="-381000">
              <a:lnSpc>
                <a:spcPct val="150000"/>
              </a:lnSpc>
            </a:pPr>
            <a:r>
              <a:rPr lang="zh-CN" altLang="en-US" b="0" dirty="0" smtClean="0">
                <a:latin typeface="+mn-ea"/>
                <a:cs typeface="楷体_GB2312"/>
              </a:rPr>
              <a:t>感受自然的统一性、科学的统一性以及人类文化的统一性，从而领悟科学的人文本性。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b="1" dirty="0" smtClean="0">
                <a:solidFill>
                  <a:schemeClr val="tx1"/>
                </a:solidFill>
              </a:rPr>
              <a:t>世界图景的机械化和数学化</a:t>
            </a:r>
            <a:endParaRPr lang="zh-CN" altLang="en-US" b="1" dirty="0">
              <a:solidFill>
                <a:schemeClr val="tx1"/>
              </a:solidFill>
            </a:endParaRPr>
          </a:p>
        </p:txBody>
      </p:sp>
      <p:sp>
        <p:nvSpPr>
          <p:cNvPr id="14339" name="内容占位符 2"/>
          <p:cNvSpPr>
            <a:spLocks noGrp="1"/>
          </p:cNvSpPr>
          <p:nvPr>
            <p:ph sz="quarter" idx="1"/>
          </p:nvPr>
        </p:nvSpPr>
        <p:spPr>
          <a:xfrm>
            <a:off x="457200" y="1600200"/>
            <a:ext cx="7467600" cy="4873625"/>
          </a:xfrm>
        </p:spPr>
        <p:txBody>
          <a:bodyPr/>
          <a:lstStyle/>
          <a:p>
            <a:pPr>
              <a:lnSpc>
                <a:spcPct val="90000"/>
              </a:lnSpc>
            </a:pPr>
            <a:r>
              <a:rPr lang="zh-CN" altLang="en-US" dirty="0" smtClean="0">
                <a:latin typeface="+mn-ea"/>
              </a:rPr>
              <a:t>自然被看成机械：</a:t>
            </a:r>
            <a:r>
              <a:rPr lang="zh-CN" altLang="en-US" dirty="0" smtClean="0">
                <a:latin typeface="+mn-ea"/>
                <a:cs typeface="楷体_GB2312"/>
              </a:rPr>
              <a:t>还原论的说明模型</a:t>
            </a:r>
          </a:p>
          <a:p>
            <a:pPr lvl="1">
              <a:lnSpc>
                <a:spcPct val="90000"/>
              </a:lnSpc>
            </a:pPr>
            <a:r>
              <a:rPr lang="zh-CN" altLang="en-US" sz="2400" b="0" dirty="0" smtClean="0">
                <a:latin typeface="+mn-ea"/>
                <a:cs typeface="楷体_GB2312"/>
              </a:rPr>
              <a:t>机械与机体的区别：</a:t>
            </a:r>
          </a:p>
          <a:p>
            <a:pPr lvl="2">
              <a:lnSpc>
                <a:spcPct val="90000"/>
              </a:lnSpc>
            </a:pPr>
            <a:r>
              <a:rPr lang="zh-CN" altLang="en-US" sz="2000" b="0" dirty="0" smtClean="0">
                <a:latin typeface="+mn-ea"/>
                <a:cs typeface="楷体_GB2312"/>
              </a:rPr>
              <a:t>机械是构成的，机体是生长的；机械只有结构没有历史，机体既有结构又有历史；</a:t>
            </a:r>
          </a:p>
          <a:p>
            <a:pPr lvl="2">
              <a:lnSpc>
                <a:spcPct val="90000"/>
              </a:lnSpc>
            </a:pPr>
            <a:r>
              <a:rPr lang="zh-CN" altLang="en-US" sz="2000" b="0" dirty="0" smtClean="0">
                <a:latin typeface="+mn-ea"/>
                <a:cs typeface="楷体_GB2312"/>
              </a:rPr>
              <a:t>机械的构成要素是同质的，不同机械构成的差异纯粹是量上的；每一机体都是独特的、不同质的，不可还原的。</a:t>
            </a:r>
            <a:r>
              <a:rPr lang="zh-CN" altLang="en-US" sz="2000" b="0" dirty="0" smtClean="0">
                <a:latin typeface="+mn-ea"/>
              </a:rPr>
              <a:t> </a:t>
            </a:r>
          </a:p>
          <a:p>
            <a:pPr lvl="1">
              <a:lnSpc>
                <a:spcPct val="90000"/>
              </a:lnSpc>
              <a:buFontTx/>
              <a:buNone/>
            </a:pPr>
            <a:endParaRPr lang="zh-CN" altLang="en-US" sz="2000" b="0" dirty="0" smtClean="0">
              <a:latin typeface="+mn-ea"/>
            </a:endParaRPr>
          </a:p>
          <a:p>
            <a:pPr>
              <a:lnSpc>
                <a:spcPct val="90000"/>
              </a:lnSpc>
            </a:pPr>
            <a:r>
              <a:rPr lang="zh-CN" altLang="en-US" dirty="0" smtClean="0">
                <a:latin typeface="+mn-ea"/>
              </a:rPr>
              <a:t>自然界从“质”的世界变成 “量”的世界</a:t>
            </a:r>
            <a:r>
              <a:rPr lang="zh-CN" altLang="en-US" dirty="0" smtClean="0">
                <a:latin typeface="+mn-ea"/>
                <a:cs typeface="楷体_GB2312"/>
              </a:rPr>
              <a:t>：自然的数学化</a:t>
            </a:r>
          </a:p>
          <a:p>
            <a:pPr lvl="1">
              <a:lnSpc>
                <a:spcPct val="90000"/>
              </a:lnSpc>
            </a:pPr>
            <a:r>
              <a:rPr lang="zh-CN" altLang="en-US" sz="2400" b="0" dirty="0" smtClean="0">
                <a:latin typeface="+mn-ea"/>
                <a:cs typeface="楷体_GB2312"/>
              </a:rPr>
              <a:t>质的世界：分类的研究方法</a:t>
            </a:r>
          </a:p>
          <a:p>
            <a:pPr lvl="1">
              <a:lnSpc>
                <a:spcPct val="90000"/>
              </a:lnSpc>
            </a:pPr>
            <a:r>
              <a:rPr lang="zh-CN" altLang="en-US" sz="2400" b="0" dirty="0" smtClean="0">
                <a:latin typeface="+mn-ea"/>
                <a:cs typeface="楷体_GB2312"/>
              </a:rPr>
              <a:t>量的世界：数学运算的方法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mn-ea"/>
              </a:rPr>
              <a:t>毕达哥拉斯学派：</a:t>
            </a:r>
            <a:r>
              <a:rPr lang="zh-CN" altLang="en-US" dirty="0" smtClean="0">
                <a:latin typeface="+mn-ea"/>
                <a:cs typeface="楷体_GB2312"/>
              </a:rPr>
              <a:t>万物源于数</a:t>
            </a:r>
            <a:r>
              <a:rPr lang="zh-CN" altLang="en-US" dirty="0" smtClean="0">
                <a:latin typeface="+mn-ea"/>
              </a:rPr>
              <a:t> </a:t>
            </a:r>
          </a:p>
          <a:p>
            <a:r>
              <a:rPr lang="zh-CN" altLang="en-US" dirty="0" smtClean="0">
                <a:latin typeface="+mn-ea"/>
              </a:rPr>
              <a:t>柏拉图主义：</a:t>
            </a:r>
            <a:r>
              <a:rPr lang="zh-CN" altLang="en-US" dirty="0" smtClean="0">
                <a:latin typeface="+mn-ea"/>
                <a:cs typeface="楷体_GB2312"/>
              </a:rPr>
              <a:t>不懂数学者不得入内</a:t>
            </a:r>
          </a:p>
          <a:p>
            <a:pPr lvl="1"/>
            <a:r>
              <a:rPr lang="zh-CN" altLang="en-US" b="0" dirty="0" smtClean="0">
                <a:latin typeface="+mn-ea"/>
                <a:cs typeface="楷体_GB2312"/>
              </a:rPr>
              <a:t>自然界按照数学方式设计，自然界的真蒂在于其数学结构；用数学取代自然界本身</a:t>
            </a:r>
          </a:p>
          <a:p>
            <a:pPr lvl="1"/>
            <a:r>
              <a:rPr lang="zh-CN" altLang="en-US" b="0" dirty="0" smtClean="0">
                <a:latin typeface="+mn-ea"/>
                <a:cs typeface="楷体_GB2312"/>
              </a:rPr>
              <a:t>希腊数理天文学</a:t>
            </a:r>
          </a:p>
          <a:p>
            <a:r>
              <a:rPr lang="zh-CN" altLang="en-US" dirty="0" smtClean="0">
                <a:latin typeface="+mn-ea"/>
              </a:rPr>
              <a:t>原子论：</a:t>
            </a:r>
            <a:r>
              <a:rPr lang="zh-CN" altLang="en-US" dirty="0" smtClean="0">
                <a:latin typeface="+mn-ea"/>
                <a:cs typeface="楷体_GB2312"/>
              </a:rPr>
              <a:t>质还原为量、宏观物体还原为微观原子</a:t>
            </a:r>
            <a:r>
              <a:rPr lang="zh-CN" altLang="en-US" dirty="0" smtClean="0">
                <a:latin typeface="+mn-ea"/>
              </a:rPr>
              <a:t>。</a:t>
            </a:r>
          </a:p>
          <a:p>
            <a:r>
              <a:rPr lang="zh-CN" altLang="en-US" dirty="0" smtClean="0">
                <a:latin typeface="+mn-ea"/>
              </a:rPr>
              <a:t>亚里士多德的反对：</a:t>
            </a:r>
            <a:r>
              <a:rPr lang="zh-CN" altLang="en-US" dirty="0" smtClean="0">
                <a:latin typeface="+mn-ea"/>
                <a:cs typeface="楷体_GB2312"/>
              </a:rPr>
              <a:t>自然物有质的区别</a:t>
            </a:r>
          </a:p>
          <a:p>
            <a:endParaRPr lang="zh-CN" altLang="en-US" dirty="0" smtClean="0">
              <a:latin typeface="+mn-ea"/>
            </a:endParaRPr>
          </a:p>
          <a:p>
            <a:r>
              <a:rPr lang="zh-CN" altLang="en-US" sz="2100" dirty="0" smtClean="0">
                <a:latin typeface="+mn-ea"/>
                <a:cs typeface="楷体_GB2312"/>
              </a:rPr>
              <a:t>近代科学、近代的机械自然观是在不断地与亚里士多德学说进行斗争的过程中确立起来的，只有在克服并抛弃了亚里士多德学说后才有了近代科学的诞生。而在这个过程中，原子论和柏拉图主义是近代科学的同盟军，也是自然数学化运动的强大动力。</a:t>
            </a:r>
            <a:endParaRPr lang="zh-CN" altLang="en-US" sz="2100" dirty="0">
              <a:latin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3898776" cy="4873752"/>
          </a:xfrm>
        </p:spPr>
        <p:txBody>
          <a:bodyPr/>
          <a:lstStyle/>
          <a:p>
            <a:pPr>
              <a:lnSpc>
                <a:spcPct val="95000"/>
              </a:lnSpc>
              <a:buNone/>
            </a:pPr>
            <a:r>
              <a:rPr lang="zh-CN" altLang="en-US" b="1" dirty="0" smtClean="0">
                <a:latin typeface="+mn-ea"/>
              </a:rPr>
              <a:t>尼古拉</a:t>
            </a:r>
            <a:r>
              <a:rPr lang="en-US" altLang="zh-CN" b="1" dirty="0" smtClean="0">
                <a:latin typeface="+mn-ea"/>
              </a:rPr>
              <a:t>·</a:t>
            </a:r>
            <a:r>
              <a:rPr lang="zh-CN" altLang="en-US" b="1" dirty="0" smtClean="0">
                <a:latin typeface="+mn-ea"/>
              </a:rPr>
              <a:t>哥白尼</a:t>
            </a:r>
            <a:r>
              <a:rPr lang="zh-CN" altLang="en-US" dirty="0" smtClean="0">
                <a:latin typeface="+mn-ea"/>
              </a:rPr>
              <a:t>（</a:t>
            </a:r>
            <a:r>
              <a:rPr lang="en-US" altLang="zh-CN" dirty="0" smtClean="0">
                <a:latin typeface="+mn-ea"/>
              </a:rPr>
              <a:t>1473</a:t>
            </a:r>
            <a:r>
              <a:rPr lang="zh-CN" altLang="en-US" dirty="0" smtClean="0">
                <a:latin typeface="+mn-ea"/>
              </a:rPr>
              <a:t>－</a:t>
            </a:r>
            <a:r>
              <a:rPr lang="en-US" altLang="zh-CN" dirty="0" smtClean="0">
                <a:latin typeface="+mn-ea"/>
              </a:rPr>
              <a:t>1543</a:t>
            </a:r>
            <a:r>
              <a:rPr lang="zh-CN" altLang="en-US" dirty="0" smtClean="0">
                <a:latin typeface="+mn-ea"/>
              </a:rPr>
              <a:t>），生于波兰。</a:t>
            </a:r>
          </a:p>
          <a:p>
            <a:pPr>
              <a:lnSpc>
                <a:spcPct val="95000"/>
              </a:lnSpc>
              <a:buNone/>
            </a:pPr>
            <a:endParaRPr lang="zh-CN" altLang="en-US" dirty="0" smtClean="0"/>
          </a:p>
          <a:p>
            <a:pPr>
              <a:lnSpc>
                <a:spcPct val="95000"/>
              </a:lnSpc>
            </a:pPr>
            <a:r>
              <a:rPr lang="zh-CN" altLang="en-US" dirty="0" smtClean="0"/>
              <a:t>为了更好地</a:t>
            </a:r>
            <a:r>
              <a:rPr lang="en-US" altLang="zh-CN" dirty="0" smtClean="0"/>
              <a:t>“</a:t>
            </a:r>
            <a:r>
              <a:rPr lang="zh-CN" altLang="en-US" dirty="0" smtClean="0"/>
              <a:t>拯救现象</a:t>
            </a:r>
            <a:r>
              <a:rPr lang="en-US" altLang="zh-CN" dirty="0" smtClean="0"/>
              <a:t>”</a:t>
            </a:r>
          </a:p>
          <a:p>
            <a:pPr>
              <a:lnSpc>
                <a:spcPct val="95000"/>
              </a:lnSpc>
            </a:pPr>
            <a:r>
              <a:rPr lang="zh-CN" altLang="en-US" dirty="0" smtClean="0">
                <a:latin typeface="+mn-ea"/>
                <a:cs typeface="楷体_GB2312"/>
              </a:rPr>
              <a:t>认为简单、唯一的数学形式是真实的。</a:t>
            </a:r>
            <a:endParaRPr lang="zh-CN" altLang="en-US" dirty="0" smtClean="0"/>
          </a:p>
          <a:p>
            <a:pPr>
              <a:lnSpc>
                <a:spcPct val="95000"/>
              </a:lnSpc>
            </a:pPr>
            <a:r>
              <a:rPr lang="zh-CN" altLang="en-US" dirty="0" smtClean="0"/>
              <a:t>是最后一位古代天文学家，而不是第一位近代天文学家。</a:t>
            </a:r>
            <a:endParaRPr lang="en-US" altLang="zh-CN" dirty="0" smtClean="0"/>
          </a:p>
          <a:p>
            <a:endParaRPr lang="zh-CN" altLang="en-US" dirty="0"/>
          </a:p>
        </p:txBody>
      </p:sp>
      <p:pic>
        <p:nvPicPr>
          <p:cNvPr id="4" name="Picture 4" descr="038"/>
          <p:cNvPicPr>
            <a:picLocks noChangeAspect="1" noChangeArrowheads="1"/>
          </p:cNvPicPr>
          <p:nvPr/>
        </p:nvPicPr>
        <p:blipFill>
          <a:blip r:embed="rId2" cstate="print"/>
          <a:srcRect/>
          <a:stretch>
            <a:fillRect/>
          </a:stretch>
        </p:blipFill>
        <p:spPr bwMode="auto">
          <a:xfrm>
            <a:off x="4716016" y="1700808"/>
            <a:ext cx="3289300" cy="4572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latin typeface="Times New Roman"/>
              </a:rPr>
              <a:t>“</a:t>
            </a:r>
            <a:r>
              <a:rPr lang="zh-CN" altLang="en-US" dirty="0" smtClean="0"/>
              <a:t>拯救现象</a:t>
            </a:r>
            <a:r>
              <a:rPr lang="zh-CN" altLang="en-US" dirty="0" smtClean="0">
                <a:latin typeface="Times New Roman"/>
              </a:rPr>
              <a:t>”</a:t>
            </a:r>
            <a:r>
              <a:rPr lang="zh-CN" altLang="en-US" dirty="0" smtClean="0"/>
              <a:t>与托勒密的本轮－均轮宇宙体系</a:t>
            </a:r>
          </a:p>
          <a:p>
            <a:r>
              <a:rPr lang="zh-CN" altLang="en-US" dirty="0" smtClean="0"/>
              <a:t>航海要求精确的天文历表；托勒密理论太繁琐，日心说更为简洁。</a:t>
            </a:r>
          </a:p>
          <a:p>
            <a:r>
              <a:rPr lang="zh-CN" altLang="en-US" dirty="0" smtClean="0"/>
              <a:t>哥白尼的目的不是要推翻旧的希腊天文学体系，而是要恢复其本来面目。</a:t>
            </a:r>
          </a:p>
          <a:p>
            <a:r>
              <a:rPr lang="zh-CN" altLang="en-US" dirty="0" smtClean="0"/>
              <a:t>出版经过：</a:t>
            </a:r>
          </a:p>
          <a:p>
            <a:pPr lvl="1"/>
            <a:r>
              <a:rPr lang="en-US" altLang="zh-CN" sz="2000" b="0" dirty="0" smtClean="0"/>
              <a:t>1509</a:t>
            </a:r>
            <a:r>
              <a:rPr lang="zh-CN" altLang="en-US" sz="2000" b="0" dirty="0" smtClean="0"/>
              <a:t>年，哥白尼写出了一个关于日心体系的</a:t>
            </a:r>
            <a:r>
              <a:rPr lang="en-US" altLang="zh-CN" sz="2000" b="0" dirty="0" smtClean="0"/>
              <a:t>《</a:t>
            </a:r>
            <a:r>
              <a:rPr lang="zh-CN" altLang="en-US" sz="2000" b="0" dirty="0" smtClean="0"/>
              <a:t>概要</a:t>
            </a:r>
            <a:r>
              <a:rPr lang="en-US" altLang="zh-CN" sz="2000" b="0" dirty="0" smtClean="0"/>
              <a:t>》</a:t>
            </a:r>
            <a:r>
              <a:rPr lang="zh-CN" altLang="en-US" sz="2000" b="0" dirty="0" smtClean="0"/>
              <a:t>。</a:t>
            </a:r>
          </a:p>
          <a:p>
            <a:pPr lvl="1"/>
            <a:r>
              <a:rPr lang="en-US" altLang="zh-CN" sz="2000" b="0" dirty="0" smtClean="0"/>
              <a:t>1539</a:t>
            </a:r>
            <a:r>
              <a:rPr lang="zh-CN" altLang="en-US" sz="2000" b="0" dirty="0" smtClean="0"/>
              <a:t>年写出了天文学史上的伟大著作</a:t>
            </a:r>
            <a:r>
              <a:rPr lang="en-US" altLang="zh-CN" sz="2000" b="0" dirty="0" smtClean="0"/>
              <a:t>《</a:t>
            </a:r>
            <a:r>
              <a:rPr lang="zh-CN" altLang="en-US" sz="2000" b="0" dirty="0" smtClean="0"/>
              <a:t>天球运行论</a:t>
            </a:r>
            <a:r>
              <a:rPr lang="en-US" altLang="zh-CN" sz="2000" b="0" dirty="0" smtClean="0"/>
              <a:t>》</a:t>
            </a:r>
            <a:r>
              <a:rPr lang="zh-CN" altLang="en-US" sz="2000" b="0" dirty="0" smtClean="0"/>
              <a:t>，但不敢公之于世。</a:t>
            </a:r>
          </a:p>
          <a:p>
            <a:pPr lvl="1"/>
            <a:r>
              <a:rPr lang="en-US" altLang="zh-CN" sz="2000" b="0" dirty="0" smtClean="0"/>
              <a:t>1543</a:t>
            </a:r>
            <a:r>
              <a:rPr lang="zh-CN" altLang="en-US" sz="2000" b="0" dirty="0" smtClean="0"/>
              <a:t>年</a:t>
            </a:r>
            <a:r>
              <a:rPr lang="en-US" altLang="zh-CN" sz="2000" b="0" dirty="0" smtClean="0"/>
              <a:t>5</a:t>
            </a:r>
            <a:r>
              <a:rPr lang="zh-CN" altLang="en-US" sz="2000" b="0" dirty="0" smtClean="0"/>
              <a:t>月</a:t>
            </a:r>
            <a:r>
              <a:rPr lang="en-US" altLang="zh-CN" sz="2000" b="0" dirty="0" smtClean="0"/>
              <a:t>24</a:t>
            </a:r>
            <a:r>
              <a:rPr lang="zh-CN" altLang="en-US" sz="2000" b="0" dirty="0" smtClean="0"/>
              <a:t>日，</a:t>
            </a:r>
            <a:r>
              <a:rPr lang="en-US" altLang="zh-CN" sz="2000" b="0" dirty="0" smtClean="0"/>
              <a:t>《</a:t>
            </a:r>
            <a:r>
              <a:rPr lang="zh-CN" altLang="en-US" sz="2000" b="0" dirty="0" smtClean="0"/>
              <a:t>天球运行论</a:t>
            </a:r>
            <a:r>
              <a:rPr lang="en-US" altLang="zh-CN" sz="2000" b="0" dirty="0" smtClean="0"/>
              <a:t>》</a:t>
            </a:r>
            <a:r>
              <a:rPr lang="zh-CN" altLang="en-US" sz="2000" b="0" dirty="0" smtClean="0"/>
              <a:t>出版。奥西安德擅自在书前加了一个</a:t>
            </a:r>
            <a:r>
              <a:rPr lang="zh-CN" altLang="en-US" sz="2000" b="0" dirty="0" smtClean="0">
                <a:latin typeface="Times New Roman"/>
              </a:rPr>
              <a:t>“</a:t>
            </a:r>
            <a:r>
              <a:rPr lang="zh-CN" altLang="en-US" sz="2000" b="0" dirty="0" smtClean="0"/>
              <a:t>关于本书的假设告读者</a:t>
            </a:r>
            <a:r>
              <a:rPr lang="zh-CN" altLang="en-US" sz="2000" b="0" dirty="0" smtClean="0">
                <a:latin typeface="Times New Roman"/>
              </a:rPr>
              <a:t>”</a:t>
            </a:r>
            <a:r>
              <a:rPr lang="zh-CN" altLang="en-US" sz="2000" b="0" dirty="0" smtClean="0"/>
              <a:t>的序言。</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托勒密宇宙体系的四个假定：</a:t>
            </a:r>
          </a:p>
          <a:p>
            <a:pPr lvl="1"/>
            <a:r>
              <a:rPr lang="zh-CN" altLang="en-US" sz="2000" b="0" dirty="0" smtClean="0"/>
              <a:t>天是球形的，并象球那样转动</a:t>
            </a:r>
          </a:p>
          <a:p>
            <a:pPr lvl="1"/>
            <a:r>
              <a:rPr lang="zh-CN" altLang="en-US" sz="2000" b="0" dirty="0" smtClean="0"/>
              <a:t>地也是球形的</a:t>
            </a:r>
          </a:p>
          <a:p>
            <a:pPr lvl="1"/>
            <a:r>
              <a:rPr lang="zh-CN" altLang="en-US" sz="2000" b="0" dirty="0" smtClean="0"/>
              <a:t>地位于天的中央</a:t>
            </a:r>
          </a:p>
          <a:p>
            <a:pPr lvl="1"/>
            <a:r>
              <a:rPr lang="zh-CN" altLang="en-US" sz="2000" b="0" dirty="0" smtClean="0"/>
              <a:t>地球静止不参与转动。</a:t>
            </a:r>
            <a:r>
              <a:rPr lang="zh-CN" altLang="en-US" sz="2400" dirty="0" smtClean="0"/>
              <a:t> </a:t>
            </a:r>
          </a:p>
          <a:p>
            <a:r>
              <a:rPr lang="zh-CN" altLang="en-US" dirty="0" smtClean="0"/>
              <a:t>哥白尼同意前两条假定，但</a:t>
            </a:r>
          </a:p>
          <a:p>
            <a:pPr lvl="1"/>
            <a:r>
              <a:rPr lang="zh-CN" altLang="en-US" sz="2000" b="0" dirty="0" smtClean="0"/>
              <a:t>提出了地球自转和公转的概念；</a:t>
            </a:r>
          </a:p>
          <a:p>
            <a:pPr lvl="1"/>
            <a:r>
              <a:rPr lang="zh-CN" altLang="en-US" sz="2000" b="0" dirty="0" smtClean="0"/>
              <a:t>用太阳取代地球位于宇宙的中心。 </a:t>
            </a:r>
          </a:p>
          <a:p>
            <a:r>
              <a:rPr lang="zh-CN" altLang="en-US" dirty="0" smtClean="0"/>
              <a:t>优点：</a:t>
            </a:r>
          </a:p>
          <a:p>
            <a:pPr lvl="1"/>
            <a:r>
              <a:rPr lang="zh-CN" altLang="en-US" sz="2000" b="0" dirty="0" smtClean="0"/>
              <a:t>简洁性，恢复了毕达哥拉斯－柏拉图主义的理想</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715200" cy="4873752"/>
          </a:xfrm>
        </p:spPr>
        <p:txBody>
          <a:bodyPr/>
          <a:lstStyle/>
          <a:p>
            <a:r>
              <a:rPr lang="zh-CN" altLang="en-US" dirty="0" smtClean="0"/>
              <a:t>责难：</a:t>
            </a:r>
          </a:p>
          <a:p>
            <a:pPr lvl="1"/>
            <a:r>
              <a:rPr lang="zh-CN" altLang="en-US" sz="2000" b="0" dirty="0" smtClean="0"/>
              <a:t>地球高速旋转，为何不分崩离析；</a:t>
            </a:r>
          </a:p>
          <a:p>
            <a:pPr lvl="1"/>
            <a:r>
              <a:rPr lang="zh-CN" altLang="en-US" sz="2000" b="0" dirty="0" smtClean="0"/>
              <a:t>地动抛物；</a:t>
            </a:r>
          </a:p>
          <a:p>
            <a:pPr lvl="1"/>
            <a:r>
              <a:rPr lang="zh-CN" altLang="en-US" sz="2000" b="0" dirty="0" smtClean="0"/>
              <a:t>恒星周年视差。</a:t>
            </a:r>
          </a:p>
          <a:p>
            <a:pPr lvl="1"/>
            <a:endParaRPr lang="zh-CN" altLang="en-US" sz="2400" b="0" dirty="0" smtClean="0"/>
          </a:p>
          <a:p>
            <a:r>
              <a:rPr lang="zh-CN" altLang="en-US" dirty="0" smtClean="0"/>
              <a:t>观念的变革：</a:t>
            </a:r>
          </a:p>
          <a:p>
            <a:pPr lvl="1"/>
            <a:r>
              <a:rPr lang="zh-CN" altLang="en-US" sz="2000" b="0" dirty="0" smtClean="0"/>
              <a:t>使地球成为不断运动的行星之一，打破了亚里士多德物理学中天地绝然有别的界限；</a:t>
            </a:r>
          </a:p>
          <a:p>
            <a:pPr lvl="1"/>
            <a:r>
              <a:rPr lang="zh-CN" altLang="en-US" sz="2000" b="0" dirty="0" smtClean="0"/>
              <a:t>破除了亚里士多德的绝对运动概念，引入了运动相对性观念；</a:t>
            </a:r>
          </a:p>
          <a:p>
            <a:pPr lvl="1"/>
            <a:r>
              <a:rPr lang="zh-CN" altLang="en-US" sz="2000" b="0" dirty="0" smtClean="0"/>
              <a:t>宇宙中心的转变，暗示了宇宙可能根本就没有中心，而无中心的宇宙是与希腊古典的等级宇宙完全对立的；</a:t>
            </a:r>
          </a:p>
          <a:p>
            <a:pPr lvl="1"/>
            <a:r>
              <a:rPr lang="zh-CN" altLang="en-US" sz="2000" b="0" dirty="0" smtClean="0"/>
              <a:t>地球运动起来了，恒星层反而可以静止不动，宇宙可以无限。</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3826768" cy="4873752"/>
          </a:xfrm>
        </p:spPr>
        <p:txBody>
          <a:bodyPr/>
          <a:lstStyle/>
          <a:p>
            <a:pPr>
              <a:lnSpc>
                <a:spcPct val="95000"/>
              </a:lnSpc>
              <a:buNone/>
            </a:pPr>
            <a:r>
              <a:rPr lang="zh-CN" altLang="en-US" b="1" dirty="0" smtClean="0">
                <a:latin typeface="+mn-ea"/>
              </a:rPr>
              <a:t>第谷</a:t>
            </a:r>
            <a:r>
              <a:rPr lang="en-US" altLang="zh-CN" b="1" dirty="0" smtClean="0">
                <a:latin typeface="+mn-ea"/>
              </a:rPr>
              <a:t>·</a:t>
            </a:r>
            <a:r>
              <a:rPr lang="zh-CN" altLang="en-US" b="1" dirty="0" smtClean="0">
                <a:latin typeface="+mn-ea"/>
              </a:rPr>
              <a:t>布拉赫</a:t>
            </a:r>
            <a:r>
              <a:rPr lang="zh-CN" altLang="en-US" dirty="0" smtClean="0">
                <a:latin typeface="+mn-ea"/>
              </a:rPr>
              <a:t>（</a:t>
            </a:r>
            <a:r>
              <a:rPr lang="en-US" altLang="zh-CN" dirty="0" smtClean="0">
                <a:latin typeface="+mn-ea"/>
              </a:rPr>
              <a:t>1546</a:t>
            </a:r>
            <a:r>
              <a:rPr lang="zh-CN" altLang="en-US" dirty="0" smtClean="0">
                <a:latin typeface="+mn-ea"/>
              </a:rPr>
              <a:t>－</a:t>
            </a:r>
            <a:r>
              <a:rPr lang="en-US" altLang="zh-CN" dirty="0" smtClean="0">
                <a:latin typeface="+mn-ea"/>
              </a:rPr>
              <a:t>1601</a:t>
            </a:r>
            <a:r>
              <a:rPr lang="zh-CN" altLang="en-US" dirty="0" smtClean="0">
                <a:latin typeface="+mn-ea"/>
              </a:rPr>
              <a:t>），丹麦人。天才的观测家，以精确、系统的观测著称。</a:t>
            </a:r>
            <a:endParaRPr lang="en-US" altLang="zh-CN" dirty="0" smtClean="0">
              <a:latin typeface="+mn-ea"/>
            </a:endParaRPr>
          </a:p>
          <a:p>
            <a:pPr>
              <a:lnSpc>
                <a:spcPct val="95000"/>
              </a:lnSpc>
              <a:buNone/>
            </a:pPr>
            <a:endParaRPr lang="zh-CN" altLang="en-US" dirty="0" smtClean="0">
              <a:latin typeface="+mn-ea"/>
            </a:endParaRPr>
          </a:p>
          <a:p>
            <a:pPr>
              <a:lnSpc>
                <a:spcPct val="95000"/>
              </a:lnSpc>
            </a:pPr>
            <a:r>
              <a:rPr lang="zh-CN" altLang="en-US" dirty="0" smtClean="0">
                <a:latin typeface="+mn-ea"/>
              </a:rPr>
              <a:t>反对哥白尼体系，但他的天文观测工作却为哥白尼学说的发展开辟了道路。</a:t>
            </a:r>
          </a:p>
          <a:p>
            <a:pPr>
              <a:lnSpc>
                <a:spcPct val="90000"/>
              </a:lnSpc>
            </a:pPr>
            <a:r>
              <a:rPr lang="en-US" altLang="zh-CN" dirty="0" smtClean="0">
                <a:latin typeface="+mn-ea"/>
              </a:rPr>
              <a:t>1572</a:t>
            </a:r>
            <a:r>
              <a:rPr lang="zh-CN" altLang="en-US" dirty="0" smtClean="0">
                <a:latin typeface="+mn-ea"/>
              </a:rPr>
              <a:t>年</a:t>
            </a:r>
            <a:r>
              <a:rPr lang="en-US" altLang="zh-CN" dirty="0" smtClean="0">
                <a:latin typeface="+mn-ea"/>
              </a:rPr>
              <a:t>11</a:t>
            </a:r>
            <a:r>
              <a:rPr lang="zh-CN" altLang="en-US" dirty="0" smtClean="0">
                <a:latin typeface="+mn-ea"/>
              </a:rPr>
              <a:t>月</a:t>
            </a:r>
            <a:r>
              <a:rPr lang="en-US" altLang="zh-CN" dirty="0" smtClean="0">
                <a:latin typeface="+mn-ea"/>
              </a:rPr>
              <a:t>11</a:t>
            </a:r>
            <a:r>
              <a:rPr lang="zh-CN" altLang="en-US" dirty="0" smtClean="0">
                <a:latin typeface="+mn-ea"/>
              </a:rPr>
              <a:t>日，发现新星（</a:t>
            </a:r>
            <a:r>
              <a:rPr lang="en-US" altLang="zh-CN" dirty="0" smtClean="0">
                <a:latin typeface="+mn-ea"/>
              </a:rPr>
              <a:t>nova</a:t>
            </a:r>
            <a:r>
              <a:rPr lang="zh-CN" altLang="en-US" dirty="0" smtClean="0">
                <a:latin typeface="+mn-ea"/>
              </a:rPr>
              <a:t>）。</a:t>
            </a:r>
            <a:r>
              <a:rPr lang="en-US" altLang="zh-CN" dirty="0" smtClean="0">
                <a:latin typeface="+mn-ea"/>
              </a:rPr>
              <a:t>《</a:t>
            </a:r>
            <a:r>
              <a:rPr lang="zh-CN" altLang="en-US" dirty="0" smtClean="0">
                <a:latin typeface="+mn-ea"/>
              </a:rPr>
              <a:t>论新星</a:t>
            </a:r>
            <a:r>
              <a:rPr lang="en-US" altLang="zh-CN" dirty="0" smtClean="0">
                <a:latin typeface="+mn-ea"/>
              </a:rPr>
              <a:t>》</a:t>
            </a:r>
          </a:p>
          <a:p>
            <a:pPr>
              <a:lnSpc>
                <a:spcPct val="90000"/>
              </a:lnSpc>
            </a:pPr>
            <a:r>
              <a:rPr lang="en-US" altLang="zh-CN" dirty="0" smtClean="0">
                <a:latin typeface="+mn-ea"/>
              </a:rPr>
              <a:t>1577</a:t>
            </a:r>
            <a:r>
              <a:rPr lang="zh-CN" altLang="en-US" dirty="0" smtClean="0">
                <a:latin typeface="+mn-ea"/>
              </a:rPr>
              <a:t>年，发现彗星的轨道不是正圆。</a:t>
            </a:r>
          </a:p>
          <a:p>
            <a:endParaRPr lang="zh-CN" altLang="en-US" dirty="0"/>
          </a:p>
        </p:txBody>
      </p:sp>
      <p:pic>
        <p:nvPicPr>
          <p:cNvPr id="4" name="Picture 4" descr="044"/>
          <p:cNvPicPr>
            <a:picLocks noChangeAspect="1" noChangeArrowheads="1"/>
          </p:cNvPicPr>
          <p:nvPr/>
        </p:nvPicPr>
        <p:blipFill>
          <a:blip r:embed="rId2" cstate="print"/>
          <a:srcRect/>
          <a:stretch>
            <a:fillRect/>
          </a:stretch>
        </p:blipFill>
        <p:spPr bwMode="auto">
          <a:xfrm>
            <a:off x="4572000" y="1772816"/>
            <a:ext cx="3333750" cy="42672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3682752" cy="4873752"/>
          </a:xfrm>
        </p:spPr>
        <p:txBody>
          <a:bodyPr/>
          <a:lstStyle/>
          <a:p>
            <a:pPr>
              <a:buNone/>
            </a:pPr>
            <a:r>
              <a:rPr lang="zh-CN" altLang="en-US" b="1" dirty="0" smtClean="0">
                <a:latin typeface="+mn-ea"/>
              </a:rPr>
              <a:t>约翰</a:t>
            </a:r>
            <a:r>
              <a:rPr lang="en-US" altLang="zh-CN" b="1" dirty="0" smtClean="0">
                <a:latin typeface="+mn-ea"/>
              </a:rPr>
              <a:t>·</a:t>
            </a:r>
            <a:r>
              <a:rPr lang="zh-CN" altLang="en-US" b="1" dirty="0" smtClean="0">
                <a:latin typeface="+mn-ea"/>
              </a:rPr>
              <a:t>开普勒</a:t>
            </a:r>
            <a:r>
              <a:rPr lang="zh-CN" altLang="en-US" dirty="0" smtClean="0">
                <a:latin typeface="+mn-ea"/>
              </a:rPr>
              <a:t>（</a:t>
            </a:r>
            <a:r>
              <a:rPr lang="en-US" altLang="zh-CN" dirty="0" smtClean="0">
                <a:latin typeface="+mn-ea"/>
              </a:rPr>
              <a:t>Johann </a:t>
            </a:r>
            <a:r>
              <a:rPr lang="en-US" altLang="zh-CN" dirty="0" err="1" smtClean="0">
                <a:latin typeface="+mn-ea"/>
              </a:rPr>
              <a:t>Kepler</a:t>
            </a:r>
            <a:r>
              <a:rPr lang="zh-CN" altLang="en-US" dirty="0" smtClean="0">
                <a:latin typeface="+mn-ea"/>
              </a:rPr>
              <a:t>，</a:t>
            </a:r>
            <a:r>
              <a:rPr lang="en-US" altLang="zh-CN" dirty="0" smtClean="0">
                <a:latin typeface="+mn-ea"/>
              </a:rPr>
              <a:t>1571</a:t>
            </a:r>
            <a:r>
              <a:rPr lang="zh-CN" altLang="en-US" dirty="0" smtClean="0">
                <a:latin typeface="+mn-ea"/>
              </a:rPr>
              <a:t>－</a:t>
            </a:r>
            <a:r>
              <a:rPr lang="en-US" altLang="zh-CN" dirty="0" smtClean="0">
                <a:latin typeface="+mn-ea"/>
              </a:rPr>
              <a:t>1630</a:t>
            </a:r>
            <a:r>
              <a:rPr lang="zh-CN" altLang="en-US" dirty="0" smtClean="0">
                <a:latin typeface="+mn-ea"/>
              </a:rPr>
              <a:t>）生于德国南部瓦尔城。</a:t>
            </a:r>
          </a:p>
          <a:p>
            <a:pPr>
              <a:buNone/>
            </a:pPr>
            <a:endParaRPr lang="zh-CN" altLang="en-US" dirty="0" smtClean="0"/>
          </a:p>
          <a:p>
            <a:r>
              <a:rPr lang="zh-CN" altLang="en-US" dirty="0" smtClean="0"/>
              <a:t>彻底抛弃了正圆运动的概念，确立了太阳系的概念。</a:t>
            </a:r>
          </a:p>
          <a:p>
            <a:r>
              <a:rPr lang="zh-CN" altLang="en-US" dirty="0" smtClean="0"/>
              <a:t>天空的立法者</a:t>
            </a:r>
          </a:p>
          <a:p>
            <a:endParaRPr lang="zh-CN" altLang="en-US" dirty="0"/>
          </a:p>
        </p:txBody>
      </p:sp>
      <p:pic>
        <p:nvPicPr>
          <p:cNvPr id="4" name="Picture 4" descr="049"/>
          <p:cNvPicPr>
            <a:picLocks noChangeAspect="1" noChangeArrowheads="1"/>
          </p:cNvPicPr>
          <p:nvPr/>
        </p:nvPicPr>
        <p:blipFill>
          <a:blip r:embed="rId2" cstate="print"/>
          <a:srcRect/>
          <a:stretch>
            <a:fillRect/>
          </a:stretch>
        </p:blipFill>
        <p:spPr bwMode="auto">
          <a:xfrm>
            <a:off x="4716016" y="1628800"/>
            <a:ext cx="3119438" cy="4419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1609</a:t>
            </a:r>
            <a:r>
              <a:rPr lang="zh-CN" altLang="en-US" dirty="0" smtClean="0"/>
              <a:t>年，出版</a:t>
            </a:r>
            <a:r>
              <a:rPr lang="en-US" altLang="zh-CN" dirty="0" smtClean="0"/>
              <a:t>《</a:t>
            </a:r>
            <a:r>
              <a:rPr lang="zh-CN" altLang="en-US" dirty="0" smtClean="0"/>
              <a:t>以对火星运动的评论表达的新天文学或天空物理学</a:t>
            </a:r>
            <a:r>
              <a:rPr lang="en-US" altLang="zh-CN" dirty="0" smtClean="0"/>
              <a:t>》</a:t>
            </a:r>
            <a:r>
              <a:rPr lang="zh-CN" altLang="en-US" dirty="0" smtClean="0"/>
              <a:t>（此书有时称</a:t>
            </a:r>
            <a:r>
              <a:rPr lang="en-US" altLang="zh-CN" dirty="0" smtClean="0"/>
              <a:t>《</a:t>
            </a:r>
            <a:r>
              <a:rPr lang="zh-CN" altLang="en-US" dirty="0" smtClean="0"/>
              <a:t>新天文学</a:t>
            </a:r>
            <a:r>
              <a:rPr lang="en-US" altLang="zh-CN" dirty="0" smtClean="0"/>
              <a:t>》</a:t>
            </a:r>
            <a:r>
              <a:rPr lang="zh-CN" altLang="en-US" dirty="0" smtClean="0"/>
              <a:t>，有时称</a:t>
            </a:r>
            <a:r>
              <a:rPr lang="en-US" altLang="zh-CN" dirty="0" smtClean="0"/>
              <a:t>《</a:t>
            </a:r>
            <a:r>
              <a:rPr lang="zh-CN" altLang="en-US" dirty="0" smtClean="0"/>
              <a:t>论火星的运动</a:t>
            </a:r>
            <a:r>
              <a:rPr lang="en-US" altLang="zh-CN" dirty="0" smtClean="0"/>
              <a:t>》</a:t>
            </a:r>
            <a:r>
              <a:rPr lang="zh-CN" altLang="en-US" dirty="0" smtClean="0"/>
              <a:t>），阐述了火星运动规律：火星划出一个以太阳为焦点的椭圆（开普勒第一定律）；由太阳到火星的矢径在相等的时间内划出相等的面积（开普勒第二定律）。</a:t>
            </a:r>
          </a:p>
          <a:p>
            <a:endParaRPr lang="zh-CN" altLang="en-US" dirty="0" smtClean="0"/>
          </a:p>
          <a:p>
            <a:r>
              <a:rPr lang="en-US" altLang="zh-CN" dirty="0" smtClean="0"/>
              <a:t>1618</a:t>
            </a:r>
            <a:r>
              <a:rPr lang="zh-CN" altLang="en-US" dirty="0" smtClean="0"/>
              <a:t>年，出版</a:t>
            </a:r>
            <a:r>
              <a:rPr lang="en-US" altLang="zh-CN" dirty="0" smtClean="0"/>
              <a:t>《</a:t>
            </a:r>
            <a:r>
              <a:rPr lang="zh-CN" altLang="en-US" dirty="0" smtClean="0"/>
              <a:t>哥白尼天文学概论</a:t>
            </a:r>
            <a:r>
              <a:rPr lang="en-US" altLang="zh-CN" dirty="0" smtClean="0"/>
              <a:t>》</a:t>
            </a:r>
            <a:r>
              <a:rPr lang="zh-CN" altLang="en-US" dirty="0" smtClean="0"/>
              <a:t>，将火星运动二大定律推广到太阳系所有行星，公布了第三定律：行星公转周期的平方与它同太阳距离的立方成正比。</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715200" cy="4873752"/>
          </a:xfrm>
        </p:spPr>
        <p:txBody>
          <a:bodyPr/>
          <a:lstStyle/>
          <a:p>
            <a:pPr>
              <a:buNone/>
            </a:pPr>
            <a:r>
              <a:rPr lang="zh-CN" altLang="en-US" b="1" dirty="0" smtClean="0"/>
              <a:t>意义：</a:t>
            </a:r>
          </a:p>
          <a:p>
            <a:r>
              <a:rPr lang="zh-CN" altLang="en-US" dirty="0" smtClean="0"/>
              <a:t>确立了太阳系的概念</a:t>
            </a:r>
          </a:p>
          <a:p>
            <a:r>
              <a:rPr lang="zh-CN" altLang="en-US" dirty="0" smtClean="0"/>
              <a:t>彻底清除了托勒密和哥白尼所运用的一大堆本轮和均轮</a:t>
            </a:r>
          </a:p>
          <a:p>
            <a:r>
              <a:rPr lang="zh-CN" altLang="en-US" dirty="0" smtClean="0"/>
              <a:t>抛弃了正圆运动概念，引入椭圆概念，给希腊古典天文学画上了句号</a:t>
            </a:r>
          </a:p>
          <a:p>
            <a:r>
              <a:rPr lang="zh-CN" altLang="en-US" dirty="0" smtClean="0"/>
              <a:t>打破了行星天的水晶天球的概念</a:t>
            </a:r>
          </a:p>
          <a:p>
            <a:endParaRPr lang="zh-CN" altLang="en-US" dirty="0" smtClean="0"/>
          </a:p>
          <a:p>
            <a:r>
              <a:rPr lang="zh-CN" altLang="en-US" dirty="0" smtClean="0"/>
              <a:t>制定了行星运动表</a:t>
            </a:r>
            <a:r>
              <a:rPr lang="en-US" altLang="zh-CN" dirty="0" smtClean="0"/>
              <a:t>《</a:t>
            </a:r>
            <a:r>
              <a:rPr lang="zh-CN" altLang="en-US" dirty="0" smtClean="0"/>
              <a:t>鲁道夫星表</a:t>
            </a:r>
            <a:r>
              <a:rPr lang="en-US" altLang="zh-CN" dirty="0" smtClean="0"/>
              <a:t>》</a:t>
            </a:r>
            <a:r>
              <a:rPr lang="zh-CN" altLang="en-US" dirty="0" smtClean="0"/>
              <a:t>（</a:t>
            </a:r>
            <a:r>
              <a:rPr lang="en-US" altLang="zh-CN" dirty="0" smtClean="0"/>
              <a:t>1627</a:t>
            </a:r>
            <a:r>
              <a:rPr lang="zh-CN" altLang="en-US" dirty="0" smtClean="0"/>
              <a:t>年出版）。</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课程安排</a:t>
            </a:r>
            <a:endParaRPr lang="zh-CN" altLang="en-US" b="1" dirty="0">
              <a:solidFill>
                <a:schemeClr val="tx1"/>
              </a:solidFill>
            </a:endParaRPr>
          </a:p>
        </p:txBody>
      </p:sp>
      <p:sp>
        <p:nvSpPr>
          <p:cNvPr id="3" name="内容占位符 2"/>
          <p:cNvSpPr>
            <a:spLocks noGrp="1"/>
          </p:cNvSpPr>
          <p:nvPr>
            <p:ph sz="quarter" idx="1"/>
          </p:nvPr>
        </p:nvSpPr>
        <p:spPr/>
        <p:txBody>
          <a:bodyPr/>
          <a:lstStyle/>
          <a:p>
            <a:pPr>
              <a:lnSpc>
                <a:spcPct val="150000"/>
              </a:lnSpc>
            </a:pPr>
            <a:r>
              <a:rPr lang="zh-CN" altLang="en-US" dirty="0" smtClean="0"/>
              <a:t>自然观           （第</a:t>
            </a:r>
            <a:r>
              <a:rPr lang="en-US" altLang="zh-CN" dirty="0" smtClean="0"/>
              <a:t>1-3</a:t>
            </a:r>
            <a:r>
              <a:rPr lang="zh-CN" altLang="en-US" dirty="0" smtClean="0"/>
              <a:t>次课）</a:t>
            </a:r>
            <a:endParaRPr lang="en-US" altLang="zh-CN" dirty="0" smtClean="0"/>
          </a:p>
          <a:p>
            <a:pPr>
              <a:lnSpc>
                <a:spcPct val="150000"/>
              </a:lnSpc>
            </a:pPr>
            <a:r>
              <a:rPr lang="zh-CN" altLang="en-US" dirty="0" smtClean="0"/>
              <a:t>科学方法论    （第</a:t>
            </a:r>
            <a:r>
              <a:rPr lang="en-US" altLang="zh-CN" dirty="0" smtClean="0"/>
              <a:t>4-5</a:t>
            </a:r>
            <a:r>
              <a:rPr lang="zh-CN" altLang="en-US" dirty="0" smtClean="0"/>
              <a:t>次课）</a:t>
            </a:r>
            <a:endParaRPr lang="en-US" altLang="zh-CN" dirty="0" smtClean="0"/>
          </a:p>
          <a:p>
            <a:pPr>
              <a:lnSpc>
                <a:spcPct val="150000"/>
              </a:lnSpc>
            </a:pPr>
            <a:r>
              <a:rPr lang="zh-CN" altLang="en-US" dirty="0" smtClean="0"/>
              <a:t>科技与社会</a:t>
            </a:r>
            <a:r>
              <a:rPr lang="en-US" altLang="zh-CN" dirty="0" smtClean="0"/>
              <a:t>    （</a:t>
            </a:r>
            <a:r>
              <a:rPr lang="zh-CN" altLang="en-US" dirty="0" smtClean="0"/>
              <a:t>第</a:t>
            </a:r>
            <a:r>
              <a:rPr lang="en-US" altLang="zh-CN" dirty="0" smtClean="0"/>
              <a:t>6</a:t>
            </a:r>
            <a:r>
              <a:rPr lang="zh-CN" altLang="en-US" dirty="0" smtClean="0"/>
              <a:t>次课）</a:t>
            </a:r>
            <a:endParaRPr lang="en-US" altLang="zh-CN" dirty="0" smtClean="0"/>
          </a:p>
          <a:p>
            <a:pPr>
              <a:lnSpc>
                <a:spcPct val="150000"/>
              </a:lnSpc>
            </a:pPr>
            <a:r>
              <a:rPr lang="zh-CN" altLang="en-US" dirty="0" smtClean="0"/>
              <a:t>讨论课           （第</a:t>
            </a:r>
            <a:r>
              <a:rPr lang="en-US" altLang="zh-CN" dirty="0" smtClean="0"/>
              <a:t>7-8</a:t>
            </a:r>
            <a:r>
              <a:rPr lang="zh-CN" altLang="en-US" dirty="0" smtClean="0"/>
              <a:t>次课）</a:t>
            </a:r>
            <a:endParaRPr lang="en-US" altLang="zh-CN" dirty="0" smtClean="0"/>
          </a:p>
          <a:p>
            <a:pPr>
              <a:lnSpc>
                <a:spcPct val="150000"/>
              </a:lnSpc>
            </a:pPr>
            <a:r>
              <a:rPr lang="zh-CN" altLang="en-US" dirty="0" smtClean="0"/>
              <a:t>开卷考试        （第</a:t>
            </a:r>
            <a:r>
              <a:rPr lang="en-US" altLang="zh-CN" dirty="0" smtClean="0"/>
              <a:t>9</a:t>
            </a:r>
            <a:r>
              <a:rPr lang="zh-CN" altLang="en-US" dirty="0" smtClean="0"/>
              <a:t>次课）</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355160" cy="4873752"/>
          </a:xfrm>
        </p:spPr>
        <p:txBody>
          <a:bodyPr/>
          <a:lstStyle/>
          <a:p>
            <a:pPr>
              <a:lnSpc>
                <a:spcPct val="150000"/>
              </a:lnSpc>
            </a:pPr>
            <a:r>
              <a:rPr lang="zh-CN" altLang="en-US" dirty="0" smtClean="0">
                <a:latin typeface="+mn-ea"/>
              </a:rPr>
              <a:t>开普勒</a:t>
            </a:r>
            <a:r>
              <a:rPr lang="zh-CN" altLang="en-US" b="0" dirty="0" smtClean="0">
                <a:latin typeface="+mn-ea"/>
                <a:cs typeface="楷体_GB2312"/>
              </a:rPr>
              <a:t>强调“量”的重要性，科学知识必定是以数学的方式出现；“量”是事物的本质特征，注重数据；</a:t>
            </a:r>
            <a:endParaRPr lang="en-US" altLang="zh-CN" b="0" dirty="0" smtClean="0">
              <a:latin typeface="+mn-ea"/>
              <a:cs typeface="楷体_GB2312"/>
            </a:endParaRPr>
          </a:p>
          <a:p>
            <a:pPr>
              <a:lnSpc>
                <a:spcPct val="150000"/>
              </a:lnSpc>
            </a:pPr>
            <a:r>
              <a:rPr lang="zh-CN" altLang="en-US" b="0" dirty="0" smtClean="0">
                <a:latin typeface="+mn-ea"/>
                <a:cs typeface="楷体_GB2312"/>
              </a:rPr>
              <a:t>抛弃了活的有机体观念，把宇宙看成一个机械。用“力” 的概念代替了“精灵”等作为行星运动的原因。他说：</a:t>
            </a:r>
            <a:r>
              <a:rPr lang="zh-CN" altLang="en-US" sz="2400" b="0" dirty="0" smtClean="0">
                <a:latin typeface="+mn-ea"/>
                <a:cs typeface="楷体_GB2312"/>
              </a:rPr>
              <a:t>“我的目的在于证明，天上的机械不是一种神圣的、有生命的东西，而是一种钟表那样的机械。”</a:t>
            </a:r>
            <a:endParaRPr lang="zh-CN" altLang="en-US" dirty="0">
              <a:latin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nSpc>
                <a:spcPct val="90000"/>
              </a:lnSpc>
              <a:buNone/>
            </a:pPr>
            <a:r>
              <a:rPr lang="zh-CN" altLang="en-US" b="1" dirty="0" smtClean="0"/>
              <a:t>新物理学的诞生：</a:t>
            </a:r>
            <a:endParaRPr lang="en-US" altLang="zh-CN" b="1" dirty="0" smtClean="0"/>
          </a:p>
          <a:p>
            <a:pPr>
              <a:lnSpc>
                <a:spcPct val="90000"/>
              </a:lnSpc>
              <a:buNone/>
            </a:pPr>
            <a:endParaRPr lang="en-US" altLang="zh-CN" dirty="0" smtClean="0"/>
          </a:p>
          <a:p>
            <a:pPr>
              <a:lnSpc>
                <a:spcPct val="90000"/>
              </a:lnSpc>
            </a:pPr>
            <a:r>
              <a:rPr lang="zh-CN" altLang="en-US" dirty="0" smtClean="0"/>
              <a:t>哥白尼学说两大困难：</a:t>
            </a:r>
          </a:p>
          <a:p>
            <a:pPr lvl="1">
              <a:lnSpc>
                <a:spcPct val="90000"/>
              </a:lnSpc>
            </a:pPr>
            <a:r>
              <a:rPr lang="zh-CN" altLang="en-US" sz="2400" b="0" dirty="0" smtClean="0"/>
              <a:t>恒星视差；</a:t>
            </a:r>
          </a:p>
          <a:p>
            <a:pPr lvl="1">
              <a:lnSpc>
                <a:spcPct val="90000"/>
              </a:lnSpc>
            </a:pPr>
            <a:r>
              <a:rPr lang="zh-CN" altLang="en-US" sz="2400" b="0" dirty="0" smtClean="0"/>
              <a:t>地动抛物。</a:t>
            </a:r>
          </a:p>
          <a:p>
            <a:pPr>
              <a:lnSpc>
                <a:spcPct val="90000"/>
              </a:lnSpc>
            </a:pPr>
            <a:r>
              <a:rPr lang="zh-CN" altLang="en-US" dirty="0" smtClean="0"/>
              <a:t>开普勒行星运动规律的困难：</a:t>
            </a:r>
          </a:p>
          <a:p>
            <a:pPr lvl="1">
              <a:lnSpc>
                <a:spcPct val="90000"/>
              </a:lnSpc>
            </a:pPr>
            <a:r>
              <a:rPr lang="zh-CN" altLang="en-US" sz="2400" b="0" dirty="0" smtClean="0"/>
              <a:t>行星绕日旋转的动力问题。</a:t>
            </a:r>
            <a:endParaRPr lang="en-US" altLang="zh-CN" sz="2400" dirty="0" smtClean="0"/>
          </a:p>
          <a:p>
            <a:pPr>
              <a:lnSpc>
                <a:spcPct val="90000"/>
              </a:lnSpc>
            </a:pPr>
            <a:endParaRPr lang="en-US" altLang="zh-CN" sz="2700" b="0" dirty="0" smtClean="0"/>
          </a:p>
          <a:p>
            <a:pPr>
              <a:lnSpc>
                <a:spcPct val="90000"/>
              </a:lnSpc>
            </a:pPr>
            <a:r>
              <a:rPr lang="zh-CN" altLang="en-US" dirty="0" smtClean="0"/>
              <a:t>伽利略</a:t>
            </a:r>
            <a:endParaRPr lang="en-US" altLang="zh-CN" dirty="0" smtClean="0"/>
          </a:p>
          <a:p>
            <a:pPr>
              <a:lnSpc>
                <a:spcPct val="90000"/>
              </a:lnSpc>
            </a:pPr>
            <a:r>
              <a:rPr lang="zh-CN" altLang="en-US" b="0" dirty="0" smtClean="0"/>
              <a:t>牛顿</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3898776" cy="4873752"/>
          </a:xfrm>
        </p:spPr>
        <p:txBody>
          <a:bodyPr/>
          <a:lstStyle/>
          <a:p>
            <a:pPr>
              <a:buNone/>
            </a:pPr>
            <a:r>
              <a:rPr lang="zh-CN" altLang="en-US" b="1" dirty="0" smtClean="0">
                <a:latin typeface="+mn-ea"/>
              </a:rPr>
              <a:t>伽利略</a:t>
            </a:r>
            <a:r>
              <a:rPr lang="en-US" altLang="zh-CN" b="1" dirty="0" smtClean="0">
                <a:latin typeface="+mn-ea"/>
              </a:rPr>
              <a:t>·</a:t>
            </a:r>
            <a:r>
              <a:rPr lang="zh-CN" altLang="en-US" b="1" dirty="0" smtClean="0">
                <a:latin typeface="+mn-ea"/>
              </a:rPr>
              <a:t>伽利莱</a:t>
            </a:r>
            <a:r>
              <a:rPr lang="zh-CN" altLang="en-US" dirty="0" smtClean="0">
                <a:latin typeface="+mn-ea"/>
              </a:rPr>
              <a:t>（</a:t>
            </a:r>
            <a:r>
              <a:rPr lang="en-US" altLang="zh-CN" dirty="0" smtClean="0">
                <a:latin typeface="+mn-ea"/>
              </a:rPr>
              <a:t>1564</a:t>
            </a:r>
            <a:r>
              <a:rPr lang="zh-CN" altLang="en-US" dirty="0" smtClean="0">
                <a:latin typeface="+mn-ea"/>
              </a:rPr>
              <a:t>－ </a:t>
            </a:r>
            <a:r>
              <a:rPr lang="en-US" altLang="zh-CN" dirty="0" smtClean="0">
                <a:latin typeface="+mn-ea"/>
              </a:rPr>
              <a:t>1642</a:t>
            </a:r>
            <a:r>
              <a:rPr lang="zh-CN" altLang="en-US" dirty="0" smtClean="0">
                <a:latin typeface="+mn-ea"/>
              </a:rPr>
              <a:t>），生于意大利的比萨。</a:t>
            </a:r>
          </a:p>
          <a:p>
            <a:pPr>
              <a:buNone/>
            </a:pPr>
            <a:endParaRPr lang="en-US" altLang="zh-CN" dirty="0" smtClean="0"/>
          </a:p>
          <a:p>
            <a:r>
              <a:rPr lang="zh-CN" altLang="en-US" dirty="0" smtClean="0"/>
              <a:t>近代物理学之父</a:t>
            </a:r>
          </a:p>
          <a:p>
            <a:r>
              <a:rPr lang="zh-CN" altLang="en-US" dirty="0" smtClean="0"/>
              <a:t>把科学实验的传统与数学相结合</a:t>
            </a:r>
          </a:p>
          <a:p>
            <a:r>
              <a:rPr lang="en-US" altLang="zh-CN" dirty="0" smtClean="0"/>
              <a:t>《</a:t>
            </a:r>
            <a:r>
              <a:rPr lang="zh-CN" altLang="en-US" dirty="0" smtClean="0"/>
              <a:t>关于托勒密和哥白尼两大世界体系的对话</a:t>
            </a:r>
            <a:r>
              <a:rPr lang="en-US" altLang="zh-CN" dirty="0" smtClean="0"/>
              <a:t>》</a:t>
            </a:r>
          </a:p>
          <a:p>
            <a:r>
              <a:rPr lang="en-US" altLang="zh-CN" dirty="0" smtClean="0"/>
              <a:t>《</a:t>
            </a:r>
            <a:r>
              <a:rPr lang="zh-CN" altLang="en-US" dirty="0" smtClean="0"/>
              <a:t>两门新科学</a:t>
            </a:r>
            <a:r>
              <a:rPr lang="en-US" altLang="zh-CN" dirty="0" smtClean="0"/>
              <a:t>》</a:t>
            </a:r>
            <a:r>
              <a:rPr lang="zh-CN" altLang="en-US" dirty="0" smtClean="0"/>
              <a:t>：材料力学和运动力学</a:t>
            </a:r>
          </a:p>
          <a:p>
            <a:endParaRPr lang="zh-CN" altLang="en-US" dirty="0"/>
          </a:p>
        </p:txBody>
      </p:sp>
      <p:pic>
        <p:nvPicPr>
          <p:cNvPr id="4" name="Picture 4" descr="048"/>
          <p:cNvPicPr>
            <a:picLocks noChangeAspect="1" noChangeArrowheads="1"/>
          </p:cNvPicPr>
          <p:nvPr/>
        </p:nvPicPr>
        <p:blipFill>
          <a:blip r:embed="rId2" cstate="print"/>
          <a:srcRect/>
          <a:stretch>
            <a:fillRect/>
          </a:stretch>
        </p:blipFill>
        <p:spPr bwMode="auto">
          <a:xfrm>
            <a:off x="4716016" y="1700808"/>
            <a:ext cx="2997200" cy="44958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nSpc>
                <a:spcPct val="90000"/>
              </a:lnSpc>
            </a:pPr>
            <a:r>
              <a:rPr lang="zh-CN" altLang="en-US" dirty="0" smtClean="0">
                <a:latin typeface="+mn-ea"/>
              </a:rPr>
              <a:t>伽利略：</a:t>
            </a:r>
            <a:r>
              <a:rPr lang="zh-CN" altLang="en-US" dirty="0" smtClean="0">
                <a:latin typeface="+mn-ea"/>
                <a:cs typeface="楷体_GB2312"/>
              </a:rPr>
              <a:t>“宇宙是用数学语言写成的”</a:t>
            </a:r>
          </a:p>
          <a:p>
            <a:pPr lvl="1">
              <a:lnSpc>
                <a:spcPct val="95000"/>
              </a:lnSpc>
            </a:pPr>
            <a:r>
              <a:rPr lang="zh-CN" altLang="en-US" b="0" dirty="0" smtClean="0">
                <a:latin typeface="+mn-ea"/>
                <a:cs typeface="楷体_GB2312"/>
              </a:rPr>
              <a:t>数学加实验的科学方法。</a:t>
            </a:r>
          </a:p>
          <a:p>
            <a:pPr lvl="1">
              <a:lnSpc>
                <a:spcPct val="95000"/>
              </a:lnSpc>
            </a:pPr>
            <a:r>
              <a:rPr lang="zh-CN" altLang="en-US" b="0" dirty="0" smtClean="0">
                <a:latin typeface="+mn-ea"/>
                <a:cs typeface="楷体_GB2312"/>
              </a:rPr>
              <a:t>在对运动问题的研究中，通过</a:t>
            </a:r>
            <a:r>
              <a:rPr lang="zh-CN" altLang="en-US" dirty="0" smtClean="0">
                <a:latin typeface="+mn-ea"/>
                <a:cs typeface="楷体_GB2312"/>
              </a:rPr>
              <a:t>运动的几何化</a:t>
            </a:r>
            <a:r>
              <a:rPr lang="zh-CN" altLang="en-US" b="0" dirty="0" smtClean="0">
                <a:latin typeface="+mn-ea"/>
                <a:cs typeface="楷体_GB2312"/>
              </a:rPr>
              <a:t>将自然的数学化思想从天文学扩展到力学领域。</a:t>
            </a:r>
          </a:p>
          <a:p>
            <a:pPr lvl="1">
              <a:lnSpc>
                <a:spcPct val="95000"/>
              </a:lnSpc>
            </a:pPr>
            <a:r>
              <a:rPr lang="zh-CN" altLang="en-US" b="0" dirty="0" smtClean="0">
                <a:latin typeface="+mn-ea"/>
                <a:cs typeface="楷体_GB2312"/>
              </a:rPr>
              <a:t>提出“第一性的质”与“第二性的质”的思想：</a:t>
            </a:r>
          </a:p>
          <a:p>
            <a:pPr lvl="1">
              <a:lnSpc>
                <a:spcPct val="95000"/>
              </a:lnSpc>
            </a:pPr>
            <a:endParaRPr lang="zh-CN" altLang="en-US" sz="1200" b="0" dirty="0" smtClean="0">
              <a:latin typeface="+mn-ea"/>
              <a:cs typeface="楷体_GB2312"/>
            </a:endParaRPr>
          </a:p>
          <a:p>
            <a:pPr>
              <a:lnSpc>
                <a:spcPct val="95000"/>
              </a:lnSpc>
            </a:pPr>
            <a:r>
              <a:rPr lang="zh-CN" altLang="en-US" dirty="0" smtClean="0">
                <a:latin typeface="+mn-ea"/>
              </a:rPr>
              <a:t>第一性的质（客观）：形状、数目、运动等</a:t>
            </a:r>
          </a:p>
          <a:p>
            <a:pPr>
              <a:lnSpc>
                <a:spcPct val="95000"/>
              </a:lnSpc>
            </a:pPr>
            <a:r>
              <a:rPr lang="zh-CN" altLang="en-US" dirty="0" smtClean="0">
                <a:latin typeface="+mn-ea"/>
              </a:rPr>
              <a:t>第二性的质（主观）：气味、声音、味道、颜色等</a:t>
            </a:r>
          </a:p>
          <a:p>
            <a:pPr lvl="1">
              <a:lnSpc>
                <a:spcPct val="95000"/>
              </a:lnSpc>
            </a:pPr>
            <a:r>
              <a:rPr lang="zh-CN" altLang="en-US" b="0" dirty="0" smtClean="0">
                <a:latin typeface="+mn-ea"/>
                <a:cs typeface="楷体_GB2312"/>
              </a:rPr>
              <a:t>自然界被完全还原为一个量的、数学的世界，只有物质和运动。</a:t>
            </a:r>
          </a:p>
          <a:p>
            <a:pPr lvl="1">
              <a:lnSpc>
                <a:spcPct val="95000"/>
              </a:lnSpc>
            </a:pPr>
            <a:r>
              <a:rPr lang="zh-CN" altLang="en-US" b="0" dirty="0" smtClean="0">
                <a:latin typeface="+mn-ea"/>
                <a:cs typeface="楷体_GB2312"/>
              </a:rPr>
              <a:t>人从自然界中分离出来，人成为自然界的旁观者，而不是参与者。</a:t>
            </a:r>
            <a:endParaRPr lang="zh-CN" altLang="en-US" dirty="0">
              <a:latin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7200" y="1600200"/>
            <a:ext cx="3826768" cy="4873752"/>
          </a:xfrm>
        </p:spPr>
        <p:txBody>
          <a:bodyPr/>
          <a:lstStyle/>
          <a:p>
            <a:pPr>
              <a:buNone/>
            </a:pPr>
            <a:r>
              <a:rPr lang="zh-CN" altLang="en-US" b="1" dirty="0" smtClean="0">
                <a:latin typeface="+mn-ea"/>
              </a:rPr>
              <a:t>伊萨克</a:t>
            </a:r>
            <a:r>
              <a:rPr lang="en-US" altLang="zh-CN" b="1" dirty="0" smtClean="0">
                <a:latin typeface="+mn-ea"/>
              </a:rPr>
              <a:t>·</a:t>
            </a:r>
            <a:r>
              <a:rPr lang="zh-CN" altLang="en-US" b="1" dirty="0" smtClean="0">
                <a:latin typeface="+mn-ea"/>
              </a:rPr>
              <a:t>牛顿</a:t>
            </a:r>
            <a:r>
              <a:rPr lang="zh-CN" altLang="en-US" dirty="0" smtClean="0">
                <a:latin typeface="+mn-ea"/>
              </a:rPr>
              <a:t>（</a:t>
            </a:r>
            <a:r>
              <a:rPr lang="en-US" altLang="zh-CN" dirty="0" smtClean="0">
                <a:latin typeface="+mn-ea"/>
              </a:rPr>
              <a:t>1643</a:t>
            </a:r>
            <a:r>
              <a:rPr lang="zh-CN" altLang="en-US" dirty="0" smtClean="0">
                <a:latin typeface="+mn-ea"/>
              </a:rPr>
              <a:t>－</a:t>
            </a:r>
            <a:r>
              <a:rPr lang="en-US" altLang="zh-CN" dirty="0" smtClean="0">
                <a:latin typeface="+mn-ea"/>
              </a:rPr>
              <a:t>1727</a:t>
            </a:r>
            <a:r>
              <a:rPr lang="zh-CN" altLang="en-US" dirty="0" smtClean="0">
                <a:latin typeface="+mn-ea"/>
              </a:rPr>
              <a:t>）</a:t>
            </a:r>
          </a:p>
          <a:p>
            <a:pPr>
              <a:buNone/>
            </a:pPr>
            <a:r>
              <a:rPr lang="zh-CN" altLang="en-US" dirty="0" smtClean="0"/>
              <a:t>　</a:t>
            </a:r>
          </a:p>
          <a:p>
            <a:r>
              <a:rPr lang="zh-CN" altLang="en-US" dirty="0" smtClean="0"/>
              <a:t>微积分；</a:t>
            </a:r>
          </a:p>
          <a:p>
            <a:r>
              <a:rPr lang="zh-CN" altLang="en-US" dirty="0" smtClean="0"/>
              <a:t>万有引力定律；</a:t>
            </a:r>
          </a:p>
          <a:p>
            <a:r>
              <a:rPr lang="zh-CN" altLang="en-US" dirty="0" smtClean="0"/>
              <a:t>系统总结了三大运动定律，创造了完整的牛顿力学体系；</a:t>
            </a:r>
          </a:p>
          <a:p>
            <a:r>
              <a:rPr lang="zh-CN" altLang="en-US" dirty="0" smtClean="0"/>
              <a:t>发现了太阳光的光谱，发明了反射式望远镜；</a:t>
            </a:r>
          </a:p>
          <a:p>
            <a:r>
              <a:rPr lang="en-US" altLang="zh-CN" dirty="0" smtClean="0"/>
              <a:t>《</a:t>
            </a:r>
            <a:r>
              <a:rPr lang="zh-CN" altLang="en-US" dirty="0" smtClean="0"/>
              <a:t>自然哲学的数学原理</a:t>
            </a:r>
            <a:r>
              <a:rPr lang="en-US" altLang="zh-CN" dirty="0" smtClean="0"/>
              <a:t>》</a:t>
            </a:r>
            <a:endParaRPr lang="zh-CN" altLang="en-US" dirty="0"/>
          </a:p>
        </p:txBody>
      </p:sp>
      <p:pic>
        <p:nvPicPr>
          <p:cNvPr id="4" name="Picture 4" descr="060"/>
          <p:cNvPicPr>
            <a:picLocks noChangeAspect="1" noChangeArrowheads="1"/>
          </p:cNvPicPr>
          <p:nvPr/>
        </p:nvPicPr>
        <p:blipFill>
          <a:blip r:embed="rId2" cstate="print"/>
          <a:srcRect/>
          <a:stretch>
            <a:fillRect/>
          </a:stretch>
        </p:blipFill>
        <p:spPr bwMode="auto">
          <a:xfrm>
            <a:off x="4427984" y="1700808"/>
            <a:ext cx="3429000" cy="4332288"/>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r>
              <a:rPr lang="zh-CN" altLang="en-US" b="1" dirty="0" smtClean="0">
                <a:latin typeface="+mn-ea"/>
              </a:rPr>
              <a:t>笛卡尔机械自然观的基本原则：</a:t>
            </a:r>
          </a:p>
          <a:p>
            <a:r>
              <a:rPr lang="zh-CN" altLang="en-US" dirty="0" smtClean="0">
                <a:latin typeface="+mn-ea"/>
                <a:cs typeface="楷体_GB2312"/>
              </a:rPr>
              <a:t>自然与人以及物质与心灵是两个相互独立的实体，人是自然界的旁观者。</a:t>
            </a:r>
          </a:p>
          <a:p>
            <a:r>
              <a:rPr lang="zh-CN" altLang="en-US" dirty="0" smtClean="0">
                <a:latin typeface="+mn-ea"/>
                <a:cs typeface="楷体_GB2312"/>
              </a:rPr>
              <a:t>自然界只有物质和运动别无其他。</a:t>
            </a:r>
          </a:p>
          <a:p>
            <a:r>
              <a:rPr lang="zh-CN" altLang="en-US" dirty="0" smtClean="0">
                <a:latin typeface="+mn-ea"/>
                <a:cs typeface="楷体_GB2312"/>
              </a:rPr>
              <a:t>所谓运动就是位移运动，即机械运动。</a:t>
            </a:r>
          </a:p>
          <a:p>
            <a:r>
              <a:rPr lang="zh-CN" altLang="en-US" dirty="0" smtClean="0">
                <a:latin typeface="+mn-ea"/>
                <a:cs typeface="楷体_GB2312"/>
              </a:rPr>
              <a:t>宏观的感性事物是由微观的分子所构成。</a:t>
            </a:r>
          </a:p>
          <a:p>
            <a:r>
              <a:rPr lang="zh-CN" altLang="en-US" dirty="0" smtClean="0">
                <a:latin typeface="+mn-ea"/>
                <a:cs typeface="楷体_GB2312"/>
              </a:rPr>
              <a:t>自然界一切事物包括人体都是某种机械。</a:t>
            </a:r>
          </a:p>
          <a:p>
            <a:r>
              <a:rPr lang="zh-CN" altLang="en-US" dirty="0" smtClean="0">
                <a:latin typeface="+mn-ea"/>
                <a:cs typeface="楷体_GB2312"/>
              </a:rPr>
              <a:t>自然这部机器是上帝创造的，上帝造好这部机器后给它以第一推动，以后上帝就不再干予，让它按照恒常的自然规律运行。（机械决定论）</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r>
              <a:rPr lang="zh-CN" altLang="en-US" b="1" dirty="0" smtClean="0">
                <a:latin typeface="Times New Roman" pitchFamily="18" charset="0"/>
              </a:rPr>
              <a:t>牛顿机械自然观的基本原则：</a:t>
            </a:r>
            <a:r>
              <a:rPr lang="zh-CN" altLang="en-US" dirty="0" smtClean="0">
                <a:latin typeface="Times New Roman" pitchFamily="18" charset="0"/>
              </a:rPr>
              <a:t>（</a:t>
            </a:r>
            <a:r>
              <a:rPr lang="en-US" altLang="zh-CN" dirty="0" smtClean="0">
                <a:latin typeface="宋体" pitchFamily="2" charset="-122"/>
              </a:rPr>
              <a:t>《</a:t>
            </a:r>
            <a:r>
              <a:rPr lang="zh-CN" altLang="en-US" dirty="0" smtClean="0">
                <a:latin typeface="宋体" pitchFamily="2" charset="-122"/>
              </a:rPr>
              <a:t>自然哲学的数学原理</a:t>
            </a:r>
            <a:r>
              <a:rPr lang="en-US" altLang="zh-CN" dirty="0" smtClean="0">
                <a:latin typeface="宋体" pitchFamily="2" charset="-122"/>
              </a:rPr>
              <a:t>》）</a:t>
            </a:r>
            <a:endParaRPr lang="en-US" altLang="zh-CN" dirty="0" smtClean="0">
              <a:latin typeface="Times New Roman" pitchFamily="18" charset="0"/>
            </a:endParaRPr>
          </a:p>
          <a:p>
            <a:r>
              <a:rPr lang="zh-CN" altLang="en-US" dirty="0" smtClean="0">
                <a:latin typeface="+mn-ea"/>
                <a:cs typeface="楷体_GB2312"/>
              </a:rPr>
              <a:t>人与自然的二元对立</a:t>
            </a:r>
          </a:p>
          <a:p>
            <a:r>
              <a:rPr lang="zh-CN" altLang="en-US" dirty="0" smtClean="0">
                <a:latin typeface="+mn-ea"/>
                <a:cs typeface="楷体_GB2312"/>
              </a:rPr>
              <a:t>把质量、动量和力看成物理世界中最基本的三个量。</a:t>
            </a:r>
          </a:p>
          <a:p>
            <a:r>
              <a:rPr lang="zh-CN" altLang="en-US" dirty="0" smtClean="0">
                <a:latin typeface="+mn-ea"/>
                <a:cs typeface="楷体_GB2312"/>
              </a:rPr>
              <a:t>把运动理解成机械的位移运动，并为位移运动创立了一套时空框架，即著名的“绝对时空观”。</a:t>
            </a:r>
          </a:p>
          <a:p>
            <a:r>
              <a:rPr lang="zh-CN" altLang="en-US" dirty="0" smtClean="0">
                <a:latin typeface="+mn-ea"/>
                <a:cs typeface="楷体_GB2312"/>
              </a:rPr>
              <a:t>原子论</a:t>
            </a:r>
          </a:p>
          <a:p>
            <a:r>
              <a:rPr lang="zh-CN" altLang="en-US" dirty="0" smtClean="0">
                <a:latin typeface="+mn-ea"/>
                <a:cs typeface="楷体_GB2312"/>
              </a:rPr>
              <a:t>相信事物的原子构造，给出力学模型。</a:t>
            </a:r>
          </a:p>
          <a:p>
            <a:r>
              <a:rPr lang="zh-CN" altLang="en-US" dirty="0" smtClean="0">
                <a:latin typeface="+mn-ea"/>
                <a:cs typeface="楷体_GB2312"/>
              </a:rPr>
              <a:t>对永恒宇宙观念有所怀疑。</a:t>
            </a:r>
            <a:r>
              <a:rPr lang="zh-CN" altLang="en-US" sz="2800" b="0" dirty="0" smtClean="0">
                <a:latin typeface="+mn-ea"/>
              </a:rPr>
              <a:t> </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nSpc>
                <a:spcPct val="150000"/>
              </a:lnSpc>
            </a:pPr>
            <a:r>
              <a:rPr lang="zh-CN" altLang="en-US" dirty="0" smtClean="0">
                <a:latin typeface="+mn-ea"/>
                <a:cs typeface="楷体_GB2312"/>
              </a:rPr>
              <a:t>自然的机械化是一个从有限封闭的世界走向无限宇宙的过程：</a:t>
            </a:r>
            <a:endParaRPr lang="en-US" altLang="zh-CN" dirty="0" smtClean="0">
              <a:latin typeface="+mn-ea"/>
              <a:cs typeface="楷体_GB2312"/>
            </a:endParaRPr>
          </a:p>
          <a:p>
            <a:pPr>
              <a:lnSpc>
                <a:spcPct val="150000"/>
              </a:lnSpc>
            </a:pPr>
            <a:r>
              <a:rPr lang="zh-CN" altLang="en-US" dirty="0" smtClean="0">
                <a:latin typeface="+mn-ea"/>
                <a:cs typeface="楷体_GB2312"/>
              </a:rPr>
              <a:t>天文学上，打破了水晶天球的概念；</a:t>
            </a:r>
            <a:endParaRPr lang="en-US" altLang="zh-CN" dirty="0" smtClean="0">
              <a:latin typeface="+mn-ea"/>
              <a:cs typeface="楷体_GB2312"/>
            </a:endParaRPr>
          </a:p>
          <a:p>
            <a:pPr>
              <a:lnSpc>
                <a:spcPct val="150000"/>
              </a:lnSpc>
            </a:pPr>
            <a:r>
              <a:rPr lang="zh-CN" altLang="en-US" dirty="0" smtClean="0">
                <a:latin typeface="+mn-ea"/>
                <a:cs typeface="楷体_GB2312"/>
              </a:rPr>
              <a:t>物理学上，抛弃了亚里士多德的目的论；</a:t>
            </a:r>
            <a:endParaRPr lang="en-US" altLang="zh-CN" dirty="0" smtClean="0">
              <a:latin typeface="+mn-ea"/>
              <a:cs typeface="楷体_GB2312"/>
            </a:endParaRPr>
          </a:p>
          <a:p>
            <a:pPr>
              <a:lnSpc>
                <a:spcPct val="150000"/>
              </a:lnSpc>
            </a:pPr>
            <a:r>
              <a:rPr lang="zh-CN" altLang="en-US" dirty="0" smtClean="0">
                <a:latin typeface="+mn-ea"/>
                <a:cs typeface="楷体_GB2312"/>
              </a:rPr>
              <a:t>精神生活方面，人类主体性张扬；</a:t>
            </a:r>
            <a:endParaRPr lang="en-US" altLang="zh-CN" dirty="0" smtClean="0">
              <a:latin typeface="+mn-ea"/>
              <a:cs typeface="楷体_GB2312"/>
            </a:endParaRPr>
          </a:p>
          <a:p>
            <a:pPr>
              <a:lnSpc>
                <a:spcPct val="150000"/>
              </a:lnSpc>
            </a:pPr>
            <a:r>
              <a:rPr lang="zh-CN" altLang="en-US" dirty="0" smtClean="0">
                <a:latin typeface="+mn-ea"/>
                <a:cs typeface="楷体_GB2312"/>
              </a:rPr>
              <a:t>经济活动领域，预示了可以对自然资源无限开发。</a:t>
            </a:r>
            <a:endParaRPr lang="zh-CN" altLang="en-US" dirty="0">
              <a:latin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b="1" dirty="0" smtClean="0">
                <a:solidFill>
                  <a:schemeClr val="tx1"/>
                </a:solidFill>
              </a:rPr>
              <a:t>小结</a:t>
            </a:r>
            <a:endParaRPr lang="zh-CN" altLang="en-US" b="1" dirty="0">
              <a:solidFill>
                <a:schemeClr val="tx1"/>
              </a:solidFill>
            </a:endParaRPr>
          </a:p>
        </p:txBody>
      </p:sp>
      <p:sp>
        <p:nvSpPr>
          <p:cNvPr id="15363" name="内容占位符 2"/>
          <p:cNvSpPr>
            <a:spLocks noGrp="1"/>
          </p:cNvSpPr>
          <p:nvPr>
            <p:ph sz="quarter" idx="1"/>
          </p:nvPr>
        </p:nvSpPr>
        <p:spPr>
          <a:xfrm>
            <a:off x="457200" y="1600200"/>
            <a:ext cx="7467600" cy="4873625"/>
          </a:xfrm>
        </p:spPr>
        <p:txBody>
          <a:bodyPr/>
          <a:lstStyle/>
          <a:p>
            <a:pPr eaLnBrk="1" hangingPunct="1"/>
            <a:r>
              <a:rPr kumimoji="1" lang="zh-CN" altLang="zh-CN" dirty="0" smtClean="0"/>
              <a:t>自然成了一个有规则、有秩序的自然物的物质体系；</a:t>
            </a:r>
            <a:endParaRPr lang="zh-CN" altLang="zh-CN" dirty="0" smtClean="0"/>
          </a:p>
          <a:p>
            <a:pPr eaLnBrk="1" hangingPunct="1"/>
            <a:r>
              <a:rPr kumimoji="1" lang="zh-CN" altLang="zh-CN" dirty="0" smtClean="0"/>
              <a:t>自然不再是亚里士多德意义上的活生生的自然，而是一个外在于人类的、机械化的，供人类统治、改造、征服、利用的对象；</a:t>
            </a:r>
            <a:endParaRPr lang="zh-CN" altLang="zh-CN" dirty="0" smtClean="0"/>
          </a:p>
          <a:p>
            <a:pPr eaLnBrk="1" hangingPunct="1"/>
            <a:r>
              <a:rPr kumimoji="1" lang="zh-CN" altLang="zh-CN" dirty="0" smtClean="0"/>
              <a:t>自然哲学的任务不再是希腊时期的寻求“本原”、“本性”，而是寻求可以支配一切自然现象的数学规律；</a:t>
            </a:r>
            <a:endParaRPr lang="zh-CN" altLang="zh-CN" dirty="0" smtClean="0"/>
          </a:p>
          <a:p>
            <a:pPr eaLnBrk="1" hangingPunct="1"/>
            <a:r>
              <a:rPr kumimoji="1" lang="zh-CN" altLang="zh-CN" dirty="0" smtClean="0"/>
              <a:t>哲学的任务从此改变，对自然的直接关注成了科学的事情，自然哲学逐渐被自然科学所取代</a:t>
            </a:r>
            <a:r>
              <a:rPr kumimoji="1" lang="zh-CN" altLang="en-US" dirty="0" smtClean="0"/>
              <a:t>。</a:t>
            </a:r>
            <a:endParaRPr lang="zh-CN" alt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z="4000" b="1" dirty="0" smtClean="0">
                <a:solidFill>
                  <a:schemeClr val="tx1"/>
                </a:solidFill>
              </a:rPr>
              <a:t>四、机械自然观面临的挑战</a:t>
            </a:r>
            <a:endParaRPr lang="zh-CN" altLang="en-US" sz="4000" b="1" dirty="0">
              <a:solidFill>
                <a:schemeClr val="tx1"/>
              </a:solidFill>
            </a:endParaRPr>
          </a:p>
        </p:txBody>
      </p:sp>
      <p:sp>
        <p:nvSpPr>
          <p:cNvPr id="16387" name="内容占位符 2"/>
          <p:cNvSpPr>
            <a:spLocks noGrp="1"/>
          </p:cNvSpPr>
          <p:nvPr>
            <p:ph sz="quarter" idx="1"/>
          </p:nvPr>
        </p:nvSpPr>
        <p:spPr>
          <a:xfrm>
            <a:off x="457200" y="1600200"/>
            <a:ext cx="7467600" cy="4873625"/>
          </a:xfrm>
        </p:spPr>
        <p:txBody>
          <a:bodyPr/>
          <a:lstStyle/>
          <a:p>
            <a:pPr eaLnBrk="1" hangingPunct="1">
              <a:buFont typeface="Wingdings" pitchFamily="2" charset="2"/>
              <a:buChar char="l"/>
            </a:pPr>
            <a:r>
              <a:rPr lang="zh-CN" altLang="en-US" dirty="0" smtClean="0"/>
              <a:t>机械自然观对近当代科学的意义（以物理学和生命科学为例）</a:t>
            </a:r>
            <a:endParaRPr lang="en-US" altLang="zh-CN" dirty="0" smtClean="0"/>
          </a:p>
          <a:p>
            <a:pPr eaLnBrk="1" hangingPunct="1">
              <a:buFont typeface="Wingdings" pitchFamily="2" charset="2"/>
              <a:buChar char="l"/>
            </a:pPr>
            <a:r>
              <a:rPr lang="zh-CN" altLang="en-US" dirty="0" smtClean="0"/>
              <a:t>德国自然哲学对机械自然观的抗拒（从启蒙运动、浪漫主义到辩证自然观）</a:t>
            </a:r>
          </a:p>
          <a:p>
            <a:pPr eaLnBrk="1" hangingPunct="1">
              <a:buFont typeface="Wingdings" pitchFamily="2" charset="2"/>
              <a:buChar char="l"/>
            </a:pPr>
            <a:r>
              <a:rPr lang="zh-CN" altLang="en-US" dirty="0" smtClean="0"/>
              <a:t>牛顿以来的物理学的发展对机械自然观的修正 （物理时间的发现，量子力学）</a:t>
            </a:r>
          </a:p>
          <a:p>
            <a:pPr eaLnBrk="1" hangingPunct="1">
              <a:buFont typeface="Wingdings" pitchFamily="2" charset="2"/>
              <a:buChar char="l"/>
            </a:pPr>
            <a:r>
              <a:rPr lang="zh-CN" altLang="en-US" dirty="0" smtClean="0"/>
              <a:t>系统科学的发展：挑战决定论与还原论</a:t>
            </a:r>
          </a:p>
          <a:p>
            <a:pPr eaLnBrk="1" hangingPunct="1">
              <a:buFont typeface="Wingdings" pitchFamily="2" charset="2"/>
              <a:buChar char="l"/>
            </a:pPr>
            <a:r>
              <a:rPr lang="zh-CN" altLang="en-US" dirty="0" smtClean="0"/>
              <a:t>生态科学：整体挑战机械自然观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考核方式</a:t>
            </a:r>
            <a:endParaRPr lang="zh-CN" altLang="en-US" b="1" dirty="0">
              <a:solidFill>
                <a:schemeClr val="tx1"/>
              </a:solidFill>
            </a:endParaRPr>
          </a:p>
        </p:txBody>
      </p:sp>
      <p:sp>
        <p:nvSpPr>
          <p:cNvPr id="3" name="内容占位符 2"/>
          <p:cNvSpPr>
            <a:spLocks noGrp="1"/>
          </p:cNvSpPr>
          <p:nvPr>
            <p:ph sz="quarter" idx="1"/>
          </p:nvPr>
        </p:nvSpPr>
        <p:spPr>
          <a:xfrm>
            <a:off x="467544" y="1484784"/>
            <a:ext cx="7467600" cy="4873752"/>
          </a:xfrm>
        </p:spPr>
        <p:txBody>
          <a:bodyPr/>
          <a:lstStyle/>
          <a:p>
            <a:pPr>
              <a:lnSpc>
                <a:spcPct val="150000"/>
              </a:lnSpc>
            </a:pPr>
            <a:r>
              <a:rPr lang="zh-CN" altLang="en-US" dirty="0" smtClean="0"/>
              <a:t>考核分三部分：</a:t>
            </a:r>
          </a:p>
          <a:p>
            <a:pPr lvl="1">
              <a:lnSpc>
                <a:spcPct val="150000"/>
              </a:lnSpc>
            </a:pPr>
            <a:r>
              <a:rPr lang="zh-CN" altLang="en-US" dirty="0" smtClean="0"/>
              <a:t>随堂测试（</a:t>
            </a:r>
            <a:r>
              <a:rPr lang="en-US" altLang="zh-CN" dirty="0"/>
              <a:t>3</a:t>
            </a:r>
            <a:r>
              <a:rPr lang="en-US" altLang="zh-CN" dirty="0" smtClean="0"/>
              <a:t>0%）</a:t>
            </a:r>
            <a:r>
              <a:rPr lang="zh-CN" altLang="en-US" dirty="0" smtClean="0"/>
              <a:t>：三次随堂测试，每次</a:t>
            </a:r>
            <a:r>
              <a:rPr lang="en-US" altLang="zh-CN" dirty="0" smtClean="0"/>
              <a:t>10</a:t>
            </a:r>
            <a:r>
              <a:rPr lang="zh-CN" altLang="en-US" dirty="0" smtClean="0"/>
              <a:t>分。当堂提交，原则上不接受补</a:t>
            </a:r>
            <a:r>
              <a:rPr lang="zh-CN" altLang="en-US" smtClean="0"/>
              <a:t>交。请假需提前申请，并出示相关证明。</a:t>
            </a:r>
            <a:endParaRPr lang="zh-CN" altLang="en-US" dirty="0" smtClean="0"/>
          </a:p>
          <a:p>
            <a:pPr lvl="1">
              <a:lnSpc>
                <a:spcPct val="150000"/>
              </a:lnSpc>
            </a:pPr>
            <a:r>
              <a:rPr lang="zh-CN" altLang="en-US" dirty="0" smtClean="0"/>
              <a:t>讨论课考核（</a:t>
            </a:r>
            <a:r>
              <a:rPr lang="en-US" altLang="zh-CN" dirty="0" smtClean="0"/>
              <a:t>20%）</a:t>
            </a:r>
            <a:r>
              <a:rPr lang="zh-CN" altLang="en-US" dirty="0" smtClean="0"/>
              <a:t>：分组讨论，每组推举一位代表，在讨论课上以</a:t>
            </a:r>
            <a:r>
              <a:rPr lang="en-US" altLang="zh-CN" dirty="0" smtClean="0"/>
              <a:t>PPT</a:t>
            </a:r>
            <a:r>
              <a:rPr lang="zh-CN" altLang="en-US" dirty="0" smtClean="0"/>
              <a:t>的形式汇报，每组</a:t>
            </a:r>
            <a:r>
              <a:rPr lang="en-US" altLang="zh-CN" dirty="0" smtClean="0"/>
              <a:t>15</a:t>
            </a:r>
            <a:r>
              <a:rPr lang="zh-CN" altLang="en-US" dirty="0" smtClean="0"/>
              <a:t>分钟。</a:t>
            </a:r>
            <a:endParaRPr lang="en-US" altLang="zh-CN" dirty="0" smtClean="0"/>
          </a:p>
          <a:p>
            <a:pPr lvl="1">
              <a:lnSpc>
                <a:spcPct val="150000"/>
              </a:lnSpc>
            </a:pPr>
            <a:r>
              <a:rPr lang="zh-CN" altLang="en-US" dirty="0" smtClean="0"/>
              <a:t>开卷考试（</a:t>
            </a:r>
            <a:r>
              <a:rPr lang="en-US" altLang="zh-CN" dirty="0"/>
              <a:t>5</a:t>
            </a:r>
            <a:r>
              <a:rPr lang="en-US" altLang="zh-CN" dirty="0" smtClean="0"/>
              <a:t>0%）：</a:t>
            </a:r>
            <a:r>
              <a:rPr lang="zh-CN" altLang="en-US" dirty="0" smtClean="0"/>
              <a:t>第九周</a:t>
            </a:r>
          </a:p>
          <a:p>
            <a:pPr lvl="1">
              <a:lnSpc>
                <a:spcPct val="150000"/>
              </a:lnSpc>
            </a:pPr>
            <a:endParaRPr lang="zh-CN" alt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chemeClr val="tx1"/>
                </a:solidFill>
              </a:rPr>
              <a:t>机械自然观对近当代科学的意义</a:t>
            </a:r>
            <a:endParaRPr lang="zh-CN" altLang="en-US" b="1" dirty="0">
              <a:solidFill>
                <a:schemeClr val="tx1"/>
              </a:solidFill>
            </a:endParaRPr>
          </a:p>
        </p:txBody>
      </p:sp>
      <p:sp>
        <p:nvSpPr>
          <p:cNvPr id="3" name="内容占位符 2"/>
          <p:cNvSpPr>
            <a:spLocks noGrp="1"/>
          </p:cNvSpPr>
          <p:nvPr>
            <p:ph sz="quarter" idx="1"/>
          </p:nvPr>
        </p:nvSpPr>
        <p:spPr/>
        <p:txBody>
          <a:bodyPr/>
          <a:lstStyle/>
          <a:p>
            <a:r>
              <a:rPr lang="zh-CN" altLang="en-US" dirty="0" smtClean="0">
                <a:latin typeface="+mn-ea"/>
              </a:rPr>
              <a:t>物理学领域：</a:t>
            </a:r>
          </a:p>
          <a:p>
            <a:pPr lvl="1"/>
            <a:r>
              <a:rPr lang="zh-CN" altLang="en-US" b="0" dirty="0" smtClean="0">
                <a:latin typeface="+mn-ea"/>
                <a:cs typeface="楷体_GB2312"/>
              </a:rPr>
              <a:t>力学学派、批判学派的争论，产生了相对论力学和量子力学，但仍然是力学，强调“自然的数学化”。</a:t>
            </a:r>
          </a:p>
          <a:p>
            <a:r>
              <a:rPr lang="zh-CN" altLang="en-US" dirty="0" smtClean="0">
                <a:latin typeface="+mn-ea"/>
              </a:rPr>
              <a:t>生命科学领域：</a:t>
            </a:r>
          </a:p>
          <a:p>
            <a:pPr lvl="1"/>
            <a:r>
              <a:rPr lang="zh-CN" altLang="en-US" b="0" dirty="0" smtClean="0">
                <a:latin typeface="+mn-ea"/>
                <a:cs typeface="楷体_GB2312"/>
              </a:rPr>
              <a:t>运用机械的、力学的、原子主义的还原纲领，力图将生命现象在微观层次上加以解释。</a:t>
            </a:r>
          </a:p>
          <a:p>
            <a:pPr lvl="1"/>
            <a:r>
              <a:rPr lang="zh-CN" altLang="en-US" b="0" dirty="0" smtClean="0">
                <a:latin typeface="+mn-ea"/>
                <a:cs typeface="楷体_GB2312"/>
              </a:rPr>
              <a:t>如分子生物学、生物物理学、生物化学等等。</a:t>
            </a:r>
          </a:p>
          <a:p>
            <a:r>
              <a:rPr lang="zh-CN" altLang="en-US" dirty="0" smtClean="0">
                <a:latin typeface="+mn-ea"/>
              </a:rPr>
              <a:t>科学的目标与机械自然观的核心纲领相一致</a:t>
            </a:r>
          </a:p>
          <a:p>
            <a:pPr lvl="1"/>
            <a:r>
              <a:rPr lang="zh-CN" altLang="en-US" b="0" dirty="0" smtClean="0">
                <a:latin typeface="+mn-ea"/>
                <a:cs typeface="楷体_GB2312"/>
              </a:rPr>
              <a:t>科学的客观性</a:t>
            </a:r>
            <a:r>
              <a:rPr lang="en-US" altLang="zh-CN" b="0" dirty="0" smtClean="0">
                <a:latin typeface="+mn-ea"/>
                <a:cs typeface="楷体_GB2312"/>
              </a:rPr>
              <a:t>——</a:t>
            </a:r>
            <a:r>
              <a:rPr lang="zh-CN" altLang="en-US" b="0" dirty="0" smtClean="0">
                <a:latin typeface="+mn-ea"/>
                <a:cs typeface="楷体_GB2312"/>
              </a:rPr>
              <a:t>自然的外在性</a:t>
            </a:r>
          </a:p>
          <a:p>
            <a:pPr lvl="1"/>
            <a:r>
              <a:rPr lang="zh-CN" altLang="en-US" b="0" dirty="0" smtClean="0">
                <a:latin typeface="+mn-ea"/>
                <a:cs typeface="楷体_GB2312"/>
              </a:rPr>
              <a:t>科学的普遍性</a:t>
            </a:r>
            <a:r>
              <a:rPr lang="en-US" altLang="zh-CN" b="0" dirty="0" smtClean="0">
                <a:latin typeface="+mn-ea"/>
                <a:cs typeface="楷体_GB2312"/>
              </a:rPr>
              <a:t>——</a:t>
            </a:r>
            <a:r>
              <a:rPr lang="zh-CN" altLang="en-US" b="0" dirty="0" smtClean="0">
                <a:latin typeface="+mn-ea"/>
                <a:cs typeface="楷体_GB2312"/>
              </a:rPr>
              <a:t>自然的数学化</a:t>
            </a:r>
          </a:p>
          <a:p>
            <a:pPr lvl="1"/>
            <a:r>
              <a:rPr lang="zh-CN" altLang="en-US" b="0" dirty="0" smtClean="0">
                <a:latin typeface="+mn-ea"/>
                <a:cs typeface="楷体_GB2312"/>
              </a:rPr>
              <a:t>科学的统一性</a:t>
            </a:r>
            <a:r>
              <a:rPr lang="en-US" altLang="zh-CN" b="0" dirty="0" smtClean="0">
                <a:latin typeface="+mn-ea"/>
                <a:cs typeface="楷体_GB2312"/>
              </a:rPr>
              <a:t>——</a:t>
            </a:r>
            <a:r>
              <a:rPr lang="zh-CN" altLang="en-US" b="0" dirty="0" smtClean="0">
                <a:latin typeface="+mn-ea"/>
                <a:cs typeface="楷体_GB2312"/>
              </a:rPr>
              <a:t>自然的还原性</a:t>
            </a:r>
            <a:endParaRPr lang="zh-CN" altLang="en-US" dirty="0">
              <a:latin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chemeClr val="tx1"/>
                </a:solidFill>
                <a:latin typeface="宋体" pitchFamily="2" charset="-122"/>
              </a:rPr>
              <a:t>德国自然哲学对机械自然观的抗拒</a:t>
            </a:r>
            <a:endParaRPr lang="zh-CN" altLang="en-US" b="1" dirty="0">
              <a:solidFill>
                <a:schemeClr val="tx1"/>
              </a:solidFill>
            </a:endParaRPr>
          </a:p>
        </p:txBody>
      </p:sp>
      <p:sp>
        <p:nvSpPr>
          <p:cNvPr id="3" name="内容占位符 2"/>
          <p:cNvSpPr>
            <a:spLocks noGrp="1"/>
          </p:cNvSpPr>
          <p:nvPr>
            <p:ph sz="quarter" idx="1"/>
          </p:nvPr>
        </p:nvSpPr>
        <p:spPr/>
        <p:txBody>
          <a:bodyPr/>
          <a:lstStyle/>
          <a:p>
            <a:r>
              <a:rPr lang="zh-CN" altLang="en-US" dirty="0" smtClean="0">
                <a:latin typeface="+mn-ea"/>
              </a:rPr>
              <a:t>启蒙运动与浪漫主义诗人：蒙田、席勒、荷尔德林。赞美自然，贬低人工。</a:t>
            </a:r>
          </a:p>
          <a:p>
            <a:r>
              <a:rPr lang="zh-CN" altLang="en-US" dirty="0" smtClean="0">
                <a:latin typeface="+mn-ea"/>
              </a:rPr>
              <a:t>辩证自然观：普遍联系、发展、对立统一</a:t>
            </a:r>
          </a:p>
          <a:p>
            <a:pPr lvl="1"/>
            <a:r>
              <a:rPr lang="zh-CN" altLang="en-US" sz="2000" b="0" dirty="0" smtClean="0">
                <a:latin typeface="+mn-ea"/>
                <a:cs typeface="楷体_GB2312"/>
              </a:rPr>
              <a:t>康德对天体起源和演化问题的研究（康德－拉普拉斯星云假说）</a:t>
            </a:r>
          </a:p>
          <a:p>
            <a:pPr lvl="1"/>
            <a:r>
              <a:rPr lang="zh-CN" altLang="en-US" sz="2000" b="0" dirty="0" smtClean="0">
                <a:latin typeface="+mn-ea"/>
                <a:cs typeface="楷体_GB2312"/>
              </a:rPr>
              <a:t>黑格尔辩证法：世界不是整齐划一的，而是处在对立统一之中。正是这种对立统一的力量，才展开自然界无限多样的形态。（李斯特发现电流磁效应、李特尔发明蓄电池）</a:t>
            </a:r>
          </a:p>
          <a:p>
            <a:r>
              <a:rPr lang="zh-CN" altLang="en-US" dirty="0" smtClean="0">
                <a:latin typeface="+mn-ea"/>
              </a:rPr>
              <a:t>德国自然哲学失败的原因：</a:t>
            </a:r>
          </a:p>
          <a:p>
            <a:pPr lvl="1"/>
            <a:r>
              <a:rPr lang="zh-CN" altLang="en-US" sz="2000" b="0" dirty="0" smtClean="0">
                <a:latin typeface="+mn-ea"/>
                <a:cs typeface="楷体_GB2312"/>
              </a:rPr>
              <a:t>当时的社会历史条件不允许人们对于科技时代人与自然之关系的本质作彻底的反思；</a:t>
            </a:r>
          </a:p>
          <a:p>
            <a:pPr lvl="1"/>
            <a:r>
              <a:rPr lang="zh-CN" altLang="en-US" sz="2000" b="0" dirty="0" smtClean="0">
                <a:latin typeface="+mn-ea"/>
                <a:cs typeface="楷体_GB2312"/>
              </a:rPr>
              <a:t>自然科学的问题必须在自己的发展过程中、用自己的方法来解决。</a:t>
            </a:r>
            <a:endParaRPr lang="zh-CN" altLang="en-US" dirty="0">
              <a:latin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15200" cy="1143000"/>
          </a:xfrm>
        </p:spPr>
        <p:txBody>
          <a:bodyPr/>
          <a:lstStyle/>
          <a:p>
            <a:r>
              <a:rPr lang="zh-CN" altLang="en-US" sz="3200" b="1" dirty="0" smtClean="0">
                <a:solidFill>
                  <a:schemeClr val="tx1"/>
                </a:solidFill>
              </a:rPr>
              <a:t>牛顿以来物理学的发展机械自然观的修正</a:t>
            </a:r>
            <a:endParaRPr lang="zh-CN" altLang="en-US" b="1" dirty="0">
              <a:solidFill>
                <a:schemeClr val="tx1"/>
              </a:solidFill>
            </a:endParaRPr>
          </a:p>
        </p:txBody>
      </p:sp>
      <p:sp>
        <p:nvSpPr>
          <p:cNvPr id="3" name="内容占位符 2"/>
          <p:cNvSpPr>
            <a:spLocks noGrp="1"/>
          </p:cNvSpPr>
          <p:nvPr>
            <p:ph sz="quarter" idx="1"/>
          </p:nvPr>
        </p:nvSpPr>
        <p:spPr/>
        <p:txBody>
          <a:bodyPr/>
          <a:lstStyle/>
          <a:p>
            <a:pPr>
              <a:lnSpc>
                <a:spcPct val="95000"/>
              </a:lnSpc>
              <a:buNone/>
            </a:pPr>
            <a:r>
              <a:rPr lang="zh-CN" altLang="en-US" b="1" dirty="0" smtClean="0">
                <a:latin typeface="+mn-ea"/>
                <a:cs typeface="楷体_GB2312"/>
              </a:rPr>
              <a:t>物理时间的发现：</a:t>
            </a:r>
          </a:p>
          <a:p>
            <a:pPr>
              <a:lnSpc>
                <a:spcPct val="95000"/>
              </a:lnSpc>
            </a:pPr>
            <a:r>
              <a:rPr lang="zh-CN" altLang="en-US" dirty="0" smtClean="0">
                <a:latin typeface="+mn-ea"/>
              </a:rPr>
              <a:t>数理科学传统：</a:t>
            </a:r>
            <a:r>
              <a:rPr lang="zh-CN" altLang="en-US" dirty="0" smtClean="0">
                <a:latin typeface="+mn-ea"/>
                <a:cs typeface="楷体_GB2312"/>
              </a:rPr>
              <a:t>以数学化的方式对待自然，无时间方向性；</a:t>
            </a:r>
          </a:p>
          <a:p>
            <a:pPr>
              <a:lnSpc>
                <a:spcPct val="95000"/>
              </a:lnSpc>
            </a:pPr>
            <a:r>
              <a:rPr lang="zh-CN" altLang="en-US" dirty="0" smtClean="0">
                <a:latin typeface="+mn-ea"/>
              </a:rPr>
              <a:t>博物学传统：</a:t>
            </a:r>
            <a:r>
              <a:rPr lang="zh-CN" altLang="en-US" dirty="0" smtClean="0">
                <a:latin typeface="+mn-ea"/>
                <a:cs typeface="楷体_GB2312"/>
              </a:rPr>
              <a:t>面向自然的历史性和时间性，有时间方向性；</a:t>
            </a:r>
          </a:p>
          <a:p>
            <a:pPr>
              <a:lnSpc>
                <a:spcPct val="95000"/>
              </a:lnSpc>
            </a:pPr>
            <a:r>
              <a:rPr lang="zh-CN" altLang="en-US" dirty="0" smtClean="0">
                <a:latin typeface="+mn-ea"/>
              </a:rPr>
              <a:t>在数理科学传统中重新发现时间：</a:t>
            </a:r>
          </a:p>
          <a:p>
            <a:pPr>
              <a:lnSpc>
                <a:spcPct val="95000"/>
              </a:lnSpc>
              <a:buNone/>
            </a:pPr>
            <a:r>
              <a:rPr lang="zh-CN" altLang="en-US" dirty="0" smtClean="0">
                <a:latin typeface="+mn-ea"/>
              </a:rPr>
              <a:t>　</a:t>
            </a:r>
            <a:r>
              <a:rPr lang="zh-CN" altLang="en-US" sz="2100" dirty="0" smtClean="0">
                <a:latin typeface="+mn-ea"/>
                <a:cs typeface="楷体_GB2312"/>
              </a:rPr>
              <a:t>生物学、地质学中进化论的确立，物理学中热力学不可逆定律的确立（热力学第二定律、耗散结构论、混沌学），社会思想领域出现的“进步”、“发展”的观念。</a:t>
            </a:r>
          </a:p>
          <a:p>
            <a:pPr>
              <a:lnSpc>
                <a:spcPct val="95000"/>
              </a:lnSpc>
              <a:buNone/>
            </a:pPr>
            <a:endParaRPr lang="zh-CN" altLang="en-US" dirty="0" smtClean="0">
              <a:latin typeface="楷体_GB2312"/>
              <a:ea typeface="楷体_GB2312"/>
              <a:cs typeface="楷体_GB2312"/>
            </a:endParaRPr>
          </a:p>
          <a:p>
            <a:pPr>
              <a:lnSpc>
                <a:spcPct val="95000"/>
              </a:lnSpc>
              <a:buNone/>
            </a:pPr>
            <a:r>
              <a:rPr lang="zh-CN" altLang="en-US" dirty="0" smtClean="0">
                <a:latin typeface="宋体" pitchFamily="2" charset="-122"/>
              </a:rPr>
              <a:t>　　自我运行、自我发展、不能完全预测的自然系统挑战机械自然观中的决定论纲领。</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7200" y="1600200"/>
            <a:ext cx="7571184" cy="4873752"/>
          </a:xfrm>
        </p:spPr>
        <p:txBody>
          <a:bodyPr/>
          <a:lstStyle/>
          <a:p>
            <a:pPr>
              <a:lnSpc>
                <a:spcPct val="95000"/>
              </a:lnSpc>
              <a:buNone/>
            </a:pPr>
            <a:r>
              <a:rPr lang="zh-CN" altLang="en-US" b="1" dirty="0" smtClean="0">
                <a:latin typeface="+mn-ea"/>
                <a:cs typeface="楷体_GB2312"/>
              </a:rPr>
              <a:t>量子力学：</a:t>
            </a:r>
          </a:p>
          <a:p>
            <a:pPr>
              <a:lnSpc>
                <a:spcPct val="95000"/>
              </a:lnSpc>
            </a:pPr>
            <a:r>
              <a:rPr lang="zh-CN" altLang="en-US" dirty="0" smtClean="0">
                <a:latin typeface="+mn-ea"/>
              </a:rPr>
              <a:t>在微观领域引入了概率随机性：</a:t>
            </a:r>
          </a:p>
          <a:p>
            <a:pPr lvl="1">
              <a:lnSpc>
                <a:spcPct val="95000"/>
              </a:lnSpc>
            </a:pPr>
            <a:r>
              <a:rPr lang="zh-CN" altLang="en-US" b="0" dirty="0" smtClean="0">
                <a:latin typeface="+mn-ea"/>
                <a:cs typeface="楷体_GB2312"/>
              </a:rPr>
              <a:t>随机性挑战决定论</a:t>
            </a:r>
          </a:p>
          <a:p>
            <a:pPr>
              <a:lnSpc>
                <a:spcPct val="95000"/>
              </a:lnSpc>
            </a:pPr>
            <a:r>
              <a:rPr lang="zh-CN" altLang="en-US" dirty="0" smtClean="0">
                <a:latin typeface="+mn-ea"/>
              </a:rPr>
              <a:t>量子现象的整体性以及伴随而来的主客体分界的模糊性</a:t>
            </a:r>
          </a:p>
          <a:p>
            <a:pPr lvl="1">
              <a:lnSpc>
                <a:spcPct val="95000"/>
              </a:lnSpc>
            </a:pPr>
            <a:r>
              <a:rPr lang="zh-CN" altLang="en-US" b="0" dirty="0" smtClean="0">
                <a:latin typeface="+mn-ea"/>
                <a:cs typeface="楷体_GB2312"/>
              </a:rPr>
              <a:t>测量的重要性挑战人与自然二分：主客相互交融的图景；</a:t>
            </a:r>
          </a:p>
          <a:p>
            <a:pPr lvl="1">
              <a:lnSpc>
                <a:spcPct val="95000"/>
              </a:lnSpc>
            </a:pPr>
            <a:r>
              <a:rPr lang="zh-CN" altLang="en-US" b="0" dirty="0" smtClean="0">
                <a:latin typeface="+mn-ea"/>
                <a:cs typeface="楷体_GB2312"/>
              </a:rPr>
              <a:t>整体论取代还原论；普遍联系的观点</a:t>
            </a:r>
            <a:endParaRPr lang="zh-CN" altLang="en-US" dirty="0" smtClean="0">
              <a:latin typeface="+mn-ea"/>
              <a:cs typeface="楷体_GB2312"/>
            </a:endParaRPr>
          </a:p>
          <a:p>
            <a:pPr>
              <a:lnSpc>
                <a:spcPct val="95000"/>
              </a:lnSpc>
            </a:pPr>
            <a:r>
              <a:rPr lang="zh-CN" altLang="en-US" dirty="0" smtClean="0">
                <a:latin typeface="+mn-ea"/>
              </a:rPr>
              <a:t>爱因斯坦与玻尔论战：</a:t>
            </a:r>
          </a:p>
          <a:p>
            <a:pPr lvl="1">
              <a:lnSpc>
                <a:spcPct val="95000"/>
              </a:lnSpc>
            </a:pPr>
            <a:r>
              <a:rPr lang="zh-CN" altLang="en-US" b="0" dirty="0" smtClean="0">
                <a:latin typeface="+mn-ea"/>
                <a:cs typeface="楷体_GB2312"/>
              </a:rPr>
              <a:t>第一次论战：</a:t>
            </a:r>
            <a:r>
              <a:rPr lang="en-US" altLang="zh-CN" b="0" dirty="0" smtClean="0">
                <a:latin typeface="+mn-ea"/>
                <a:cs typeface="楷体_GB2312"/>
              </a:rPr>
              <a:t>1927</a:t>
            </a:r>
            <a:r>
              <a:rPr lang="zh-CN" altLang="en-US" b="0" dirty="0" smtClean="0">
                <a:latin typeface="+mn-ea"/>
                <a:cs typeface="楷体_GB2312"/>
              </a:rPr>
              <a:t>年在布鲁塞尔召开的第</a:t>
            </a:r>
            <a:r>
              <a:rPr lang="en-US" altLang="zh-CN" b="0" dirty="0" smtClean="0">
                <a:latin typeface="+mn-ea"/>
                <a:cs typeface="楷体_GB2312"/>
              </a:rPr>
              <a:t>5</a:t>
            </a:r>
            <a:r>
              <a:rPr lang="zh-CN" altLang="en-US" b="0" dirty="0" smtClean="0">
                <a:latin typeface="+mn-ea"/>
                <a:cs typeface="楷体_GB2312"/>
              </a:rPr>
              <a:t>届索尔维会议</a:t>
            </a:r>
          </a:p>
          <a:p>
            <a:pPr lvl="1">
              <a:lnSpc>
                <a:spcPct val="95000"/>
              </a:lnSpc>
            </a:pPr>
            <a:r>
              <a:rPr lang="zh-CN" altLang="en-US" b="0" dirty="0" smtClean="0">
                <a:latin typeface="+mn-ea"/>
                <a:cs typeface="楷体_GB2312"/>
              </a:rPr>
              <a:t>第二次论战：</a:t>
            </a:r>
            <a:r>
              <a:rPr lang="en-US" altLang="zh-CN" b="0" dirty="0" smtClean="0">
                <a:latin typeface="+mn-ea"/>
                <a:cs typeface="楷体_GB2312"/>
              </a:rPr>
              <a:t>1930</a:t>
            </a:r>
            <a:r>
              <a:rPr lang="zh-CN" altLang="en-US" b="0" dirty="0" smtClean="0">
                <a:latin typeface="+mn-ea"/>
                <a:cs typeface="楷体_GB2312"/>
              </a:rPr>
              <a:t>年的索尔维会议</a:t>
            </a:r>
          </a:p>
          <a:p>
            <a:pPr>
              <a:buNone/>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chemeClr val="tx1"/>
                </a:solidFill>
                <a:latin typeface="宋体" pitchFamily="2" charset="-122"/>
              </a:rPr>
              <a:t>系统</a:t>
            </a:r>
            <a:r>
              <a:rPr lang="zh-CN" altLang="en-US" sz="3200" b="1" dirty="0" smtClean="0">
                <a:solidFill>
                  <a:schemeClr val="tx1"/>
                </a:solidFill>
              </a:rPr>
              <a:t>科学的发展</a:t>
            </a:r>
            <a:endParaRPr lang="zh-CN" altLang="en-US" b="1" dirty="0">
              <a:solidFill>
                <a:schemeClr val="tx1"/>
              </a:solidFill>
            </a:endParaRPr>
          </a:p>
        </p:txBody>
      </p:sp>
      <p:sp>
        <p:nvSpPr>
          <p:cNvPr id="3" name="内容占位符 2"/>
          <p:cNvSpPr>
            <a:spLocks noGrp="1"/>
          </p:cNvSpPr>
          <p:nvPr>
            <p:ph sz="quarter" idx="1"/>
          </p:nvPr>
        </p:nvSpPr>
        <p:spPr/>
        <p:txBody>
          <a:bodyPr/>
          <a:lstStyle/>
          <a:p>
            <a:pPr>
              <a:lnSpc>
                <a:spcPct val="90000"/>
              </a:lnSpc>
              <a:buNone/>
            </a:pPr>
            <a:r>
              <a:rPr lang="zh-CN" altLang="en-US" b="1" dirty="0" smtClean="0">
                <a:latin typeface="+mn-ea"/>
              </a:rPr>
              <a:t>老三论：</a:t>
            </a:r>
          </a:p>
          <a:p>
            <a:pPr>
              <a:lnSpc>
                <a:spcPct val="90000"/>
              </a:lnSpc>
            </a:pPr>
            <a:r>
              <a:rPr lang="en-US" altLang="zh-CN" dirty="0" smtClean="0">
                <a:latin typeface="+mn-ea"/>
              </a:rPr>
              <a:t>1948</a:t>
            </a:r>
            <a:r>
              <a:rPr lang="zh-CN" altLang="en-US" dirty="0" smtClean="0">
                <a:latin typeface="+mn-ea"/>
              </a:rPr>
              <a:t>年，美国应用数学家申农发表“通信的数学理论”，标志着信息论的诞生。</a:t>
            </a:r>
            <a:endParaRPr lang="zh-CN" altLang="en-US" dirty="0" smtClean="0">
              <a:latin typeface="+mn-ea"/>
              <a:cs typeface="楷体_GB2312"/>
            </a:endParaRPr>
          </a:p>
          <a:p>
            <a:pPr>
              <a:lnSpc>
                <a:spcPct val="90000"/>
              </a:lnSpc>
            </a:pPr>
            <a:r>
              <a:rPr lang="en-US" altLang="zh-CN" dirty="0" smtClean="0">
                <a:latin typeface="+mn-ea"/>
              </a:rPr>
              <a:t>1948</a:t>
            </a:r>
            <a:r>
              <a:rPr lang="zh-CN" altLang="en-US" dirty="0" smtClean="0">
                <a:latin typeface="+mn-ea"/>
              </a:rPr>
              <a:t>年，美国科学家维纳出版</a:t>
            </a:r>
            <a:r>
              <a:rPr lang="en-US" altLang="zh-CN" dirty="0" smtClean="0">
                <a:latin typeface="+mn-ea"/>
              </a:rPr>
              <a:t>《</a:t>
            </a:r>
            <a:r>
              <a:rPr lang="zh-CN" altLang="en-US" dirty="0" smtClean="0">
                <a:latin typeface="+mn-ea"/>
              </a:rPr>
              <a:t>控制论</a:t>
            </a:r>
            <a:r>
              <a:rPr lang="en-US" altLang="zh-CN" dirty="0" smtClean="0">
                <a:latin typeface="+mn-ea"/>
              </a:rPr>
              <a:t>》</a:t>
            </a:r>
            <a:r>
              <a:rPr lang="zh-CN" altLang="en-US" dirty="0" smtClean="0">
                <a:latin typeface="+mn-ea"/>
              </a:rPr>
              <a:t>，控制论创立。</a:t>
            </a:r>
          </a:p>
          <a:p>
            <a:pPr lvl="1">
              <a:lnSpc>
                <a:spcPct val="90000"/>
              </a:lnSpc>
            </a:pPr>
            <a:r>
              <a:rPr lang="zh-CN" altLang="en-US" b="0" dirty="0" smtClean="0">
                <a:latin typeface="+mn-ea"/>
                <a:cs typeface="楷体_GB2312"/>
              </a:rPr>
              <a:t>通过模拟人的有目的行为，把生物所独有的有目的行为扩展到了机器上，从而对传统决定论思想提出挑战。</a:t>
            </a:r>
          </a:p>
          <a:p>
            <a:pPr>
              <a:lnSpc>
                <a:spcPct val="90000"/>
              </a:lnSpc>
            </a:pPr>
            <a:r>
              <a:rPr lang="en-US" altLang="zh-CN" dirty="0" smtClean="0">
                <a:latin typeface="+mn-ea"/>
              </a:rPr>
              <a:t>1948</a:t>
            </a:r>
            <a:r>
              <a:rPr lang="zh-CN" altLang="en-US" dirty="0" smtClean="0">
                <a:latin typeface="+mn-ea"/>
              </a:rPr>
              <a:t>年，美国生物学家贝塔朗菲出版</a:t>
            </a:r>
            <a:r>
              <a:rPr lang="en-US" altLang="zh-CN" dirty="0" smtClean="0">
                <a:latin typeface="+mn-ea"/>
              </a:rPr>
              <a:t>《</a:t>
            </a:r>
            <a:r>
              <a:rPr lang="zh-CN" altLang="en-US" dirty="0" smtClean="0">
                <a:latin typeface="+mn-ea"/>
              </a:rPr>
              <a:t>生命问题</a:t>
            </a:r>
            <a:r>
              <a:rPr lang="en-US" altLang="zh-CN" dirty="0" smtClean="0">
                <a:latin typeface="+mn-ea"/>
              </a:rPr>
              <a:t>》</a:t>
            </a:r>
            <a:r>
              <a:rPr lang="zh-CN" altLang="en-US" dirty="0" smtClean="0">
                <a:latin typeface="+mn-ea"/>
              </a:rPr>
              <a:t>，一般系统论创立。</a:t>
            </a:r>
          </a:p>
          <a:p>
            <a:pPr lvl="1">
              <a:lnSpc>
                <a:spcPct val="90000"/>
              </a:lnSpc>
            </a:pPr>
            <a:r>
              <a:rPr lang="zh-CN" altLang="en-US" b="0" dirty="0" smtClean="0">
                <a:latin typeface="+mn-ea"/>
                <a:cs typeface="楷体_GB2312"/>
              </a:rPr>
              <a:t>生命的不可还原的特征无处不在，具有普遍意义；</a:t>
            </a:r>
          </a:p>
          <a:p>
            <a:pPr lvl="1">
              <a:lnSpc>
                <a:spcPct val="90000"/>
              </a:lnSpc>
            </a:pPr>
            <a:r>
              <a:rPr lang="zh-CN" altLang="en-US" b="0" dirty="0" smtClean="0">
                <a:latin typeface="+mn-ea"/>
                <a:cs typeface="楷体_GB2312"/>
              </a:rPr>
              <a:t>以建立“整体论”科学为目标：整体大于部分之和 </a:t>
            </a:r>
          </a:p>
          <a:p>
            <a:pPr lvl="1">
              <a:lnSpc>
                <a:spcPct val="90000"/>
              </a:lnSpc>
            </a:pPr>
            <a:r>
              <a:rPr lang="zh-CN" altLang="en-US" b="0" dirty="0" smtClean="0">
                <a:latin typeface="+mn-ea"/>
                <a:cs typeface="楷体_GB2312"/>
              </a:rPr>
              <a:t>系统是有机的、开放的，系统的开放性带来稳定性</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pPr>
              <a:buNone/>
            </a:pPr>
            <a:r>
              <a:rPr lang="zh-CN" altLang="en-US" b="1" dirty="0" smtClean="0">
                <a:latin typeface="宋体" pitchFamily="2" charset="-122"/>
              </a:rPr>
              <a:t>新三论：</a:t>
            </a:r>
          </a:p>
          <a:p>
            <a:r>
              <a:rPr lang="en-US" altLang="zh-CN" dirty="0" smtClean="0">
                <a:latin typeface="宋体" pitchFamily="2" charset="-122"/>
              </a:rPr>
              <a:t>1969</a:t>
            </a:r>
            <a:r>
              <a:rPr lang="zh-CN" altLang="en-US" dirty="0" smtClean="0">
                <a:latin typeface="宋体" pitchFamily="2" charset="-122"/>
              </a:rPr>
              <a:t>年，普里戈金等布鲁塞尔学派推出</a:t>
            </a:r>
            <a:r>
              <a:rPr lang="zh-CN" altLang="en-US" dirty="0" smtClean="0">
                <a:latin typeface="Times New Roman"/>
              </a:rPr>
              <a:t>“</a:t>
            </a:r>
            <a:r>
              <a:rPr lang="zh-CN" altLang="en-US" dirty="0" smtClean="0">
                <a:latin typeface="宋体" pitchFamily="2" charset="-122"/>
              </a:rPr>
              <a:t>耗散结构</a:t>
            </a:r>
            <a:r>
              <a:rPr lang="zh-CN" altLang="en-US" dirty="0" smtClean="0">
                <a:latin typeface="Times New Roman"/>
              </a:rPr>
              <a:t>”</a:t>
            </a:r>
            <a:r>
              <a:rPr lang="zh-CN" altLang="en-US" dirty="0" smtClean="0">
                <a:latin typeface="宋体" pitchFamily="2" charset="-122"/>
              </a:rPr>
              <a:t>理论。</a:t>
            </a:r>
          </a:p>
          <a:p>
            <a:r>
              <a:rPr lang="en-US" altLang="zh-CN" dirty="0" smtClean="0">
                <a:latin typeface="宋体" pitchFamily="2" charset="-122"/>
              </a:rPr>
              <a:t>1977</a:t>
            </a:r>
            <a:r>
              <a:rPr lang="zh-CN" altLang="en-US" dirty="0" smtClean="0">
                <a:latin typeface="宋体" pitchFamily="2" charset="-122"/>
              </a:rPr>
              <a:t>年，德国理论物理学家哈肯系统而全面地提出</a:t>
            </a:r>
            <a:r>
              <a:rPr lang="zh-CN" altLang="en-US" dirty="0" smtClean="0">
                <a:latin typeface="Times New Roman"/>
              </a:rPr>
              <a:t>“</a:t>
            </a:r>
            <a:r>
              <a:rPr lang="zh-CN" altLang="en-US" dirty="0" smtClean="0">
                <a:latin typeface="宋体" pitchFamily="2" charset="-122"/>
              </a:rPr>
              <a:t>协同学</a:t>
            </a:r>
            <a:r>
              <a:rPr lang="zh-CN" altLang="en-US" dirty="0" smtClean="0">
                <a:latin typeface="Times New Roman"/>
              </a:rPr>
              <a:t>”</a:t>
            </a:r>
            <a:r>
              <a:rPr lang="zh-CN" altLang="en-US" dirty="0" smtClean="0">
                <a:latin typeface="宋体" pitchFamily="2" charset="-122"/>
              </a:rPr>
              <a:t>理论 。</a:t>
            </a:r>
          </a:p>
          <a:p>
            <a:r>
              <a:rPr lang="en-US" altLang="zh-CN" dirty="0" smtClean="0">
                <a:latin typeface="宋体" pitchFamily="2" charset="-122"/>
              </a:rPr>
              <a:t>1972</a:t>
            </a:r>
            <a:r>
              <a:rPr lang="zh-CN" altLang="en-US" dirty="0" smtClean="0">
                <a:latin typeface="宋体" pitchFamily="2" charset="-122"/>
              </a:rPr>
              <a:t>年，法国数学家勒内</a:t>
            </a:r>
            <a:r>
              <a:rPr lang="en-US" altLang="zh-CN" dirty="0" smtClean="0">
                <a:latin typeface="Times New Roman"/>
              </a:rPr>
              <a:t>·</a:t>
            </a:r>
            <a:r>
              <a:rPr lang="zh-CN" altLang="en-US" dirty="0" smtClean="0">
                <a:latin typeface="宋体" pitchFamily="2" charset="-122"/>
              </a:rPr>
              <a:t>托姆系统论述了</a:t>
            </a:r>
            <a:r>
              <a:rPr lang="zh-CN" altLang="en-US" dirty="0" smtClean="0">
                <a:latin typeface="Times New Roman"/>
              </a:rPr>
              <a:t>“</a:t>
            </a:r>
            <a:r>
              <a:rPr lang="zh-CN" altLang="en-US" dirty="0" smtClean="0">
                <a:latin typeface="宋体" pitchFamily="2" charset="-122"/>
              </a:rPr>
              <a:t>突变</a:t>
            </a:r>
            <a:r>
              <a:rPr lang="zh-CN" altLang="en-US" dirty="0" smtClean="0">
                <a:latin typeface="Times New Roman"/>
              </a:rPr>
              <a:t>”</a:t>
            </a:r>
            <a:r>
              <a:rPr lang="zh-CN" altLang="en-US" dirty="0" smtClean="0">
                <a:latin typeface="宋体" pitchFamily="2" charset="-122"/>
              </a:rPr>
              <a:t>理论。</a:t>
            </a:r>
          </a:p>
          <a:p>
            <a:endParaRPr lang="zh-CN" altLang="en-US" dirty="0" smtClean="0">
              <a:latin typeface="宋体" pitchFamily="2" charset="-122"/>
            </a:endParaRPr>
          </a:p>
          <a:p>
            <a:r>
              <a:rPr lang="zh-CN" altLang="en-US" dirty="0" smtClean="0">
                <a:latin typeface="宋体" pitchFamily="2" charset="-122"/>
              </a:rPr>
              <a:t>注重系统的整体性、复杂性、非线性，强调系统的</a:t>
            </a:r>
            <a:r>
              <a:rPr lang="zh-CN" altLang="en-US" dirty="0" smtClean="0">
                <a:latin typeface="Times New Roman"/>
              </a:rPr>
              <a:t>“</a:t>
            </a:r>
            <a:r>
              <a:rPr lang="zh-CN" altLang="en-US" dirty="0" smtClean="0">
                <a:latin typeface="宋体" pitchFamily="2" charset="-122"/>
              </a:rPr>
              <a:t>自组织</a:t>
            </a:r>
            <a:r>
              <a:rPr lang="zh-CN" altLang="en-US" dirty="0" smtClean="0">
                <a:latin typeface="Times New Roman"/>
              </a:rPr>
              <a:t>”</a:t>
            </a:r>
            <a:r>
              <a:rPr lang="zh-CN" altLang="en-US" dirty="0" smtClean="0">
                <a:latin typeface="宋体" pitchFamily="2" charset="-122"/>
              </a:rPr>
              <a:t>，偶然性、随机性、无规则性、不可预测性；强调</a:t>
            </a:r>
            <a:r>
              <a:rPr lang="zh-CN" altLang="en-US" dirty="0" smtClean="0">
                <a:latin typeface="Times New Roman"/>
              </a:rPr>
              <a:t>“</a:t>
            </a:r>
            <a:r>
              <a:rPr lang="zh-CN" altLang="en-US" dirty="0" smtClean="0">
                <a:latin typeface="宋体" pitchFamily="2" charset="-122"/>
              </a:rPr>
              <a:t>整体论</a:t>
            </a:r>
            <a:r>
              <a:rPr lang="zh-CN" altLang="en-US" dirty="0" smtClean="0">
                <a:latin typeface="Times New Roman"/>
              </a:rPr>
              <a:t>”</a:t>
            </a:r>
            <a:r>
              <a:rPr lang="zh-CN" altLang="en-US" dirty="0" smtClean="0">
                <a:latin typeface="宋体" pitchFamily="2" charset="-122"/>
              </a:rPr>
              <a:t>而不是还原论。 </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chemeClr val="tx1"/>
                </a:solidFill>
              </a:rPr>
              <a:t>生态科学：整体挑战机械自然观</a:t>
            </a:r>
            <a:endParaRPr lang="zh-CN" altLang="en-US" b="1" dirty="0">
              <a:solidFill>
                <a:schemeClr val="tx1"/>
              </a:solidFill>
            </a:endParaRPr>
          </a:p>
        </p:txBody>
      </p:sp>
      <p:sp>
        <p:nvSpPr>
          <p:cNvPr id="3" name="内容占位符 2"/>
          <p:cNvSpPr>
            <a:spLocks noGrp="1"/>
          </p:cNvSpPr>
          <p:nvPr>
            <p:ph sz="quarter" idx="1"/>
          </p:nvPr>
        </p:nvSpPr>
        <p:spPr/>
        <p:txBody>
          <a:bodyPr/>
          <a:lstStyle/>
          <a:p>
            <a:pPr>
              <a:lnSpc>
                <a:spcPct val="95000"/>
              </a:lnSpc>
            </a:pPr>
            <a:r>
              <a:rPr lang="en-US" altLang="zh-CN" dirty="0" smtClean="0">
                <a:latin typeface="宋体" pitchFamily="2" charset="-122"/>
              </a:rPr>
              <a:t>1859</a:t>
            </a:r>
            <a:r>
              <a:rPr lang="zh-CN" altLang="en-US" dirty="0" smtClean="0">
                <a:latin typeface="宋体" pitchFamily="2" charset="-122"/>
              </a:rPr>
              <a:t>年，达尔文</a:t>
            </a:r>
            <a:r>
              <a:rPr lang="en-US" altLang="zh-CN" dirty="0" smtClean="0">
                <a:latin typeface="宋体" pitchFamily="2" charset="-122"/>
              </a:rPr>
              <a:t>《</a:t>
            </a:r>
            <a:r>
              <a:rPr lang="zh-CN" altLang="en-US" dirty="0" smtClean="0">
                <a:latin typeface="宋体" pitchFamily="2" charset="-122"/>
              </a:rPr>
              <a:t>物种起源</a:t>
            </a:r>
            <a:r>
              <a:rPr lang="en-US" altLang="zh-CN" dirty="0" smtClean="0">
                <a:latin typeface="宋体" pitchFamily="2" charset="-122"/>
              </a:rPr>
              <a:t>》</a:t>
            </a:r>
            <a:r>
              <a:rPr lang="zh-CN" altLang="en-US" dirty="0" smtClean="0">
                <a:latin typeface="宋体" pitchFamily="2" charset="-122"/>
              </a:rPr>
              <a:t>问世，促进了生物与环境关系的研究。</a:t>
            </a:r>
          </a:p>
          <a:p>
            <a:pPr>
              <a:lnSpc>
                <a:spcPct val="95000"/>
              </a:lnSpc>
            </a:pPr>
            <a:r>
              <a:rPr lang="en-US" altLang="zh-CN" dirty="0" smtClean="0">
                <a:latin typeface="宋体" pitchFamily="2" charset="-122"/>
              </a:rPr>
              <a:t>1935</a:t>
            </a:r>
            <a:r>
              <a:rPr lang="zh-CN" altLang="en-US" dirty="0" smtClean="0">
                <a:latin typeface="宋体" pitchFamily="2" charset="-122"/>
              </a:rPr>
              <a:t>年，正式使用</a:t>
            </a:r>
            <a:r>
              <a:rPr lang="zh-CN" altLang="en-US" dirty="0" smtClean="0">
                <a:latin typeface="Times New Roman"/>
              </a:rPr>
              <a:t>“</a:t>
            </a:r>
            <a:r>
              <a:rPr lang="zh-CN" altLang="en-US" dirty="0" smtClean="0">
                <a:latin typeface="宋体" pitchFamily="2" charset="-122"/>
              </a:rPr>
              <a:t>生态系统</a:t>
            </a:r>
            <a:r>
              <a:rPr lang="zh-CN" altLang="en-US" dirty="0" smtClean="0">
                <a:latin typeface="Times New Roman"/>
              </a:rPr>
              <a:t>”</a:t>
            </a:r>
            <a:r>
              <a:rPr lang="zh-CN" altLang="en-US" dirty="0" smtClean="0">
                <a:latin typeface="宋体" pitchFamily="2" charset="-122"/>
              </a:rPr>
              <a:t>一词。生态系统分成生产者、消费者、分解者三部分，建立了生态系统物质循环的概念。</a:t>
            </a:r>
          </a:p>
          <a:p>
            <a:pPr>
              <a:lnSpc>
                <a:spcPct val="95000"/>
              </a:lnSpc>
            </a:pPr>
            <a:r>
              <a:rPr lang="en-US" altLang="zh-CN" dirty="0" smtClean="0">
                <a:latin typeface="宋体" pitchFamily="2" charset="-122"/>
              </a:rPr>
              <a:t>20</a:t>
            </a:r>
            <a:r>
              <a:rPr lang="zh-CN" altLang="en-US" dirty="0" smtClean="0">
                <a:latin typeface="宋体" pitchFamily="2" charset="-122"/>
              </a:rPr>
              <a:t>世纪</a:t>
            </a:r>
            <a:r>
              <a:rPr lang="en-US" altLang="zh-CN" dirty="0" smtClean="0">
                <a:latin typeface="宋体" pitchFamily="2" charset="-122"/>
              </a:rPr>
              <a:t>50</a:t>
            </a:r>
            <a:r>
              <a:rPr lang="zh-CN" altLang="en-US" dirty="0" smtClean="0">
                <a:latin typeface="宋体" pitchFamily="2" charset="-122"/>
              </a:rPr>
              <a:t>年代，人们进一步认识到，生态学是研究生物与及环境相互关系的科学。</a:t>
            </a:r>
            <a:r>
              <a:rPr lang="en-US" altLang="zh-CN" dirty="0" smtClean="0">
                <a:latin typeface="宋体" pitchFamily="2" charset="-122"/>
              </a:rPr>
              <a:t>60</a:t>
            </a:r>
            <a:r>
              <a:rPr lang="zh-CN" altLang="en-US" dirty="0" smtClean="0">
                <a:latin typeface="宋体" pitchFamily="2" charset="-122"/>
              </a:rPr>
              <a:t>年代起，生态学成为关注焦点。</a:t>
            </a:r>
          </a:p>
          <a:p>
            <a:endParaRPr lang="zh-CN" altLang="en-US" sz="2000" b="0" dirty="0" smtClean="0">
              <a:latin typeface="宋体" pitchFamily="2" charset="-122"/>
            </a:endParaRPr>
          </a:p>
          <a:p>
            <a:r>
              <a:rPr lang="zh-CN" altLang="en-US" sz="2100" dirty="0" smtClean="0">
                <a:latin typeface="宋体" pitchFamily="2" charset="-122"/>
              </a:rPr>
              <a:t>整体论思想：重视种群，重视在群落中研究个体</a:t>
            </a:r>
          </a:p>
          <a:p>
            <a:r>
              <a:rPr lang="zh-CN" altLang="en-US" sz="2100" dirty="0" smtClean="0">
                <a:latin typeface="楷体_GB2312"/>
              </a:rPr>
              <a:t>循环的观念</a:t>
            </a:r>
          </a:p>
          <a:p>
            <a:r>
              <a:rPr lang="zh-CN" altLang="en-US" sz="2100" dirty="0" smtClean="0">
                <a:latin typeface="楷体_GB2312"/>
              </a:rPr>
              <a:t>平衡的观念：生态系统的动态平衡</a:t>
            </a:r>
          </a:p>
          <a:p>
            <a:r>
              <a:rPr lang="zh-CN" altLang="en-US" sz="2100" dirty="0" smtClean="0">
                <a:latin typeface="楷体_GB2312"/>
              </a:rPr>
              <a:t>多样性的观念：保护生物物种多样性，多样性导致稳定性</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sz="4800" b="1" dirty="0" smtClean="0">
                <a:solidFill>
                  <a:schemeClr val="tx1"/>
                </a:solidFill>
              </a:rPr>
              <a:t>自然观</a:t>
            </a:r>
            <a:endParaRPr lang="zh-CN" altLang="en-US" sz="4800" b="1" dirty="0">
              <a:solidFill>
                <a:schemeClr val="tx1"/>
              </a:solidFill>
            </a:endParaRPr>
          </a:p>
        </p:txBody>
      </p:sp>
      <p:sp>
        <p:nvSpPr>
          <p:cNvPr id="3" name="内容占位符 2"/>
          <p:cNvSpPr>
            <a:spLocks noGrp="1"/>
          </p:cNvSpPr>
          <p:nvPr>
            <p:ph sz="quarter" idx="1"/>
          </p:nvPr>
        </p:nvSpPr>
        <p:spPr>
          <a:xfrm>
            <a:off x="457200" y="1600200"/>
            <a:ext cx="7467600" cy="4873625"/>
          </a:xfrm>
        </p:spPr>
        <p:txBody>
          <a:bodyPr>
            <a:normAutofit/>
          </a:bodyPr>
          <a:lstStyle/>
          <a:p>
            <a:pPr marL="274320" indent="-274320" eaLnBrk="1" fontAlgn="auto" hangingPunct="1">
              <a:lnSpc>
                <a:spcPct val="150000"/>
              </a:lnSpc>
              <a:spcAft>
                <a:spcPts val="0"/>
              </a:spcAft>
              <a:buFont typeface="Wingdings"/>
              <a:buChar char=""/>
              <a:defRPr/>
            </a:pPr>
            <a:r>
              <a:rPr lang="zh-CN" altLang="en-US" sz="3600" dirty="0" smtClean="0">
                <a:latin typeface="+mj-ea"/>
                <a:ea typeface="+mj-ea"/>
              </a:rPr>
              <a:t>一、什么是自然</a:t>
            </a:r>
            <a:endParaRPr lang="en-US" altLang="zh-CN" sz="3600" dirty="0" smtClean="0">
              <a:latin typeface="+mj-ea"/>
              <a:ea typeface="+mj-ea"/>
            </a:endParaRPr>
          </a:p>
          <a:p>
            <a:pPr marL="274320" indent="-274320" eaLnBrk="1" fontAlgn="auto" hangingPunct="1">
              <a:lnSpc>
                <a:spcPct val="150000"/>
              </a:lnSpc>
              <a:spcAft>
                <a:spcPts val="0"/>
              </a:spcAft>
              <a:buFont typeface="Wingdings"/>
              <a:buChar char=""/>
              <a:defRPr/>
            </a:pPr>
            <a:r>
              <a:rPr lang="zh-CN" altLang="en-US" sz="3600" dirty="0" smtClean="0">
                <a:latin typeface="+mj-ea"/>
                <a:ea typeface="+mj-ea"/>
              </a:rPr>
              <a:t>二、希腊自然观</a:t>
            </a:r>
            <a:endParaRPr lang="en-US" altLang="zh-CN" sz="3600" dirty="0" smtClean="0">
              <a:latin typeface="+mj-ea"/>
              <a:ea typeface="+mj-ea"/>
            </a:endParaRPr>
          </a:p>
          <a:p>
            <a:pPr marL="274320" indent="-274320" eaLnBrk="1" fontAlgn="auto" hangingPunct="1">
              <a:lnSpc>
                <a:spcPct val="150000"/>
              </a:lnSpc>
              <a:spcAft>
                <a:spcPts val="0"/>
              </a:spcAft>
              <a:buFont typeface="Wingdings"/>
              <a:buChar char=""/>
              <a:defRPr/>
            </a:pPr>
            <a:r>
              <a:rPr lang="zh-CN" altLang="en-US" sz="3600" dirty="0" smtClean="0">
                <a:latin typeface="+mj-ea"/>
                <a:ea typeface="+mj-ea"/>
              </a:rPr>
              <a:t>三、近代科学革命与机械自然观</a:t>
            </a:r>
            <a:endParaRPr lang="en-US" altLang="zh-CN" sz="3600" dirty="0" smtClean="0">
              <a:latin typeface="+mj-ea"/>
              <a:ea typeface="+mj-ea"/>
            </a:endParaRPr>
          </a:p>
          <a:p>
            <a:pPr marL="274320" indent="-274320" eaLnBrk="1" fontAlgn="auto" hangingPunct="1">
              <a:lnSpc>
                <a:spcPct val="150000"/>
              </a:lnSpc>
              <a:spcAft>
                <a:spcPts val="0"/>
              </a:spcAft>
              <a:buFont typeface="Wingdings"/>
              <a:buChar char=""/>
              <a:defRPr/>
            </a:pPr>
            <a:r>
              <a:rPr lang="zh-CN" altLang="en-US" sz="3600" dirty="0" smtClean="0">
                <a:latin typeface="+mj-ea"/>
                <a:ea typeface="+mj-ea"/>
              </a:rPr>
              <a:t>四、机械自然观面临的挑战</a:t>
            </a:r>
            <a:endParaRPr lang="zh-CN" altLang="en-US" sz="3600" dirty="0">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推荐阅读</a:t>
            </a:r>
            <a:endParaRPr lang="zh-CN" altLang="en-US" b="1" dirty="0">
              <a:solidFill>
                <a:schemeClr val="tx1"/>
              </a:solidFill>
            </a:endParaRPr>
          </a:p>
        </p:txBody>
      </p:sp>
      <p:sp>
        <p:nvSpPr>
          <p:cNvPr id="3" name="内容占位符 2"/>
          <p:cNvSpPr>
            <a:spLocks noGrp="1"/>
          </p:cNvSpPr>
          <p:nvPr>
            <p:ph sz="quarter" idx="1"/>
          </p:nvPr>
        </p:nvSpPr>
        <p:spPr/>
        <p:txBody>
          <a:bodyPr/>
          <a:lstStyle/>
          <a:p>
            <a:pPr eaLnBrk="1" hangingPunct="1">
              <a:lnSpc>
                <a:spcPct val="150000"/>
              </a:lnSpc>
            </a:pPr>
            <a:r>
              <a:rPr lang="zh-CN" altLang="en-US" dirty="0" smtClean="0">
                <a:latin typeface="Times New Roman" pitchFamily="18" charset="0"/>
              </a:rPr>
              <a:t>柯林武德：</a:t>
            </a:r>
            <a:r>
              <a:rPr lang="en-US" altLang="zh-CN" dirty="0" smtClean="0">
                <a:latin typeface="Times New Roman" pitchFamily="18" charset="0"/>
              </a:rPr>
              <a:t>《</a:t>
            </a:r>
            <a:r>
              <a:rPr lang="zh-CN" altLang="en-US" dirty="0" smtClean="0">
                <a:latin typeface="Times New Roman" pitchFamily="18" charset="0"/>
              </a:rPr>
              <a:t>自然的观念</a:t>
            </a:r>
            <a:r>
              <a:rPr lang="en-US" altLang="zh-CN" dirty="0" smtClean="0">
                <a:latin typeface="Times New Roman" pitchFamily="18" charset="0"/>
              </a:rPr>
              <a:t>》</a:t>
            </a:r>
            <a:r>
              <a:rPr lang="zh-CN" altLang="en-US" dirty="0" smtClean="0">
                <a:latin typeface="Times New Roman" pitchFamily="18" charset="0"/>
              </a:rPr>
              <a:t>，吴国盛译，北京大学出版社，</a:t>
            </a:r>
            <a:r>
              <a:rPr lang="en-US" altLang="zh-CN" dirty="0" smtClean="0">
                <a:latin typeface="Times New Roman" pitchFamily="18" charset="0"/>
              </a:rPr>
              <a:t>2006</a:t>
            </a:r>
            <a:r>
              <a:rPr lang="zh-CN" altLang="en-US" dirty="0" smtClean="0">
                <a:latin typeface="Times New Roman" pitchFamily="18" charset="0"/>
              </a:rPr>
              <a:t>年。</a:t>
            </a:r>
          </a:p>
        </p:txBody>
      </p:sp>
    </p:spTree>
    <p:extLst>
      <p:ext uri="{BB962C8B-B14F-4D97-AF65-F5344CB8AC3E}">
        <p14:creationId xmlns:p14="http://schemas.microsoft.com/office/powerpoint/2010/main" val="189976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思考题</a:t>
            </a:r>
            <a:endParaRPr lang="zh-CN" altLang="en-US" b="1" dirty="0">
              <a:solidFill>
                <a:schemeClr val="tx1"/>
              </a:solidFill>
            </a:endParaRPr>
          </a:p>
        </p:txBody>
      </p:sp>
      <p:sp>
        <p:nvSpPr>
          <p:cNvPr id="3" name="内容占位符 2"/>
          <p:cNvSpPr>
            <a:spLocks noGrp="1"/>
          </p:cNvSpPr>
          <p:nvPr>
            <p:ph sz="quarter" idx="1"/>
          </p:nvPr>
        </p:nvSpPr>
        <p:spPr/>
        <p:txBody>
          <a:bodyPr/>
          <a:lstStyle/>
          <a:p>
            <a:pPr algn="just" eaLnBrk="1" hangingPunct="1"/>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  </a:t>
            </a:r>
            <a:r>
              <a:rPr lang="zh-CN" altLang="en-US" dirty="0" smtClean="0">
                <a:latin typeface="Times New Roman" pitchFamily="18" charset="0"/>
              </a:rPr>
              <a:t>“自然”一词有哪几种含义？</a:t>
            </a:r>
            <a:endParaRPr lang="zh-CN" altLang="en-US" dirty="0" smtClean="0"/>
          </a:p>
          <a:p>
            <a:pPr algn="just" eaLnBrk="1" hangingPunct="1"/>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  </a:t>
            </a:r>
            <a:r>
              <a:rPr lang="zh-CN" altLang="en-US" dirty="0" smtClean="0">
                <a:latin typeface="Times New Roman" pitchFamily="18" charset="0"/>
              </a:rPr>
              <a:t>亚里士多德目的论自然哲学中隐含着什么样的自然观？</a:t>
            </a:r>
            <a:endParaRPr lang="zh-CN" altLang="en-US" dirty="0" smtClean="0"/>
          </a:p>
          <a:p>
            <a:pPr algn="just" eaLnBrk="1" hangingPunct="1"/>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  </a:t>
            </a:r>
            <a:r>
              <a:rPr lang="zh-CN" altLang="en-US" dirty="0" smtClean="0">
                <a:latin typeface="Times New Roman" pitchFamily="18" charset="0"/>
              </a:rPr>
              <a:t>为什么说机械自然观必定要求一个造物主？</a:t>
            </a:r>
            <a:endParaRPr lang="zh-CN" altLang="en-US" dirty="0" smtClean="0"/>
          </a:p>
          <a:p>
            <a:pPr algn="just" eaLnBrk="1" hangingPunct="1"/>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  </a:t>
            </a:r>
            <a:r>
              <a:rPr lang="zh-CN" altLang="en-US" dirty="0" smtClean="0">
                <a:latin typeface="Times New Roman" pitchFamily="18" charset="0"/>
              </a:rPr>
              <a:t>为什么机械自然观要求自然的数学化？</a:t>
            </a:r>
            <a:endParaRPr lang="zh-CN" altLang="en-US" dirty="0" smtClean="0"/>
          </a:p>
          <a:p>
            <a:pPr algn="just" eaLnBrk="1" hangingPunct="1"/>
            <a:r>
              <a:rPr lang="en-US" altLang="zh-CN"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  </a:t>
            </a:r>
            <a:r>
              <a:rPr lang="zh-CN" altLang="en-US" dirty="0" smtClean="0">
                <a:latin typeface="Times New Roman" pitchFamily="18" charset="0"/>
              </a:rPr>
              <a:t>机械自然观的本质特征是什么？</a:t>
            </a:r>
            <a:endParaRPr lang="en-US" altLang="zh-CN" dirty="0" smtClean="0">
              <a:latin typeface="Times New Roman" pitchFamily="18" charset="0"/>
            </a:endParaRPr>
          </a:p>
          <a:p>
            <a:pPr algn="just"/>
            <a:r>
              <a:rPr lang="en-US" altLang="zh-CN" dirty="0" smtClean="0">
                <a:latin typeface="Times New Roman" pitchFamily="18" charset="0"/>
                <a:cs typeface="Times New Roman" pitchFamily="18" charset="0"/>
              </a:rPr>
              <a:t>6</a:t>
            </a:r>
            <a:r>
              <a:rPr lang="zh-CN" altLang="en-US" b="0" dirty="0" smtClean="0">
                <a:latin typeface="Times New Roman" pitchFamily="18" charset="0"/>
              </a:rPr>
              <a:t>，试谈谈机械自然观在现代科学中的命运。 </a:t>
            </a:r>
          </a:p>
          <a:p>
            <a:pPr algn="just"/>
            <a:r>
              <a:rPr lang="en-US" altLang="zh-CN" dirty="0" smtClean="0">
                <a:latin typeface="Times New Roman" pitchFamily="18" charset="0"/>
                <a:cs typeface="Times New Roman" pitchFamily="18" charset="0"/>
              </a:rPr>
              <a:t>7</a:t>
            </a:r>
            <a:r>
              <a:rPr lang="zh-CN" altLang="en-US" b="0" dirty="0" smtClean="0">
                <a:latin typeface="Times New Roman" pitchFamily="18" charset="0"/>
                <a:cs typeface="Times New Roman" pitchFamily="18" charset="0"/>
              </a:rPr>
              <a:t>，</a:t>
            </a:r>
            <a:r>
              <a:rPr lang="zh-CN" altLang="en-US" b="0" dirty="0" smtClean="0">
                <a:latin typeface="Times New Roman" pitchFamily="18" charset="0"/>
              </a:rPr>
              <a:t>物理时间的发现冲击了机械自然观的哪些方面？</a:t>
            </a:r>
            <a:endParaRPr lang="zh-CN" altLang="en-US" b="0" dirty="0" smtClean="0"/>
          </a:p>
          <a:p>
            <a:pPr algn="just"/>
            <a:r>
              <a:rPr lang="en-US" altLang="zh-CN" dirty="0" smtClean="0">
                <a:latin typeface="Times New Roman" pitchFamily="18" charset="0"/>
                <a:cs typeface="Times New Roman" pitchFamily="18" charset="0"/>
              </a:rPr>
              <a:t>8</a:t>
            </a:r>
            <a:r>
              <a:rPr lang="zh-CN" altLang="en-US" b="0" dirty="0" smtClean="0">
                <a:latin typeface="Times New Roman" pitchFamily="18" charset="0"/>
                <a:cs typeface="Times New Roman" pitchFamily="18" charset="0"/>
              </a:rPr>
              <a:t>，</a:t>
            </a:r>
            <a:r>
              <a:rPr lang="zh-CN" altLang="en-US" b="0" dirty="0" smtClean="0">
                <a:latin typeface="Times New Roman" pitchFamily="18" charset="0"/>
              </a:rPr>
              <a:t>量子力学冲击了机械自然观的哪些方面？</a:t>
            </a:r>
            <a:endParaRPr lang="zh-CN" altLang="en-US" b="0" dirty="0" smtClean="0"/>
          </a:p>
          <a:p>
            <a:pPr algn="just"/>
            <a:r>
              <a:rPr lang="en-US" altLang="zh-CN" dirty="0" smtClean="0">
                <a:latin typeface="Times New Roman" pitchFamily="18" charset="0"/>
                <a:cs typeface="Times New Roman" pitchFamily="18" charset="0"/>
              </a:rPr>
              <a:t>9</a:t>
            </a:r>
            <a:r>
              <a:rPr lang="zh-CN" altLang="en-US" b="0" dirty="0" smtClean="0">
                <a:latin typeface="Times New Roman" pitchFamily="18" charset="0"/>
                <a:cs typeface="Times New Roman" pitchFamily="18" charset="0"/>
              </a:rPr>
              <a:t>，</a:t>
            </a:r>
            <a:r>
              <a:rPr lang="zh-CN" altLang="en-US" b="0" dirty="0" smtClean="0">
                <a:latin typeface="Times New Roman" pitchFamily="18" charset="0"/>
              </a:rPr>
              <a:t>为什么说生态自然观有利于消除人与自然之间的矛盾？</a:t>
            </a:r>
            <a:endParaRPr lang="zh-CN" altLang="en-US" dirty="0"/>
          </a:p>
        </p:txBody>
      </p:sp>
    </p:spTree>
    <p:extLst>
      <p:ext uri="{BB962C8B-B14F-4D97-AF65-F5344CB8AC3E}">
        <p14:creationId xmlns:p14="http://schemas.microsoft.com/office/powerpoint/2010/main" val="341387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sz="4000" b="1" dirty="0" smtClean="0">
                <a:solidFill>
                  <a:schemeClr val="tx1"/>
                </a:solidFill>
              </a:rPr>
              <a:t>一、什么是自然</a:t>
            </a:r>
            <a:endParaRPr lang="zh-CN" altLang="en-US" sz="4000" b="1" dirty="0">
              <a:solidFill>
                <a:schemeClr val="tx1"/>
              </a:solidFill>
            </a:endParaRPr>
          </a:p>
        </p:txBody>
      </p:sp>
      <p:sp>
        <p:nvSpPr>
          <p:cNvPr id="8195" name="内容占位符 2"/>
          <p:cNvSpPr>
            <a:spLocks noGrp="1"/>
          </p:cNvSpPr>
          <p:nvPr>
            <p:ph sz="quarter" idx="1"/>
          </p:nvPr>
        </p:nvSpPr>
        <p:spPr>
          <a:xfrm>
            <a:off x="467544" y="1556792"/>
            <a:ext cx="7467600" cy="4873625"/>
          </a:xfrm>
        </p:spPr>
        <p:txBody>
          <a:bodyPr/>
          <a:lstStyle/>
          <a:p>
            <a:pPr eaLnBrk="1" hangingPunct="1"/>
            <a:r>
              <a:rPr lang="zh-CN" altLang="en-US" dirty="0" smtClean="0"/>
              <a:t>为什么 </a:t>
            </a:r>
            <a:r>
              <a:rPr lang="en-US" altLang="zh-CN" dirty="0" smtClean="0"/>
              <a:t>“</a:t>
            </a:r>
            <a:r>
              <a:rPr lang="zh-CN" altLang="en-US" dirty="0" smtClean="0"/>
              <a:t>自然</a:t>
            </a:r>
            <a:r>
              <a:rPr lang="en-US" altLang="zh-CN" dirty="0" smtClean="0"/>
              <a:t>”</a:t>
            </a:r>
            <a:r>
              <a:rPr lang="zh-CN" altLang="en-US" dirty="0" smtClean="0"/>
              <a:t>很重要？</a:t>
            </a:r>
            <a:endParaRPr lang="en-US" altLang="zh-CN" dirty="0" smtClean="0"/>
          </a:p>
          <a:p>
            <a:pPr lvl="1" eaLnBrk="1" hangingPunct="1"/>
            <a:r>
              <a:rPr lang="zh-CN" altLang="en-US" dirty="0" smtClean="0"/>
              <a:t>自然在象征意义上对文化起作用</a:t>
            </a:r>
            <a:endParaRPr lang="en-US" altLang="zh-CN" dirty="0" smtClean="0"/>
          </a:p>
          <a:p>
            <a:pPr lvl="1" eaLnBrk="1" hangingPunct="1"/>
            <a:r>
              <a:rPr lang="zh-CN" altLang="en-US" dirty="0" smtClean="0"/>
              <a:t>自然被作为一种观念，影响并决定我们的生活方式。即我们通常说的</a:t>
            </a:r>
            <a:r>
              <a:rPr lang="en-US" altLang="zh-CN" dirty="0" smtClean="0"/>
              <a:t>“</a:t>
            </a:r>
            <a:r>
              <a:rPr lang="zh-CN" altLang="en-US" dirty="0" smtClean="0"/>
              <a:t>自然观</a:t>
            </a:r>
            <a:r>
              <a:rPr lang="en-US" altLang="zh-CN" dirty="0" smtClean="0"/>
              <a:t>”。</a:t>
            </a:r>
            <a:r>
              <a:rPr lang="zh-CN" altLang="en-US" dirty="0" smtClean="0"/>
              <a:t>自然的观念随着不同的文化条件、历史条件、知识背景等发生变化。如古代中国人的自然观与现代人不同，也与西方人不同。</a:t>
            </a:r>
            <a:endParaRPr lang="en-US" altLang="zh-CN" dirty="0" smtClean="0"/>
          </a:p>
          <a:p>
            <a:pPr lvl="1" eaLnBrk="1" hangingPunct="1"/>
            <a:r>
              <a:rPr lang="zh-CN" altLang="en-US" dirty="0" smtClean="0">
                <a:latin typeface="宋体" pitchFamily="2" charset="-122"/>
              </a:rPr>
              <a:t>在追溯自然科学的源头处，科学的范围不完全限于自然科学，而着眼于某种导致了近代科学之诞生的</a:t>
            </a:r>
            <a:r>
              <a:rPr lang="zh-CN" altLang="en-US" dirty="0" smtClean="0">
                <a:latin typeface="Times New Roman" pitchFamily="18" charset="0"/>
              </a:rPr>
              <a:t>“</a:t>
            </a:r>
            <a:r>
              <a:rPr lang="zh-CN" altLang="en-US" dirty="0" smtClean="0">
                <a:latin typeface="宋体" pitchFamily="2" charset="-122"/>
              </a:rPr>
              <a:t>学问</a:t>
            </a:r>
            <a:r>
              <a:rPr lang="zh-CN" altLang="en-US" dirty="0" smtClean="0">
                <a:latin typeface="Times New Roman" pitchFamily="18" charset="0"/>
              </a:rPr>
              <a:t>”</a:t>
            </a:r>
            <a:r>
              <a:rPr lang="zh-CN" altLang="en-US" dirty="0" smtClean="0">
                <a:latin typeface="宋体" pitchFamily="2" charset="-122"/>
              </a:rPr>
              <a:t>和</a:t>
            </a:r>
            <a:r>
              <a:rPr lang="zh-CN" altLang="en-US" dirty="0" smtClean="0">
                <a:latin typeface="Times New Roman" pitchFamily="18" charset="0"/>
              </a:rPr>
              <a:t>“</a:t>
            </a:r>
            <a:r>
              <a:rPr lang="zh-CN" altLang="en-US" dirty="0" smtClean="0">
                <a:latin typeface="宋体" pitchFamily="2" charset="-122"/>
              </a:rPr>
              <a:t>知识</a:t>
            </a:r>
            <a:r>
              <a:rPr lang="zh-CN" altLang="en-US" dirty="0" smtClean="0">
                <a:latin typeface="Times New Roman" pitchFamily="18" charset="0"/>
              </a:rPr>
              <a:t>”</a:t>
            </a:r>
            <a:r>
              <a:rPr lang="zh-CN" altLang="en-US" dirty="0" smtClean="0">
                <a:latin typeface="宋体" pitchFamily="2" charset="-122"/>
              </a:rPr>
              <a:t>传统。</a:t>
            </a:r>
            <a:endParaRPr lang="en-US" altLang="zh-CN" dirty="0" smtClean="0">
              <a:latin typeface="宋体" pitchFamily="2" charset="-122"/>
            </a:endParaRPr>
          </a:p>
          <a:p>
            <a:pPr lvl="1" eaLnBrk="1" hangingPunct="1"/>
            <a:r>
              <a:rPr lang="zh-CN" altLang="en-US" dirty="0" smtClean="0">
                <a:latin typeface="宋体" pitchFamily="2" charset="-122"/>
              </a:rPr>
              <a:t>因此，研究</a:t>
            </a:r>
            <a:r>
              <a:rPr lang="en-US" altLang="zh-CN" dirty="0" smtClean="0">
                <a:latin typeface="宋体" pitchFamily="2" charset="-122"/>
              </a:rPr>
              <a:t>“</a:t>
            </a:r>
            <a:r>
              <a:rPr lang="zh-CN" altLang="en-US" dirty="0" smtClean="0">
                <a:latin typeface="宋体" pitchFamily="2" charset="-122"/>
              </a:rPr>
              <a:t>自然</a:t>
            </a:r>
            <a:r>
              <a:rPr lang="en-US" altLang="zh-CN" dirty="0" smtClean="0">
                <a:latin typeface="宋体" pitchFamily="2" charset="-122"/>
              </a:rPr>
              <a:t>”</a:t>
            </a:r>
            <a:r>
              <a:rPr lang="zh-CN" altLang="en-US" dirty="0" smtClean="0">
                <a:latin typeface="宋体" pitchFamily="2" charset="-122"/>
              </a:rPr>
              <a:t>并不是为了研究自然中的事物，了解自然观也不是为了记忆某些特定的观念，而是我们理解</a:t>
            </a:r>
            <a:r>
              <a:rPr lang="en-US" altLang="zh-CN" dirty="0" smtClean="0">
                <a:latin typeface="宋体" pitchFamily="2" charset="-122"/>
              </a:rPr>
              <a:t>“</a:t>
            </a:r>
            <a:r>
              <a:rPr lang="zh-CN" altLang="en-US" dirty="0" smtClean="0">
                <a:latin typeface="宋体" pitchFamily="2" charset="-122"/>
              </a:rPr>
              <a:t>科学</a:t>
            </a:r>
            <a:r>
              <a:rPr lang="en-US" altLang="zh-CN" dirty="0" smtClean="0">
                <a:latin typeface="宋体" pitchFamily="2" charset="-122"/>
              </a:rPr>
              <a:t>”</a:t>
            </a:r>
            <a:r>
              <a:rPr lang="zh-CN" altLang="en-US" dirty="0" smtClean="0">
                <a:latin typeface="宋体" pitchFamily="2" charset="-122"/>
              </a:rPr>
              <a:t>的前提。</a:t>
            </a:r>
            <a:endParaRPr lang="en-US" altLang="zh-C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10744</TotalTime>
  <Words>3904</Words>
  <Application>Microsoft Office PowerPoint</Application>
  <PresentationFormat>全屏显示(4:3)</PresentationFormat>
  <Paragraphs>365</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华文楷体</vt:lpstr>
      <vt:lpstr>楷体_GB2312</vt:lpstr>
      <vt:lpstr>宋体</vt:lpstr>
      <vt:lpstr>Arial</vt:lpstr>
      <vt:lpstr>Century Schoolbook</vt:lpstr>
      <vt:lpstr>Times New Roman</vt:lpstr>
      <vt:lpstr>Wingdings</vt:lpstr>
      <vt:lpstr>Wingdings 2</vt:lpstr>
      <vt:lpstr>Oriel</vt:lpstr>
      <vt:lpstr>自然辩证法 概论</vt:lpstr>
      <vt:lpstr>什么是“自然辩证法”</vt:lpstr>
      <vt:lpstr>课程目标</vt:lpstr>
      <vt:lpstr>课程安排</vt:lpstr>
      <vt:lpstr>考核方式</vt:lpstr>
      <vt:lpstr>自然观</vt:lpstr>
      <vt:lpstr>推荐阅读</vt:lpstr>
      <vt:lpstr>思考题</vt:lpstr>
      <vt:lpstr>一、什么是自然</vt:lpstr>
      <vt:lpstr>PowerPoint 演示文稿</vt:lpstr>
      <vt:lpstr>PowerPoint 演示文稿</vt:lpstr>
      <vt:lpstr>二、希腊自然观</vt:lpstr>
      <vt:lpstr>希腊自然哲学家：泰勒斯</vt:lpstr>
      <vt:lpstr>希腊自然哲学家：毕达哥拉斯</vt:lpstr>
      <vt:lpstr>希腊自然哲学家：赫拉克里特与巴门尼德</vt:lpstr>
      <vt:lpstr>希腊自然哲学家：恩培多克勒</vt:lpstr>
      <vt:lpstr>希腊自然哲学家：德谟克里特</vt:lpstr>
      <vt:lpstr>希腊古典时期的哲学家：柏拉图</vt:lpstr>
      <vt:lpstr>PowerPoint 演示文稿</vt:lpstr>
      <vt:lpstr>希腊古典时期的哲学家：亚里士多德</vt:lpstr>
      <vt:lpstr>PowerPoint 演示文稿</vt:lpstr>
      <vt:lpstr>亚里士多德的综合：目的论自然学</vt:lpstr>
      <vt:lpstr>PowerPoint 演示文稿</vt:lpstr>
      <vt:lpstr>三、近代科学革命与机械自然观</vt:lpstr>
      <vt:lpstr>“自然”与“人工”之差异的消除</vt:lpstr>
      <vt:lpstr>人类统治和征服自然</vt:lpstr>
      <vt:lpstr>PowerPoint 演示文稿</vt:lpstr>
      <vt:lpstr>PowerPoint 演示文稿</vt:lpstr>
      <vt:lpstr>PowerPoint 演示文稿</vt:lpstr>
      <vt:lpstr>世界图景的机械化和数学化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四、机械自然观面临的挑战</vt:lpstr>
      <vt:lpstr>机械自然观对近当代科学的意义</vt:lpstr>
      <vt:lpstr>德国自然哲学对机械自然观的抗拒</vt:lpstr>
      <vt:lpstr>牛顿以来物理学的发展机械自然观的修正</vt:lpstr>
      <vt:lpstr>PowerPoint 演示文稿</vt:lpstr>
      <vt:lpstr>系统科学的发展</vt:lpstr>
      <vt:lpstr>PowerPoint 演示文稿</vt:lpstr>
      <vt:lpstr>生态科学：整体挑战机械自然观</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Qiu Hui</dc:creator>
  <cp:lastModifiedBy>Hui Qiu</cp:lastModifiedBy>
  <cp:revision>249</cp:revision>
  <dcterms:created xsi:type="dcterms:W3CDTF">2012-01-06T05:47:56Z</dcterms:created>
  <dcterms:modified xsi:type="dcterms:W3CDTF">2021-03-29T13:40:24Z</dcterms:modified>
</cp:coreProperties>
</file>