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4" r:id="rId5"/>
    <p:sldId id="260" r:id="rId6"/>
    <p:sldId id="265" r:id="rId7"/>
    <p:sldId id="266" r:id="rId8"/>
    <p:sldId id="267" r:id="rId9"/>
    <p:sldId id="269" r:id="rId10"/>
    <p:sldId id="271" r:id="rId11"/>
    <p:sldId id="262" r:id="rId12"/>
    <p:sldId id="274" r:id="rId13"/>
    <p:sldId id="275" r:id="rId14"/>
    <p:sldId id="276" r:id="rId15"/>
    <p:sldId id="273" r:id="rId16"/>
    <p:sldId id="263" r:id="rId17"/>
    <p:sldId id="272" r:id="rId18"/>
    <p:sldId id="277" r:id="rId19"/>
    <p:sldId id="278" r:id="rId20"/>
    <p:sldId id="279" r:id="rId21"/>
    <p:sldId id="281" r:id="rId22"/>
    <p:sldId id="282" r:id="rId23"/>
    <p:sldId id="284" r:id="rId24"/>
    <p:sldId id="261" r:id="rId25"/>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AAC3C3"/>
    <a:srgbClr val="F9FDE7"/>
    <a:srgbClr val="A6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6483" autoAdjust="0"/>
  </p:normalViewPr>
  <p:slideViewPr>
    <p:cSldViewPr>
      <p:cViewPr varScale="1">
        <p:scale>
          <a:sx n="50" d="100"/>
          <a:sy n="50" d="100"/>
        </p:scale>
        <p:origin x="98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B4219373-A15E-42E9-875C-1AC61034D46F}" type="datetimeFigureOut">
              <a:rPr lang="ko-KR" altLang="en-US" smtClean="0"/>
              <a:t>2022-06-08</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3BF6E969-ED57-4391-8116-FC114FC207D0}" type="slidenum">
              <a:rPr lang="ko-KR" altLang="en-US" smtClean="0"/>
              <a:t>‹#›</a:t>
            </a:fld>
            <a:endParaRPr lang="ko-KR" altLang="en-US"/>
          </a:p>
        </p:txBody>
      </p:sp>
    </p:spTree>
    <p:extLst>
      <p:ext uri="{BB962C8B-B14F-4D97-AF65-F5344CB8AC3E}">
        <p14:creationId xmlns:p14="http://schemas.microsoft.com/office/powerpoint/2010/main" val="5707582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일상 생활에서 사람들은 주로 텍스트 키워드 검색을 기반으로 하는 </a:t>
            </a:r>
            <a:r>
              <a:rPr lang="en-US" altLang="ko-KR" dirty="0"/>
              <a:t>Google, </a:t>
            </a:r>
          </a:p>
          <a:p>
            <a:r>
              <a:rPr lang="en-US" altLang="ko-KR" dirty="0"/>
              <a:t>Yahoo </a:t>
            </a:r>
            <a:r>
              <a:rPr lang="ko-KR" altLang="en-US" dirty="0"/>
              <a:t>등의 검색 엔진을 통해 주로 이미지를 검색합니다</a:t>
            </a:r>
            <a:r>
              <a:rPr lang="en-US" altLang="ko-KR" dirty="0"/>
              <a:t>. </a:t>
            </a:r>
            <a:r>
              <a:rPr lang="ko-KR" altLang="en-US" dirty="0"/>
              <a:t>검색 서비스에 대한 시장 </a:t>
            </a:r>
          </a:p>
          <a:p>
            <a:r>
              <a:rPr lang="ko-KR" altLang="en-US" dirty="0"/>
              <a:t>수요에 따라 이미지 검색은 패턴 인식 및 인공 지능 분야에서 매우 활발한 연구 분야</a:t>
            </a:r>
          </a:p>
          <a:p>
            <a:r>
              <a:rPr lang="ko-KR" altLang="en-US" dirty="0"/>
              <a:t>가 되었습니다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3</a:t>
            </a:fld>
            <a:endParaRPr lang="ko-KR" altLang="en-US"/>
          </a:p>
        </p:txBody>
      </p:sp>
    </p:spTree>
    <p:extLst>
      <p:ext uri="{BB962C8B-B14F-4D97-AF65-F5344CB8AC3E}">
        <p14:creationId xmlns:p14="http://schemas.microsoft.com/office/powerpoint/2010/main" val="423699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12</a:t>
            </a:fld>
            <a:endParaRPr lang="ko-KR" altLang="en-US"/>
          </a:p>
        </p:txBody>
      </p:sp>
    </p:spTree>
    <p:extLst>
      <p:ext uri="{BB962C8B-B14F-4D97-AF65-F5344CB8AC3E}">
        <p14:creationId xmlns:p14="http://schemas.microsoft.com/office/powerpoint/2010/main" val="4169682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13</a:t>
            </a:fld>
            <a:endParaRPr lang="ko-KR" altLang="en-US"/>
          </a:p>
        </p:txBody>
      </p:sp>
    </p:spTree>
    <p:extLst>
      <p:ext uri="{BB962C8B-B14F-4D97-AF65-F5344CB8AC3E}">
        <p14:creationId xmlns:p14="http://schemas.microsoft.com/office/powerpoint/2010/main" val="273819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14</a:t>
            </a:fld>
            <a:endParaRPr lang="ko-KR" altLang="en-US"/>
          </a:p>
        </p:txBody>
      </p:sp>
    </p:spTree>
    <p:extLst>
      <p:ext uri="{BB962C8B-B14F-4D97-AF65-F5344CB8AC3E}">
        <p14:creationId xmlns:p14="http://schemas.microsoft.com/office/powerpoint/2010/main" val="3274039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It is an important challenge that feature representation use color difference and take into</a:t>
            </a:r>
          </a:p>
          <a:p>
            <a:r>
              <a:rPr lang="en-US" altLang="ko-KR" dirty="0"/>
              <a:t>account both the spatial information of color and edge orientation cues. Based on this idea, we </a:t>
            </a:r>
          </a:p>
          <a:p>
            <a:r>
              <a:rPr lang="en-US" altLang="ko-KR" dirty="0"/>
              <a:t>propose a novel image feature representation method called chromatic difference histogram </a:t>
            </a:r>
          </a:p>
          <a:p>
            <a:r>
              <a:rPr lang="en-US" altLang="ko-KR" dirty="0"/>
              <a:t>(CDH) for image retrieval.</a:t>
            </a:r>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15</a:t>
            </a:fld>
            <a:endParaRPr lang="ko-KR" altLang="en-US"/>
          </a:p>
        </p:txBody>
      </p:sp>
    </p:spTree>
    <p:extLst>
      <p:ext uri="{BB962C8B-B14F-4D97-AF65-F5344CB8AC3E}">
        <p14:creationId xmlns:p14="http://schemas.microsoft.com/office/powerpoint/2010/main" val="3304910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18</a:t>
            </a:fld>
            <a:endParaRPr lang="ko-KR" altLang="en-US"/>
          </a:p>
        </p:txBody>
      </p:sp>
    </p:spTree>
    <p:extLst>
      <p:ext uri="{BB962C8B-B14F-4D97-AF65-F5344CB8AC3E}">
        <p14:creationId xmlns:p14="http://schemas.microsoft.com/office/powerpoint/2010/main" val="3007576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19</a:t>
            </a:fld>
            <a:endParaRPr lang="ko-KR" altLang="en-US"/>
          </a:p>
        </p:txBody>
      </p:sp>
    </p:spTree>
    <p:extLst>
      <p:ext uri="{BB962C8B-B14F-4D97-AF65-F5344CB8AC3E}">
        <p14:creationId xmlns:p14="http://schemas.microsoft.com/office/powerpoint/2010/main" val="127568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20</a:t>
            </a:fld>
            <a:endParaRPr lang="ko-KR" altLang="en-US"/>
          </a:p>
        </p:txBody>
      </p:sp>
    </p:spTree>
    <p:extLst>
      <p:ext uri="{BB962C8B-B14F-4D97-AF65-F5344CB8AC3E}">
        <p14:creationId xmlns:p14="http://schemas.microsoft.com/office/powerpoint/2010/main" val="349715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21</a:t>
            </a:fld>
            <a:endParaRPr lang="ko-KR" altLang="en-US"/>
          </a:p>
        </p:txBody>
      </p:sp>
    </p:spTree>
    <p:extLst>
      <p:ext uri="{BB962C8B-B14F-4D97-AF65-F5344CB8AC3E}">
        <p14:creationId xmlns:p14="http://schemas.microsoft.com/office/powerpoint/2010/main" val="274687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22</a:t>
            </a:fld>
            <a:endParaRPr lang="ko-KR" altLang="en-US"/>
          </a:p>
        </p:txBody>
      </p:sp>
    </p:spTree>
    <p:extLst>
      <p:ext uri="{BB962C8B-B14F-4D97-AF65-F5344CB8AC3E}">
        <p14:creationId xmlns:p14="http://schemas.microsoft.com/office/powerpoint/2010/main" val="2337576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23</a:t>
            </a:fld>
            <a:endParaRPr lang="ko-KR" altLang="en-US"/>
          </a:p>
        </p:txBody>
      </p:sp>
    </p:spTree>
    <p:extLst>
      <p:ext uri="{BB962C8B-B14F-4D97-AF65-F5344CB8AC3E}">
        <p14:creationId xmlns:p14="http://schemas.microsoft.com/office/powerpoint/2010/main" val="34671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p>
          <a:p>
            <a:r>
              <a:rPr lang="en-US" altLang="ko-KR" dirty="0"/>
              <a:t>. </a:t>
            </a:r>
            <a:r>
              <a:rPr lang="ko-KR" altLang="en-US" dirty="0"/>
              <a:t>이 </a:t>
            </a:r>
            <a:r>
              <a:rPr lang="en-US" altLang="ko-KR" dirty="0"/>
              <a:t>'</a:t>
            </a:r>
            <a:r>
              <a:rPr lang="ko-KR" altLang="en-US" dirty="0"/>
              <a:t>의미론적 격차</a:t>
            </a:r>
            <a:r>
              <a:rPr lang="en-US" altLang="ko-KR" dirty="0"/>
              <a:t>'</a:t>
            </a:r>
            <a:r>
              <a:rPr lang="ko-KR" altLang="en-US" dirty="0"/>
              <a:t>를 줄이기 위해 연구원들은 기계 학습 기술을 채택하여 높은 수준의 의미론을 도출했습니다</a:t>
            </a:r>
            <a:r>
              <a:rPr lang="en-US" altLang="ko-KR" dirty="0"/>
              <a:t>.[1‒</a:t>
            </a:r>
            <a:r>
              <a:rPr lang="ko-KR" altLang="en-US" dirty="0"/>
              <a:t>삼</a:t>
            </a:r>
            <a:r>
              <a:rPr lang="en-US" altLang="ko-KR" dirty="0"/>
              <a:t>]. </a:t>
            </a:r>
            <a:r>
              <a:rPr lang="ko-KR" altLang="en-US" dirty="0"/>
              <a:t>또한 일</a:t>
            </a:r>
          </a:p>
          <a:p>
            <a:r>
              <a:rPr lang="ko-KR" altLang="en-US" dirty="0"/>
              <a:t>부 연구자들은 의 메커니즘을 </a:t>
            </a:r>
            <a:r>
              <a:rPr lang="ko-KR" altLang="en-US" dirty="0" err="1"/>
              <a:t>시뮬레이션하여</a:t>
            </a:r>
            <a:r>
              <a:rPr lang="ko-KR" altLang="en-US" dirty="0"/>
              <a:t> 낮은 수준의 기능을 추출합니다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4</a:t>
            </a:fld>
            <a:endParaRPr lang="ko-KR" altLang="en-US"/>
          </a:p>
        </p:txBody>
      </p:sp>
    </p:spTree>
    <p:extLst>
      <p:ext uri="{BB962C8B-B14F-4D97-AF65-F5344CB8AC3E}">
        <p14:creationId xmlns:p14="http://schemas.microsoft.com/office/powerpoint/2010/main" val="121959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24</a:t>
            </a:fld>
            <a:endParaRPr lang="ko-KR" altLang="en-US"/>
          </a:p>
        </p:txBody>
      </p:sp>
    </p:spTree>
    <p:extLst>
      <p:ext uri="{BB962C8B-B14F-4D97-AF65-F5344CB8AC3E}">
        <p14:creationId xmlns:p14="http://schemas.microsoft.com/office/powerpoint/2010/main" val="55041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5</a:t>
            </a:fld>
            <a:endParaRPr lang="ko-KR" altLang="en-US"/>
          </a:p>
        </p:txBody>
      </p:sp>
    </p:spTree>
    <p:extLst>
      <p:ext uri="{BB962C8B-B14F-4D97-AF65-F5344CB8AC3E}">
        <p14:creationId xmlns:p14="http://schemas.microsoft.com/office/powerpoint/2010/main" val="1798040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6</a:t>
            </a:fld>
            <a:endParaRPr lang="ko-KR" altLang="en-US"/>
          </a:p>
        </p:txBody>
      </p:sp>
    </p:spTree>
    <p:extLst>
      <p:ext uri="{BB962C8B-B14F-4D97-AF65-F5344CB8AC3E}">
        <p14:creationId xmlns:p14="http://schemas.microsoft.com/office/powerpoint/2010/main" val="1703510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7</a:t>
            </a:fld>
            <a:endParaRPr lang="ko-KR" altLang="en-US"/>
          </a:p>
        </p:txBody>
      </p:sp>
    </p:spTree>
    <p:extLst>
      <p:ext uri="{BB962C8B-B14F-4D97-AF65-F5344CB8AC3E}">
        <p14:creationId xmlns:p14="http://schemas.microsoft.com/office/powerpoint/2010/main" val="31028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8</a:t>
            </a:fld>
            <a:endParaRPr lang="ko-KR" altLang="en-US"/>
          </a:p>
        </p:txBody>
      </p:sp>
    </p:spTree>
    <p:extLst>
      <p:ext uri="{BB962C8B-B14F-4D97-AF65-F5344CB8AC3E}">
        <p14:creationId xmlns:p14="http://schemas.microsoft.com/office/powerpoint/2010/main" val="106627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이미지 검색 기술은 일반적으로 낮은 수준의 기능</a:t>
            </a:r>
            <a:r>
              <a:rPr lang="en-US" altLang="ko-KR" dirty="0"/>
              <a:t>(</a:t>
            </a:r>
            <a:r>
              <a:rPr lang="ko-KR" altLang="en-US" dirty="0"/>
              <a:t>예</a:t>
            </a:r>
            <a:r>
              <a:rPr lang="en-US" altLang="ko-KR" dirty="0"/>
              <a:t>: </a:t>
            </a:r>
            <a:r>
              <a:rPr lang="ko-KR" altLang="en-US" dirty="0"/>
              <a:t>색상</a:t>
            </a:r>
            <a:r>
              <a:rPr lang="en-US" altLang="ko-KR" dirty="0"/>
              <a:t>, </a:t>
            </a:r>
            <a:r>
              <a:rPr lang="ko-KR" altLang="en-US" dirty="0"/>
              <a:t>질</a:t>
            </a:r>
          </a:p>
          <a:p>
            <a:r>
              <a:rPr lang="ko-KR" altLang="en-US" dirty="0"/>
              <a:t>감</a:t>
            </a:r>
            <a:r>
              <a:rPr lang="en-US" altLang="ko-KR" dirty="0"/>
              <a:t>, </a:t>
            </a:r>
            <a:r>
              <a:rPr lang="ko-KR" altLang="en-US" dirty="0"/>
              <a:t>모양</a:t>
            </a:r>
            <a:r>
              <a:rPr lang="en-US" altLang="ko-KR" dirty="0"/>
              <a:t>, </a:t>
            </a:r>
            <a:r>
              <a:rPr lang="ko-KR" altLang="en-US" dirty="0"/>
              <a:t>공간 레이아웃</a:t>
            </a:r>
            <a:r>
              <a:rPr lang="en-US" altLang="ko-KR" dirty="0"/>
              <a:t>)</a:t>
            </a:r>
            <a:r>
              <a:rPr lang="ko-KR" altLang="en-US" dirty="0"/>
              <a:t>을 기반으로 하지만 낮은 수준의 기능은 종종 높은 수준의 </a:t>
            </a:r>
          </a:p>
          <a:p>
            <a:r>
              <a:rPr lang="ko-KR" altLang="en-US" dirty="0"/>
              <a:t>의미 개념을 설명하는 데 실패합니다</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9</a:t>
            </a:fld>
            <a:endParaRPr lang="ko-KR" altLang="en-US"/>
          </a:p>
        </p:txBody>
      </p:sp>
    </p:spTree>
    <p:extLst>
      <p:ext uri="{BB962C8B-B14F-4D97-AF65-F5344CB8AC3E}">
        <p14:creationId xmlns:p14="http://schemas.microsoft.com/office/powerpoint/2010/main" val="103342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the bag-of-visual words technique has limitations, e.g., a</a:t>
            </a:r>
          </a:p>
          <a:p>
            <a:r>
              <a:rPr lang="en-US" altLang="ko-KR" dirty="0"/>
              <a:t>lack of semantic information, the ambiguity of visual words, and a</a:t>
            </a:r>
          </a:p>
          <a:p>
            <a:r>
              <a:rPr lang="en-US" altLang="ko-KR" dirty="0"/>
              <a:t>very high vector dimension</a:t>
            </a:r>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10</a:t>
            </a:fld>
            <a:endParaRPr lang="ko-KR" altLang="en-US"/>
          </a:p>
        </p:txBody>
      </p:sp>
    </p:spTree>
    <p:extLst>
      <p:ext uri="{BB962C8B-B14F-4D97-AF65-F5344CB8AC3E}">
        <p14:creationId xmlns:p14="http://schemas.microsoft.com/office/powerpoint/2010/main" val="2908129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BF6E969-ED57-4391-8116-FC114FC207D0}" type="slidenum">
              <a:rPr lang="ko-KR" altLang="en-US" smtClean="0"/>
              <a:t>11</a:t>
            </a:fld>
            <a:endParaRPr lang="ko-KR" altLang="en-US"/>
          </a:p>
        </p:txBody>
      </p:sp>
    </p:spTree>
    <p:extLst>
      <p:ext uri="{BB962C8B-B14F-4D97-AF65-F5344CB8AC3E}">
        <p14:creationId xmlns:p14="http://schemas.microsoft.com/office/powerpoint/2010/main" val="122470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922028" y="0"/>
            <a:ext cx="14363687" cy="10285714"/>
            <a:chOff x="3922028" y="0"/>
            <a:chExt cx="14363687" cy="10285714"/>
          </a:xfrm>
        </p:grpSpPr>
        <p:pic>
          <p:nvPicPr>
            <p:cNvPr id="3" name="Object 2"/>
            <p:cNvPicPr>
              <a:picLocks noChangeAspect="1"/>
            </p:cNvPicPr>
            <p:nvPr/>
          </p:nvPicPr>
          <p:blipFill>
            <a:blip r:embed="rId2" cstate="print"/>
            <a:stretch>
              <a:fillRect/>
            </a:stretch>
          </p:blipFill>
          <p:spPr>
            <a:xfrm>
              <a:off x="3922028" y="0"/>
              <a:ext cx="14363687" cy="10285714"/>
            </a:xfrm>
            <a:prstGeom prst="rect">
              <a:avLst/>
            </a:prstGeom>
          </p:spPr>
        </p:pic>
      </p:grpSp>
      <p:sp>
        <p:nvSpPr>
          <p:cNvPr id="2" name="TextBox 1">
            <a:extLst>
              <a:ext uri="{FF2B5EF4-FFF2-40B4-BE49-F238E27FC236}">
                <a16:creationId xmlns:a16="http://schemas.microsoft.com/office/drawing/2014/main" id="{45E03BD2-195D-4905-4475-441002263525}"/>
              </a:ext>
            </a:extLst>
          </p:cNvPr>
          <p:cNvSpPr txBox="1"/>
          <p:nvPr/>
        </p:nvSpPr>
        <p:spPr>
          <a:xfrm>
            <a:off x="4953000" y="2709990"/>
            <a:ext cx="11353800" cy="3416320"/>
          </a:xfrm>
          <a:prstGeom prst="rect">
            <a:avLst/>
          </a:prstGeom>
          <a:noFill/>
        </p:spPr>
        <p:txBody>
          <a:bodyPr wrap="square" rtlCol="0">
            <a:spAutoFit/>
          </a:bodyPr>
          <a:lstStyle/>
          <a:p>
            <a:r>
              <a:rPr lang="en-US" altLang="ko-KR" sz="7200" b="1" dirty="0">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rPr>
              <a:t>CONTENT-BASED IMAGE RETRIEVAL USING COLOR DIFFERENCE HISTOGRAM</a:t>
            </a:r>
            <a:endParaRPr lang="ko-KR" altLang="en-US" sz="7200" b="1" dirty="0">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endParaRPr>
          </a:p>
        </p:txBody>
      </p:sp>
      <p:sp>
        <p:nvSpPr>
          <p:cNvPr id="16" name="TextBox 15">
            <a:extLst>
              <a:ext uri="{FF2B5EF4-FFF2-40B4-BE49-F238E27FC236}">
                <a16:creationId xmlns:a16="http://schemas.microsoft.com/office/drawing/2014/main" id="{F570BD2B-AE7B-951D-63C8-ABE3375CC9F7}"/>
              </a:ext>
            </a:extLst>
          </p:cNvPr>
          <p:cNvSpPr txBox="1"/>
          <p:nvPr/>
        </p:nvSpPr>
        <p:spPr>
          <a:xfrm>
            <a:off x="495485" y="9583264"/>
            <a:ext cx="6629400" cy="400110"/>
          </a:xfrm>
          <a:prstGeom prst="rect">
            <a:avLst/>
          </a:prstGeom>
          <a:noFill/>
        </p:spPr>
        <p:txBody>
          <a:bodyPr wrap="square" rtlCol="0">
            <a:spAutoFit/>
          </a:bodyPr>
          <a:lstStyle/>
          <a:p>
            <a:r>
              <a:rPr lang="en-US" altLang="ko-KR" sz="2000" dirty="0">
                <a:solidFill>
                  <a:schemeClr val="bg1">
                    <a:lumMod val="50000"/>
                  </a:schemeClr>
                </a:solidFill>
                <a:latin typeface="함초롬돋움" panose="020B0604000101010101" pitchFamily="50" charset="-127"/>
                <a:ea typeface="함초롬돋움" panose="020B0604000101010101" pitchFamily="50" charset="-127"/>
                <a:cs typeface="함초롬돋움" panose="020B0604000101010101" pitchFamily="50" charset="-127"/>
              </a:rPr>
              <a:t>201912110 </a:t>
            </a:r>
            <a:r>
              <a:rPr lang="en-US" altLang="ko-KR" sz="2000" dirty="0" err="1">
                <a:solidFill>
                  <a:schemeClr val="bg1">
                    <a:lumMod val="50000"/>
                  </a:schemeClr>
                </a:solidFill>
                <a:latin typeface="함초롬돋움" panose="020B0604000101010101" pitchFamily="50" charset="-127"/>
                <a:ea typeface="함초롬돋움" panose="020B0604000101010101" pitchFamily="50" charset="-127"/>
                <a:cs typeface="함초롬돋움" panose="020B0604000101010101" pitchFamily="50" charset="-127"/>
              </a:rPr>
              <a:t>LeeYunji</a:t>
            </a:r>
            <a:endParaRPr lang="ko-KR" altLang="en-US" sz="2000" dirty="0">
              <a:solidFill>
                <a:schemeClr val="bg1">
                  <a:lumMod val="50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7" name="TextBox 16">
            <a:extLst>
              <a:ext uri="{FF2B5EF4-FFF2-40B4-BE49-F238E27FC236}">
                <a16:creationId xmlns:a16="http://schemas.microsoft.com/office/drawing/2014/main" id="{FA612913-A1AE-05E5-E168-7CC3F61A6ACF}"/>
              </a:ext>
            </a:extLst>
          </p:cNvPr>
          <p:cNvSpPr txBox="1"/>
          <p:nvPr/>
        </p:nvSpPr>
        <p:spPr>
          <a:xfrm>
            <a:off x="4953000" y="8541950"/>
            <a:ext cx="11635760" cy="1261884"/>
          </a:xfrm>
          <a:prstGeom prst="rect">
            <a:avLst/>
          </a:prstGeom>
          <a:noFill/>
        </p:spPr>
        <p:txBody>
          <a:bodyPr wrap="square" rtlCol="0">
            <a:spAutoFit/>
          </a:bodyPr>
          <a:lstStyle/>
          <a:p>
            <a:r>
              <a:rPr lang="en-US" altLang="ko-KR" sz="2800" dirty="0">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rPr>
              <a:t>Course name: Multimedia Processing Technique (DD026_1594)</a:t>
            </a:r>
          </a:p>
          <a:p>
            <a:r>
              <a:rPr lang="en-US" altLang="ko-KR" sz="2800" dirty="0">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rPr>
              <a:t>Project number: Option 1 – 9</a:t>
            </a:r>
          </a:p>
          <a:p>
            <a:endParaRPr lang="ko-KR" altLang="en-US" sz="2000" dirty="0">
              <a:solidFill>
                <a:schemeClr val="bg1">
                  <a:lumMod val="50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8" name="TextBox 17">
            <a:extLst>
              <a:ext uri="{FF2B5EF4-FFF2-40B4-BE49-F238E27FC236}">
                <a16:creationId xmlns:a16="http://schemas.microsoft.com/office/drawing/2014/main" id="{B19C919A-872D-F2AF-84E7-D9D7BDD6185A}"/>
              </a:ext>
            </a:extLst>
          </p:cNvPr>
          <p:cNvSpPr txBox="1"/>
          <p:nvPr/>
        </p:nvSpPr>
        <p:spPr>
          <a:xfrm>
            <a:off x="4953000" y="6178255"/>
            <a:ext cx="7772400" cy="954107"/>
          </a:xfrm>
          <a:prstGeom prst="rect">
            <a:avLst/>
          </a:prstGeom>
          <a:noFill/>
        </p:spPr>
        <p:txBody>
          <a:bodyPr wrap="square" rtlCol="0">
            <a:spAutoFit/>
          </a:bodyPr>
          <a:lstStyle/>
          <a:p>
            <a:r>
              <a:rPr lang="en-US" altLang="ko-KR" sz="3600" dirty="0" err="1">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rPr>
              <a:t>Guang</a:t>
            </a:r>
            <a:r>
              <a:rPr lang="en-US" altLang="ko-KR" sz="3600" dirty="0">
                <a:solidFill>
                  <a:schemeClr val="bg1">
                    <a:lumMod val="95000"/>
                  </a:schemeClr>
                </a:solidFill>
                <a:latin typeface="Bahnschrift" panose="020B0502040204020203" pitchFamily="34" charset="0"/>
                <a:ea typeface="함초롬돋움" panose="020B0604000101010101" pitchFamily="50" charset="-127"/>
                <a:cs typeface="함초롬돋움" panose="020B0604000101010101" pitchFamily="50" charset="-127"/>
              </a:rPr>
              <a:t>-Hai Liu, Jing-Yu Yang</a:t>
            </a:r>
          </a:p>
          <a:p>
            <a:endParaRPr lang="ko-KR" altLang="en-US" sz="2000" dirty="0">
              <a:solidFill>
                <a:schemeClr val="bg1">
                  <a:lumMod val="50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E8048474-3B64-3A2D-FD1D-8CB171E94E5A}"/>
              </a:ext>
            </a:extLst>
          </p:cNvPr>
          <p:cNvSpPr/>
          <p:nvPr/>
        </p:nvSpPr>
        <p:spPr>
          <a:xfrm>
            <a:off x="945236" y="569266"/>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C8F5A2C-28FD-1337-367D-84E63D05696B}"/>
              </a:ext>
            </a:extLst>
          </p:cNvPr>
          <p:cNvSpPr/>
          <p:nvPr/>
        </p:nvSpPr>
        <p:spPr>
          <a:xfrm>
            <a:off x="533400" y="2667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A06B008-14F6-24AD-EAEA-31112AC704E0}"/>
              </a:ext>
            </a:extLst>
          </p:cNvPr>
          <p:cNvSpPr txBox="1"/>
          <p:nvPr/>
        </p:nvSpPr>
        <p:spPr>
          <a:xfrm>
            <a:off x="945237" y="571500"/>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pic>
        <p:nvPicPr>
          <p:cNvPr id="8194" name="Picture 2" descr="Image Classification with Bag of Visual Words - MATLAB &amp; Simulink -  MathWorks 한국">
            <a:extLst>
              <a:ext uri="{FF2B5EF4-FFF2-40B4-BE49-F238E27FC236}">
                <a16:creationId xmlns:a16="http://schemas.microsoft.com/office/drawing/2014/main" id="{D71498BA-69F0-1230-3AF9-B6E85D735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237" y="2573215"/>
            <a:ext cx="14713526" cy="42148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CFA1EA1-9301-9AA6-8810-BAEFFCF70AC4}"/>
              </a:ext>
            </a:extLst>
          </p:cNvPr>
          <p:cNvSpPr txBox="1"/>
          <p:nvPr/>
        </p:nvSpPr>
        <p:spPr>
          <a:xfrm>
            <a:off x="3162300" y="7073849"/>
            <a:ext cx="11963400" cy="769441"/>
          </a:xfrm>
          <a:prstGeom prst="rect">
            <a:avLst/>
          </a:prstGeom>
          <a:noFill/>
        </p:spPr>
        <p:txBody>
          <a:bodyPr wrap="square" rtlCol="0">
            <a:spAutoFit/>
          </a:bodyPr>
          <a:lstStyle/>
          <a:p>
            <a:pPr algn="ctr"/>
            <a:r>
              <a:rPr lang="en-US" altLang="ko-KR" sz="4400" dirty="0">
                <a:solidFill>
                  <a:schemeClr val="tx1">
                    <a:lumMod val="65000"/>
                    <a:lumOff val="35000"/>
                  </a:schemeClr>
                </a:solidFill>
              </a:rPr>
              <a:t>Bag-of-visual words-based methods</a:t>
            </a:r>
            <a:endParaRPr lang="ko-KR" altLang="en-US" sz="44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506C21E-D12E-EF11-AF02-11EB0EE04CE0}"/>
              </a:ext>
            </a:extLst>
          </p:cNvPr>
          <p:cNvSpPr txBox="1"/>
          <p:nvPr/>
        </p:nvSpPr>
        <p:spPr>
          <a:xfrm>
            <a:off x="657786" y="8362771"/>
            <a:ext cx="16972428" cy="1200329"/>
          </a:xfrm>
          <a:prstGeom prst="rect">
            <a:avLst/>
          </a:prstGeom>
          <a:noFill/>
        </p:spPr>
        <p:txBody>
          <a:bodyPr wrap="square" rtlCol="0">
            <a:spAutoFit/>
          </a:bodyPr>
          <a:lstStyle/>
          <a:p>
            <a:pPr algn="ctr"/>
            <a:r>
              <a:rPr lang="en-US" altLang="ko-KR" sz="3600" dirty="0">
                <a:solidFill>
                  <a:srgbClr val="A65858"/>
                </a:solidFill>
              </a:rPr>
              <a:t>The bag-of-visual words technique has limitations, e.g., a lack of semantic information, the ambiguity of visual words, and a very high vector dimension</a:t>
            </a:r>
            <a:endParaRPr lang="ko-KR" altLang="en-US" sz="3600" dirty="0">
              <a:solidFill>
                <a:srgbClr val="A65858"/>
              </a:solidFill>
            </a:endParaRPr>
          </a:p>
        </p:txBody>
      </p:sp>
    </p:spTree>
    <p:extLst>
      <p:ext uri="{BB962C8B-B14F-4D97-AF65-F5344CB8AC3E}">
        <p14:creationId xmlns:p14="http://schemas.microsoft.com/office/powerpoint/2010/main" val="4019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사각형: 둥근 모서리 21">
            <a:extLst>
              <a:ext uri="{FF2B5EF4-FFF2-40B4-BE49-F238E27FC236}">
                <a16:creationId xmlns:a16="http://schemas.microsoft.com/office/drawing/2014/main" id="{2C51F0B5-E79F-B9B0-B5AD-9C9A0005BB56}"/>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1" name="사각형: 둥근 모서리 20">
            <a:extLst>
              <a:ext uri="{FF2B5EF4-FFF2-40B4-BE49-F238E27FC236}">
                <a16:creationId xmlns:a16="http://schemas.microsoft.com/office/drawing/2014/main" id="{B6994B97-8F18-47C4-7614-2E6AC6D73E75}"/>
              </a:ext>
            </a:extLst>
          </p:cNvPr>
          <p:cNvSpPr/>
          <p:nvPr/>
        </p:nvSpPr>
        <p:spPr>
          <a:xfrm>
            <a:off x="8897563" y="6314094"/>
            <a:ext cx="440615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0" name="사각형: 둥근 모서리 19">
            <a:extLst>
              <a:ext uri="{FF2B5EF4-FFF2-40B4-BE49-F238E27FC236}">
                <a16:creationId xmlns:a16="http://schemas.microsoft.com/office/drawing/2014/main" id="{0717DFD1-A3EA-7A2C-0542-4235856D5D94}"/>
              </a:ext>
            </a:extLst>
          </p:cNvPr>
          <p:cNvSpPr/>
          <p:nvPr/>
        </p:nvSpPr>
        <p:spPr>
          <a:xfrm>
            <a:off x="4343446" y="6329081"/>
            <a:ext cx="4220089" cy="209101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7" name="사각형: 둥근 모서리 6">
            <a:extLst>
              <a:ext uri="{FF2B5EF4-FFF2-40B4-BE49-F238E27FC236}">
                <a16:creationId xmlns:a16="http://schemas.microsoft.com/office/drawing/2014/main" id="{C985DA9B-BA80-EACD-6A3C-BFCB417B52F2}"/>
              </a:ext>
            </a:extLst>
          </p:cNvPr>
          <p:cNvSpPr/>
          <p:nvPr/>
        </p:nvSpPr>
        <p:spPr>
          <a:xfrm>
            <a:off x="914400" y="6404908"/>
            <a:ext cx="3064183" cy="19389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9" name="사각형: 둥근 모서리 8">
            <a:extLst>
              <a:ext uri="{FF2B5EF4-FFF2-40B4-BE49-F238E27FC236}">
                <a16:creationId xmlns:a16="http://schemas.microsoft.com/office/drawing/2014/main" id="{73EE32C5-FBA8-7D1B-49C9-4702CE5EB018}"/>
              </a:ext>
            </a:extLst>
          </p:cNvPr>
          <p:cNvSpPr/>
          <p:nvPr/>
        </p:nvSpPr>
        <p:spPr>
          <a:xfrm>
            <a:off x="945235" y="649931"/>
            <a:ext cx="137922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6165F29-F005-48DB-B6CF-7757C2ED4204}"/>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8005F29-45F3-BF6A-C542-1DBFE6B5B75E}"/>
              </a:ext>
            </a:extLst>
          </p:cNvPr>
          <p:cNvSpPr txBox="1"/>
          <p:nvPr/>
        </p:nvSpPr>
        <p:spPr>
          <a:xfrm>
            <a:off x="945237" y="652165"/>
            <a:ext cx="13563600"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sp>
        <p:nvSpPr>
          <p:cNvPr id="4" name="TextBox 3">
            <a:extLst>
              <a:ext uri="{FF2B5EF4-FFF2-40B4-BE49-F238E27FC236}">
                <a16:creationId xmlns:a16="http://schemas.microsoft.com/office/drawing/2014/main" id="{E0F2D6F8-4B55-6A6F-2F29-F27672F1E9D4}"/>
              </a:ext>
            </a:extLst>
          </p:cNvPr>
          <p:cNvSpPr txBox="1"/>
          <p:nvPr/>
        </p:nvSpPr>
        <p:spPr>
          <a:xfrm>
            <a:off x="3200400" y="2918120"/>
            <a:ext cx="11887200" cy="1938992"/>
          </a:xfrm>
          <a:prstGeom prst="rect">
            <a:avLst/>
          </a:prstGeom>
          <a:noFill/>
        </p:spPr>
        <p:txBody>
          <a:bodyPr wrap="square" rtlCol="0">
            <a:spAutoFit/>
          </a:bodyPr>
          <a:lstStyle/>
          <a:p>
            <a:r>
              <a:rPr lang="en-US" altLang="ko-KR" sz="4000" b="1" dirty="0">
                <a:solidFill>
                  <a:schemeClr val="tx1">
                    <a:lumMod val="75000"/>
                    <a:lumOff val="25000"/>
                  </a:schemeClr>
                </a:solidFill>
              </a:rPr>
              <a:t>CDH</a:t>
            </a:r>
            <a:r>
              <a:rPr lang="en-US" altLang="ko-KR" sz="4000" dirty="0">
                <a:solidFill>
                  <a:schemeClr val="tx1">
                    <a:lumMod val="75000"/>
                    <a:lumOff val="25000"/>
                  </a:schemeClr>
                </a:solidFill>
              </a:rPr>
              <a:t> combines the use of orientation, color and color difference and considers the spatial layout without the use of any image segmentation or learning processes.</a:t>
            </a:r>
            <a:endParaRPr lang="ko-KR" altLang="en-US" sz="4000" dirty="0">
              <a:solidFill>
                <a:schemeClr val="tx1">
                  <a:lumMod val="75000"/>
                  <a:lumOff val="25000"/>
                </a:schemeClr>
              </a:solidFill>
            </a:endParaRPr>
          </a:p>
        </p:txBody>
      </p:sp>
      <p:sp>
        <p:nvSpPr>
          <p:cNvPr id="6" name="TextBox 5">
            <a:extLst>
              <a:ext uri="{FF2B5EF4-FFF2-40B4-BE49-F238E27FC236}">
                <a16:creationId xmlns:a16="http://schemas.microsoft.com/office/drawing/2014/main" id="{C96F5004-5959-DB31-3BC4-09F0EC3C0DA2}"/>
              </a:ext>
            </a:extLst>
          </p:cNvPr>
          <p:cNvSpPr txBox="1"/>
          <p:nvPr/>
        </p:nvSpPr>
        <p:spPr>
          <a:xfrm>
            <a:off x="1188365" y="6712685"/>
            <a:ext cx="2590800" cy="1200329"/>
          </a:xfrm>
          <a:prstGeom prst="rect">
            <a:avLst/>
          </a:prstGeom>
          <a:noFill/>
        </p:spPr>
        <p:txBody>
          <a:bodyPr wrap="square" rtlCol="0">
            <a:spAutoFit/>
          </a:bodyPr>
          <a:lstStyle/>
          <a:p>
            <a:pPr algn="ctr"/>
            <a:r>
              <a:rPr lang="en-US" altLang="ko-KR" sz="3600" dirty="0">
                <a:solidFill>
                  <a:schemeClr val="tx1">
                    <a:lumMod val="65000"/>
                    <a:lumOff val="35000"/>
                  </a:schemeClr>
                </a:solidFill>
              </a:rPr>
              <a:t>L*a*b* Color space</a:t>
            </a:r>
            <a:endParaRPr lang="ko-KR" altLang="en-US" sz="3600" dirty="0">
              <a:solidFill>
                <a:schemeClr val="tx1">
                  <a:lumMod val="65000"/>
                  <a:lumOff val="35000"/>
                </a:schemeClr>
              </a:solidFill>
            </a:endParaRPr>
          </a:p>
        </p:txBody>
      </p:sp>
      <p:sp>
        <p:nvSpPr>
          <p:cNvPr id="16" name="TextBox 15">
            <a:extLst>
              <a:ext uri="{FF2B5EF4-FFF2-40B4-BE49-F238E27FC236}">
                <a16:creationId xmlns:a16="http://schemas.microsoft.com/office/drawing/2014/main" id="{804BB766-A972-05E7-14C7-21F9EBE0506B}"/>
              </a:ext>
            </a:extLst>
          </p:cNvPr>
          <p:cNvSpPr txBox="1"/>
          <p:nvPr/>
        </p:nvSpPr>
        <p:spPr>
          <a:xfrm>
            <a:off x="8988307" y="6435686"/>
            <a:ext cx="4224663" cy="1754326"/>
          </a:xfrm>
          <a:prstGeom prst="rect">
            <a:avLst/>
          </a:prstGeom>
          <a:noFill/>
        </p:spPr>
        <p:txBody>
          <a:bodyPr wrap="square" rtlCol="0">
            <a:spAutoFit/>
          </a:bodyPr>
          <a:lstStyle/>
          <a:p>
            <a:pPr algn="ctr"/>
            <a:r>
              <a:rPr lang="en-US" altLang="ko-KR" sz="3600" dirty="0">
                <a:solidFill>
                  <a:schemeClr val="tx1">
                    <a:lumMod val="65000"/>
                    <a:lumOff val="35000"/>
                  </a:schemeClr>
                </a:solidFill>
              </a:rPr>
              <a:t>Edge orientation detection in L*a*b* color space</a:t>
            </a:r>
            <a:endParaRPr lang="ko-KR" altLang="en-US" sz="36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AED6C56-23E4-8E04-56B7-D6EB509C8B37}"/>
              </a:ext>
            </a:extLst>
          </p:cNvPr>
          <p:cNvSpPr txBox="1"/>
          <p:nvPr/>
        </p:nvSpPr>
        <p:spPr>
          <a:xfrm>
            <a:off x="4434190" y="6497241"/>
            <a:ext cx="4038600" cy="1754326"/>
          </a:xfrm>
          <a:prstGeom prst="rect">
            <a:avLst/>
          </a:prstGeom>
          <a:noFill/>
        </p:spPr>
        <p:txBody>
          <a:bodyPr wrap="square" rtlCol="0">
            <a:spAutoFit/>
          </a:bodyPr>
          <a:lstStyle/>
          <a:p>
            <a:pPr algn="ctr"/>
            <a:r>
              <a:rPr lang="en-US" altLang="ko-KR" sz="3600" dirty="0">
                <a:solidFill>
                  <a:schemeClr val="tx1">
                    <a:lumMod val="65000"/>
                    <a:lumOff val="35000"/>
                  </a:schemeClr>
                </a:solidFill>
              </a:rPr>
              <a:t>Color quantization in the L*a*b* </a:t>
            </a:r>
          </a:p>
          <a:p>
            <a:pPr algn="ctr"/>
            <a:r>
              <a:rPr lang="en-US" altLang="ko-KR" sz="3600" dirty="0">
                <a:solidFill>
                  <a:schemeClr val="tx1">
                    <a:lumMod val="65000"/>
                    <a:lumOff val="35000"/>
                  </a:schemeClr>
                </a:solidFill>
              </a:rPr>
              <a:t>color space</a:t>
            </a:r>
            <a:endParaRPr lang="ko-KR" altLang="en-US" sz="3600" dirty="0">
              <a:solidFill>
                <a:schemeClr val="tx1">
                  <a:lumMod val="65000"/>
                  <a:lumOff val="35000"/>
                </a:schemeClr>
              </a:solidFill>
            </a:endParaRPr>
          </a:p>
        </p:txBody>
      </p:sp>
      <p:sp>
        <p:nvSpPr>
          <p:cNvPr id="18" name="TextBox 17">
            <a:extLst>
              <a:ext uri="{FF2B5EF4-FFF2-40B4-BE49-F238E27FC236}">
                <a16:creationId xmlns:a16="http://schemas.microsoft.com/office/drawing/2014/main" id="{47B2A6BC-E2C1-27CE-8C20-6CF0E2A39C34}"/>
              </a:ext>
            </a:extLst>
          </p:cNvPr>
          <p:cNvSpPr txBox="1"/>
          <p:nvPr/>
        </p:nvSpPr>
        <p:spPr>
          <a:xfrm>
            <a:off x="13819232" y="6621872"/>
            <a:ext cx="3272991" cy="1200329"/>
          </a:xfrm>
          <a:prstGeom prst="rect">
            <a:avLst/>
          </a:prstGeom>
          <a:noFill/>
        </p:spPr>
        <p:txBody>
          <a:bodyPr wrap="square" rtlCol="0">
            <a:spAutoFit/>
          </a:bodyPr>
          <a:lstStyle/>
          <a:p>
            <a:pPr algn="ctr"/>
            <a:r>
              <a:rPr lang="en-US" altLang="ko-KR" sz="3600" dirty="0">
                <a:solidFill>
                  <a:schemeClr val="tx1">
                    <a:lumMod val="65000"/>
                    <a:lumOff val="35000"/>
                  </a:schemeClr>
                </a:solidFill>
              </a:rPr>
              <a:t> Feature representation</a:t>
            </a:r>
            <a:endParaRPr lang="ko-KR" altLang="en-US" sz="3600" dirty="0">
              <a:solidFill>
                <a:schemeClr val="tx1">
                  <a:lumMod val="65000"/>
                  <a:lumOff val="35000"/>
                </a:schemeClr>
              </a:solidFill>
            </a:endParaRPr>
          </a:p>
        </p:txBody>
      </p:sp>
      <p:sp>
        <p:nvSpPr>
          <p:cNvPr id="8" name="화살표: 톱니 모양의 오른쪽 7">
            <a:extLst>
              <a:ext uri="{FF2B5EF4-FFF2-40B4-BE49-F238E27FC236}">
                <a16:creationId xmlns:a16="http://schemas.microsoft.com/office/drawing/2014/main" id="{4C07492F-9834-1E75-752D-49411DD95474}"/>
              </a:ext>
            </a:extLst>
          </p:cNvPr>
          <p:cNvSpPr/>
          <p:nvPr/>
        </p:nvSpPr>
        <p:spPr>
          <a:xfrm>
            <a:off x="3818785" y="7093123"/>
            <a:ext cx="729725" cy="690978"/>
          </a:xfrm>
          <a:prstGeom prst="notch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endParaRPr>
          </a:p>
        </p:txBody>
      </p:sp>
      <p:sp>
        <p:nvSpPr>
          <p:cNvPr id="24" name="화살표: 톱니 모양의 오른쪽 23">
            <a:extLst>
              <a:ext uri="{FF2B5EF4-FFF2-40B4-BE49-F238E27FC236}">
                <a16:creationId xmlns:a16="http://schemas.microsoft.com/office/drawing/2014/main" id="{577B4FEB-284C-E347-3838-579305EA6BCB}"/>
              </a:ext>
            </a:extLst>
          </p:cNvPr>
          <p:cNvSpPr/>
          <p:nvPr/>
        </p:nvSpPr>
        <p:spPr>
          <a:xfrm>
            <a:off x="8365687" y="7093123"/>
            <a:ext cx="729725" cy="690978"/>
          </a:xfrm>
          <a:prstGeom prst="notch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endParaRPr>
          </a:p>
        </p:txBody>
      </p:sp>
      <p:sp>
        <p:nvSpPr>
          <p:cNvPr id="25" name="화살표: 톱니 모양의 오른쪽 24">
            <a:extLst>
              <a:ext uri="{FF2B5EF4-FFF2-40B4-BE49-F238E27FC236}">
                <a16:creationId xmlns:a16="http://schemas.microsoft.com/office/drawing/2014/main" id="{2FC7437D-A54A-58B7-40D6-C4556F431569}"/>
              </a:ext>
            </a:extLst>
          </p:cNvPr>
          <p:cNvSpPr/>
          <p:nvPr/>
        </p:nvSpPr>
        <p:spPr>
          <a:xfrm>
            <a:off x="13064124" y="7093123"/>
            <a:ext cx="729725" cy="690978"/>
          </a:xfrm>
          <a:prstGeom prst="notch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endParaRPr>
          </a:p>
        </p:txBody>
      </p:sp>
    </p:spTree>
    <p:extLst>
      <p:ext uri="{BB962C8B-B14F-4D97-AF65-F5344CB8AC3E}">
        <p14:creationId xmlns:p14="http://schemas.microsoft.com/office/powerpoint/2010/main" val="162685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73EE32C5-FBA8-7D1B-49C9-4702CE5EB018}"/>
              </a:ext>
            </a:extLst>
          </p:cNvPr>
          <p:cNvSpPr/>
          <p:nvPr/>
        </p:nvSpPr>
        <p:spPr>
          <a:xfrm>
            <a:off x="945235" y="649931"/>
            <a:ext cx="137922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6165F29-F005-48DB-B6CF-7757C2ED4204}"/>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8005F29-45F3-BF6A-C542-1DBFE6B5B75E}"/>
              </a:ext>
            </a:extLst>
          </p:cNvPr>
          <p:cNvSpPr txBox="1"/>
          <p:nvPr/>
        </p:nvSpPr>
        <p:spPr>
          <a:xfrm>
            <a:off x="945237" y="652165"/>
            <a:ext cx="13563600"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grpSp>
        <p:nvGrpSpPr>
          <p:cNvPr id="19" name="그룹 18">
            <a:extLst>
              <a:ext uri="{FF2B5EF4-FFF2-40B4-BE49-F238E27FC236}">
                <a16:creationId xmlns:a16="http://schemas.microsoft.com/office/drawing/2014/main" id="{8827FEAA-EC66-090F-EEDC-DCC8AF8A9E13}"/>
              </a:ext>
            </a:extLst>
          </p:cNvPr>
          <p:cNvGrpSpPr/>
          <p:nvPr/>
        </p:nvGrpSpPr>
        <p:grpSpPr>
          <a:xfrm>
            <a:off x="1600200" y="2400300"/>
            <a:ext cx="6172200" cy="1069034"/>
            <a:chOff x="869035" y="2993165"/>
            <a:chExt cx="5025355" cy="1069034"/>
          </a:xfrm>
        </p:grpSpPr>
        <p:sp>
          <p:nvSpPr>
            <p:cNvPr id="23" name="사각형: 둥근 모서리 22">
              <a:extLst>
                <a:ext uri="{FF2B5EF4-FFF2-40B4-BE49-F238E27FC236}">
                  <a16:creationId xmlns:a16="http://schemas.microsoft.com/office/drawing/2014/main" id="{A17A5C6E-98CC-2239-73D6-6E5F258B3DCD}"/>
                </a:ext>
              </a:extLst>
            </p:cNvPr>
            <p:cNvSpPr/>
            <p:nvPr/>
          </p:nvSpPr>
          <p:spPr>
            <a:xfrm>
              <a:off x="869035" y="2993165"/>
              <a:ext cx="5025355" cy="106903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6" name="TextBox 25">
              <a:extLst>
                <a:ext uri="{FF2B5EF4-FFF2-40B4-BE49-F238E27FC236}">
                  <a16:creationId xmlns:a16="http://schemas.microsoft.com/office/drawing/2014/main" id="{AF357E22-5C09-00E6-6BA0-CB9BE6B9A6D1}"/>
                </a:ext>
              </a:extLst>
            </p:cNvPr>
            <p:cNvSpPr txBox="1"/>
            <p:nvPr/>
          </p:nvSpPr>
          <p:spPr>
            <a:xfrm>
              <a:off x="1074788" y="3142961"/>
              <a:ext cx="4819602" cy="769442"/>
            </a:xfrm>
            <a:prstGeom prst="rect">
              <a:avLst/>
            </a:prstGeom>
            <a:noFill/>
          </p:spPr>
          <p:txBody>
            <a:bodyPr wrap="square" rtlCol="0">
              <a:spAutoFit/>
            </a:bodyPr>
            <a:lstStyle/>
            <a:p>
              <a:pPr algn="ctr"/>
              <a:r>
                <a:rPr lang="en-US" altLang="ko-KR" sz="4400" dirty="0">
                  <a:solidFill>
                    <a:schemeClr val="tx1">
                      <a:lumMod val="65000"/>
                      <a:lumOff val="35000"/>
                    </a:schemeClr>
                  </a:solidFill>
                </a:rPr>
                <a:t>L*a*b* Color space</a:t>
              </a:r>
              <a:endParaRPr lang="ko-KR" altLang="en-US" sz="4400" dirty="0">
                <a:solidFill>
                  <a:schemeClr val="tx1">
                    <a:lumMod val="65000"/>
                    <a:lumOff val="35000"/>
                  </a:schemeClr>
                </a:solidFill>
              </a:endParaRPr>
            </a:p>
          </p:txBody>
        </p:sp>
      </p:grpSp>
      <p:sp>
        <p:nvSpPr>
          <p:cNvPr id="27" name="TextBox 26">
            <a:extLst>
              <a:ext uri="{FF2B5EF4-FFF2-40B4-BE49-F238E27FC236}">
                <a16:creationId xmlns:a16="http://schemas.microsoft.com/office/drawing/2014/main" id="{C08D17EA-355F-92ED-FA30-903894FC05A5}"/>
              </a:ext>
            </a:extLst>
          </p:cNvPr>
          <p:cNvSpPr txBox="1"/>
          <p:nvPr/>
        </p:nvSpPr>
        <p:spPr>
          <a:xfrm>
            <a:off x="1612232" y="3988697"/>
            <a:ext cx="15087600" cy="5355312"/>
          </a:xfrm>
          <a:prstGeom prst="rect">
            <a:avLst/>
          </a:prstGeom>
          <a:noFill/>
        </p:spPr>
        <p:txBody>
          <a:bodyPr wrap="square" rtlCol="0">
            <a:spAutoFit/>
          </a:bodyPr>
          <a:lstStyle/>
          <a:p>
            <a:pPr algn="ctr"/>
            <a:r>
              <a:rPr lang="en-US" altLang="ko-KR" sz="3600" dirty="0">
                <a:solidFill>
                  <a:schemeClr val="tx1">
                    <a:lumMod val="65000"/>
                    <a:lumOff val="35000"/>
                  </a:schemeClr>
                </a:solidFill>
              </a:rPr>
              <a:t>R, G and B components are highly correlated, and therefore, chromatic information is not directly fit for use. </a:t>
            </a:r>
          </a:p>
          <a:p>
            <a:pPr algn="ctr"/>
            <a:endParaRPr lang="en-US" altLang="ko-KR" sz="3600" dirty="0">
              <a:solidFill>
                <a:schemeClr val="tx1">
                  <a:lumMod val="65000"/>
                  <a:lumOff val="35000"/>
                </a:schemeClr>
              </a:solidFill>
            </a:endParaRPr>
          </a:p>
          <a:p>
            <a:pPr algn="ctr"/>
            <a:r>
              <a:rPr lang="en-US" altLang="ko-KR" sz="3600" dirty="0">
                <a:solidFill>
                  <a:srgbClr val="002060"/>
                </a:solidFill>
              </a:rPr>
              <a:t>CLE L*a*b* was designed to be perceptually uniform. CLE determines the difference between colors with high uniformity, and the difference between two color points can be measured by Euclidean distance. </a:t>
            </a:r>
          </a:p>
          <a:p>
            <a:pPr algn="ctr"/>
            <a:endParaRPr lang="en-US" altLang="ko-KR" sz="3600" dirty="0">
              <a:solidFill>
                <a:srgbClr val="C00000"/>
              </a:solidFill>
            </a:endParaRPr>
          </a:p>
          <a:p>
            <a:pPr algn="ctr"/>
            <a:r>
              <a:rPr lang="en-US" altLang="ko-KR" sz="3600" dirty="0">
                <a:solidFill>
                  <a:srgbClr val="C00000"/>
                </a:solidFill>
              </a:rPr>
              <a:t>In the CLE L*a*b* color space, the L*, a* and b* components </a:t>
            </a:r>
          </a:p>
          <a:p>
            <a:pPr algn="ctr"/>
            <a:r>
              <a:rPr lang="en-US" altLang="ko-KR" sz="3600" dirty="0">
                <a:solidFill>
                  <a:srgbClr val="C00000"/>
                </a:solidFill>
              </a:rPr>
              <a:t>are computed obtained through a non-linear mapping of XYZ coordinates.</a:t>
            </a:r>
          </a:p>
          <a:p>
            <a:endParaRPr lang="ko-KR" altLang="en-US" dirty="0"/>
          </a:p>
        </p:txBody>
      </p:sp>
    </p:spTree>
    <p:extLst>
      <p:ext uri="{BB962C8B-B14F-4D97-AF65-F5344CB8AC3E}">
        <p14:creationId xmlns:p14="http://schemas.microsoft.com/office/powerpoint/2010/main" val="67848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73EE32C5-FBA8-7D1B-49C9-4702CE5EB018}"/>
              </a:ext>
            </a:extLst>
          </p:cNvPr>
          <p:cNvSpPr/>
          <p:nvPr/>
        </p:nvSpPr>
        <p:spPr>
          <a:xfrm>
            <a:off x="945235" y="649931"/>
            <a:ext cx="137922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6165F29-F005-48DB-B6CF-7757C2ED4204}"/>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8005F29-45F3-BF6A-C542-1DBFE6B5B75E}"/>
              </a:ext>
            </a:extLst>
          </p:cNvPr>
          <p:cNvSpPr txBox="1"/>
          <p:nvPr/>
        </p:nvSpPr>
        <p:spPr>
          <a:xfrm>
            <a:off x="945237" y="652165"/>
            <a:ext cx="13563600"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grpSp>
        <p:nvGrpSpPr>
          <p:cNvPr id="2" name="그룹 1">
            <a:extLst>
              <a:ext uri="{FF2B5EF4-FFF2-40B4-BE49-F238E27FC236}">
                <a16:creationId xmlns:a16="http://schemas.microsoft.com/office/drawing/2014/main" id="{A14CCA6B-02C5-EBDC-E8F3-8282472F1D27}"/>
              </a:ext>
            </a:extLst>
          </p:cNvPr>
          <p:cNvGrpSpPr/>
          <p:nvPr/>
        </p:nvGrpSpPr>
        <p:grpSpPr>
          <a:xfrm>
            <a:off x="1143000" y="2324100"/>
            <a:ext cx="10076237" cy="1069034"/>
            <a:chOff x="8897563" y="6314094"/>
            <a:chExt cx="4406152" cy="2106005"/>
          </a:xfrm>
        </p:grpSpPr>
        <p:sp>
          <p:nvSpPr>
            <p:cNvPr id="19" name="사각형: 둥근 모서리 18">
              <a:extLst>
                <a:ext uri="{FF2B5EF4-FFF2-40B4-BE49-F238E27FC236}">
                  <a16:creationId xmlns:a16="http://schemas.microsoft.com/office/drawing/2014/main" id="{F3092070-6BA9-A181-5F74-F6550DA0A381}"/>
                </a:ext>
              </a:extLst>
            </p:cNvPr>
            <p:cNvSpPr/>
            <p:nvPr/>
          </p:nvSpPr>
          <p:spPr>
            <a:xfrm>
              <a:off x="8897563" y="6314094"/>
              <a:ext cx="440615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3" name="TextBox 22">
              <a:extLst>
                <a:ext uri="{FF2B5EF4-FFF2-40B4-BE49-F238E27FC236}">
                  <a16:creationId xmlns:a16="http://schemas.microsoft.com/office/drawing/2014/main" id="{2DC51C6D-2EB5-0966-DC14-20468AAD4857}"/>
                </a:ext>
              </a:extLst>
            </p:cNvPr>
            <p:cNvSpPr txBox="1"/>
            <p:nvPr/>
          </p:nvSpPr>
          <p:spPr>
            <a:xfrm>
              <a:off x="8995525" y="6600927"/>
              <a:ext cx="4224663" cy="1754325"/>
            </a:xfrm>
            <a:prstGeom prst="rect">
              <a:avLst/>
            </a:prstGeom>
            <a:noFill/>
          </p:spPr>
          <p:txBody>
            <a:bodyPr wrap="square" rtlCol="0">
              <a:spAutoFit/>
            </a:bodyPr>
            <a:lstStyle/>
            <a:p>
              <a:pPr algn="ctr"/>
              <a:r>
                <a:rPr lang="en-US" altLang="ko-KR" sz="3600" dirty="0">
                  <a:solidFill>
                    <a:schemeClr val="tx1">
                      <a:lumMod val="65000"/>
                      <a:lumOff val="35000"/>
                    </a:schemeClr>
                  </a:solidFill>
                </a:rPr>
                <a:t>Edge orientation detection in L*a*b* color space</a:t>
              </a:r>
              <a:endParaRPr lang="ko-KR" altLang="en-US" sz="3600" dirty="0">
                <a:solidFill>
                  <a:schemeClr val="tx1">
                    <a:lumMod val="65000"/>
                    <a:lumOff val="35000"/>
                  </a:schemeClr>
                </a:solidFill>
              </a:endParaRPr>
            </a:p>
          </p:txBody>
        </p:sp>
      </p:grpSp>
      <p:sp>
        <p:nvSpPr>
          <p:cNvPr id="26" name="TextBox 25">
            <a:extLst>
              <a:ext uri="{FF2B5EF4-FFF2-40B4-BE49-F238E27FC236}">
                <a16:creationId xmlns:a16="http://schemas.microsoft.com/office/drawing/2014/main" id="{189B9377-8DC8-6C37-B3A4-F0EBD63FB636}"/>
              </a:ext>
            </a:extLst>
          </p:cNvPr>
          <p:cNvSpPr txBox="1"/>
          <p:nvPr/>
        </p:nvSpPr>
        <p:spPr>
          <a:xfrm>
            <a:off x="1028699" y="3872448"/>
            <a:ext cx="16230600" cy="3323987"/>
          </a:xfrm>
          <a:prstGeom prst="rect">
            <a:avLst/>
          </a:prstGeom>
          <a:noFill/>
        </p:spPr>
        <p:txBody>
          <a:bodyPr wrap="square" rtlCol="0">
            <a:spAutoFit/>
          </a:bodyPr>
          <a:lstStyle/>
          <a:p>
            <a:pPr algn="ctr"/>
            <a:r>
              <a:rPr lang="en-US" altLang="ko-KR" sz="3200" dirty="0">
                <a:solidFill>
                  <a:schemeClr val="tx1">
                    <a:lumMod val="65000"/>
                    <a:lumOff val="35000"/>
                  </a:schemeClr>
                </a:solidFill>
              </a:rPr>
              <a:t>L*a*b* color space computationally efficient algorithm was adopted for edge direction detection. </a:t>
            </a:r>
          </a:p>
          <a:p>
            <a:pPr algn="ctr"/>
            <a:endParaRPr lang="en-US" altLang="ko-KR" sz="3200" dirty="0">
              <a:solidFill>
                <a:schemeClr val="tx1">
                  <a:lumMod val="65000"/>
                  <a:lumOff val="35000"/>
                </a:schemeClr>
              </a:solidFill>
            </a:endParaRPr>
          </a:p>
          <a:p>
            <a:pPr algn="ctr"/>
            <a:r>
              <a:rPr lang="en-US" altLang="ko-KR" sz="3200" dirty="0">
                <a:solidFill>
                  <a:schemeClr val="tx2"/>
                </a:solidFill>
              </a:rPr>
              <a:t>To minimize color information loss, we propose a method for gradient calculation. </a:t>
            </a:r>
          </a:p>
          <a:p>
            <a:pPr algn="ctr"/>
            <a:endParaRPr lang="en-US" altLang="ko-KR" sz="3200" dirty="0">
              <a:solidFill>
                <a:schemeClr val="tx1">
                  <a:lumMod val="65000"/>
                  <a:lumOff val="35000"/>
                </a:schemeClr>
              </a:solidFill>
            </a:endParaRPr>
          </a:p>
          <a:p>
            <a:pPr algn="ctr"/>
            <a:r>
              <a:rPr lang="en-US" altLang="ko-KR" sz="3200" dirty="0">
                <a:solidFill>
                  <a:srgbClr val="C00000"/>
                </a:solidFill>
              </a:rPr>
              <a:t>The core idea involves extending the concept of a gradient to the vector maximum rate of a scalar function f(x, y) at coordinates (x, y).</a:t>
            </a:r>
          </a:p>
          <a:p>
            <a:endParaRPr lang="ko-KR" altLang="en-US" dirty="0"/>
          </a:p>
        </p:txBody>
      </p:sp>
      <p:pic>
        <p:nvPicPr>
          <p:cNvPr id="5" name="그림 4">
            <a:extLst>
              <a:ext uri="{FF2B5EF4-FFF2-40B4-BE49-F238E27FC236}">
                <a16:creationId xmlns:a16="http://schemas.microsoft.com/office/drawing/2014/main" id="{69B3527F-6E0E-42F5-E0A2-1EDDEC6F27BE}"/>
              </a:ext>
            </a:extLst>
          </p:cNvPr>
          <p:cNvPicPr>
            <a:picLocks noChangeAspect="1"/>
          </p:cNvPicPr>
          <p:nvPr/>
        </p:nvPicPr>
        <p:blipFill>
          <a:blip r:embed="rId3"/>
          <a:stretch>
            <a:fillRect/>
          </a:stretch>
        </p:blipFill>
        <p:spPr>
          <a:xfrm>
            <a:off x="3865055" y="7196435"/>
            <a:ext cx="10557889" cy="2438400"/>
          </a:xfrm>
          <a:prstGeom prst="rect">
            <a:avLst/>
          </a:prstGeom>
        </p:spPr>
      </p:pic>
    </p:spTree>
    <p:extLst>
      <p:ext uri="{BB962C8B-B14F-4D97-AF65-F5344CB8AC3E}">
        <p14:creationId xmlns:p14="http://schemas.microsoft.com/office/powerpoint/2010/main" val="322108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73EE32C5-FBA8-7D1B-49C9-4702CE5EB018}"/>
              </a:ext>
            </a:extLst>
          </p:cNvPr>
          <p:cNvSpPr/>
          <p:nvPr/>
        </p:nvSpPr>
        <p:spPr>
          <a:xfrm>
            <a:off x="945235" y="649931"/>
            <a:ext cx="137922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6165F29-F005-48DB-B6CF-7757C2ED4204}"/>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8005F29-45F3-BF6A-C542-1DBFE6B5B75E}"/>
              </a:ext>
            </a:extLst>
          </p:cNvPr>
          <p:cNvSpPr txBox="1"/>
          <p:nvPr/>
        </p:nvSpPr>
        <p:spPr>
          <a:xfrm>
            <a:off x="945237" y="652165"/>
            <a:ext cx="13563600"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grpSp>
        <p:nvGrpSpPr>
          <p:cNvPr id="2" name="그룹 1">
            <a:extLst>
              <a:ext uri="{FF2B5EF4-FFF2-40B4-BE49-F238E27FC236}">
                <a16:creationId xmlns:a16="http://schemas.microsoft.com/office/drawing/2014/main" id="{66842D54-19C9-5827-6B42-02639C6E0EF9}"/>
              </a:ext>
            </a:extLst>
          </p:cNvPr>
          <p:cNvGrpSpPr/>
          <p:nvPr/>
        </p:nvGrpSpPr>
        <p:grpSpPr>
          <a:xfrm>
            <a:off x="1333500" y="2400301"/>
            <a:ext cx="11087100" cy="1069034"/>
            <a:chOff x="4343446" y="6329081"/>
            <a:chExt cx="5638081" cy="1633819"/>
          </a:xfrm>
        </p:grpSpPr>
        <p:sp>
          <p:nvSpPr>
            <p:cNvPr id="19" name="사각형: 둥근 모서리 18">
              <a:extLst>
                <a:ext uri="{FF2B5EF4-FFF2-40B4-BE49-F238E27FC236}">
                  <a16:creationId xmlns:a16="http://schemas.microsoft.com/office/drawing/2014/main" id="{A3063122-98E4-BCA9-6152-6763669514AE}"/>
                </a:ext>
              </a:extLst>
            </p:cNvPr>
            <p:cNvSpPr/>
            <p:nvPr/>
          </p:nvSpPr>
          <p:spPr>
            <a:xfrm>
              <a:off x="4343446" y="6329081"/>
              <a:ext cx="5638081" cy="163381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3" name="TextBox 22">
              <a:extLst>
                <a:ext uri="{FF2B5EF4-FFF2-40B4-BE49-F238E27FC236}">
                  <a16:creationId xmlns:a16="http://schemas.microsoft.com/office/drawing/2014/main" id="{84A0FD6B-F6A7-D57C-3FC1-1F2B3B265C4D}"/>
                </a:ext>
              </a:extLst>
            </p:cNvPr>
            <p:cNvSpPr txBox="1"/>
            <p:nvPr/>
          </p:nvSpPr>
          <p:spPr>
            <a:xfrm>
              <a:off x="4464681" y="6569737"/>
              <a:ext cx="5395610" cy="1200330"/>
            </a:xfrm>
            <a:prstGeom prst="rect">
              <a:avLst/>
            </a:prstGeom>
            <a:noFill/>
          </p:spPr>
          <p:txBody>
            <a:bodyPr wrap="square" rtlCol="0">
              <a:spAutoFit/>
            </a:bodyPr>
            <a:lstStyle/>
            <a:p>
              <a:pPr algn="ctr"/>
              <a:r>
                <a:rPr lang="en-US" altLang="ko-KR" sz="3600" dirty="0">
                  <a:solidFill>
                    <a:schemeClr val="tx1">
                      <a:lumMod val="65000"/>
                      <a:lumOff val="35000"/>
                    </a:schemeClr>
                  </a:solidFill>
                </a:rPr>
                <a:t>Color quantization in the L*a*b* color space</a:t>
              </a:r>
              <a:endParaRPr lang="ko-KR" altLang="en-US" sz="3600" dirty="0">
                <a:solidFill>
                  <a:schemeClr val="tx1">
                    <a:lumMod val="65000"/>
                    <a:lumOff val="35000"/>
                  </a:schemeClr>
                </a:solidFill>
              </a:endParaRPr>
            </a:p>
          </p:txBody>
        </p:sp>
      </p:grpSp>
      <p:sp>
        <p:nvSpPr>
          <p:cNvPr id="27" name="TextBox 26">
            <a:extLst>
              <a:ext uri="{FF2B5EF4-FFF2-40B4-BE49-F238E27FC236}">
                <a16:creationId xmlns:a16="http://schemas.microsoft.com/office/drawing/2014/main" id="{17CC1E20-F147-8F15-921B-BB5961AC4F26}"/>
              </a:ext>
            </a:extLst>
          </p:cNvPr>
          <p:cNvSpPr txBox="1"/>
          <p:nvPr/>
        </p:nvSpPr>
        <p:spPr>
          <a:xfrm>
            <a:off x="1600200" y="4001510"/>
            <a:ext cx="15087600" cy="5632311"/>
          </a:xfrm>
          <a:prstGeom prst="rect">
            <a:avLst/>
          </a:prstGeom>
          <a:noFill/>
        </p:spPr>
        <p:txBody>
          <a:bodyPr wrap="square" rtlCol="0">
            <a:spAutoFit/>
          </a:bodyPr>
          <a:lstStyle/>
          <a:p>
            <a:pPr algn="ctr"/>
            <a:r>
              <a:rPr lang="en-US" altLang="ko-KR" sz="3600" dirty="0">
                <a:solidFill>
                  <a:schemeClr val="tx1">
                    <a:lumMod val="65000"/>
                    <a:lumOff val="35000"/>
                  </a:schemeClr>
                </a:solidFill>
              </a:rPr>
              <a:t>To extract color information and simplify manipulation, color quantization needs to be implemented. </a:t>
            </a:r>
          </a:p>
          <a:p>
            <a:pPr algn="ctr"/>
            <a:endParaRPr lang="en-US" altLang="ko-KR" sz="3600" dirty="0">
              <a:solidFill>
                <a:schemeClr val="tx1">
                  <a:lumMod val="65000"/>
                  <a:lumOff val="35000"/>
                </a:schemeClr>
              </a:solidFill>
            </a:endParaRPr>
          </a:p>
          <a:p>
            <a:pPr algn="ctr"/>
            <a:r>
              <a:rPr lang="en-US" altLang="ko-KR" sz="3600" dirty="0">
                <a:solidFill>
                  <a:schemeClr val="tx2"/>
                </a:solidFill>
              </a:rPr>
              <a:t>The task of color quantization is to select and assign a limited set of colors for</a:t>
            </a:r>
          </a:p>
          <a:p>
            <a:pPr algn="ctr"/>
            <a:r>
              <a:rPr lang="en-US" altLang="ko-KR" sz="3600" dirty="0">
                <a:solidFill>
                  <a:schemeClr val="tx2"/>
                </a:solidFill>
              </a:rPr>
              <a:t>representing a given color image with maximum fidelity. </a:t>
            </a:r>
          </a:p>
          <a:p>
            <a:pPr algn="ctr"/>
            <a:endParaRPr lang="en-US" altLang="ko-KR" sz="3600" dirty="0">
              <a:solidFill>
                <a:schemeClr val="tx1">
                  <a:lumMod val="65000"/>
                  <a:lumOff val="35000"/>
                </a:schemeClr>
              </a:solidFill>
            </a:endParaRPr>
          </a:p>
          <a:p>
            <a:pPr algn="ctr"/>
            <a:r>
              <a:rPr lang="en-US" altLang="ko-KR" sz="3600" dirty="0">
                <a:solidFill>
                  <a:schemeClr val="accent3">
                    <a:lumMod val="50000"/>
                  </a:schemeClr>
                </a:solidFill>
              </a:rPr>
              <a:t>The selection of color spaces for color quantization is an important step in many image search and object recognition algorithms. </a:t>
            </a:r>
          </a:p>
          <a:p>
            <a:pPr algn="ctr"/>
            <a:endParaRPr lang="en-US" altLang="ko-KR" sz="3600" dirty="0">
              <a:solidFill>
                <a:schemeClr val="tx1">
                  <a:lumMod val="65000"/>
                  <a:lumOff val="35000"/>
                </a:schemeClr>
              </a:solidFill>
            </a:endParaRPr>
          </a:p>
          <a:p>
            <a:pPr algn="ctr"/>
            <a:r>
              <a:rPr lang="en-US" altLang="ko-KR" sz="3600" dirty="0">
                <a:solidFill>
                  <a:srgbClr val="C00000"/>
                </a:solidFill>
              </a:rPr>
              <a:t>In this work, we use the L*a*b* color space, which is quantized into 90 colors.</a:t>
            </a:r>
            <a:endParaRPr lang="ko-KR" altLang="en-US" dirty="0">
              <a:solidFill>
                <a:srgbClr val="C00000"/>
              </a:solidFill>
            </a:endParaRPr>
          </a:p>
        </p:txBody>
      </p:sp>
    </p:spTree>
    <p:extLst>
      <p:ext uri="{BB962C8B-B14F-4D97-AF65-F5344CB8AC3E}">
        <p14:creationId xmlns:p14="http://schemas.microsoft.com/office/powerpoint/2010/main" val="111250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73EE32C5-FBA8-7D1B-49C9-4702CE5EB018}"/>
              </a:ext>
            </a:extLst>
          </p:cNvPr>
          <p:cNvSpPr/>
          <p:nvPr/>
        </p:nvSpPr>
        <p:spPr>
          <a:xfrm>
            <a:off x="945235" y="649931"/>
            <a:ext cx="137922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6165F29-F005-48DB-B6CF-7757C2ED4204}"/>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18005F29-45F3-BF6A-C542-1DBFE6B5B75E}"/>
              </a:ext>
            </a:extLst>
          </p:cNvPr>
          <p:cNvSpPr txBox="1"/>
          <p:nvPr/>
        </p:nvSpPr>
        <p:spPr>
          <a:xfrm>
            <a:off x="945237" y="652165"/>
            <a:ext cx="13563600"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grpSp>
        <p:nvGrpSpPr>
          <p:cNvPr id="2" name="그룹 1">
            <a:extLst>
              <a:ext uri="{FF2B5EF4-FFF2-40B4-BE49-F238E27FC236}">
                <a16:creationId xmlns:a16="http://schemas.microsoft.com/office/drawing/2014/main" id="{5840F45F-6CA4-8345-E264-B426EA75AC1A}"/>
              </a:ext>
            </a:extLst>
          </p:cNvPr>
          <p:cNvGrpSpPr/>
          <p:nvPr/>
        </p:nvGrpSpPr>
        <p:grpSpPr>
          <a:xfrm>
            <a:off x="1371600" y="2245659"/>
            <a:ext cx="6065165" cy="1069033"/>
            <a:chOff x="13637743" y="6230588"/>
            <a:chExt cx="3705022" cy="2106005"/>
          </a:xfrm>
        </p:grpSpPr>
        <p:sp>
          <p:nvSpPr>
            <p:cNvPr id="19" name="사각형: 둥근 모서리 18">
              <a:extLst>
                <a:ext uri="{FF2B5EF4-FFF2-40B4-BE49-F238E27FC236}">
                  <a16:creationId xmlns:a16="http://schemas.microsoft.com/office/drawing/2014/main" id="{54E87F7F-0026-61B9-2D34-A2B3C89CA7DD}"/>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23" name="TextBox 22">
              <a:extLst>
                <a:ext uri="{FF2B5EF4-FFF2-40B4-BE49-F238E27FC236}">
                  <a16:creationId xmlns:a16="http://schemas.microsoft.com/office/drawing/2014/main" id="{3C3E42B1-BE77-C351-4D03-CABDDFB41FDF}"/>
                </a:ext>
              </a:extLst>
            </p:cNvPr>
            <p:cNvSpPr txBox="1"/>
            <p:nvPr/>
          </p:nvSpPr>
          <p:spPr>
            <a:xfrm>
              <a:off x="13819232" y="6621872"/>
              <a:ext cx="3272991" cy="1200329"/>
            </a:xfrm>
            <a:prstGeom prst="rect">
              <a:avLst/>
            </a:prstGeom>
            <a:noFill/>
          </p:spPr>
          <p:txBody>
            <a:bodyPr wrap="square" rtlCol="0">
              <a:spAutoFit/>
            </a:bodyPr>
            <a:lstStyle/>
            <a:p>
              <a:pPr algn="ctr"/>
              <a:r>
                <a:rPr lang="en-US" altLang="ko-KR" sz="3600" dirty="0">
                  <a:solidFill>
                    <a:schemeClr val="tx1">
                      <a:lumMod val="65000"/>
                      <a:lumOff val="35000"/>
                    </a:schemeClr>
                  </a:solidFill>
                </a:rPr>
                <a:t> Feature representation</a:t>
              </a:r>
              <a:endParaRPr lang="ko-KR" altLang="en-US" sz="3600" dirty="0">
                <a:solidFill>
                  <a:schemeClr val="tx1">
                    <a:lumMod val="65000"/>
                    <a:lumOff val="35000"/>
                  </a:schemeClr>
                </a:solidFill>
              </a:endParaRPr>
            </a:p>
          </p:txBody>
        </p:sp>
      </p:grpSp>
      <p:sp>
        <p:nvSpPr>
          <p:cNvPr id="26" name="TextBox 25">
            <a:extLst>
              <a:ext uri="{FF2B5EF4-FFF2-40B4-BE49-F238E27FC236}">
                <a16:creationId xmlns:a16="http://schemas.microsoft.com/office/drawing/2014/main" id="{6A7E2855-0C0D-06E4-2C6F-78D76A5914C3}"/>
              </a:ext>
            </a:extLst>
          </p:cNvPr>
          <p:cNvSpPr txBox="1"/>
          <p:nvPr/>
        </p:nvSpPr>
        <p:spPr>
          <a:xfrm>
            <a:off x="1371600" y="4255689"/>
            <a:ext cx="15544800" cy="3785652"/>
          </a:xfrm>
          <a:prstGeom prst="rect">
            <a:avLst/>
          </a:prstGeom>
          <a:noFill/>
        </p:spPr>
        <p:txBody>
          <a:bodyPr wrap="square" rtlCol="0">
            <a:spAutoFit/>
          </a:bodyPr>
          <a:lstStyle/>
          <a:p>
            <a:pPr algn="ctr"/>
            <a:r>
              <a:rPr lang="en-US" altLang="ko-KR" sz="4000" dirty="0">
                <a:solidFill>
                  <a:schemeClr val="tx1">
                    <a:lumMod val="65000"/>
                    <a:lumOff val="35000"/>
                  </a:schemeClr>
                </a:solidFill>
              </a:rPr>
              <a:t>It is an important challenge that feature representation use color difference and take into account both the spatial information of color and edge orientation cues. </a:t>
            </a:r>
          </a:p>
          <a:p>
            <a:pPr algn="ctr"/>
            <a:endParaRPr lang="en-US" altLang="ko-KR" sz="4000" dirty="0">
              <a:solidFill>
                <a:schemeClr val="tx1">
                  <a:lumMod val="65000"/>
                  <a:lumOff val="35000"/>
                </a:schemeClr>
              </a:solidFill>
            </a:endParaRPr>
          </a:p>
          <a:p>
            <a:pPr algn="ctr"/>
            <a:r>
              <a:rPr lang="en-US" altLang="ko-KR" sz="4000" dirty="0">
                <a:solidFill>
                  <a:schemeClr val="tx2"/>
                </a:solidFill>
              </a:rPr>
              <a:t>Based on this idea, we propose a novel image feature representation method called chromatic difference histogram (CDH) for image retrieval.</a:t>
            </a:r>
          </a:p>
        </p:txBody>
      </p:sp>
    </p:spTree>
    <p:extLst>
      <p:ext uri="{BB962C8B-B14F-4D97-AF65-F5344CB8AC3E}">
        <p14:creationId xmlns:p14="http://schemas.microsoft.com/office/powerpoint/2010/main" val="218099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pic>
        <p:nvPicPr>
          <p:cNvPr id="6" name="그림 5">
            <a:extLst>
              <a:ext uri="{FF2B5EF4-FFF2-40B4-BE49-F238E27FC236}">
                <a16:creationId xmlns:a16="http://schemas.microsoft.com/office/drawing/2014/main" id="{D5B6D15A-427F-92F3-4DA7-ED05B276F1F3}"/>
              </a:ext>
            </a:extLst>
          </p:cNvPr>
          <p:cNvPicPr>
            <a:picLocks noChangeAspect="1"/>
          </p:cNvPicPr>
          <p:nvPr/>
        </p:nvPicPr>
        <p:blipFill>
          <a:blip r:embed="rId2"/>
          <a:stretch>
            <a:fillRect/>
          </a:stretch>
        </p:blipFill>
        <p:spPr>
          <a:xfrm>
            <a:off x="4919662" y="2358577"/>
            <a:ext cx="8448675" cy="5781457"/>
          </a:xfrm>
          <a:prstGeom prst="rect">
            <a:avLst/>
          </a:prstGeom>
        </p:spPr>
      </p:pic>
      <p:sp>
        <p:nvSpPr>
          <p:cNvPr id="12" name="TextBox 11">
            <a:extLst>
              <a:ext uri="{FF2B5EF4-FFF2-40B4-BE49-F238E27FC236}">
                <a16:creationId xmlns:a16="http://schemas.microsoft.com/office/drawing/2014/main" id="{E880E584-F8B4-420B-42C5-1009DC3D430E}"/>
              </a:ext>
            </a:extLst>
          </p:cNvPr>
          <p:cNvSpPr txBox="1"/>
          <p:nvPr/>
        </p:nvSpPr>
        <p:spPr>
          <a:xfrm>
            <a:off x="1066800" y="8667571"/>
            <a:ext cx="16497301" cy="1200329"/>
          </a:xfrm>
          <a:prstGeom prst="rect">
            <a:avLst/>
          </a:prstGeom>
          <a:noFill/>
        </p:spPr>
        <p:txBody>
          <a:bodyPr wrap="square" rtlCol="0">
            <a:spAutoFit/>
          </a:bodyPr>
          <a:lstStyle/>
          <a:p>
            <a:pPr algn="ctr"/>
            <a:r>
              <a:rPr lang="en-US" altLang="ko-KR" sz="2400" dirty="0">
                <a:solidFill>
                  <a:schemeClr val="tx1">
                    <a:lumMod val="65000"/>
                    <a:lumOff val="35000"/>
                  </a:schemeClr>
                </a:solidFill>
              </a:rPr>
              <a:t>Two examples of CDH: (a) stamps and (b) fruit. The horizontal axis corresponds to the index values for edge orientation and color (where values in the range 1–90 denote color index values and values in the range 91–108 denote edge orientation index values). The vertical axis corresponds to perceptually uniform color difference values.</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75216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1" y="2245659"/>
            <a:ext cx="3505200"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 Data Set</a:t>
              </a:r>
              <a:endParaRPr lang="ko-KR" altLang="en-US" sz="3600" dirty="0">
                <a:solidFill>
                  <a:schemeClr val="tx1">
                    <a:lumMod val="65000"/>
                    <a:lumOff val="35000"/>
                  </a:schemeClr>
                </a:solidFill>
              </a:endParaRPr>
            </a:p>
          </p:txBody>
        </p:sp>
      </p:grpSp>
      <p:grpSp>
        <p:nvGrpSpPr>
          <p:cNvPr id="15" name="그룹 14">
            <a:extLst>
              <a:ext uri="{FF2B5EF4-FFF2-40B4-BE49-F238E27FC236}">
                <a16:creationId xmlns:a16="http://schemas.microsoft.com/office/drawing/2014/main" id="{212FB44E-2C54-4A9D-5A71-520C3DFACEC7}"/>
              </a:ext>
            </a:extLst>
          </p:cNvPr>
          <p:cNvGrpSpPr/>
          <p:nvPr/>
        </p:nvGrpSpPr>
        <p:grpSpPr>
          <a:xfrm>
            <a:off x="1338936" y="5448300"/>
            <a:ext cx="4223663" cy="1069033"/>
            <a:chOff x="13637743" y="6230588"/>
            <a:chExt cx="3705022" cy="2106005"/>
          </a:xfrm>
        </p:grpSpPr>
        <p:sp>
          <p:nvSpPr>
            <p:cNvPr id="16" name="사각형: 둥근 모서리 15">
              <a:extLst>
                <a:ext uri="{FF2B5EF4-FFF2-40B4-BE49-F238E27FC236}">
                  <a16:creationId xmlns:a16="http://schemas.microsoft.com/office/drawing/2014/main" id="{3C855273-41D3-629E-508B-4EAD5FB8D5C5}"/>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7" name="TextBox 16">
              <a:extLst>
                <a:ext uri="{FF2B5EF4-FFF2-40B4-BE49-F238E27FC236}">
                  <a16:creationId xmlns:a16="http://schemas.microsoft.com/office/drawing/2014/main" id="{1D10261F-D4AB-8525-FD4E-8E900D821C25}"/>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Distance metric</a:t>
              </a:r>
              <a:endParaRPr lang="ko-KR" altLang="en-US" sz="3600" dirty="0">
                <a:solidFill>
                  <a:schemeClr val="tx1">
                    <a:lumMod val="65000"/>
                    <a:lumOff val="35000"/>
                  </a:schemeClr>
                </a:solidFill>
              </a:endParaRPr>
            </a:p>
          </p:txBody>
        </p:sp>
      </p:grpSp>
      <p:sp>
        <p:nvSpPr>
          <p:cNvPr id="18" name="TextBox 17">
            <a:extLst>
              <a:ext uri="{FF2B5EF4-FFF2-40B4-BE49-F238E27FC236}">
                <a16:creationId xmlns:a16="http://schemas.microsoft.com/office/drawing/2014/main" id="{6C6B2D57-B88E-168F-28C4-5738B1DBA3A4}"/>
              </a:ext>
            </a:extLst>
          </p:cNvPr>
          <p:cNvSpPr txBox="1"/>
          <p:nvPr/>
        </p:nvSpPr>
        <p:spPr>
          <a:xfrm>
            <a:off x="-152400" y="3513312"/>
            <a:ext cx="18592800" cy="1569660"/>
          </a:xfrm>
          <a:prstGeom prst="rect">
            <a:avLst/>
          </a:prstGeom>
          <a:noFill/>
        </p:spPr>
        <p:txBody>
          <a:bodyPr wrap="square" rtlCol="0">
            <a:spAutoFit/>
          </a:bodyPr>
          <a:lstStyle/>
          <a:p>
            <a:pPr algn="ctr"/>
            <a:r>
              <a:rPr lang="en-US" altLang="ko-KR" sz="3200" dirty="0">
                <a:solidFill>
                  <a:schemeClr val="tx1">
                    <a:lumMod val="65000"/>
                    <a:lumOff val="35000"/>
                  </a:schemeClr>
                </a:solidFill>
              </a:rPr>
              <a:t>There are data sets the Corel dataset, the </a:t>
            </a:r>
            <a:r>
              <a:rPr lang="en-US" altLang="ko-KR" sz="3200" dirty="0" err="1">
                <a:solidFill>
                  <a:schemeClr val="tx1">
                    <a:lumMod val="65000"/>
                    <a:lumOff val="35000"/>
                  </a:schemeClr>
                </a:solidFill>
              </a:rPr>
              <a:t>Brodatz</a:t>
            </a:r>
            <a:r>
              <a:rPr lang="en-US" altLang="ko-KR" sz="3200" dirty="0">
                <a:solidFill>
                  <a:schemeClr val="tx1">
                    <a:lumMod val="65000"/>
                    <a:lumOff val="35000"/>
                  </a:schemeClr>
                </a:solidFill>
              </a:rPr>
              <a:t> texture dataset, the </a:t>
            </a:r>
            <a:r>
              <a:rPr lang="en-US" altLang="ko-KR" sz="3200" dirty="0" err="1">
                <a:solidFill>
                  <a:schemeClr val="tx1">
                    <a:lumMod val="65000"/>
                    <a:lumOff val="35000"/>
                  </a:schemeClr>
                </a:solidFill>
              </a:rPr>
              <a:t>OUTex</a:t>
            </a:r>
            <a:r>
              <a:rPr lang="en-US" altLang="ko-KR" sz="3200" dirty="0">
                <a:solidFill>
                  <a:schemeClr val="tx1">
                    <a:lumMod val="65000"/>
                    <a:lumOff val="35000"/>
                  </a:schemeClr>
                </a:solidFill>
              </a:rPr>
              <a:t> texture </a:t>
            </a:r>
          </a:p>
          <a:p>
            <a:pPr algn="ctr"/>
            <a:r>
              <a:rPr lang="en-US" altLang="ko-KR" sz="3200" dirty="0">
                <a:solidFill>
                  <a:schemeClr val="tx1">
                    <a:lumMod val="65000"/>
                    <a:lumOff val="35000"/>
                  </a:schemeClr>
                </a:solidFill>
              </a:rPr>
              <a:t>dataset, the Coil-100 dataset, the ETH-80 dataset, the Caltech 101 dataset and the PASCAL </a:t>
            </a:r>
          </a:p>
          <a:p>
            <a:pPr algn="ctr"/>
            <a:r>
              <a:rPr lang="en-US" altLang="ko-KR" sz="3200" dirty="0">
                <a:solidFill>
                  <a:schemeClr val="tx1">
                    <a:lumMod val="65000"/>
                    <a:lumOff val="35000"/>
                  </a:schemeClr>
                </a:solidFill>
              </a:rPr>
              <a:t>VOC dataset, which are frequently used for various purposes in the field of image research.</a:t>
            </a:r>
          </a:p>
        </p:txBody>
      </p:sp>
      <p:sp>
        <p:nvSpPr>
          <p:cNvPr id="19" name="TextBox 18">
            <a:extLst>
              <a:ext uri="{FF2B5EF4-FFF2-40B4-BE49-F238E27FC236}">
                <a16:creationId xmlns:a16="http://schemas.microsoft.com/office/drawing/2014/main" id="{6EDBAB41-7ECD-2B6A-55F3-2E806FB7FB7E}"/>
              </a:ext>
            </a:extLst>
          </p:cNvPr>
          <p:cNvSpPr txBox="1"/>
          <p:nvPr/>
        </p:nvSpPr>
        <p:spPr>
          <a:xfrm>
            <a:off x="685800" y="6826100"/>
            <a:ext cx="16916400" cy="2062103"/>
          </a:xfrm>
          <a:prstGeom prst="rect">
            <a:avLst/>
          </a:prstGeom>
          <a:noFill/>
        </p:spPr>
        <p:txBody>
          <a:bodyPr wrap="square" rtlCol="0">
            <a:spAutoFit/>
          </a:bodyPr>
          <a:lstStyle/>
          <a:p>
            <a:pPr algn="ctr"/>
            <a:r>
              <a:rPr lang="en-US" altLang="ko-KR" sz="3200" dirty="0">
                <a:solidFill>
                  <a:schemeClr val="tx1">
                    <a:lumMod val="65000"/>
                    <a:lumOff val="35000"/>
                  </a:schemeClr>
                </a:solidFill>
              </a:rPr>
              <a:t>In this paper, we extend the Canberra distance as a distance metric. For each template image in the dataset, an M-dimensional feature vector T=[T1, T2,…,TM] is extracted and stored in the database. Let Q=[Q1, Q2,…,QM] be the feature vector of a query image.</a:t>
            </a:r>
          </a:p>
          <a:p>
            <a:pPr algn="ctr"/>
            <a:r>
              <a:rPr lang="en-US" altLang="ko-KR" sz="3200" dirty="0">
                <a:solidFill>
                  <a:schemeClr val="tx1">
                    <a:lumMod val="65000"/>
                    <a:lumOff val="35000"/>
                  </a:schemeClr>
                </a:solidFill>
              </a:rPr>
              <a:t>Then, the distance metric between them is simply calculated as follows:</a:t>
            </a:r>
          </a:p>
        </p:txBody>
      </p:sp>
      <p:pic>
        <p:nvPicPr>
          <p:cNvPr id="4" name="그림 3">
            <a:extLst>
              <a:ext uri="{FF2B5EF4-FFF2-40B4-BE49-F238E27FC236}">
                <a16:creationId xmlns:a16="http://schemas.microsoft.com/office/drawing/2014/main" id="{868C58A7-65EB-0A1B-BAEF-1FB180621A9F}"/>
              </a:ext>
            </a:extLst>
          </p:cNvPr>
          <p:cNvPicPr>
            <a:picLocks noChangeAspect="1"/>
          </p:cNvPicPr>
          <p:nvPr/>
        </p:nvPicPr>
        <p:blipFill>
          <a:blip r:embed="rId2"/>
          <a:stretch>
            <a:fillRect/>
          </a:stretch>
        </p:blipFill>
        <p:spPr>
          <a:xfrm>
            <a:off x="7468470" y="8888203"/>
            <a:ext cx="3763762" cy="1055897"/>
          </a:xfrm>
          <a:prstGeom prst="rect">
            <a:avLst/>
          </a:prstGeom>
        </p:spPr>
      </p:pic>
    </p:spTree>
    <p:extLst>
      <p:ext uri="{BB962C8B-B14F-4D97-AF65-F5344CB8AC3E}">
        <p14:creationId xmlns:p14="http://schemas.microsoft.com/office/powerpoint/2010/main" val="40236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60"/>
            <a:ext cx="5486399" cy="1398949"/>
            <a:chOff x="13637743" y="6230588"/>
            <a:chExt cx="3705022" cy="2755942"/>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2364659"/>
            </a:xfrm>
            <a:prstGeom prst="rect">
              <a:avLst/>
            </a:prstGeom>
            <a:noFill/>
          </p:spPr>
          <p:txBody>
            <a:bodyPr wrap="square" rtlCol="0">
              <a:spAutoFit/>
            </a:bodyPr>
            <a:lstStyle/>
            <a:p>
              <a:pPr algn="ctr"/>
              <a:r>
                <a:rPr lang="en-US" altLang="ko-KR" sz="3600" dirty="0">
                  <a:solidFill>
                    <a:schemeClr val="tx1">
                      <a:lumMod val="65000"/>
                      <a:lumOff val="35000"/>
                    </a:schemeClr>
                  </a:solidFill>
                </a:rPr>
                <a:t>Performance metrics</a:t>
              </a:r>
              <a:endParaRPr lang="ko-KR" altLang="en-US" sz="3600" dirty="0">
                <a:solidFill>
                  <a:schemeClr val="tx1">
                    <a:lumMod val="65000"/>
                    <a:lumOff val="35000"/>
                  </a:schemeClr>
                </a:solidFill>
              </a:endParaRPr>
            </a:p>
          </p:txBody>
        </p:sp>
      </p:grpSp>
      <p:sp>
        <p:nvSpPr>
          <p:cNvPr id="18" name="TextBox 17">
            <a:extLst>
              <a:ext uri="{FF2B5EF4-FFF2-40B4-BE49-F238E27FC236}">
                <a16:creationId xmlns:a16="http://schemas.microsoft.com/office/drawing/2014/main" id="{6C6B2D57-B88E-168F-28C4-5738B1DBA3A4}"/>
              </a:ext>
            </a:extLst>
          </p:cNvPr>
          <p:cNvSpPr txBox="1"/>
          <p:nvPr/>
        </p:nvSpPr>
        <p:spPr>
          <a:xfrm>
            <a:off x="-152400" y="3936742"/>
            <a:ext cx="18592800" cy="5016758"/>
          </a:xfrm>
          <a:prstGeom prst="rect">
            <a:avLst/>
          </a:prstGeom>
          <a:noFill/>
        </p:spPr>
        <p:txBody>
          <a:bodyPr wrap="square" rtlCol="0">
            <a:spAutoFit/>
          </a:bodyPr>
          <a:lstStyle/>
          <a:p>
            <a:pPr algn="ctr"/>
            <a:r>
              <a:rPr lang="en-US" altLang="ko-KR" sz="3200" dirty="0">
                <a:solidFill>
                  <a:schemeClr val="tx1">
                    <a:lumMod val="65000"/>
                    <a:lumOff val="35000"/>
                  </a:schemeClr>
                </a:solidFill>
              </a:rPr>
              <a:t>In our experiments, we use the Precision and Recall curves, a performance metric </a:t>
            </a:r>
          </a:p>
          <a:p>
            <a:pPr algn="ctr"/>
            <a:r>
              <a:rPr lang="en-US" altLang="ko-KR" sz="3200" dirty="0">
                <a:solidFill>
                  <a:schemeClr val="tx1">
                    <a:lumMod val="65000"/>
                    <a:lumOff val="35000"/>
                  </a:schemeClr>
                </a:solidFill>
              </a:rPr>
              <a:t>commonly used in information retrieval. Precision and Recall is defined as follows:</a:t>
            </a:r>
          </a:p>
          <a:p>
            <a:pPr algn="ctr"/>
            <a:endParaRPr lang="en-US" altLang="ko-KR" sz="3200" dirty="0">
              <a:solidFill>
                <a:schemeClr val="tx1">
                  <a:lumMod val="65000"/>
                  <a:lumOff val="35000"/>
                </a:schemeClr>
              </a:solidFill>
            </a:endParaRPr>
          </a:p>
          <a:p>
            <a:pPr algn="ctr"/>
            <a:endParaRPr lang="pt-BR" altLang="ko-KR" sz="3200" dirty="0">
              <a:solidFill>
                <a:schemeClr val="tx1">
                  <a:lumMod val="65000"/>
                  <a:lumOff val="35000"/>
                </a:schemeClr>
              </a:solidFill>
            </a:endParaRPr>
          </a:p>
          <a:p>
            <a:pPr algn="ctr"/>
            <a:endParaRPr lang="pt-BR" altLang="ko-KR" sz="3200" dirty="0">
              <a:solidFill>
                <a:schemeClr val="tx1">
                  <a:lumMod val="65000"/>
                  <a:lumOff val="35000"/>
                </a:schemeClr>
              </a:solidFill>
            </a:endParaRPr>
          </a:p>
          <a:p>
            <a:pPr algn="ctr"/>
            <a:endParaRPr lang="pt-BR" altLang="ko-KR" sz="3200" dirty="0">
              <a:solidFill>
                <a:schemeClr val="tx1">
                  <a:lumMod val="65000"/>
                  <a:lumOff val="35000"/>
                </a:schemeClr>
              </a:solidFill>
            </a:endParaRPr>
          </a:p>
          <a:p>
            <a:pPr algn="ctr"/>
            <a:r>
              <a:rPr lang="en-US" altLang="ko-KR" sz="3200" dirty="0">
                <a:solidFill>
                  <a:schemeClr val="tx1">
                    <a:lumMod val="65000"/>
                    <a:lumOff val="35000"/>
                  </a:schemeClr>
                </a:solidFill>
              </a:rPr>
              <a:t>where IN is the number of images retrieved in the top N positions that are similar to the query image, </a:t>
            </a:r>
          </a:p>
          <a:p>
            <a:pPr algn="ctr"/>
            <a:r>
              <a:rPr lang="en-US" altLang="ko-KR" sz="3200" dirty="0">
                <a:solidFill>
                  <a:schemeClr val="tx1">
                    <a:lumMod val="65000"/>
                    <a:lumOff val="35000"/>
                  </a:schemeClr>
                </a:solidFill>
              </a:rPr>
              <a:t>M is the total number of images in the database that are similar to the query, </a:t>
            </a:r>
          </a:p>
          <a:p>
            <a:pPr algn="ctr"/>
            <a:r>
              <a:rPr lang="en-US" altLang="ko-KR" sz="3200" dirty="0">
                <a:solidFill>
                  <a:schemeClr val="tx1">
                    <a:lumMod val="65000"/>
                    <a:lumOff val="35000"/>
                  </a:schemeClr>
                </a:solidFill>
              </a:rPr>
              <a:t>and N is the total number of images retrieved.</a:t>
            </a:r>
          </a:p>
          <a:p>
            <a:pPr algn="ctr"/>
            <a:endParaRPr lang="en-US" altLang="ko-KR" sz="3200" dirty="0">
              <a:solidFill>
                <a:schemeClr val="tx1">
                  <a:lumMod val="65000"/>
                  <a:lumOff val="35000"/>
                </a:schemeClr>
              </a:solidFill>
            </a:endParaRPr>
          </a:p>
        </p:txBody>
      </p:sp>
      <p:pic>
        <p:nvPicPr>
          <p:cNvPr id="3" name="그림 2">
            <a:extLst>
              <a:ext uri="{FF2B5EF4-FFF2-40B4-BE49-F238E27FC236}">
                <a16:creationId xmlns:a16="http://schemas.microsoft.com/office/drawing/2014/main" id="{B7BF8D9D-C5A9-8B16-EF3A-A29918B8A0EC}"/>
              </a:ext>
            </a:extLst>
          </p:cNvPr>
          <p:cNvPicPr>
            <a:picLocks noChangeAspect="1"/>
          </p:cNvPicPr>
          <p:nvPr/>
        </p:nvPicPr>
        <p:blipFill>
          <a:blip r:embed="rId3"/>
          <a:stretch>
            <a:fillRect/>
          </a:stretch>
        </p:blipFill>
        <p:spPr>
          <a:xfrm>
            <a:off x="8026063" y="5158188"/>
            <a:ext cx="2235874" cy="1533171"/>
          </a:xfrm>
          <a:prstGeom prst="rect">
            <a:avLst/>
          </a:prstGeom>
        </p:spPr>
      </p:pic>
    </p:spTree>
    <p:extLst>
      <p:ext uri="{BB962C8B-B14F-4D97-AF65-F5344CB8AC3E}">
        <p14:creationId xmlns:p14="http://schemas.microsoft.com/office/powerpoint/2010/main" val="19506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59"/>
            <a:ext cx="5486399"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Implementation details</a:t>
              </a:r>
              <a:endParaRPr lang="ko-KR" altLang="en-US" sz="3600" dirty="0">
                <a:solidFill>
                  <a:schemeClr val="tx1">
                    <a:lumMod val="65000"/>
                    <a:lumOff val="35000"/>
                  </a:schemeClr>
                </a:solidFill>
              </a:endParaRPr>
            </a:p>
          </p:txBody>
        </p:sp>
      </p:grpSp>
      <p:sp>
        <p:nvSpPr>
          <p:cNvPr id="18" name="TextBox 17">
            <a:extLst>
              <a:ext uri="{FF2B5EF4-FFF2-40B4-BE49-F238E27FC236}">
                <a16:creationId xmlns:a16="http://schemas.microsoft.com/office/drawing/2014/main" id="{6C6B2D57-B88E-168F-28C4-5738B1DBA3A4}"/>
              </a:ext>
            </a:extLst>
          </p:cNvPr>
          <p:cNvSpPr txBox="1"/>
          <p:nvPr/>
        </p:nvSpPr>
        <p:spPr>
          <a:xfrm>
            <a:off x="-152400" y="4000500"/>
            <a:ext cx="18592800" cy="4524315"/>
          </a:xfrm>
          <a:prstGeom prst="rect">
            <a:avLst/>
          </a:prstGeom>
          <a:noFill/>
        </p:spPr>
        <p:txBody>
          <a:bodyPr wrap="square" rtlCol="0">
            <a:spAutoFit/>
          </a:bodyPr>
          <a:lstStyle/>
          <a:p>
            <a:pPr algn="ctr"/>
            <a:r>
              <a:rPr lang="en-US" altLang="ko-KR" sz="3200" dirty="0">
                <a:solidFill>
                  <a:schemeClr val="tx1">
                    <a:lumMod val="65000"/>
                    <a:lumOff val="35000"/>
                  </a:schemeClr>
                </a:solidFill>
              </a:rPr>
              <a:t>In the RGB color space, the color difference between two colors is defined as follows:</a:t>
            </a:r>
          </a:p>
          <a:p>
            <a:pPr algn="ctr"/>
            <a:endParaRPr lang="en-US" altLang="ko-KR" sz="3200" dirty="0">
              <a:solidFill>
                <a:schemeClr val="tx1">
                  <a:lumMod val="65000"/>
                  <a:lumOff val="35000"/>
                </a:schemeClr>
              </a:solidFill>
            </a:endParaRPr>
          </a:p>
          <a:p>
            <a:pPr algn="ctr"/>
            <a:endParaRPr lang="en-US" altLang="ko-KR" sz="3200" dirty="0">
              <a:solidFill>
                <a:schemeClr val="tx1">
                  <a:lumMod val="65000"/>
                  <a:lumOff val="35000"/>
                </a:schemeClr>
              </a:solidFill>
            </a:endParaRPr>
          </a:p>
          <a:p>
            <a:pPr algn="ctr"/>
            <a:endParaRPr lang="en-US" altLang="ko-KR" sz="3200" dirty="0">
              <a:solidFill>
                <a:schemeClr val="tx1">
                  <a:lumMod val="65000"/>
                  <a:lumOff val="35000"/>
                </a:schemeClr>
              </a:solidFill>
            </a:endParaRPr>
          </a:p>
          <a:p>
            <a:pPr algn="ctr"/>
            <a:r>
              <a:rPr lang="en-US" altLang="ko-KR" sz="3200" dirty="0">
                <a:solidFill>
                  <a:schemeClr val="tx1">
                    <a:lumMod val="65000"/>
                    <a:lumOff val="35000"/>
                  </a:schemeClr>
                </a:solidFill>
              </a:rPr>
              <a:t>where DR denotes the color difference between two points P1 and P2 in channel R, and so on. </a:t>
            </a:r>
          </a:p>
          <a:p>
            <a:pPr algn="ctr"/>
            <a:r>
              <a:rPr lang="en-US" altLang="ko-KR" sz="3200" dirty="0">
                <a:solidFill>
                  <a:schemeClr val="tx1">
                    <a:lumMod val="65000"/>
                    <a:lumOff val="35000"/>
                  </a:schemeClr>
                </a:solidFill>
              </a:rPr>
              <a:t>In this paper, the proposed algorithm is designed for color image retrieval. </a:t>
            </a:r>
          </a:p>
          <a:p>
            <a:pPr algn="ctr"/>
            <a:r>
              <a:rPr lang="en-US" altLang="ko-KR" sz="3200" dirty="0">
                <a:solidFill>
                  <a:schemeClr val="tx1">
                    <a:lumMod val="65000"/>
                    <a:lumOff val="35000"/>
                  </a:schemeClr>
                </a:solidFill>
              </a:rPr>
              <a:t>However, the MPEG-7 edge histogram descriptor (EHD) was originally designed for the retrieval of gray </a:t>
            </a:r>
          </a:p>
          <a:p>
            <a:pPr algn="ctr"/>
            <a:r>
              <a:rPr lang="en-US" altLang="ko-KR" sz="3200" dirty="0">
                <a:solidFill>
                  <a:schemeClr val="tx1">
                    <a:lumMod val="65000"/>
                    <a:lumOff val="35000"/>
                  </a:schemeClr>
                </a:solidFill>
              </a:rPr>
              <a:t>texture images.</a:t>
            </a:r>
          </a:p>
          <a:p>
            <a:pPr algn="ctr"/>
            <a:endParaRPr lang="en-US" altLang="ko-KR" sz="3200" dirty="0">
              <a:solidFill>
                <a:schemeClr val="tx1">
                  <a:lumMod val="65000"/>
                  <a:lumOff val="35000"/>
                </a:schemeClr>
              </a:solidFill>
            </a:endParaRPr>
          </a:p>
        </p:txBody>
      </p:sp>
      <p:pic>
        <p:nvPicPr>
          <p:cNvPr id="4" name="그림 3">
            <a:extLst>
              <a:ext uri="{FF2B5EF4-FFF2-40B4-BE49-F238E27FC236}">
                <a16:creationId xmlns:a16="http://schemas.microsoft.com/office/drawing/2014/main" id="{624778B4-07BB-FCD8-39A6-B510C2FDCCE0}"/>
              </a:ext>
            </a:extLst>
          </p:cNvPr>
          <p:cNvPicPr>
            <a:picLocks noChangeAspect="1"/>
          </p:cNvPicPr>
          <p:nvPr/>
        </p:nvPicPr>
        <p:blipFill>
          <a:blip r:embed="rId3"/>
          <a:stretch>
            <a:fillRect/>
          </a:stretch>
        </p:blipFill>
        <p:spPr>
          <a:xfrm>
            <a:off x="5778483" y="4678904"/>
            <a:ext cx="6731033" cy="1243013"/>
          </a:xfrm>
          <a:prstGeom prst="rect">
            <a:avLst/>
          </a:prstGeom>
        </p:spPr>
      </p:pic>
    </p:spTree>
    <p:extLst>
      <p:ext uri="{BB962C8B-B14F-4D97-AF65-F5344CB8AC3E}">
        <p14:creationId xmlns:p14="http://schemas.microsoft.com/office/powerpoint/2010/main" val="283577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857172" y="495300"/>
            <a:ext cx="3861628" cy="1942142"/>
          </a:xfrm>
          <a:prstGeom prst="rect">
            <a:avLst/>
          </a:prstGeom>
        </p:spPr>
      </p:pic>
      <p:grpSp>
        <p:nvGrpSpPr>
          <p:cNvPr id="1008" name="그룹 1008"/>
          <p:cNvGrpSpPr/>
          <p:nvPr/>
        </p:nvGrpSpPr>
        <p:grpSpPr>
          <a:xfrm>
            <a:off x="4472864" y="1158916"/>
            <a:ext cx="327736" cy="854062"/>
            <a:chOff x="4403256" y="1403344"/>
            <a:chExt cx="327736" cy="854062"/>
          </a:xfrm>
        </p:grpSpPr>
        <p:grpSp>
          <p:nvGrpSpPr>
            <p:cNvPr id="1009" name="그룹 1009"/>
            <p:cNvGrpSpPr/>
            <p:nvPr/>
          </p:nvGrpSpPr>
          <p:grpSpPr>
            <a:xfrm>
              <a:off x="4403256" y="1403344"/>
              <a:ext cx="327735" cy="327735"/>
              <a:chOff x="4403256" y="1403344"/>
              <a:chExt cx="327735" cy="327735"/>
            </a:xfrm>
          </p:grpSpPr>
          <p:pic>
            <p:nvPicPr>
              <p:cNvPr id="42" name="Object 41"/>
              <p:cNvPicPr>
                <a:picLocks noChangeAspect="1"/>
              </p:cNvPicPr>
              <p:nvPr/>
            </p:nvPicPr>
            <p:blipFill>
              <a:blip r:embed="rId3" cstate="print"/>
              <a:stretch>
                <a:fillRect/>
              </a:stretch>
            </p:blipFill>
            <p:spPr>
              <a:xfrm>
                <a:off x="4403256" y="1403344"/>
                <a:ext cx="327735" cy="327735"/>
              </a:xfrm>
              <a:prstGeom prst="rect">
                <a:avLst/>
              </a:prstGeom>
            </p:spPr>
          </p:pic>
        </p:grpSp>
        <p:grpSp>
          <p:nvGrpSpPr>
            <p:cNvPr id="1010" name="그룹 1010"/>
            <p:cNvGrpSpPr/>
            <p:nvPr/>
          </p:nvGrpSpPr>
          <p:grpSpPr>
            <a:xfrm>
              <a:off x="4403256" y="1929671"/>
              <a:ext cx="327735" cy="327735"/>
              <a:chOff x="4403256" y="1929671"/>
              <a:chExt cx="327735" cy="327735"/>
            </a:xfrm>
          </p:grpSpPr>
          <p:pic>
            <p:nvPicPr>
              <p:cNvPr id="45" name="Object 44"/>
              <p:cNvPicPr>
                <a:picLocks noChangeAspect="1"/>
              </p:cNvPicPr>
              <p:nvPr/>
            </p:nvPicPr>
            <p:blipFill>
              <a:blip r:embed="rId3" cstate="print"/>
              <a:stretch>
                <a:fillRect/>
              </a:stretch>
            </p:blipFill>
            <p:spPr>
              <a:xfrm>
                <a:off x="4403256" y="1929671"/>
                <a:ext cx="327735" cy="327735"/>
              </a:xfrm>
              <a:prstGeom prst="rect">
                <a:avLst/>
              </a:prstGeom>
            </p:spPr>
          </p:pic>
        </p:grpSp>
      </p:grpSp>
      <p:sp>
        <p:nvSpPr>
          <p:cNvPr id="5" name="TextBox 4">
            <a:extLst>
              <a:ext uri="{FF2B5EF4-FFF2-40B4-BE49-F238E27FC236}">
                <a16:creationId xmlns:a16="http://schemas.microsoft.com/office/drawing/2014/main" id="{6C6FCE89-8DFE-664F-C1A1-06CF2391D0AF}"/>
              </a:ext>
            </a:extLst>
          </p:cNvPr>
          <p:cNvSpPr txBox="1"/>
          <p:nvPr/>
        </p:nvSpPr>
        <p:spPr>
          <a:xfrm>
            <a:off x="2743200" y="2857500"/>
            <a:ext cx="5784609" cy="923330"/>
          </a:xfrm>
          <a:prstGeom prst="rect">
            <a:avLst/>
          </a:prstGeom>
          <a:noFill/>
        </p:spPr>
        <p:txBody>
          <a:bodyPr wrap="square" rtlCol="0">
            <a:spAutoFit/>
          </a:bodyPr>
          <a:lstStyle/>
          <a:p>
            <a:r>
              <a:rPr lang="en-US" altLang="ko-KR" sz="5400" b="1" dirty="0">
                <a:latin typeface="Bahnschrift" panose="020B0502040204020203" pitchFamily="34" charset="0"/>
              </a:rPr>
              <a:t>01</a:t>
            </a:r>
            <a:r>
              <a:rPr lang="en-US" altLang="ko-KR" sz="5400" dirty="0">
                <a:solidFill>
                  <a:schemeClr val="tx1">
                    <a:lumMod val="50000"/>
                    <a:lumOff val="50000"/>
                  </a:schemeClr>
                </a:solidFill>
                <a:latin typeface="Bahnschrift" panose="020B0502040204020203" pitchFamily="34" charset="0"/>
              </a:rPr>
              <a:t>		Introduction</a:t>
            </a:r>
          </a:p>
        </p:txBody>
      </p:sp>
      <p:sp>
        <p:nvSpPr>
          <p:cNvPr id="43" name="TextBox 42">
            <a:extLst>
              <a:ext uri="{FF2B5EF4-FFF2-40B4-BE49-F238E27FC236}">
                <a16:creationId xmlns:a16="http://schemas.microsoft.com/office/drawing/2014/main" id="{428F855B-3D46-E92F-29F4-A9AA5D0FB628}"/>
              </a:ext>
            </a:extLst>
          </p:cNvPr>
          <p:cNvSpPr txBox="1"/>
          <p:nvPr/>
        </p:nvSpPr>
        <p:spPr>
          <a:xfrm>
            <a:off x="2743202" y="4221660"/>
            <a:ext cx="7848598" cy="923330"/>
          </a:xfrm>
          <a:prstGeom prst="rect">
            <a:avLst/>
          </a:prstGeom>
          <a:noFill/>
        </p:spPr>
        <p:txBody>
          <a:bodyPr wrap="square" rtlCol="0">
            <a:spAutoFit/>
          </a:bodyPr>
          <a:lstStyle/>
          <a:p>
            <a:r>
              <a:rPr lang="en-US" altLang="ko-KR" sz="5400" b="1" dirty="0">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sp>
        <p:nvSpPr>
          <p:cNvPr id="44" name="TextBox 43">
            <a:extLst>
              <a:ext uri="{FF2B5EF4-FFF2-40B4-BE49-F238E27FC236}">
                <a16:creationId xmlns:a16="http://schemas.microsoft.com/office/drawing/2014/main" id="{F9649E50-E6BB-5B6E-FF89-ACC2BAA4B206}"/>
              </a:ext>
            </a:extLst>
          </p:cNvPr>
          <p:cNvSpPr txBox="1"/>
          <p:nvPr/>
        </p:nvSpPr>
        <p:spPr>
          <a:xfrm>
            <a:off x="2743201" y="5585820"/>
            <a:ext cx="14554199" cy="923330"/>
          </a:xfrm>
          <a:prstGeom prst="rect">
            <a:avLst/>
          </a:prstGeom>
          <a:noFill/>
        </p:spPr>
        <p:txBody>
          <a:bodyPr wrap="square" rtlCol="0">
            <a:spAutoFit/>
          </a:bodyPr>
          <a:lstStyle/>
          <a:p>
            <a:r>
              <a:rPr lang="en-US" altLang="ko-KR" sz="5400" b="1" dirty="0">
                <a:latin typeface="Bahnschrift" panose="020B0502040204020203" pitchFamily="34" charset="0"/>
              </a:rPr>
              <a:t>03</a:t>
            </a:r>
            <a:r>
              <a:rPr lang="en-US" altLang="ko-KR" sz="5400" dirty="0">
                <a:solidFill>
                  <a:schemeClr val="tx1">
                    <a:lumMod val="50000"/>
                    <a:lumOff val="50000"/>
                  </a:schemeClr>
                </a:solidFill>
                <a:latin typeface="Bahnschrift" panose="020B0502040204020203" pitchFamily="34" charset="0"/>
              </a:rPr>
              <a:t>		The color difference histogram (CDH)</a:t>
            </a:r>
          </a:p>
        </p:txBody>
      </p:sp>
      <p:sp>
        <p:nvSpPr>
          <p:cNvPr id="46" name="TextBox 45">
            <a:extLst>
              <a:ext uri="{FF2B5EF4-FFF2-40B4-BE49-F238E27FC236}">
                <a16:creationId xmlns:a16="http://schemas.microsoft.com/office/drawing/2014/main" id="{204CB720-17B1-56E3-6222-AD5C7574C6AB}"/>
              </a:ext>
            </a:extLst>
          </p:cNvPr>
          <p:cNvSpPr txBox="1"/>
          <p:nvPr/>
        </p:nvSpPr>
        <p:spPr>
          <a:xfrm>
            <a:off x="2743201" y="6949980"/>
            <a:ext cx="10058401" cy="923330"/>
          </a:xfrm>
          <a:prstGeom prst="rect">
            <a:avLst/>
          </a:prstGeom>
          <a:noFill/>
        </p:spPr>
        <p:txBody>
          <a:bodyPr wrap="square" rtlCol="0">
            <a:spAutoFit/>
          </a:bodyPr>
          <a:lstStyle/>
          <a:p>
            <a:r>
              <a:rPr lang="en-US" altLang="ko-KR" sz="5400" b="1" dirty="0">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sp>
        <p:nvSpPr>
          <p:cNvPr id="47" name="TextBox 46">
            <a:extLst>
              <a:ext uri="{FF2B5EF4-FFF2-40B4-BE49-F238E27FC236}">
                <a16:creationId xmlns:a16="http://schemas.microsoft.com/office/drawing/2014/main" id="{0AE33BD8-142E-11D4-507F-011EF2BD3E26}"/>
              </a:ext>
            </a:extLst>
          </p:cNvPr>
          <p:cNvSpPr txBox="1"/>
          <p:nvPr/>
        </p:nvSpPr>
        <p:spPr>
          <a:xfrm>
            <a:off x="2743201" y="8314140"/>
            <a:ext cx="5784609" cy="923330"/>
          </a:xfrm>
          <a:prstGeom prst="rect">
            <a:avLst/>
          </a:prstGeom>
          <a:noFill/>
        </p:spPr>
        <p:txBody>
          <a:bodyPr wrap="square" rtlCol="0">
            <a:spAutoFit/>
          </a:bodyPr>
          <a:lstStyle/>
          <a:p>
            <a:r>
              <a:rPr lang="en-US" altLang="ko-KR" sz="5400" b="1" dirty="0">
                <a:latin typeface="Bahnschrift" panose="020B0502040204020203" pitchFamily="34" charset="0"/>
              </a:rPr>
              <a:t>05</a:t>
            </a:r>
            <a:r>
              <a:rPr lang="en-US" altLang="ko-KR" sz="5400" dirty="0">
                <a:solidFill>
                  <a:schemeClr val="tx1">
                    <a:lumMod val="50000"/>
                    <a:lumOff val="50000"/>
                  </a:schemeClr>
                </a:solidFill>
                <a:latin typeface="Bahnschrift" panose="020B0502040204020203" pitchFamily="34"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59"/>
            <a:ext cx="5486399"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Retrieval performance</a:t>
              </a:r>
              <a:endParaRPr lang="ko-KR" altLang="en-US" sz="3600" dirty="0">
                <a:solidFill>
                  <a:schemeClr val="tx1">
                    <a:lumMod val="65000"/>
                    <a:lumOff val="35000"/>
                  </a:schemeClr>
                </a:solidFill>
              </a:endParaRPr>
            </a:p>
          </p:txBody>
        </p:sp>
      </p:grpSp>
      <p:pic>
        <p:nvPicPr>
          <p:cNvPr id="3" name="그림 2">
            <a:extLst>
              <a:ext uri="{FF2B5EF4-FFF2-40B4-BE49-F238E27FC236}">
                <a16:creationId xmlns:a16="http://schemas.microsoft.com/office/drawing/2014/main" id="{E0BEE252-4FDC-F71C-F1A5-51AE3C99BD6A}"/>
              </a:ext>
            </a:extLst>
          </p:cNvPr>
          <p:cNvPicPr>
            <a:picLocks noChangeAspect="1"/>
          </p:cNvPicPr>
          <p:nvPr/>
        </p:nvPicPr>
        <p:blipFill>
          <a:blip r:embed="rId3"/>
          <a:stretch>
            <a:fillRect/>
          </a:stretch>
        </p:blipFill>
        <p:spPr>
          <a:xfrm>
            <a:off x="2999337" y="3513312"/>
            <a:ext cx="12289326" cy="6217108"/>
          </a:xfrm>
          <a:prstGeom prst="rect">
            <a:avLst/>
          </a:prstGeom>
        </p:spPr>
      </p:pic>
    </p:spTree>
    <p:extLst>
      <p:ext uri="{BB962C8B-B14F-4D97-AF65-F5344CB8AC3E}">
        <p14:creationId xmlns:p14="http://schemas.microsoft.com/office/powerpoint/2010/main" val="1453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59"/>
            <a:ext cx="5486399"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Retrieval performance</a:t>
              </a:r>
              <a:endParaRPr lang="ko-KR" altLang="en-US" sz="3600" dirty="0">
                <a:solidFill>
                  <a:schemeClr val="tx1">
                    <a:lumMod val="65000"/>
                    <a:lumOff val="35000"/>
                  </a:schemeClr>
                </a:solidFill>
              </a:endParaRPr>
            </a:p>
          </p:txBody>
        </p:sp>
      </p:grpSp>
      <p:pic>
        <p:nvPicPr>
          <p:cNvPr id="4" name="그림 3">
            <a:extLst>
              <a:ext uri="{FF2B5EF4-FFF2-40B4-BE49-F238E27FC236}">
                <a16:creationId xmlns:a16="http://schemas.microsoft.com/office/drawing/2014/main" id="{F6282D45-23A4-05A9-5FD2-0D14F27B260D}"/>
              </a:ext>
            </a:extLst>
          </p:cNvPr>
          <p:cNvPicPr>
            <a:picLocks noChangeAspect="1"/>
          </p:cNvPicPr>
          <p:nvPr/>
        </p:nvPicPr>
        <p:blipFill>
          <a:blip r:embed="rId3"/>
          <a:stretch>
            <a:fillRect/>
          </a:stretch>
        </p:blipFill>
        <p:spPr>
          <a:xfrm>
            <a:off x="3126544" y="3662362"/>
            <a:ext cx="12034912" cy="5900738"/>
          </a:xfrm>
          <a:prstGeom prst="rect">
            <a:avLst/>
          </a:prstGeom>
        </p:spPr>
      </p:pic>
    </p:spTree>
    <p:extLst>
      <p:ext uri="{BB962C8B-B14F-4D97-AF65-F5344CB8AC3E}">
        <p14:creationId xmlns:p14="http://schemas.microsoft.com/office/powerpoint/2010/main" val="380896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59"/>
            <a:ext cx="5486399"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Retrieval performance</a:t>
              </a:r>
              <a:endParaRPr lang="ko-KR" altLang="en-US" sz="3600" dirty="0">
                <a:solidFill>
                  <a:schemeClr val="tx1">
                    <a:lumMod val="65000"/>
                    <a:lumOff val="35000"/>
                  </a:schemeClr>
                </a:solidFill>
              </a:endParaRPr>
            </a:p>
          </p:txBody>
        </p:sp>
      </p:grpSp>
      <p:pic>
        <p:nvPicPr>
          <p:cNvPr id="3" name="그림 2">
            <a:extLst>
              <a:ext uri="{FF2B5EF4-FFF2-40B4-BE49-F238E27FC236}">
                <a16:creationId xmlns:a16="http://schemas.microsoft.com/office/drawing/2014/main" id="{C50D0DE6-0F35-1C32-0A77-4BC6CF44DF3E}"/>
              </a:ext>
            </a:extLst>
          </p:cNvPr>
          <p:cNvPicPr>
            <a:picLocks noChangeAspect="1"/>
          </p:cNvPicPr>
          <p:nvPr/>
        </p:nvPicPr>
        <p:blipFill>
          <a:blip r:embed="rId3"/>
          <a:stretch>
            <a:fillRect/>
          </a:stretch>
        </p:blipFill>
        <p:spPr>
          <a:xfrm>
            <a:off x="2628900" y="4071676"/>
            <a:ext cx="13030200" cy="3350622"/>
          </a:xfrm>
          <a:prstGeom prst="rect">
            <a:avLst/>
          </a:prstGeom>
        </p:spPr>
      </p:pic>
      <p:sp>
        <p:nvSpPr>
          <p:cNvPr id="11" name="TextBox 10">
            <a:extLst>
              <a:ext uri="{FF2B5EF4-FFF2-40B4-BE49-F238E27FC236}">
                <a16:creationId xmlns:a16="http://schemas.microsoft.com/office/drawing/2014/main" id="{576522F2-3143-DB2E-128B-43CB8D130A30}"/>
              </a:ext>
            </a:extLst>
          </p:cNvPr>
          <p:cNvSpPr txBox="1"/>
          <p:nvPr/>
        </p:nvSpPr>
        <p:spPr>
          <a:xfrm>
            <a:off x="723900" y="7713703"/>
            <a:ext cx="16840200" cy="1569660"/>
          </a:xfrm>
          <a:prstGeom prst="rect">
            <a:avLst/>
          </a:prstGeom>
          <a:noFill/>
        </p:spPr>
        <p:txBody>
          <a:bodyPr wrap="square" rtlCol="0">
            <a:spAutoFit/>
          </a:bodyPr>
          <a:lstStyle/>
          <a:p>
            <a:pPr algn="ctr"/>
            <a:r>
              <a:rPr lang="en-US" altLang="ko-KR" sz="3200" dirty="0">
                <a:solidFill>
                  <a:schemeClr val="tx1">
                    <a:lumMod val="65000"/>
                    <a:lumOff val="35000"/>
                  </a:schemeClr>
                </a:solidFill>
              </a:rPr>
              <a:t>The average retrieval precision of the CDH algorithm for various values of the distance parameter D: (a) the Corel-5K dataset and (b) the Corel-10K dataset.</a:t>
            </a:r>
          </a:p>
          <a:p>
            <a:pPr algn="ctr"/>
            <a:endParaRPr lang="en-US" altLang="ko-KR" sz="3200" dirty="0">
              <a:solidFill>
                <a:schemeClr val="tx1">
                  <a:lumMod val="65000"/>
                  <a:lumOff val="35000"/>
                </a:schemeClr>
              </a:solidFill>
            </a:endParaRPr>
          </a:p>
        </p:txBody>
      </p:sp>
    </p:spTree>
    <p:extLst>
      <p:ext uri="{BB962C8B-B14F-4D97-AF65-F5344CB8AC3E}">
        <p14:creationId xmlns:p14="http://schemas.microsoft.com/office/powerpoint/2010/main" val="354351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2A050498-B3B7-662B-F311-6931293C258F}"/>
              </a:ext>
            </a:extLst>
          </p:cNvPr>
          <p:cNvSpPr/>
          <p:nvPr/>
        </p:nvSpPr>
        <p:spPr>
          <a:xfrm>
            <a:off x="869035" y="721666"/>
            <a:ext cx="10363197"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EAE66B46-9B00-DAC0-79EE-29ACE69EDA01}"/>
              </a:ext>
            </a:extLst>
          </p:cNvPr>
          <p:cNvSpPr/>
          <p:nvPr/>
        </p:nvSpPr>
        <p:spPr>
          <a:xfrm>
            <a:off x="457200" y="4191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E5507DE-52ED-DF6A-75F9-9489F2D77588}"/>
              </a:ext>
            </a:extLst>
          </p:cNvPr>
          <p:cNvSpPr txBox="1"/>
          <p:nvPr/>
        </p:nvSpPr>
        <p:spPr>
          <a:xfrm>
            <a:off x="869038" y="723900"/>
            <a:ext cx="9677398"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04</a:t>
            </a:r>
            <a:r>
              <a:rPr lang="en-US" altLang="ko-KR" sz="5400" dirty="0">
                <a:solidFill>
                  <a:schemeClr val="tx1">
                    <a:lumMod val="50000"/>
                    <a:lumOff val="50000"/>
                  </a:schemeClr>
                </a:solidFill>
                <a:latin typeface="Bahnschrift" panose="020B0502040204020203" pitchFamily="34" charset="0"/>
              </a:rPr>
              <a:t>		Experiments and results</a:t>
            </a:r>
          </a:p>
        </p:txBody>
      </p:sp>
      <p:grpSp>
        <p:nvGrpSpPr>
          <p:cNvPr id="12" name="그룹 11">
            <a:extLst>
              <a:ext uri="{FF2B5EF4-FFF2-40B4-BE49-F238E27FC236}">
                <a16:creationId xmlns:a16="http://schemas.microsoft.com/office/drawing/2014/main" id="{2804951D-8C8F-E6D6-0216-FCAFFB549057}"/>
              </a:ext>
            </a:extLst>
          </p:cNvPr>
          <p:cNvGrpSpPr/>
          <p:nvPr/>
        </p:nvGrpSpPr>
        <p:grpSpPr>
          <a:xfrm>
            <a:off x="1371600" y="2245659"/>
            <a:ext cx="5486399" cy="1069033"/>
            <a:chOff x="13637743" y="6230588"/>
            <a:chExt cx="3705022" cy="2106005"/>
          </a:xfrm>
        </p:grpSpPr>
        <p:sp>
          <p:nvSpPr>
            <p:cNvPr id="13" name="사각형: 둥근 모서리 12">
              <a:extLst>
                <a:ext uri="{FF2B5EF4-FFF2-40B4-BE49-F238E27FC236}">
                  <a16:creationId xmlns:a16="http://schemas.microsoft.com/office/drawing/2014/main" id="{743F4D32-2889-9D95-5DEC-9110CF4A91EE}"/>
                </a:ext>
              </a:extLst>
            </p:cNvPr>
            <p:cNvSpPr/>
            <p:nvPr/>
          </p:nvSpPr>
          <p:spPr>
            <a:xfrm>
              <a:off x="13637743" y="6230588"/>
              <a:ext cx="3705022" cy="2106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solidFill>
                  <a:schemeClr val="tx1">
                    <a:lumMod val="65000"/>
                    <a:lumOff val="35000"/>
                  </a:schemeClr>
                </a:solidFill>
              </a:endParaRPr>
            </a:p>
          </p:txBody>
        </p:sp>
        <p:sp>
          <p:nvSpPr>
            <p:cNvPr id="14" name="TextBox 13">
              <a:extLst>
                <a:ext uri="{FF2B5EF4-FFF2-40B4-BE49-F238E27FC236}">
                  <a16:creationId xmlns:a16="http://schemas.microsoft.com/office/drawing/2014/main" id="{8B2556C7-7939-4A0A-470F-8A1F13FF0F2A}"/>
                </a:ext>
              </a:extLst>
            </p:cNvPr>
            <p:cNvSpPr txBox="1"/>
            <p:nvPr/>
          </p:nvSpPr>
          <p:spPr>
            <a:xfrm>
              <a:off x="13819232" y="6621871"/>
              <a:ext cx="3272991" cy="1273278"/>
            </a:xfrm>
            <a:prstGeom prst="rect">
              <a:avLst/>
            </a:prstGeom>
            <a:noFill/>
          </p:spPr>
          <p:txBody>
            <a:bodyPr wrap="square" rtlCol="0">
              <a:spAutoFit/>
            </a:bodyPr>
            <a:lstStyle/>
            <a:p>
              <a:pPr algn="ctr"/>
              <a:r>
                <a:rPr lang="en-US" altLang="ko-KR" sz="3600" dirty="0">
                  <a:solidFill>
                    <a:schemeClr val="tx1">
                      <a:lumMod val="65000"/>
                      <a:lumOff val="35000"/>
                    </a:schemeClr>
                  </a:solidFill>
                </a:rPr>
                <a:t>Retrieval performance</a:t>
              </a:r>
              <a:endParaRPr lang="ko-KR" altLang="en-US" sz="3600" dirty="0">
                <a:solidFill>
                  <a:schemeClr val="tx1">
                    <a:lumMod val="65000"/>
                    <a:lumOff val="35000"/>
                  </a:schemeClr>
                </a:solidFill>
              </a:endParaRPr>
            </a:p>
          </p:txBody>
        </p:sp>
      </p:grpSp>
      <p:pic>
        <p:nvPicPr>
          <p:cNvPr id="3" name="그림 2">
            <a:extLst>
              <a:ext uri="{FF2B5EF4-FFF2-40B4-BE49-F238E27FC236}">
                <a16:creationId xmlns:a16="http://schemas.microsoft.com/office/drawing/2014/main" id="{743736BC-3540-6877-C097-62FB0C91DE49}"/>
              </a:ext>
            </a:extLst>
          </p:cNvPr>
          <p:cNvPicPr>
            <a:picLocks noChangeAspect="1"/>
          </p:cNvPicPr>
          <p:nvPr/>
        </p:nvPicPr>
        <p:blipFill>
          <a:blip r:embed="rId3"/>
          <a:stretch>
            <a:fillRect/>
          </a:stretch>
        </p:blipFill>
        <p:spPr>
          <a:xfrm>
            <a:off x="1038540" y="4457700"/>
            <a:ext cx="9507896" cy="2700243"/>
          </a:xfrm>
          <a:prstGeom prst="rect">
            <a:avLst/>
          </a:prstGeom>
        </p:spPr>
      </p:pic>
      <p:sp>
        <p:nvSpPr>
          <p:cNvPr id="11" name="TextBox 10">
            <a:extLst>
              <a:ext uri="{FF2B5EF4-FFF2-40B4-BE49-F238E27FC236}">
                <a16:creationId xmlns:a16="http://schemas.microsoft.com/office/drawing/2014/main" id="{6FD64C14-5AF0-8A75-CC83-BD1D389D6D1E}"/>
              </a:ext>
            </a:extLst>
          </p:cNvPr>
          <p:cNvSpPr txBox="1"/>
          <p:nvPr/>
        </p:nvSpPr>
        <p:spPr>
          <a:xfrm>
            <a:off x="259433" y="7478020"/>
            <a:ext cx="11582400" cy="1569660"/>
          </a:xfrm>
          <a:prstGeom prst="rect">
            <a:avLst/>
          </a:prstGeom>
          <a:noFill/>
        </p:spPr>
        <p:txBody>
          <a:bodyPr wrap="square" rtlCol="0">
            <a:spAutoFit/>
          </a:bodyPr>
          <a:lstStyle/>
          <a:p>
            <a:pPr algn="ctr"/>
            <a:r>
              <a:rPr lang="en-US" altLang="ko-KR" sz="3200" dirty="0">
                <a:solidFill>
                  <a:schemeClr val="tx1">
                    <a:lumMod val="65000"/>
                    <a:lumOff val="35000"/>
                  </a:schemeClr>
                </a:solidFill>
              </a:rPr>
              <a:t>The precision and recall curves of the EHD, CAC, MTH and CDH algorithms: (a) the Corel-5K dataset and (b) the Corel-10K dataset.</a:t>
            </a:r>
          </a:p>
          <a:p>
            <a:pPr algn="ctr"/>
            <a:endParaRPr lang="en-US" altLang="ko-KR" sz="3200" dirty="0">
              <a:solidFill>
                <a:schemeClr val="tx1">
                  <a:lumMod val="65000"/>
                  <a:lumOff val="35000"/>
                </a:schemeClr>
              </a:solidFill>
            </a:endParaRPr>
          </a:p>
        </p:txBody>
      </p:sp>
      <p:pic>
        <p:nvPicPr>
          <p:cNvPr id="6" name="그림 5">
            <a:extLst>
              <a:ext uri="{FF2B5EF4-FFF2-40B4-BE49-F238E27FC236}">
                <a16:creationId xmlns:a16="http://schemas.microsoft.com/office/drawing/2014/main" id="{9DF0F1B8-5D6D-5412-2C7B-4370B59487D2}"/>
              </a:ext>
            </a:extLst>
          </p:cNvPr>
          <p:cNvPicPr>
            <a:picLocks noChangeAspect="1"/>
          </p:cNvPicPr>
          <p:nvPr/>
        </p:nvPicPr>
        <p:blipFill>
          <a:blip r:embed="rId4"/>
          <a:stretch>
            <a:fillRect/>
          </a:stretch>
        </p:blipFill>
        <p:spPr>
          <a:xfrm>
            <a:off x="11830110" y="4457700"/>
            <a:ext cx="5743260" cy="2439615"/>
          </a:xfrm>
          <a:prstGeom prst="rect">
            <a:avLst/>
          </a:prstGeom>
        </p:spPr>
      </p:pic>
    </p:spTree>
    <p:extLst>
      <p:ext uri="{BB962C8B-B14F-4D97-AF65-F5344CB8AC3E}">
        <p14:creationId xmlns:p14="http://schemas.microsoft.com/office/powerpoint/2010/main" val="1159201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74C2CADC-2E65-3140-90DA-E0E7E07D84E1}"/>
              </a:ext>
            </a:extLst>
          </p:cNvPr>
          <p:cNvSpPr/>
          <p:nvPr/>
        </p:nvSpPr>
        <p:spPr>
          <a:xfrm>
            <a:off x="949718" y="1977415"/>
            <a:ext cx="16481882" cy="599273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A0E71AA8-3E1B-F3D1-B3B0-C747687BBCEC}"/>
              </a:ext>
            </a:extLst>
          </p:cNvPr>
          <p:cNvSpPr/>
          <p:nvPr/>
        </p:nvSpPr>
        <p:spPr>
          <a:xfrm>
            <a:off x="945236" y="649931"/>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7C86B197-2A08-2ECD-87AC-F09149291D45}"/>
              </a:ext>
            </a:extLst>
          </p:cNvPr>
          <p:cNvSpPr/>
          <p:nvPr/>
        </p:nvSpPr>
        <p:spPr>
          <a:xfrm>
            <a:off x="533400" y="3473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D016271-9FD4-6558-F000-93400F703BE8}"/>
              </a:ext>
            </a:extLst>
          </p:cNvPr>
          <p:cNvSpPr txBox="1"/>
          <p:nvPr/>
        </p:nvSpPr>
        <p:spPr>
          <a:xfrm>
            <a:off x="945237" y="652165"/>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05</a:t>
            </a:r>
            <a:r>
              <a:rPr lang="en-US" altLang="ko-KR" sz="5400" dirty="0">
                <a:solidFill>
                  <a:schemeClr val="tx1">
                    <a:lumMod val="50000"/>
                    <a:lumOff val="50000"/>
                  </a:schemeClr>
                </a:solidFill>
                <a:latin typeface="Bahnschrift" panose="020B0502040204020203" pitchFamily="34" charset="0"/>
              </a:rPr>
              <a:t>		Conclusion</a:t>
            </a:r>
          </a:p>
        </p:txBody>
      </p:sp>
      <p:sp>
        <p:nvSpPr>
          <p:cNvPr id="10" name="TextBox 9">
            <a:extLst>
              <a:ext uri="{FF2B5EF4-FFF2-40B4-BE49-F238E27FC236}">
                <a16:creationId xmlns:a16="http://schemas.microsoft.com/office/drawing/2014/main" id="{BAAC2B83-3C88-C71E-DE43-8DE777406B69}"/>
              </a:ext>
            </a:extLst>
          </p:cNvPr>
          <p:cNvSpPr txBox="1"/>
          <p:nvPr/>
        </p:nvSpPr>
        <p:spPr>
          <a:xfrm>
            <a:off x="1371600" y="8416428"/>
            <a:ext cx="15544800" cy="1323439"/>
          </a:xfrm>
          <a:prstGeom prst="rect">
            <a:avLst/>
          </a:prstGeom>
          <a:noFill/>
        </p:spPr>
        <p:txBody>
          <a:bodyPr wrap="square" rtlCol="0">
            <a:spAutoFit/>
          </a:bodyPr>
          <a:lstStyle/>
          <a:p>
            <a:pPr algn="ctr"/>
            <a:r>
              <a:rPr lang="en-US" altLang="ko-KR" sz="4000" b="1" dirty="0">
                <a:solidFill>
                  <a:srgbClr val="C00000"/>
                </a:solidFill>
              </a:rPr>
              <a:t>Much more efficient than conventional image feature descriptors originally developed for content-based image retrieval!</a:t>
            </a:r>
          </a:p>
        </p:txBody>
      </p:sp>
      <p:sp>
        <p:nvSpPr>
          <p:cNvPr id="12" name="TextBox 11">
            <a:extLst>
              <a:ext uri="{FF2B5EF4-FFF2-40B4-BE49-F238E27FC236}">
                <a16:creationId xmlns:a16="http://schemas.microsoft.com/office/drawing/2014/main" id="{D904EF7F-08E1-DF6D-2DD5-549C0D66FA8F}"/>
              </a:ext>
            </a:extLst>
          </p:cNvPr>
          <p:cNvSpPr txBox="1"/>
          <p:nvPr/>
        </p:nvSpPr>
        <p:spPr>
          <a:xfrm>
            <a:off x="7886700" y="2295856"/>
            <a:ext cx="2514600" cy="1107996"/>
          </a:xfrm>
          <a:prstGeom prst="rect">
            <a:avLst/>
          </a:prstGeom>
          <a:noFill/>
        </p:spPr>
        <p:txBody>
          <a:bodyPr wrap="square" rtlCol="0">
            <a:spAutoFit/>
          </a:bodyPr>
          <a:lstStyle/>
          <a:p>
            <a:pPr algn="ctr"/>
            <a:r>
              <a:rPr lang="en-US" altLang="ko-KR" sz="6600" b="1" dirty="0">
                <a:solidFill>
                  <a:schemeClr val="tx1">
                    <a:lumMod val="75000"/>
                    <a:lumOff val="25000"/>
                  </a:schemeClr>
                </a:solidFill>
              </a:rPr>
              <a:t>CDH</a:t>
            </a:r>
            <a:endParaRPr lang="ko-KR" altLang="en-US" sz="66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65F6D625-C72D-C08E-A734-DEA513F7F82D}"/>
              </a:ext>
            </a:extLst>
          </p:cNvPr>
          <p:cNvSpPr txBox="1"/>
          <p:nvPr/>
        </p:nvSpPr>
        <p:spPr>
          <a:xfrm>
            <a:off x="-152400" y="3486425"/>
            <a:ext cx="18592800" cy="3970318"/>
          </a:xfrm>
          <a:prstGeom prst="rect">
            <a:avLst/>
          </a:prstGeom>
          <a:noFill/>
        </p:spPr>
        <p:txBody>
          <a:bodyPr wrap="square" rtlCol="0">
            <a:spAutoFit/>
          </a:bodyPr>
          <a:lstStyle/>
          <a:p>
            <a:pPr algn="ctr"/>
            <a:r>
              <a:rPr lang="en-US" altLang="ko-KR" sz="3600" dirty="0">
                <a:solidFill>
                  <a:schemeClr val="tx1">
                    <a:lumMod val="75000"/>
                    <a:lumOff val="25000"/>
                  </a:schemeClr>
                </a:solidFill>
              </a:rPr>
              <a:t> A novel image feature representation method used </a:t>
            </a:r>
          </a:p>
          <a:p>
            <a:pPr algn="ctr"/>
            <a:r>
              <a:rPr lang="en-US" altLang="ko-KR" sz="3600" dirty="0">
                <a:solidFill>
                  <a:schemeClr val="tx1">
                    <a:lumMod val="75000"/>
                    <a:lumOff val="25000"/>
                  </a:schemeClr>
                </a:solidFill>
              </a:rPr>
              <a:t>to </a:t>
            </a:r>
            <a:r>
              <a:rPr lang="en-US" altLang="ko-KR" sz="3600" b="1" dirty="0">
                <a:solidFill>
                  <a:schemeClr val="tx2"/>
                </a:solidFill>
              </a:rPr>
              <a:t>describe image features for image retrieval</a:t>
            </a:r>
            <a:r>
              <a:rPr lang="en-US" altLang="ko-KR" sz="3600" dirty="0">
                <a:solidFill>
                  <a:schemeClr val="tx1">
                    <a:lumMod val="75000"/>
                    <a:lumOff val="25000"/>
                  </a:schemeClr>
                </a:solidFill>
              </a:rPr>
              <a:t>.</a:t>
            </a:r>
          </a:p>
          <a:p>
            <a:pPr algn="ctr"/>
            <a:endParaRPr lang="en-US" altLang="ko-KR" sz="3600" dirty="0">
              <a:solidFill>
                <a:schemeClr val="tx1">
                  <a:lumMod val="75000"/>
                  <a:lumOff val="25000"/>
                </a:schemeClr>
              </a:solidFill>
            </a:endParaRPr>
          </a:p>
          <a:p>
            <a:pPr algn="ctr"/>
            <a:r>
              <a:rPr lang="en-US" altLang="ko-KR" sz="3600" b="1" dirty="0">
                <a:solidFill>
                  <a:schemeClr val="tx2"/>
                </a:solidFill>
              </a:rPr>
              <a:t>Calculate perceptually uniform color differences </a:t>
            </a:r>
            <a:r>
              <a:rPr lang="en-US" altLang="ko-KR" sz="3600" dirty="0">
                <a:solidFill>
                  <a:schemeClr val="tx1">
                    <a:lumMod val="75000"/>
                    <a:lumOff val="25000"/>
                  </a:schemeClr>
                </a:solidFill>
              </a:rPr>
              <a:t>between two points </a:t>
            </a:r>
          </a:p>
          <a:p>
            <a:pPr algn="ctr"/>
            <a:r>
              <a:rPr lang="en-US" altLang="ko-KR" sz="3600" dirty="0">
                <a:solidFill>
                  <a:schemeClr val="tx1">
                    <a:lumMod val="75000"/>
                    <a:lumOff val="25000"/>
                  </a:schemeClr>
                </a:solidFill>
              </a:rPr>
              <a:t>below different backgrounds with respect to color and edge orientation</a:t>
            </a:r>
          </a:p>
          <a:p>
            <a:pPr algn="ctr"/>
            <a:endParaRPr lang="en-US" altLang="ko-KR" sz="3600" dirty="0">
              <a:solidFill>
                <a:schemeClr val="tx1">
                  <a:lumMod val="75000"/>
                  <a:lumOff val="25000"/>
                </a:schemeClr>
              </a:solidFill>
            </a:endParaRPr>
          </a:p>
          <a:p>
            <a:pPr algn="ctr"/>
            <a:r>
              <a:rPr lang="en-US" altLang="ko-KR" sz="3600" b="1" dirty="0">
                <a:solidFill>
                  <a:schemeClr val="tx2"/>
                </a:solidFill>
              </a:rPr>
              <a:t>Not</a:t>
            </a:r>
            <a:r>
              <a:rPr lang="en-US" altLang="ko-KR" sz="3600" dirty="0">
                <a:solidFill>
                  <a:schemeClr val="tx1">
                    <a:lumMod val="75000"/>
                    <a:lumOff val="25000"/>
                  </a:schemeClr>
                </a:solidFill>
              </a:rPr>
              <a:t> require image segmentation, learning processes, or clustering implementation</a:t>
            </a:r>
          </a:p>
        </p:txBody>
      </p:sp>
      <p:pic>
        <p:nvPicPr>
          <p:cNvPr id="9220" name="Picture 4">
            <a:extLst>
              <a:ext uri="{FF2B5EF4-FFF2-40B4-BE49-F238E27FC236}">
                <a16:creationId xmlns:a16="http://schemas.microsoft.com/office/drawing/2014/main" id="{34667339-A9B6-F4C7-4676-59EB99BEDC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996" y="8524149"/>
            <a:ext cx="1107996" cy="11079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775C2F38-ED25-7D5C-A5D5-7840559F09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2402" y="8528439"/>
            <a:ext cx="1107996" cy="110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20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D41EDE2F-6F41-1409-E508-95EC1F6CFA0F}"/>
              </a:ext>
            </a:extLst>
          </p:cNvPr>
          <p:cNvSpPr/>
          <p:nvPr/>
        </p:nvSpPr>
        <p:spPr>
          <a:xfrm>
            <a:off x="945236" y="573731"/>
            <a:ext cx="6903364"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782C52B4-2D95-9395-79DB-E968141F59F8}"/>
              </a:ext>
            </a:extLst>
          </p:cNvPr>
          <p:cNvSpPr/>
          <p:nvPr/>
        </p:nvSpPr>
        <p:spPr>
          <a:xfrm>
            <a:off x="533400" y="2711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6C6FCE89-8DFE-664F-C1A1-06CF2391D0AF}"/>
              </a:ext>
            </a:extLst>
          </p:cNvPr>
          <p:cNvSpPr txBox="1"/>
          <p:nvPr/>
        </p:nvSpPr>
        <p:spPr>
          <a:xfrm>
            <a:off x="945237" y="575965"/>
            <a:ext cx="578460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01</a:t>
            </a:r>
            <a:r>
              <a:rPr lang="en-US" altLang="ko-KR" sz="5400" dirty="0">
                <a:solidFill>
                  <a:schemeClr val="tx1">
                    <a:lumMod val="50000"/>
                    <a:lumOff val="50000"/>
                  </a:schemeClr>
                </a:solidFill>
                <a:latin typeface="Bahnschrift" panose="020B0502040204020203" pitchFamily="34" charset="0"/>
              </a:rPr>
              <a:t>		Introduction</a:t>
            </a:r>
          </a:p>
        </p:txBody>
      </p:sp>
      <p:pic>
        <p:nvPicPr>
          <p:cNvPr id="7" name="그림 6">
            <a:extLst>
              <a:ext uri="{FF2B5EF4-FFF2-40B4-BE49-F238E27FC236}">
                <a16:creationId xmlns:a16="http://schemas.microsoft.com/office/drawing/2014/main" id="{43468174-294D-9C96-DDF6-489EAA377B4A}"/>
              </a:ext>
            </a:extLst>
          </p:cNvPr>
          <p:cNvPicPr>
            <a:picLocks noChangeAspect="1"/>
          </p:cNvPicPr>
          <p:nvPr/>
        </p:nvPicPr>
        <p:blipFill>
          <a:blip r:embed="rId3"/>
          <a:stretch>
            <a:fillRect/>
          </a:stretch>
        </p:blipFill>
        <p:spPr>
          <a:xfrm>
            <a:off x="5334000" y="2227285"/>
            <a:ext cx="8153400" cy="4388115"/>
          </a:xfrm>
          <a:prstGeom prst="rect">
            <a:avLst/>
          </a:prstGeom>
        </p:spPr>
      </p:pic>
      <p:sp>
        <p:nvSpPr>
          <p:cNvPr id="8" name="TextBox 7">
            <a:extLst>
              <a:ext uri="{FF2B5EF4-FFF2-40B4-BE49-F238E27FC236}">
                <a16:creationId xmlns:a16="http://schemas.microsoft.com/office/drawing/2014/main" id="{5062D4BC-E1AD-12CA-B544-BB38869E4E94}"/>
              </a:ext>
            </a:extLst>
          </p:cNvPr>
          <p:cNvSpPr txBox="1"/>
          <p:nvPr/>
        </p:nvSpPr>
        <p:spPr>
          <a:xfrm>
            <a:off x="7315200" y="6606072"/>
            <a:ext cx="4648200" cy="584775"/>
          </a:xfrm>
          <a:prstGeom prst="rect">
            <a:avLst/>
          </a:prstGeom>
          <a:noFill/>
        </p:spPr>
        <p:txBody>
          <a:bodyPr wrap="square" rtlCol="0">
            <a:spAutoFit/>
          </a:bodyPr>
          <a:lstStyle/>
          <a:p>
            <a:pPr algn="ctr"/>
            <a:r>
              <a:rPr lang="en-US" altLang="ko-KR" sz="3200" dirty="0">
                <a:solidFill>
                  <a:schemeClr val="bg1">
                    <a:lumMod val="65000"/>
                  </a:schemeClr>
                </a:solidFill>
                <a:latin typeface="Bahnschrift" panose="020B0502040204020203" pitchFamily="34" charset="0"/>
              </a:rPr>
              <a:t>&lt;Google image search&gt;</a:t>
            </a:r>
            <a:endParaRPr lang="ko-KR" altLang="en-US" sz="3200" dirty="0">
              <a:solidFill>
                <a:schemeClr val="bg1">
                  <a:lumMod val="65000"/>
                </a:schemeClr>
              </a:solidFill>
              <a:latin typeface="Bahnschrift" panose="020B0502040204020203" pitchFamily="34" charset="0"/>
            </a:endParaRPr>
          </a:p>
        </p:txBody>
      </p:sp>
      <p:sp>
        <p:nvSpPr>
          <p:cNvPr id="9" name="TextBox 8">
            <a:extLst>
              <a:ext uri="{FF2B5EF4-FFF2-40B4-BE49-F238E27FC236}">
                <a16:creationId xmlns:a16="http://schemas.microsoft.com/office/drawing/2014/main" id="{E09A6B95-E12B-B856-23C1-2AADE5CAB613}"/>
              </a:ext>
            </a:extLst>
          </p:cNvPr>
          <p:cNvSpPr txBox="1"/>
          <p:nvPr/>
        </p:nvSpPr>
        <p:spPr>
          <a:xfrm>
            <a:off x="2452437" y="8191500"/>
            <a:ext cx="13383126" cy="1200329"/>
          </a:xfrm>
          <a:prstGeom prst="rect">
            <a:avLst/>
          </a:prstGeom>
          <a:noFill/>
        </p:spPr>
        <p:txBody>
          <a:bodyPr wrap="square" rtlCol="0">
            <a:spAutoFit/>
          </a:bodyPr>
          <a:lstStyle/>
          <a:p>
            <a:pPr algn="ctr"/>
            <a:r>
              <a:rPr lang="en-US" altLang="ko-KR" sz="3600" dirty="0">
                <a:solidFill>
                  <a:schemeClr val="tx1">
                    <a:lumMod val="65000"/>
                    <a:lumOff val="35000"/>
                  </a:schemeClr>
                </a:solidFill>
                <a:latin typeface="Bahnschrift" panose="020B0502040204020203" pitchFamily="34" charset="0"/>
              </a:rPr>
              <a:t>Image retrieval has become an extremely active research area in the field of pattern recognition and artificial intelligence</a:t>
            </a:r>
            <a:endParaRPr lang="ko-KR" altLang="en-US" sz="36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360472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709C299D-BA3B-8A1F-78E4-DDD6EB2AA277}"/>
              </a:ext>
            </a:extLst>
          </p:cNvPr>
          <p:cNvSpPr/>
          <p:nvPr/>
        </p:nvSpPr>
        <p:spPr>
          <a:xfrm>
            <a:off x="6477000" y="6972300"/>
            <a:ext cx="5715000" cy="2895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D41EDE2F-6F41-1409-E508-95EC1F6CFA0F}"/>
              </a:ext>
            </a:extLst>
          </p:cNvPr>
          <p:cNvSpPr/>
          <p:nvPr/>
        </p:nvSpPr>
        <p:spPr>
          <a:xfrm>
            <a:off x="945236" y="573731"/>
            <a:ext cx="6903364"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782C52B4-2D95-9395-79DB-E968141F59F8}"/>
              </a:ext>
            </a:extLst>
          </p:cNvPr>
          <p:cNvSpPr/>
          <p:nvPr/>
        </p:nvSpPr>
        <p:spPr>
          <a:xfrm>
            <a:off x="533400" y="2711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6C6FCE89-8DFE-664F-C1A1-06CF2391D0AF}"/>
              </a:ext>
            </a:extLst>
          </p:cNvPr>
          <p:cNvSpPr txBox="1"/>
          <p:nvPr/>
        </p:nvSpPr>
        <p:spPr>
          <a:xfrm>
            <a:off x="945237" y="575965"/>
            <a:ext cx="578460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01</a:t>
            </a:r>
            <a:r>
              <a:rPr lang="en-US" altLang="ko-KR" sz="5400" dirty="0">
                <a:solidFill>
                  <a:schemeClr val="tx1">
                    <a:lumMod val="50000"/>
                    <a:lumOff val="50000"/>
                  </a:schemeClr>
                </a:solidFill>
                <a:latin typeface="Bahnschrift" panose="020B0502040204020203" pitchFamily="34" charset="0"/>
              </a:rPr>
              <a:t>		Introduction</a:t>
            </a:r>
          </a:p>
        </p:txBody>
      </p:sp>
      <p:pic>
        <p:nvPicPr>
          <p:cNvPr id="11" name="Picture 6">
            <a:extLst>
              <a:ext uri="{FF2B5EF4-FFF2-40B4-BE49-F238E27FC236}">
                <a16:creationId xmlns:a16="http://schemas.microsoft.com/office/drawing/2014/main" id="{5CCBAA10-24CF-520D-C3B4-958361E12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16195"/>
            <a:ext cx="14089528" cy="4491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AB761A7-FF8A-1448-9CBE-37FAA601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7429500"/>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C104D9-5EFF-9396-F872-25B2CBBCE82E}"/>
              </a:ext>
            </a:extLst>
          </p:cNvPr>
          <p:cNvSpPr txBox="1"/>
          <p:nvPr/>
        </p:nvSpPr>
        <p:spPr>
          <a:xfrm>
            <a:off x="9525000" y="7810500"/>
            <a:ext cx="3581400" cy="1200329"/>
          </a:xfrm>
          <a:prstGeom prst="rect">
            <a:avLst/>
          </a:prstGeom>
          <a:noFill/>
        </p:spPr>
        <p:txBody>
          <a:bodyPr wrap="square" rtlCol="0">
            <a:spAutoFit/>
          </a:bodyPr>
          <a:lstStyle/>
          <a:p>
            <a:r>
              <a:rPr lang="en-US" altLang="ko-KR" sz="3600" dirty="0"/>
              <a:t>MACHINE LEARNING</a:t>
            </a:r>
            <a:endParaRPr lang="ko-KR" altLang="en-US" sz="3600" dirty="0"/>
          </a:p>
        </p:txBody>
      </p:sp>
    </p:spTree>
    <p:extLst>
      <p:ext uri="{BB962C8B-B14F-4D97-AF65-F5344CB8AC3E}">
        <p14:creationId xmlns:p14="http://schemas.microsoft.com/office/powerpoint/2010/main" val="217988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22DD5-E7CA-0508-D643-343D376FBB35}"/>
              </a:ext>
            </a:extLst>
          </p:cNvPr>
          <p:cNvSpPr txBox="1"/>
          <p:nvPr/>
        </p:nvSpPr>
        <p:spPr>
          <a:xfrm>
            <a:off x="1501318" y="6270045"/>
            <a:ext cx="15285364" cy="3416320"/>
          </a:xfrm>
          <a:prstGeom prst="rect">
            <a:avLst/>
          </a:prstGeom>
          <a:noFill/>
        </p:spPr>
        <p:txBody>
          <a:bodyPr wrap="square" rtlCol="0">
            <a:spAutoFit/>
          </a:bodyPr>
          <a:lstStyle/>
          <a:p>
            <a:pPr algn="ctr"/>
            <a:r>
              <a:rPr lang="en-US" altLang="ko-KR" sz="4400" b="1" dirty="0">
                <a:solidFill>
                  <a:schemeClr val="tx1">
                    <a:lumMod val="75000"/>
                    <a:lumOff val="25000"/>
                  </a:schemeClr>
                </a:solidFill>
              </a:rPr>
              <a:t>CDH (Color Difference histogram)</a:t>
            </a:r>
          </a:p>
          <a:p>
            <a:pPr algn="ctr"/>
            <a:endParaRPr lang="en-US" altLang="ko-KR" sz="2800" b="1" dirty="0">
              <a:solidFill>
                <a:schemeClr val="tx1">
                  <a:lumMod val="75000"/>
                  <a:lumOff val="25000"/>
                </a:schemeClr>
              </a:solidFill>
            </a:endParaRPr>
          </a:p>
          <a:p>
            <a:pPr algn="ctr"/>
            <a:r>
              <a:rPr lang="en-US" altLang="ko-KR" sz="3600" dirty="0">
                <a:solidFill>
                  <a:schemeClr val="tx1">
                    <a:lumMod val="50000"/>
                    <a:lumOff val="50000"/>
                  </a:schemeClr>
                </a:solidFill>
              </a:rPr>
              <a:t>A new method of feature representation for content based image retrieval.</a:t>
            </a:r>
          </a:p>
          <a:p>
            <a:pPr algn="ctr"/>
            <a:endParaRPr lang="en-US" altLang="ko-KR" sz="3600" dirty="0">
              <a:solidFill>
                <a:schemeClr val="tx1">
                  <a:lumMod val="50000"/>
                  <a:lumOff val="50000"/>
                </a:schemeClr>
              </a:solidFill>
            </a:endParaRPr>
          </a:p>
          <a:p>
            <a:pPr algn="ctr"/>
            <a:r>
              <a:rPr lang="en-US" altLang="ko-KR" sz="3600" dirty="0">
                <a:solidFill>
                  <a:schemeClr val="tx1">
                    <a:lumMod val="50000"/>
                    <a:lumOff val="50000"/>
                  </a:schemeClr>
                </a:solidFill>
              </a:rPr>
              <a:t>The CDH can be viewed as a general visual attribute descriptor and has the discrimination power of low-level features and spatial layout.</a:t>
            </a:r>
            <a:endParaRPr lang="ko-KR" altLang="en-US" sz="3600" dirty="0">
              <a:solidFill>
                <a:schemeClr val="tx1">
                  <a:lumMod val="50000"/>
                  <a:lumOff val="50000"/>
                </a:schemeClr>
              </a:solidFill>
            </a:endParaRPr>
          </a:p>
        </p:txBody>
      </p:sp>
      <p:pic>
        <p:nvPicPr>
          <p:cNvPr id="10" name="그림 9">
            <a:extLst>
              <a:ext uri="{FF2B5EF4-FFF2-40B4-BE49-F238E27FC236}">
                <a16:creationId xmlns:a16="http://schemas.microsoft.com/office/drawing/2014/main" id="{D7271D56-A635-22A9-F6B3-F320B1FC7809}"/>
              </a:ext>
            </a:extLst>
          </p:cNvPr>
          <p:cNvPicPr>
            <a:picLocks noChangeAspect="1"/>
          </p:cNvPicPr>
          <p:nvPr/>
        </p:nvPicPr>
        <p:blipFill>
          <a:blip r:embed="rId3"/>
          <a:stretch>
            <a:fillRect/>
          </a:stretch>
        </p:blipFill>
        <p:spPr>
          <a:xfrm>
            <a:off x="4530241" y="2264965"/>
            <a:ext cx="9227518" cy="3170099"/>
          </a:xfrm>
          <a:prstGeom prst="rect">
            <a:avLst/>
          </a:prstGeom>
        </p:spPr>
      </p:pic>
      <p:sp>
        <p:nvSpPr>
          <p:cNvPr id="17" name="사각형: 둥근 모서리 16">
            <a:extLst>
              <a:ext uri="{FF2B5EF4-FFF2-40B4-BE49-F238E27FC236}">
                <a16:creationId xmlns:a16="http://schemas.microsoft.com/office/drawing/2014/main" id="{819ED858-CFAB-BD0C-21D3-F96DA1AE3A31}"/>
              </a:ext>
            </a:extLst>
          </p:cNvPr>
          <p:cNvSpPr/>
          <p:nvPr/>
        </p:nvSpPr>
        <p:spPr>
          <a:xfrm>
            <a:off x="945236" y="573731"/>
            <a:ext cx="6903364"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7F36CC8D-91DB-2E31-008E-0FD109FDD201}"/>
              </a:ext>
            </a:extLst>
          </p:cNvPr>
          <p:cNvSpPr/>
          <p:nvPr/>
        </p:nvSpPr>
        <p:spPr>
          <a:xfrm>
            <a:off x="533400" y="271165"/>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848EAAA0-F356-3B08-CE46-AB6EDD039D13}"/>
              </a:ext>
            </a:extLst>
          </p:cNvPr>
          <p:cNvSpPr txBox="1"/>
          <p:nvPr/>
        </p:nvSpPr>
        <p:spPr>
          <a:xfrm>
            <a:off x="945237" y="575965"/>
            <a:ext cx="578460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01</a:t>
            </a:r>
            <a:r>
              <a:rPr lang="en-US" altLang="ko-KR" sz="5400" dirty="0">
                <a:solidFill>
                  <a:schemeClr val="tx1">
                    <a:lumMod val="50000"/>
                    <a:lumOff val="50000"/>
                  </a:schemeClr>
                </a:solidFill>
                <a:latin typeface="Bahnschrift" panose="020B0502040204020203" pitchFamily="34" charset="0"/>
              </a:rPr>
              <a:t>		Introduction</a:t>
            </a:r>
          </a:p>
        </p:txBody>
      </p:sp>
    </p:spTree>
    <p:extLst>
      <p:ext uri="{BB962C8B-B14F-4D97-AF65-F5344CB8AC3E}">
        <p14:creationId xmlns:p14="http://schemas.microsoft.com/office/powerpoint/2010/main" val="269084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53FA30E8-60DC-E7FC-6C34-E2C7E6B06D2F}"/>
              </a:ext>
            </a:extLst>
          </p:cNvPr>
          <p:cNvSpPr/>
          <p:nvPr/>
        </p:nvSpPr>
        <p:spPr>
          <a:xfrm>
            <a:off x="1272718" y="2109316"/>
            <a:ext cx="15468600" cy="51677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E8048474-3B64-3A2D-FD1D-8CB171E94E5A}"/>
              </a:ext>
            </a:extLst>
          </p:cNvPr>
          <p:cNvSpPr/>
          <p:nvPr/>
        </p:nvSpPr>
        <p:spPr>
          <a:xfrm>
            <a:off x="945236" y="569266"/>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C8F5A2C-28FD-1337-367D-84E63D05696B}"/>
              </a:ext>
            </a:extLst>
          </p:cNvPr>
          <p:cNvSpPr/>
          <p:nvPr/>
        </p:nvSpPr>
        <p:spPr>
          <a:xfrm>
            <a:off x="533400" y="2667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A06B008-14F6-24AD-EAEA-31112AC704E0}"/>
              </a:ext>
            </a:extLst>
          </p:cNvPr>
          <p:cNvSpPr txBox="1"/>
          <p:nvPr/>
        </p:nvSpPr>
        <p:spPr>
          <a:xfrm>
            <a:off x="945237" y="571500"/>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sp>
        <p:nvSpPr>
          <p:cNvPr id="11" name="TextBox 10">
            <a:extLst>
              <a:ext uri="{FF2B5EF4-FFF2-40B4-BE49-F238E27FC236}">
                <a16:creationId xmlns:a16="http://schemas.microsoft.com/office/drawing/2014/main" id="{8FE4A467-A557-B663-4B84-8D7808909BDB}"/>
              </a:ext>
            </a:extLst>
          </p:cNvPr>
          <p:cNvSpPr txBox="1"/>
          <p:nvPr/>
        </p:nvSpPr>
        <p:spPr>
          <a:xfrm>
            <a:off x="1631036" y="2257252"/>
            <a:ext cx="15285364" cy="4616648"/>
          </a:xfrm>
          <a:prstGeom prst="rect">
            <a:avLst/>
          </a:prstGeom>
          <a:noFill/>
        </p:spPr>
        <p:txBody>
          <a:bodyPr wrap="square" rtlCol="0">
            <a:spAutoFit/>
          </a:bodyPr>
          <a:lstStyle/>
          <a:p>
            <a:pPr algn="ctr"/>
            <a:r>
              <a:rPr lang="en-US" altLang="ko-KR" sz="5400" b="1" dirty="0">
                <a:solidFill>
                  <a:srgbClr val="AAC3C3"/>
                </a:solidFill>
              </a:rPr>
              <a:t>CBIR</a:t>
            </a:r>
          </a:p>
          <a:p>
            <a:pPr algn="ctr"/>
            <a:endParaRPr lang="en-US" altLang="ko-KR" sz="2800" b="1" dirty="0">
              <a:solidFill>
                <a:schemeClr val="tx1">
                  <a:lumMod val="75000"/>
                  <a:lumOff val="25000"/>
                </a:schemeClr>
              </a:solidFill>
            </a:endParaRPr>
          </a:p>
          <a:p>
            <a:pPr marL="571500" indent="-571500">
              <a:buFont typeface="Arial" panose="020B0604020202020204" pitchFamily="34" charset="0"/>
              <a:buChar char="•"/>
            </a:pPr>
            <a:r>
              <a:rPr lang="en-US" altLang="ko-KR" sz="4400" b="1" dirty="0">
                <a:solidFill>
                  <a:schemeClr val="tx1">
                    <a:lumMod val="65000"/>
                    <a:lumOff val="35000"/>
                  </a:schemeClr>
                </a:solidFill>
              </a:rPr>
              <a:t>Global</a:t>
            </a:r>
          </a:p>
          <a:p>
            <a:r>
              <a:rPr lang="en-US" altLang="ko-KR" sz="4400" dirty="0">
                <a:solidFill>
                  <a:schemeClr val="tx1">
                    <a:lumMod val="50000"/>
                    <a:lumOff val="50000"/>
                  </a:schemeClr>
                </a:solidFill>
              </a:rPr>
              <a:t>	</a:t>
            </a:r>
            <a:r>
              <a:rPr lang="en-US" altLang="ko-KR" sz="3600" dirty="0">
                <a:solidFill>
                  <a:schemeClr val="tx1">
                    <a:lumMod val="50000"/>
                    <a:lumOff val="50000"/>
                  </a:schemeClr>
                </a:solidFill>
              </a:rPr>
              <a:t>aim at the whole image as visual content, e.g., color, texture and shape</a:t>
            </a:r>
          </a:p>
          <a:p>
            <a:endParaRPr lang="en-US" altLang="ko-KR" sz="3600" dirty="0">
              <a:solidFill>
                <a:schemeClr val="tx1">
                  <a:lumMod val="50000"/>
                  <a:lumOff val="50000"/>
                </a:schemeClr>
              </a:solidFill>
            </a:endParaRPr>
          </a:p>
          <a:p>
            <a:pPr marL="571500" indent="-571500">
              <a:buFont typeface="Arial" panose="020B0604020202020204" pitchFamily="34" charset="0"/>
              <a:buChar char="•"/>
            </a:pPr>
            <a:r>
              <a:rPr lang="en-US" altLang="ko-KR" sz="4400" b="1" dirty="0">
                <a:solidFill>
                  <a:schemeClr val="tx1">
                    <a:lumMod val="65000"/>
                    <a:lumOff val="35000"/>
                  </a:schemeClr>
                </a:solidFill>
              </a:rPr>
              <a:t>Local</a:t>
            </a:r>
          </a:p>
          <a:p>
            <a:r>
              <a:rPr lang="en-US" altLang="ko-KR" sz="4400" b="1" dirty="0">
                <a:solidFill>
                  <a:schemeClr val="tx1">
                    <a:lumMod val="65000"/>
                    <a:lumOff val="35000"/>
                  </a:schemeClr>
                </a:solidFill>
              </a:rPr>
              <a:t>	</a:t>
            </a:r>
            <a:r>
              <a:rPr lang="en-US" altLang="ko-KR" sz="3600" dirty="0">
                <a:solidFill>
                  <a:schemeClr val="tx1">
                    <a:lumMod val="50000"/>
                    <a:lumOff val="50000"/>
                  </a:schemeClr>
                </a:solidFill>
              </a:rPr>
              <a:t>focus mainly on key points or salient patches</a:t>
            </a:r>
            <a:endParaRPr lang="ko-KR" altLang="en-US" sz="3600" dirty="0">
              <a:solidFill>
                <a:schemeClr val="tx1">
                  <a:lumMod val="50000"/>
                  <a:lumOff val="50000"/>
                </a:schemeClr>
              </a:solidFill>
            </a:endParaRPr>
          </a:p>
        </p:txBody>
      </p:sp>
      <p:pic>
        <p:nvPicPr>
          <p:cNvPr id="3076" name="Picture 4">
            <a:extLst>
              <a:ext uri="{FF2B5EF4-FFF2-40B4-BE49-F238E27FC236}">
                <a16:creationId xmlns:a16="http://schemas.microsoft.com/office/drawing/2014/main" id="{87AD7B48-A588-70A1-2A0D-1CC69AD2B1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7959884"/>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D6D6E42-5E62-FD35-29BA-3FE7D7F5C01F}"/>
              </a:ext>
            </a:extLst>
          </p:cNvPr>
          <p:cNvSpPr txBox="1"/>
          <p:nvPr/>
        </p:nvSpPr>
        <p:spPr>
          <a:xfrm>
            <a:off x="4396918" y="8098264"/>
            <a:ext cx="12039600" cy="1323439"/>
          </a:xfrm>
          <a:prstGeom prst="rect">
            <a:avLst/>
          </a:prstGeom>
          <a:noFill/>
        </p:spPr>
        <p:txBody>
          <a:bodyPr wrap="square" rtlCol="0">
            <a:spAutoFit/>
          </a:bodyPr>
          <a:lstStyle/>
          <a:p>
            <a:r>
              <a:rPr lang="en-US" altLang="ko-KR" sz="4000" dirty="0">
                <a:solidFill>
                  <a:schemeClr val="tx1">
                    <a:lumMod val="65000"/>
                    <a:lumOff val="35000"/>
                  </a:schemeClr>
                </a:solidFill>
              </a:rPr>
              <a:t>Various algorithms have been designed for the extraction </a:t>
            </a:r>
          </a:p>
          <a:p>
            <a:r>
              <a:rPr lang="en-US" altLang="ko-KR" sz="4000" dirty="0">
                <a:solidFill>
                  <a:schemeClr val="tx1">
                    <a:lumMod val="65000"/>
                    <a:lumOff val="35000"/>
                  </a:schemeClr>
                </a:solidFill>
              </a:rPr>
              <a:t>of global and local features</a:t>
            </a:r>
            <a:endParaRPr lang="ko-KR" altLang="en-US" sz="4000" dirty="0">
              <a:solidFill>
                <a:schemeClr val="tx1">
                  <a:lumMod val="65000"/>
                  <a:lumOff val="35000"/>
                </a:schemeClr>
              </a:solidFill>
            </a:endParaRPr>
          </a:p>
        </p:txBody>
      </p:sp>
    </p:spTree>
    <p:extLst>
      <p:ext uri="{BB962C8B-B14F-4D97-AF65-F5344CB8AC3E}">
        <p14:creationId xmlns:p14="http://schemas.microsoft.com/office/powerpoint/2010/main" val="9636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E8048474-3B64-3A2D-FD1D-8CB171E94E5A}"/>
              </a:ext>
            </a:extLst>
          </p:cNvPr>
          <p:cNvSpPr/>
          <p:nvPr/>
        </p:nvSpPr>
        <p:spPr>
          <a:xfrm>
            <a:off x="945236" y="569266"/>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C8F5A2C-28FD-1337-367D-84E63D05696B}"/>
              </a:ext>
            </a:extLst>
          </p:cNvPr>
          <p:cNvSpPr/>
          <p:nvPr/>
        </p:nvSpPr>
        <p:spPr>
          <a:xfrm>
            <a:off x="533400" y="2667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A06B008-14F6-24AD-EAEA-31112AC704E0}"/>
              </a:ext>
            </a:extLst>
          </p:cNvPr>
          <p:cNvSpPr txBox="1"/>
          <p:nvPr/>
        </p:nvSpPr>
        <p:spPr>
          <a:xfrm>
            <a:off x="945237" y="571500"/>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sp>
        <p:nvSpPr>
          <p:cNvPr id="5" name="TextBox 4">
            <a:extLst>
              <a:ext uri="{FF2B5EF4-FFF2-40B4-BE49-F238E27FC236}">
                <a16:creationId xmlns:a16="http://schemas.microsoft.com/office/drawing/2014/main" id="{48CBAEEA-CD2B-F8BF-95BC-EE957EDB541A}"/>
              </a:ext>
            </a:extLst>
          </p:cNvPr>
          <p:cNvSpPr txBox="1"/>
          <p:nvPr/>
        </p:nvSpPr>
        <p:spPr>
          <a:xfrm>
            <a:off x="6248400" y="2521118"/>
            <a:ext cx="2514600" cy="1015663"/>
          </a:xfrm>
          <a:prstGeom prst="rect">
            <a:avLst/>
          </a:prstGeom>
          <a:noFill/>
        </p:spPr>
        <p:txBody>
          <a:bodyPr wrap="square" rtlCol="0">
            <a:spAutoFit/>
          </a:bodyPr>
          <a:lstStyle/>
          <a:p>
            <a:r>
              <a:rPr lang="en-US" altLang="ko-KR" sz="6000" b="1" dirty="0">
                <a:solidFill>
                  <a:schemeClr val="tx1">
                    <a:lumMod val="65000"/>
                    <a:lumOff val="35000"/>
                  </a:schemeClr>
                </a:solidFill>
              </a:rPr>
              <a:t>COLOR</a:t>
            </a:r>
            <a:endParaRPr lang="ko-KR" altLang="en-US" sz="6000" b="1" dirty="0">
              <a:solidFill>
                <a:schemeClr val="tx1">
                  <a:lumMod val="65000"/>
                  <a:lumOff val="35000"/>
                </a:schemeClr>
              </a:solidFill>
            </a:endParaRPr>
          </a:p>
        </p:txBody>
      </p:sp>
      <p:sp>
        <p:nvSpPr>
          <p:cNvPr id="6" name="TextBox 5">
            <a:extLst>
              <a:ext uri="{FF2B5EF4-FFF2-40B4-BE49-F238E27FC236}">
                <a16:creationId xmlns:a16="http://schemas.microsoft.com/office/drawing/2014/main" id="{F475CCEB-06C8-0774-8A8F-39411FCB17BA}"/>
              </a:ext>
            </a:extLst>
          </p:cNvPr>
          <p:cNvSpPr txBox="1"/>
          <p:nvPr/>
        </p:nvSpPr>
        <p:spPr>
          <a:xfrm>
            <a:off x="1333500" y="4610100"/>
            <a:ext cx="15620999" cy="1200329"/>
          </a:xfrm>
          <a:prstGeom prst="rect">
            <a:avLst/>
          </a:prstGeom>
          <a:noFill/>
        </p:spPr>
        <p:txBody>
          <a:bodyPr wrap="square" rtlCol="0">
            <a:spAutoFit/>
          </a:bodyPr>
          <a:lstStyle/>
          <a:p>
            <a:pPr algn="ctr"/>
            <a:r>
              <a:rPr lang="en-US" altLang="ko-KR" sz="3600" dirty="0">
                <a:solidFill>
                  <a:srgbClr val="7F7F7F"/>
                </a:solidFill>
              </a:rPr>
              <a:t> wavelength-dependent perception and has become a very important visual cue for image retrieval and object recognition</a:t>
            </a:r>
            <a:endParaRPr lang="ko-KR" altLang="en-US" sz="3600" dirty="0">
              <a:solidFill>
                <a:srgbClr val="7F7F7F"/>
              </a:solidFill>
            </a:endParaRPr>
          </a:p>
        </p:txBody>
      </p:sp>
      <p:pic>
        <p:nvPicPr>
          <p:cNvPr id="6148" name="Picture 4">
            <a:extLst>
              <a:ext uri="{FF2B5EF4-FFF2-40B4-BE49-F238E27FC236}">
                <a16:creationId xmlns:a16="http://schemas.microsoft.com/office/drawing/2014/main" id="{640007FB-B3E2-5CA9-8132-CB00CB4B87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3999" y="2019300"/>
            <a:ext cx="2019300" cy="2019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715D8E-C2CB-3EBF-216C-F5B8B2053AB7}"/>
              </a:ext>
            </a:extLst>
          </p:cNvPr>
          <p:cNvSpPr txBox="1"/>
          <p:nvPr/>
        </p:nvSpPr>
        <p:spPr>
          <a:xfrm>
            <a:off x="0" y="5962472"/>
            <a:ext cx="18268951" cy="646331"/>
          </a:xfrm>
          <a:prstGeom prst="rect">
            <a:avLst/>
          </a:prstGeom>
          <a:noFill/>
        </p:spPr>
        <p:txBody>
          <a:bodyPr wrap="square" rtlCol="0">
            <a:spAutoFit/>
          </a:bodyPr>
          <a:lstStyle/>
          <a:p>
            <a:pPr algn="ctr"/>
            <a:r>
              <a:rPr lang="en-US" altLang="ko-KR" sz="3600" dirty="0">
                <a:solidFill>
                  <a:srgbClr val="A65858"/>
                </a:solidFill>
              </a:rPr>
              <a:t>color histograms characterize the spatial structures of images with difficulty</a:t>
            </a:r>
            <a:endParaRPr lang="ko-KR" altLang="en-US" sz="3600" dirty="0">
              <a:solidFill>
                <a:srgbClr val="A65858"/>
              </a:solidFill>
            </a:endParaRPr>
          </a:p>
        </p:txBody>
      </p:sp>
      <p:sp>
        <p:nvSpPr>
          <p:cNvPr id="11" name="TextBox 10">
            <a:extLst>
              <a:ext uri="{FF2B5EF4-FFF2-40B4-BE49-F238E27FC236}">
                <a16:creationId xmlns:a16="http://schemas.microsoft.com/office/drawing/2014/main" id="{3073CAD0-1B35-589E-9660-9169B4EA9370}"/>
              </a:ext>
            </a:extLst>
          </p:cNvPr>
          <p:cNvSpPr txBox="1"/>
          <p:nvPr/>
        </p:nvSpPr>
        <p:spPr>
          <a:xfrm>
            <a:off x="36978" y="7886700"/>
            <a:ext cx="18268951" cy="1754326"/>
          </a:xfrm>
          <a:prstGeom prst="rect">
            <a:avLst/>
          </a:prstGeom>
          <a:noFill/>
        </p:spPr>
        <p:txBody>
          <a:bodyPr wrap="square" rtlCol="0">
            <a:spAutoFit/>
          </a:bodyPr>
          <a:lstStyle/>
          <a:p>
            <a:pPr algn="ctr"/>
            <a:r>
              <a:rPr lang="en-US" altLang="ko-KR" sz="3600" b="0" i="0" dirty="0">
                <a:solidFill>
                  <a:schemeClr val="accent1">
                    <a:lumMod val="75000"/>
                  </a:schemeClr>
                </a:solidFill>
                <a:effectLst/>
                <a:latin typeface="-apple-system"/>
              </a:rPr>
              <a:t>Suggested by multiple color descriptors to leverage spatial information</a:t>
            </a:r>
            <a:br>
              <a:rPr lang="en-US" altLang="ko-KR" sz="3600" dirty="0">
                <a:solidFill>
                  <a:schemeClr val="accent1">
                    <a:lumMod val="75000"/>
                  </a:schemeClr>
                </a:solidFill>
              </a:rPr>
            </a:br>
            <a:r>
              <a:rPr lang="en-US" altLang="ko-KR" sz="3600" b="0" i="0" dirty="0">
                <a:solidFill>
                  <a:schemeClr val="accent1">
                    <a:lumMod val="75000"/>
                  </a:schemeClr>
                </a:solidFill>
                <a:effectLst/>
                <a:latin typeface="-apple-system"/>
              </a:rPr>
              <a:t>ex) Key color descriptors, color layout descriptors and expandable color descriptors </a:t>
            </a:r>
          </a:p>
          <a:p>
            <a:pPr algn="ctr"/>
            <a:r>
              <a:rPr lang="en-US" altLang="ko-KR" sz="3600" b="0" i="0" dirty="0">
                <a:solidFill>
                  <a:schemeClr val="accent1">
                    <a:lumMod val="75000"/>
                  </a:schemeClr>
                </a:solidFill>
                <a:effectLst/>
                <a:latin typeface="-apple-system"/>
              </a:rPr>
              <a:t>in MPEG-&amp; standards</a:t>
            </a:r>
            <a:endParaRPr lang="ko-KR" altLang="en-US" sz="3600" dirty="0">
              <a:solidFill>
                <a:schemeClr val="accent1">
                  <a:lumMod val="75000"/>
                </a:schemeClr>
              </a:solidFill>
            </a:endParaRPr>
          </a:p>
        </p:txBody>
      </p:sp>
      <p:pic>
        <p:nvPicPr>
          <p:cNvPr id="12" name="Picture 4">
            <a:extLst>
              <a:ext uri="{FF2B5EF4-FFF2-40B4-BE49-F238E27FC236}">
                <a16:creationId xmlns:a16="http://schemas.microsoft.com/office/drawing/2014/main" id="{DA77D7B0-75BB-DCE2-7A3D-9C31C244E4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9143999" y="6896099"/>
            <a:ext cx="762001" cy="76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3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E8048474-3B64-3A2D-FD1D-8CB171E94E5A}"/>
              </a:ext>
            </a:extLst>
          </p:cNvPr>
          <p:cNvSpPr/>
          <p:nvPr/>
        </p:nvSpPr>
        <p:spPr>
          <a:xfrm>
            <a:off x="945236" y="569266"/>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C8F5A2C-28FD-1337-367D-84E63D05696B}"/>
              </a:ext>
            </a:extLst>
          </p:cNvPr>
          <p:cNvSpPr/>
          <p:nvPr/>
        </p:nvSpPr>
        <p:spPr>
          <a:xfrm>
            <a:off x="533400" y="2667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A06B008-14F6-24AD-EAEA-31112AC704E0}"/>
              </a:ext>
            </a:extLst>
          </p:cNvPr>
          <p:cNvSpPr txBox="1"/>
          <p:nvPr/>
        </p:nvSpPr>
        <p:spPr>
          <a:xfrm>
            <a:off x="945237" y="571500"/>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sp>
        <p:nvSpPr>
          <p:cNvPr id="6" name="TextBox 5">
            <a:extLst>
              <a:ext uri="{FF2B5EF4-FFF2-40B4-BE49-F238E27FC236}">
                <a16:creationId xmlns:a16="http://schemas.microsoft.com/office/drawing/2014/main" id="{D4FF9A1B-91E4-5052-B94E-CA88771EE7A6}"/>
              </a:ext>
            </a:extLst>
          </p:cNvPr>
          <p:cNvSpPr txBox="1"/>
          <p:nvPr/>
        </p:nvSpPr>
        <p:spPr>
          <a:xfrm>
            <a:off x="5867400" y="2768769"/>
            <a:ext cx="3352800" cy="1015663"/>
          </a:xfrm>
          <a:prstGeom prst="rect">
            <a:avLst/>
          </a:prstGeom>
          <a:noFill/>
        </p:spPr>
        <p:txBody>
          <a:bodyPr wrap="square" rtlCol="0">
            <a:spAutoFit/>
          </a:bodyPr>
          <a:lstStyle/>
          <a:p>
            <a:r>
              <a:rPr lang="en-US" altLang="ko-KR" sz="6000" b="1" dirty="0">
                <a:solidFill>
                  <a:schemeClr val="tx1">
                    <a:lumMod val="65000"/>
                    <a:lumOff val="35000"/>
                  </a:schemeClr>
                </a:solidFill>
              </a:rPr>
              <a:t>TEXTURE</a:t>
            </a:r>
            <a:endParaRPr lang="ko-KR" altLang="en-US" sz="6000" b="1" dirty="0">
              <a:solidFill>
                <a:schemeClr val="tx1">
                  <a:lumMod val="65000"/>
                  <a:lumOff val="35000"/>
                </a:schemeClr>
              </a:solidFill>
            </a:endParaRPr>
          </a:p>
        </p:txBody>
      </p:sp>
      <p:pic>
        <p:nvPicPr>
          <p:cNvPr id="5122" name="Picture 2">
            <a:extLst>
              <a:ext uri="{FF2B5EF4-FFF2-40B4-BE49-F238E27FC236}">
                <a16:creationId xmlns:a16="http://schemas.microsoft.com/office/drawing/2014/main" id="{44113A30-B5DC-42F6-7A97-32EDA5B44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1235" y="2171700"/>
            <a:ext cx="2209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73CAEC-77F7-A6CA-B198-6D354432FF43}"/>
              </a:ext>
            </a:extLst>
          </p:cNvPr>
          <p:cNvSpPr txBox="1"/>
          <p:nvPr/>
        </p:nvSpPr>
        <p:spPr>
          <a:xfrm>
            <a:off x="1333500" y="5477969"/>
            <a:ext cx="15620999" cy="646331"/>
          </a:xfrm>
          <a:prstGeom prst="rect">
            <a:avLst/>
          </a:prstGeom>
          <a:noFill/>
        </p:spPr>
        <p:txBody>
          <a:bodyPr wrap="square" rtlCol="0">
            <a:spAutoFit/>
          </a:bodyPr>
          <a:lstStyle/>
          <a:p>
            <a:pPr algn="ctr"/>
            <a:r>
              <a:rPr lang="en-US" altLang="ko-KR" sz="3600" dirty="0">
                <a:solidFill>
                  <a:schemeClr val="tx1">
                    <a:lumMod val="65000"/>
                    <a:lumOff val="35000"/>
                  </a:schemeClr>
                </a:solidFill>
              </a:rPr>
              <a:t>Also widely used in CBIR systems</a:t>
            </a:r>
            <a:endParaRPr lang="ko-KR" altLang="en-US" sz="36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9E8BA6-4B24-6F4E-955D-2BD9895D66FD}"/>
              </a:ext>
            </a:extLst>
          </p:cNvPr>
          <p:cNvSpPr txBox="1"/>
          <p:nvPr/>
        </p:nvSpPr>
        <p:spPr>
          <a:xfrm>
            <a:off x="945236" y="6500844"/>
            <a:ext cx="16972428" cy="1754326"/>
          </a:xfrm>
          <a:prstGeom prst="rect">
            <a:avLst/>
          </a:prstGeom>
          <a:noFill/>
        </p:spPr>
        <p:txBody>
          <a:bodyPr wrap="square" rtlCol="0">
            <a:spAutoFit/>
          </a:bodyPr>
          <a:lstStyle/>
          <a:p>
            <a:pPr algn="ctr"/>
            <a:r>
              <a:rPr lang="en-US" altLang="ko-KR" sz="3600">
                <a:solidFill>
                  <a:schemeClr val="accent3">
                    <a:lumMod val="50000"/>
                  </a:schemeClr>
                </a:solidFill>
              </a:rPr>
              <a:t> Various algorithms have been designed for texture analysis, such as gray level co-occurrence matrices, the Tamura texture feature, the Markov random field model, Gabor filtering, and local binary patterns</a:t>
            </a:r>
            <a:endParaRPr lang="ko-KR" altLang="en-US" sz="3600" dirty="0">
              <a:solidFill>
                <a:schemeClr val="accent3">
                  <a:lumMod val="50000"/>
                </a:schemeClr>
              </a:solidFill>
            </a:endParaRPr>
          </a:p>
        </p:txBody>
      </p:sp>
      <p:sp>
        <p:nvSpPr>
          <p:cNvPr id="12" name="TextBox 11">
            <a:extLst>
              <a:ext uri="{FF2B5EF4-FFF2-40B4-BE49-F238E27FC236}">
                <a16:creationId xmlns:a16="http://schemas.microsoft.com/office/drawing/2014/main" id="{FE61AF77-5EF5-8356-FA29-1B483AD505B7}"/>
              </a:ext>
            </a:extLst>
          </p:cNvPr>
          <p:cNvSpPr txBox="1"/>
          <p:nvPr/>
        </p:nvSpPr>
        <p:spPr>
          <a:xfrm>
            <a:off x="85724" y="8499041"/>
            <a:ext cx="18268951" cy="646331"/>
          </a:xfrm>
          <a:prstGeom prst="rect">
            <a:avLst/>
          </a:prstGeom>
          <a:noFill/>
        </p:spPr>
        <p:txBody>
          <a:bodyPr wrap="square" rtlCol="0">
            <a:spAutoFit/>
          </a:bodyPr>
          <a:lstStyle/>
          <a:p>
            <a:pPr algn="ctr"/>
            <a:r>
              <a:rPr lang="en-US" altLang="ko-KR" sz="3600" b="0" i="0" dirty="0">
                <a:solidFill>
                  <a:schemeClr val="accent1">
                    <a:lumMod val="75000"/>
                  </a:schemeClr>
                </a:solidFill>
                <a:effectLst/>
                <a:latin typeface="-apple-system"/>
              </a:rPr>
              <a:t>Some algorithms can ultimately combine color and texture together</a:t>
            </a:r>
            <a:endParaRPr lang="ko-KR" altLang="en-US" sz="3600" dirty="0">
              <a:solidFill>
                <a:schemeClr val="accent1">
                  <a:lumMod val="75000"/>
                </a:schemeClr>
              </a:solidFill>
            </a:endParaRPr>
          </a:p>
        </p:txBody>
      </p:sp>
    </p:spTree>
    <p:extLst>
      <p:ext uri="{BB962C8B-B14F-4D97-AF65-F5344CB8AC3E}">
        <p14:creationId xmlns:p14="http://schemas.microsoft.com/office/powerpoint/2010/main" val="288489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E8048474-3B64-3A2D-FD1D-8CB171E94E5A}"/>
              </a:ext>
            </a:extLst>
          </p:cNvPr>
          <p:cNvSpPr/>
          <p:nvPr/>
        </p:nvSpPr>
        <p:spPr>
          <a:xfrm>
            <a:off x="945236" y="569266"/>
            <a:ext cx="7467602" cy="10690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C8F5A2C-28FD-1337-367D-84E63D05696B}"/>
              </a:ext>
            </a:extLst>
          </p:cNvPr>
          <p:cNvSpPr/>
          <p:nvPr/>
        </p:nvSpPr>
        <p:spPr>
          <a:xfrm>
            <a:off x="533400" y="266700"/>
            <a:ext cx="1600200" cy="1519535"/>
          </a:xfrm>
          <a:prstGeom prst="ellipse">
            <a:avLst/>
          </a:prstGeom>
          <a:solidFill>
            <a:srgbClr val="AA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A06B008-14F6-24AD-EAEA-31112AC704E0}"/>
              </a:ext>
            </a:extLst>
          </p:cNvPr>
          <p:cNvSpPr txBox="1"/>
          <p:nvPr/>
        </p:nvSpPr>
        <p:spPr>
          <a:xfrm>
            <a:off x="945237" y="571500"/>
            <a:ext cx="6857999" cy="923330"/>
          </a:xfrm>
          <a:prstGeom prst="rect">
            <a:avLst/>
          </a:prstGeom>
          <a:noFill/>
        </p:spPr>
        <p:txBody>
          <a:bodyPr wrap="square" rtlCol="0">
            <a:spAutoFit/>
          </a:bodyPr>
          <a:lstStyle/>
          <a:p>
            <a:r>
              <a:rPr lang="en-US" altLang="ko-KR" sz="5400" b="1" dirty="0">
                <a:solidFill>
                  <a:schemeClr val="tx1">
                    <a:lumMod val="50000"/>
                    <a:lumOff val="50000"/>
                  </a:schemeClr>
                </a:solidFill>
                <a:latin typeface="Bahnschrift" panose="020B0502040204020203" pitchFamily="34" charset="0"/>
              </a:rPr>
              <a:t>02</a:t>
            </a:r>
            <a:r>
              <a:rPr lang="en-US" altLang="ko-KR" sz="5400" dirty="0">
                <a:solidFill>
                  <a:schemeClr val="tx1">
                    <a:lumMod val="50000"/>
                    <a:lumOff val="50000"/>
                  </a:schemeClr>
                </a:solidFill>
                <a:latin typeface="Bahnschrift" panose="020B0502040204020203" pitchFamily="34" charset="0"/>
              </a:rPr>
              <a:t>		Related work</a:t>
            </a:r>
          </a:p>
        </p:txBody>
      </p:sp>
      <p:sp>
        <p:nvSpPr>
          <p:cNvPr id="6" name="TextBox 5">
            <a:extLst>
              <a:ext uri="{FF2B5EF4-FFF2-40B4-BE49-F238E27FC236}">
                <a16:creationId xmlns:a16="http://schemas.microsoft.com/office/drawing/2014/main" id="{A87890F2-CCD2-395C-AB04-498D79D692E3}"/>
              </a:ext>
            </a:extLst>
          </p:cNvPr>
          <p:cNvSpPr txBox="1"/>
          <p:nvPr/>
        </p:nvSpPr>
        <p:spPr>
          <a:xfrm>
            <a:off x="6400800" y="2768769"/>
            <a:ext cx="3352800" cy="1015663"/>
          </a:xfrm>
          <a:prstGeom prst="rect">
            <a:avLst/>
          </a:prstGeom>
          <a:noFill/>
        </p:spPr>
        <p:txBody>
          <a:bodyPr wrap="square" rtlCol="0">
            <a:spAutoFit/>
          </a:bodyPr>
          <a:lstStyle/>
          <a:p>
            <a:r>
              <a:rPr lang="en-US" altLang="ko-KR" sz="6000" b="1" dirty="0">
                <a:solidFill>
                  <a:schemeClr val="tx1">
                    <a:lumMod val="65000"/>
                    <a:lumOff val="35000"/>
                  </a:schemeClr>
                </a:solidFill>
              </a:rPr>
              <a:t>SHAPE</a:t>
            </a:r>
            <a:endParaRPr lang="ko-KR" altLang="en-US" sz="6000" b="1" dirty="0">
              <a:solidFill>
                <a:schemeClr val="tx1">
                  <a:lumMod val="65000"/>
                  <a:lumOff val="35000"/>
                </a:schemeClr>
              </a:solidFill>
            </a:endParaRPr>
          </a:p>
        </p:txBody>
      </p:sp>
      <p:pic>
        <p:nvPicPr>
          <p:cNvPr id="7170" name="Picture 2">
            <a:extLst>
              <a:ext uri="{FF2B5EF4-FFF2-40B4-BE49-F238E27FC236}">
                <a16:creationId xmlns:a16="http://schemas.microsoft.com/office/drawing/2014/main" id="{5A9911BB-0235-DB1D-E620-CC38C8582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0" y="2286000"/>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A1C4DA-3B12-A7A6-7F9F-06772589D512}"/>
              </a:ext>
            </a:extLst>
          </p:cNvPr>
          <p:cNvSpPr txBox="1"/>
          <p:nvPr/>
        </p:nvSpPr>
        <p:spPr>
          <a:xfrm>
            <a:off x="1333500" y="5477969"/>
            <a:ext cx="15620999" cy="646331"/>
          </a:xfrm>
          <a:prstGeom prst="rect">
            <a:avLst/>
          </a:prstGeom>
          <a:noFill/>
        </p:spPr>
        <p:txBody>
          <a:bodyPr wrap="square" rtlCol="0">
            <a:spAutoFit/>
          </a:bodyPr>
          <a:lstStyle/>
          <a:p>
            <a:pPr algn="ctr"/>
            <a:r>
              <a:rPr lang="en-US" altLang="ko-KR" sz="3600" dirty="0">
                <a:solidFill>
                  <a:schemeClr val="tx1">
                    <a:lumMod val="65000"/>
                    <a:lumOff val="35000"/>
                  </a:schemeClr>
                </a:solidFill>
              </a:rPr>
              <a:t>Humans can recognize objects solely based on their shapes</a:t>
            </a:r>
            <a:endParaRPr lang="ko-KR" altLang="en-US" sz="36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C55D1D2-5F58-DC4D-4A34-986B76E4B261}"/>
              </a:ext>
            </a:extLst>
          </p:cNvPr>
          <p:cNvSpPr txBox="1"/>
          <p:nvPr/>
        </p:nvSpPr>
        <p:spPr>
          <a:xfrm>
            <a:off x="657785" y="6423773"/>
            <a:ext cx="16972428" cy="1200329"/>
          </a:xfrm>
          <a:prstGeom prst="rect">
            <a:avLst/>
          </a:prstGeom>
          <a:noFill/>
        </p:spPr>
        <p:txBody>
          <a:bodyPr wrap="square" rtlCol="0">
            <a:spAutoFit/>
          </a:bodyPr>
          <a:lstStyle/>
          <a:p>
            <a:pPr algn="ctr"/>
            <a:r>
              <a:rPr lang="en-US" altLang="ko-KR" sz="3600" dirty="0">
                <a:solidFill>
                  <a:srgbClr val="A65858"/>
                </a:solidFill>
              </a:rPr>
              <a:t>In many cases, shape feature extraction requires the use of image segmentation; </a:t>
            </a:r>
          </a:p>
          <a:p>
            <a:pPr algn="ctr"/>
            <a:r>
              <a:rPr lang="en-US" altLang="ko-KR" sz="3600" dirty="0">
                <a:solidFill>
                  <a:srgbClr val="A65858"/>
                </a:solidFill>
              </a:rPr>
              <a:t>this remains difficult, thereby limiting its application in practice.</a:t>
            </a:r>
            <a:endParaRPr lang="ko-KR" altLang="en-US" sz="3600" dirty="0">
              <a:solidFill>
                <a:srgbClr val="A65858"/>
              </a:solidFill>
            </a:endParaRPr>
          </a:p>
        </p:txBody>
      </p:sp>
    </p:spTree>
    <p:extLst>
      <p:ext uri="{BB962C8B-B14F-4D97-AF65-F5344CB8AC3E}">
        <p14:creationId xmlns:p14="http://schemas.microsoft.com/office/powerpoint/2010/main" val="2055721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1734</Words>
  <Application>Microsoft Office PowerPoint</Application>
  <PresentationFormat>사용자 지정</PresentationFormat>
  <Paragraphs>189</Paragraphs>
  <Slides>24</Slides>
  <Notes>20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24</vt:i4>
      </vt:variant>
    </vt:vector>
  </HeadingPairs>
  <TitlesOfParts>
    <vt:vector size="31" baseType="lpstr">
      <vt:lpstr>-apple-system</vt:lpstr>
      <vt:lpstr>맑은 고딕</vt:lpstr>
      <vt:lpstr>함초롬돋움</vt:lpstr>
      <vt:lpstr>Arial</vt:lpstr>
      <vt:lpstr>Bahnschrift</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Lee YunJi</cp:lastModifiedBy>
  <cp:revision>3</cp:revision>
  <dcterms:created xsi:type="dcterms:W3CDTF">2022-06-08T20:06:25Z</dcterms:created>
  <dcterms:modified xsi:type="dcterms:W3CDTF">2022-06-08T13:52:36Z</dcterms:modified>
</cp:coreProperties>
</file>