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341" r:id="rId3"/>
    <p:sldId id="347" r:id="rId4"/>
    <p:sldId id="342" r:id="rId5"/>
    <p:sldId id="285" r:id="rId6"/>
    <p:sldId id="282" r:id="rId7"/>
    <p:sldId id="281" r:id="rId8"/>
    <p:sldId id="356" r:id="rId9"/>
    <p:sldId id="350" r:id="rId10"/>
    <p:sldId id="294" r:id="rId11"/>
    <p:sldId id="343" r:id="rId12"/>
    <p:sldId id="310" r:id="rId13"/>
    <p:sldId id="311" r:id="rId14"/>
    <p:sldId id="357" r:id="rId15"/>
    <p:sldId id="30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45">
          <p15:clr>
            <a:srgbClr val="A4A3A4"/>
          </p15:clr>
        </p15:guide>
        <p15:guide id="2" pos="39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BA0B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86" autoAdjust="0"/>
    <p:restoredTop sz="91328" autoAdjust="0"/>
  </p:normalViewPr>
  <p:slideViewPr>
    <p:cSldViewPr>
      <p:cViewPr>
        <p:scale>
          <a:sx n="75" d="100"/>
          <a:sy n="75" d="100"/>
        </p:scale>
        <p:origin x="-516" y="-150"/>
      </p:cViewPr>
      <p:guideLst>
        <p:guide orient="horz" pos="2045"/>
        <p:guide pos="39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67438-E38A-4E9D-9D74-2FD20B9B0CCC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6BA84-CBC3-4DD0-87FD-D0AB1E60B3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53801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右侧的已选</a:t>
            </a:r>
            <a:r>
              <a:rPr lang="zh-CN" altLang="en-US" baseline="0" dirty="0" smtClean="0"/>
              <a:t>区没有变化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左侧待选区变化：以前的树形结构变成了平行结构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35A4A1-AFF6-4D9A-B09F-A1ACB3C7366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40712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35A4A1-AFF6-4D9A-B09F-A1ACB3C7366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2800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35A4A1-AFF6-4D9A-B09F-A1ACB3C7366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58721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35A4A1-AFF6-4D9A-B09F-A1ACB3C7366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5530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35A4A1-AFF6-4D9A-B09F-A1ACB3C7366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76958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35A4A1-AFF6-4D9A-B09F-A1ACB3C7366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66798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93457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9345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单击此处编辑清母版标题样式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1EDA-F55F-41C0-A3FA-22D118831B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保密结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5" y="5419471"/>
            <a:ext cx="4992556" cy="1438537"/>
          </a:xfrm>
          <a:prstGeom prst="rect">
            <a:avLst/>
          </a:prstGeom>
        </p:spPr>
      </p:pic>
      <p:sp>
        <p:nvSpPr>
          <p:cNvPr id="7" name="TextBox 15"/>
          <p:cNvSpPr>
            <a:spLocks noChangeArrowheads="1"/>
          </p:cNvSpPr>
          <p:nvPr userDrawn="1"/>
        </p:nvSpPr>
        <p:spPr bwMode="auto">
          <a:xfrm>
            <a:off x="4751521" y="2090573"/>
            <a:ext cx="2400300" cy="258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/>
          <a:p>
            <a:r>
              <a:rPr lang="zh-CN" altLang="en-US" sz="8000" b="1" dirty="0">
                <a:solidFill>
                  <a:srgbClr val="0070C0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感谢聆听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1462-5B67-41A3-ACEE-F047D95BB05E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1EDA-F55F-41C0-A3FA-22D118831B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1462-5B67-41A3-ACEE-F047D95BB05E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1EDA-F55F-41C0-A3FA-22D118831B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28671"/>
            <a:ext cx="5384800" cy="51974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28671"/>
            <a:ext cx="5384800" cy="51974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1462-5B67-41A3-ACEE-F047D95BB05E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1EDA-F55F-41C0-A3FA-22D118831B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071547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1785928"/>
            <a:ext cx="5386917" cy="4340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071547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1785928"/>
            <a:ext cx="5389033" cy="4340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1462-5B67-41A3-ACEE-F047D95BB05E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1EDA-F55F-41C0-A3FA-22D118831B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1462-5B67-41A3-ACEE-F047D95BB05E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1EDA-F55F-41C0-A3FA-22D118831B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1462-5B67-41A3-ACEE-F047D95BB05E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1EDA-F55F-41C0-A3FA-22D118831B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1462-5B67-41A3-ACEE-F047D95BB05E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1EDA-F55F-41C0-A3FA-22D118831B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1462-5B67-41A3-ACEE-F047D95BB05E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1EDA-F55F-41C0-A3FA-22D118831BE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428719" y="2558475"/>
            <a:ext cx="9334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单击此处添加标题 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90461" y="129406"/>
            <a:ext cx="10096571" cy="3706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785796"/>
            <a:ext cx="10972800" cy="5340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11462-5B67-41A3-ACEE-F047D95BB05E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81EDA-F55F-41C0-A3FA-22D118831B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华文隶书" pitchFamily="2" charset="-122"/>
          <a:ea typeface="华文隶书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500"/>
        </a:spcBef>
        <a:buClr>
          <a:srgbClr val="66FF33"/>
        </a:buClr>
        <a:buFont typeface="Wingdings" panose="05000000000000000000" pitchFamily="2" charset="2"/>
        <a:buChar char="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ts val="15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0.200.171.170:8080/ngbos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jpeg"/><Relationship Id="rId10" Type="http://schemas.openxmlformats.org/officeDocument/2006/relationships/image" Target="../media/image11.png"/><Relationship Id="rId4" Type="http://schemas.openxmlformats.org/officeDocument/2006/relationships/image" Target="../media/image15.jpeg"/><Relationship Id="rId9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0" y="1744661"/>
            <a:ext cx="12192000" cy="1470025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第三代业务支撑系统培训文档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67109" y="3571876"/>
            <a:ext cx="459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3770" y="-24"/>
            <a:ext cx="9639396" cy="623246"/>
          </a:xfrm>
          <a:prstGeom prst="rect">
            <a:avLst/>
          </a:prstGeom>
          <a:noFill/>
          <a:ln>
            <a:miter lim="800000"/>
          </a:ln>
        </p:spPr>
        <p:txBody>
          <a:bodyPr wrap="square" lIns="121917" tIns="60958" rIns="121917" bIns="60958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待支付和待打印订单处理流程</a:t>
            </a:r>
            <a:endParaRPr lang="zh-CN" altLang="en-US" sz="32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401" y="860342"/>
            <a:ext cx="10873209" cy="1354213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pPr marL="285750" indent="-285750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菜单路径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个人业务 </a:t>
            </a:r>
            <a:r>
              <a:rPr lang="en-US" altLang="zh-CN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 查询类 </a:t>
            </a:r>
            <a:r>
              <a:rPr lang="en-US" altLang="zh-CN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 工单信息类</a:t>
            </a:r>
            <a:r>
              <a:rPr lang="en-US" altLang="zh-CN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待支付（打印）订单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待支付待打印工单：操作按钮显示为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altLang="zh-CN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已支付待打印工单：操作按钮显示为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endParaRPr lang="en-US" altLang="zh-CN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取消业务办理工单：点击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/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注意：存在待支付和待打印订单不允许继续办理业务，对营业报表也有影响！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259" y="2346491"/>
            <a:ext cx="7758860" cy="211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701" y="4578498"/>
            <a:ext cx="7734900" cy="224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982170" y="2565144"/>
            <a:ext cx="720080" cy="1368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待打印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待支付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3434" y="4797152"/>
            <a:ext cx="720080" cy="1368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待打印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已支付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9" descr="DSC_2"/>
          <p:cNvSpPr>
            <a:spLocks noChangeAspect="1" noChangeArrowheads="1"/>
          </p:cNvSpPr>
          <p:nvPr/>
        </p:nvSpPr>
        <p:spPr bwMode="auto">
          <a:xfrm>
            <a:off x="6419128" y="2404093"/>
            <a:ext cx="3286124" cy="2181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5667372" y="2261817"/>
            <a:ext cx="464306" cy="602680"/>
          </a:xfrm>
          <a:prstGeom prst="rect">
            <a:avLst/>
          </a:prstGeom>
          <a:solidFill>
            <a:srgbClr val="2A5380"/>
          </a:solidFill>
          <a:ln w="12700">
            <a:noFill/>
            <a:miter lim="800000"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lIns="90000" tIns="46800" rIns="90000" bIns="46800" anchor="ctr"/>
          <a:lstStyle/>
          <a:p>
            <a:pPr algn="ctr" eaLnBrk="0" fontAlgn="t" hangingPunct="0">
              <a:spcBef>
                <a:spcPts val="0"/>
              </a:spcBef>
              <a:spcAft>
                <a:spcPts val="0"/>
              </a:spcAft>
            </a:pPr>
            <a:r>
              <a:rPr kumimoji="1" lang="en-US" altLang="ko-KR"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DotumChe" panose="020B0609000101010101" pitchFamily="49" charset="-127"/>
              </a:rPr>
              <a:t>I</a:t>
            </a:r>
          </a:p>
        </p:txBody>
      </p: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6208966" y="2214555"/>
            <a:ext cx="4199509" cy="727689"/>
          </a:xfrm>
          <a:prstGeom prst="rect">
            <a:avLst/>
          </a:prstGeom>
          <a:solidFill>
            <a:srgbClr val="3BA0BB"/>
          </a:solidFill>
          <a:ln w="12700">
            <a:noFill/>
            <a:miter lim="800000"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lIns="90000" tIns="46800" rIns="90000" bIns="46800" anchor="ctr"/>
          <a:lstStyle/>
          <a:p>
            <a:pPr marL="186055" algn="ctr" eaLnBrk="0" fontAlgn="t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en-US" altLang="ko-KR" sz="1400" b="1">
              <a:solidFill>
                <a:srgbClr val="0066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5667658" y="3455619"/>
            <a:ext cx="465609" cy="652429"/>
          </a:xfrm>
          <a:prstGeom prst="rect">
            <a:avLst/>
          </a:prstGeom>
          <a:solidFill>
            <a:srgbClr val="2A5380"/>
          </a:solidFill>
          <a:ln w="12700">
            <a:noFill/>
            <a:miter lim="800000"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lIns="90000" tIns="46800" rIns="90000" bIns="46800" anchor="ctr"/>
          <a:lstStyle/>
          <a:p>
            <a:pPr algn="ctr" eaLnBrk="0" fontAlgn="t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DotumChe" panose="020B0609000101010101" pitchFamily="49" charset="-127"/>
              </a:rPr>
              <a:t>II</a:t>
            </a:r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6192976" y="3348075"/>
            <a:ext cx="4199509" cy="808614"/>
          </a:xfrm>
          <a:prstGeom prst="rect">
            <a:avLst/>
          </a:prstGeom>
          <a:solidFill>
            <a:srgbClr val="3BA0BB"/>
          </a:solidFill>
          <a:ln w="12700">
            <a:noFill/>
            <a:miter lim="800000"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lIns="90000" tIns="46800" rIns="90000" bIns="46800" anchor="ctr"/>
          <a:lstStyle/>
          <a:p>
            <a:pPr marL="186055" algn="ctr" eaLnBrk="0" fontAlgn="t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en-US" altLang="ko-KR" sz="1400" b="1">
              <a:solidFill>
                <a:srgbClr val="006699"/>
              </a:solidFill>
              <a:latin typeface="HY강B"/>
              <a:ea typeface="HY강B"/>
              <a:cs typeface="HY강B"/>
            </a:endParaRPr>
          </a:p>
        </p:txBody>
      </p:sp>
      <p:sp>
        <p:nvSpPr>
          <p:cNvPr id="66" name="AutoShape 11"/>
          <p:cNvSpPr>
            <a:spLocks noChangeArrowheads="1"/>
          </p:cNvSpPr>
          <p:nvPr/>
        </p:nvSpPr>
        <p:spPr bwMode="gray">
          <a:xfrm>
            <a:off x="6147550" y="2367257"/>
            <a:ext cx="3607493" cy="432110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</a:ln>
        </p:spPr>
        <p:txBody>
          <a:bodyPr wrap="none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32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总体流程</a:t>
            </a:r>
            <a:endParaRPr kumimoji="1" lang="ko-KR" altLang="en-US" sz="3200" b="1" dirty="0">
              <a:solidFill>
                <a:srgbClr val="003366"/>
              </a:solidFill>
              <a:latin typeface="微软雅黑" panose="020B0503020204020204" pitchFamily="34" charset="-122"/>
              <a:ea typeface="Malgun Gothic" panose="020B0503020000020004" pitchFamily="34" charset="-127"/>
            </a:endParaRPr>
          </a:p>
        </p:txBody>
      </p:sp>
      <p:sp>
        <p:nvSpPr>
          <p:cNvPr id="67" name="AutoShape 13"/>
          <p:cNvSpPr>
            <a:spLocks noChangeArrowheads="1"/>
          </p:cNvSpPr>
          <p:nvPr/>
        </p:nvSpPr>
        <p:spPr bwMode="gray">
          <a:xfrm>
            <a:off x="6142420" y="3507220"/>
            <a:ext cx="3550107" cy="469067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</a:ln>
        </p:spPr>
        <p:txBody>
          <a:bodyPr wrap="none" anchor="ctr"/>
          <a:lstStyle/>
          <a:p>
            <a:pPr algn="ctr" latinLnBrk="1"/>
            <a:r>
              <a:rPr kumimoji="1" lang="zh-CN" altLang="en-US" sz="32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个人业务介绍</a:t>
            </a:r>
            <a:endParaRPr kumimoji="1" lang="ko-KR" altLang="en-US" sz="32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6" name="Group 15"/>
          <p:cNvGrpSpPr/>
          <p:nvPr/>
        </p:nvGrpSpPr>
        <p:grpSpPr bwMode="auto">
          <a:xfrm flipH="1">
            <a:off x="2627035" y="642918"/>
            <a:ext cx="1688832" cy="6215082"/>
            <a:chOff x="2225" y="2177"/>
            <a:chExt cx="581" cy="302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7" name="AutoShape 16"/>
            <p:cNvSpPr>
              <a:spLocks noChangeArrowheads="1"/>
            </p:cNvSpPr>
            <p:nvPr/>
          </p:nvSpPr>
          <p:spPr bwMode="auto">
            <a:xfrm rot="5400000" flipH="1" flipV="1">
              <a:off x="751" y="3651"/>
              <a:ext cx="3028" cy="79"/>
            </a:xfrm>
            <a:custGeom>
              <a:avLst/>
              <a:gdLst>
                <a:gd name="G0" fmla="+- 1226 0 0"/>
                <a:gd name="G1" fmla="+- 21600 0 1226"/>
                <a:gd name="G2" fmla="*/ 1226 1 2"/>
                <a:gd name="G3" fmla="+- 21600 0 G2"/>
                <a:gd name="G4" fmla="+/ 1226 21600 2"/>
                <a:gd name="G5" fmla="+/ G1 0 2"/>
                <a:gd name="G6" fmla="*/ 21600 21600 1226"/>
                <a:gd name="G7" fmla="*/ G6 1 2"/>
                <a:gd name="G8" fmla="+- 21600 0 G7"/>
                <a:gd name="G9" fmla="*/ 21600 1 2"/>
                <a:gd name="G10" fmla="+- 1226 0 G9"/>
                <a:gd name="G11" fmla="?: G10 G8 0"/>
                <a:gd name="G12" fmla="?: G10 G7 21600"/>
                <a:gd name="T0" fmla="*/ 20987 w 21600"/>
                <a:gd name="T1" fmla="*/ 10800 h 21600"/>
                <a:gd name="T2" fmla="*/ 10800 w 21600"/>
                <a:gd name="T3" fmla="*/ 21600 h 21600"/>
                <a:gd name="T4" fmla="*/ 613 w 21600"/>
                <a:gd name="T5" fmla="*/ 10800 h 21600"/>
                <a:gd name="T6" fmla="*/ 10800 w 21600"/>
                <a:gd name="T7" fmla="*/ 0 h 21600"/>
                <a:gd name="T8" fmla="*/ 2413 w 21600"/>
                <a:gd name="T9" fmla="*/ 2413 h 21600"/>
                <a:gd name="T10" fmla="*/ 19187 w 21600"/>
                <a:gd name="T11" fmla="*/ 1918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226" y="21600"/>
                  </a:lnTo>
                  <a:lnTo>
                    <a:pt x="20374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3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8" name="AutoShape 17"/>
            <p:cNvSpPr>
              <a:spLocks noChangeArrowheads="1"/>
            </p:cNvSpPr>
            <p:nvPr/>
          </p:nvSpPr>
          <p:spPr bwMode="auto">
            <a:xfrm rot="5400000" flipH="1" flipV="1">
              <a:off x="1028" y="3438"/>
              <a:ext cx="3028" cy="50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651 w 21600"/>
                <a:gd name="T13" fmla="*/ 4653 h 21600"/>
                <a:gd name="T14" fmla="*/ 16949 w 21600"/>
                <a:gd name="T15" fmla="*/ 1694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697" y="21600"/>
                  </a:lnTo>
                  <a:lnTo>
                    <a:pt x="1590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3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89" name="Group 18"/>
            <p:cNvGrpSpPr/>
            <p:nvPr/>
          </p:nvGrpSpPr>
          <p:grpSpPr bwMode="auto">
            <a:xfrm rot="5400000">
              <a:off x="1377" y="3459"/>
              <a:ext cx="2342" cy="516"/>
              <a:chOff x="1205" y="2250"/>
              <a:chExt cx="2180" cy="262"/>
            </a:xfrm>
            <a:grpFill/>
          </p:grpSpPr>
          <p:grpSp>
            <p:nvGrpSpPr>
              <p:cNvPr id="95" name="Group 19"/>
              <p:cNvGrpSpPr/>
              <p:nvPr/>
            </p:nvGrpSpPr>
            <p:grpSpPr bwMode="auto">
              <a:xfrm>
                <a:off x="1564" y="2250"/>
                <a:ext cx="688" cy="262"/>
                <a:chOff x="1564" y="2250"/>
                <a:chExt cx="688" cy="262"/>
              </a:xfrm>
              <a:grpFill/>
            </p:grpSpPr>
            <p:sp>
              <p:nvSpPr>
                <p:cNvPr id="101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564" y="2261"/>
                  <a:ext cx="406" cy="251"/>
                </a:xfrm>
                <a:prstGeom prst="line">
                  <a:avLst/>
                </a:prstGeom>
                <a:grpFill/>
                <a:ln w="12700">
                  <a:solidFill>
                    <a:srgbClr val="A4A4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zh-CN" altLang="en-US" sz="2300">
                    <a:solidFill>
                      <a:prstClr val="black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2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930" y="2250"/>
                  <a:ext cx="213" cy="262"/>
                </a:xfrm>
                <a:prstGeom prst="line">
                  <a:avLst/>
                </a:prstGeom>
                <a:grpFill/>
                <a:ln w="12700">
                  <a:solidFill>
                    <a:srgbClr val="A4A4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zh-CN" altLang="en-US" sz="2300">
                    <a:solidFill>
                      <a:prstClr val="black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3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2186" y="2261"/>
                  <a:ext cx="66" cy="251"/>
                </a:xfrm>
                <a:prstGeom prst="line">
                  <a:avLst/>
                </a:prstGeom>
                <a:grpFill/>
                <a:ln w="12700">
                  <a:solidFill>
                    <a:srgbClr val="A4A4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zh-CN" altLang="en-US" sz="2300">
                    <a:solidFill>
                      <a:prstClr val="black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96" name="Line 23"/>
              <p:cNvSpPr>
                <a:spLocks noChangeShapeType="1"/>
              </p:cNvSpPr>
              <p:nvPr/>
            </p:nvSpPr>
            <p:spPr bwMode="auto">
              <a:xfrm>
                <a:off x="2619" y="2261"/>
                <a:ext cx="406" cy="251"/>
              </a:xfrm>
              <a:prstGeom prst="line">
                <a:avLst/>
              </a:prstGeom>
              <a:grpFill/>
              <a:ln w="12700">
                <a:solidFill>
                  <a:srgbClr val="A4A4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3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7" name="Line 24"/>
              <p:cNvSpPr>
                <a:spLocks noChangeShapeType="1"/>
              </p:cNvSpPr>
              <p:nvPr/>
            </p:nvSpPr>
            <p:spPr bwMode="auto">
              <a:xfrm>
                <a:off x="2446" y="2250"/>
                <a:ext cx="212" cy="262"/>
              </a:xfrm>
              <a:prstGeom prst="line">
                <a:avLst/>
              </a:prstGeom>
              <a:grpFill/>
              <a:ln w="12700">
                <a:solidFill>
                  <a:srgbClr val="A4A4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3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8" name="Line 25"/>
              <p:cNvSpPr>
                <a:spLocks noChangeShapeType="1"/>
              </p:cNvSpPr>
              <p:nvPr/>
            </p:nvSpPr>
            <p:spPr bwMode="auto">
              <a:xfrm>
                <a:off x="2337" y="2261"/>
                <a:ext cx="67" cy="251"/>
              </a:xfrm>
              <a:prstGeom prst="line">
                <a:avLst/>
              </a:prstGeom>
              <a:grpFill/>
              <a:ln w="12700">
                <a:solidFill>
                  <a:srgbClr val="A4A4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3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9" name="Line 26"/>
              <p:cNvSpPr>
                <a:spLocks noChangeShapeType="1"/>
              </p:cNvSpPr>
              <p:nvPr/>
            </p:nvSpPr>
            <p:spPr bwMode="auto">
              <a:xfrm flipV="1">
                <a:off x="1205" y="2259"/>
                <a:ext cx="624" cy="253"/>
              </a:xfrm>
              <a:prstGeom prst="line">
                <a:avLst/>
              </a:prstGeom>
              <a:grpFill/>
              <a:ln w="12700">
                <a:solidFill>
                  <a:srgbClr val="A4A4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3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0" name="Line 27"/>
              <p:cNvSpPr>
                <a:spLocks noChangeShapeType="1"/>
              </p:cNvSpPr>
              <p:nvPr/>
            </p:nvSpPr>
            <p:spPr bwMode="auto">
              <a:xfrm flipH="1" flipV="1">
                <a:off x="2764" y="2259"/>
                <a:ext cx="621" cy="253"/>
              </a:xfrm>
              <a:prstGeom prst="line">
                <a:avLst/>
              </a:prstGeom>
              <a:grpFill/>
              <a:ln w="12700">
                <a:solidFill>
                  <a:srgbClr val="A4A4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3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104" name="Oval 35"/>
          <p:cNvSpPr>
            <a:spLocks noChangeArrowheads="1"/>
          </p:cNvSpPr>
          <p:nvPr/>
        </p:nvSpPr>
        <p:spPr bwMode="auto">
          <a:xfrm>
            <a:off x="1341152" y="2928935"/>
            <a:ext cx="1550987" cy="159979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12700">
            <a:noFill/>
            <a:rou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2300" dirty="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105" name="Text Box 36"/>
          <p:cNvSpPr txBox="1">
            <a:spLocks noChangeArrowheads="1"/>
          </p:cNvSpPr>
          <p:nvPr/>
        </p:nvSpPr>
        <p:spPr bwMode="auto">
          <a:xfrm>
            <a:off x="1238217" y="3214686"/>
            <a:ext cx="1674571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latinLnBrk="1"/>
            <a:r>
              <a:rPr kumimoji="1" lang="zh-CN" altLang="en-US" sz="32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第三代</a:t>
            </a:r>
            <a:r>
              <a:rPr kumimoji="1" lang="en-US" altLang="zh-CN" sz="32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endParaRPr kumimoji="1" lang="ko-KR" altLang="en-US" sz="32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5693693" y="4625289"/>
            <a:ext cx="465609" cy="652429"/>
          </a:xfrm>
          <a:prstGeom prst="rect">
            <a:avLst/>
          </a:prstGeom>
          <a:solidFill>
            <a:srgbClr val="2A5380"/>
          </a:solidFill>
          <a:ln w="12700">
            <a:noFill/>
            <a:miter lim="800000"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lIns="90000" tIns="46800" rIns="90000" bIns="46800" anchor="ctr"/>
          <a:lstStyle/>
          <a:p>
            <a:pPr algn="ctr" eaLnBrk="0" fontAlgn="t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DotumChe" panose="020B0609000101010101" pitchFamily="49" charset="-127"/>
              </a:rPr>
              <a:t>II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219012" y="4517745"/>
            <a:ext cx="4199509" cy="808614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lIns="90000" tIns="46800" rIns="90000" bIns="46800" anchor="ctr"/>
          <a:lstStyle/>
          <a:p>
            <a:pPr marL="186055" algn="ctr" eaLnBrk="0" fontAlgn="t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en-US" altLang="ko-KR" sz="1400" b="1">
              <a:solidFill>
                <a:srgbClr val="006699"/>
              </a:solidFill>
              <a:latin typeface="HY강B"/>
              <a:ea typeface="HY강B"/>
              <a:cs typeface="HY강B"/>
            </a:endParaRP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6168454" y="4676890"/>
            <a:ext cx="3550107" cy="469067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</a:ln>
        </p:spPr>
        <p:txBody>
          <a:bodyPr wrap="none" anchor="ctr"/>
          <a:lstStyle/>
          <a:p>
            <a:pPr algn="ctr" latinLnBrk="1"/>
            <a:r>
              <a:rPr kumimoji="1" lang="zh-CN" altLang="en-US" sz="32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集团业务介绍</a:t>
            </a:r>
            <a:endParaRPr kumimoji="1" lang="ko-KR" altLang="en-US" sz="32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23770" y="-23"/>
            <a:ext cx="9639396" cy="615549"/>
          </a:xfrm>
          <a:prstGeom prst="rect">
            <a:avLst/>
          </a:prstGeom>
          <a:noFill/>
          <a:ln>
            <a:miter lim="800000"/>
          </a:ln>
        </p:spPr>
        <p:txBody>
          <a:bodyPr wrap="square" lIns="121917" tIns="60958" rIns="121917" bIns="60958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8569" y="-23"/>
            <a:ext cx="10945216" cy="584775"/>
          </a:xfrm>
          <a:prstGeom prst="rect">
            <a:avLst/>
          </a:prstGeom>
          <a:noFill/>
          <a:ln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集团业务改造点说明</a:t>
            </a:r>
            <a:endParaRPr lang="en-US" altLang="zh-CN" sz="3200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1465" y="1202843"/>
            <a:ext cx="97930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改造点一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界面优化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：集团套餐的服务、优惠等元素，界面展示方式发生变化。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涉及业务：集团产品新增和产品资料修改类业务，比如：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CRM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集团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日常业务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集团产品新增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集团产品资料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菜单，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产品订购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：界面展示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变化，操作不变。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改造点二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支付步骤改变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：需要支付费用的业务，确认费用明细后，进入支付费用步骤。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涉及业务：需要支付费用的业务，比如：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CRM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集团业务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日常业务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集团产品新增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受理确认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关注：操作流程变化，与个人业务一致。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支付异常处理流程：在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待支付（打印）订单查询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界面（个人业务 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 查询类 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 工单信息类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待支付（打印）订单查询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）重新支付，支付时断电、死机等异常退出，重新登录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NGBOSS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，系统会推送存在待支付订单。注：业务受理单据打印流程不变。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7438" y="2357431"/>
            <a:ext cx="52863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8149" y="2357431"/>
            <a:ext cx="527685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3771" y="-23"/>
            <a:ext cx="10945216" cy="584775"/>
          </a:xfrm>
          <a:prstGeom prst="rect">
            <a:avLst/>
          </a:prstGeom>
          <a:noFill/>
          <a:ln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界面优化</a:t>
            </a:r>
            <a:r>
              <a:rPr lang="en-US" altLang="zh-CN" sz="32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-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资费选择界面优化</a:t>
            </a:r>
            <a:endParaRPr lang="en-US" altLang="zh-CN" sz="3200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2464" y="785795"/>
            <a:ext cx="10700356" cy="938719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lnSpc>
                <a:spcPts val="2200"/>
              </a:lnSpc>
            </a:pPr>
            <a:r>
              <a:rPr lang="zh-CN" altLang="en-US" dirty="0" smtClean="0"/>
              <a:t>界面路径：</a:t>
            </a:r>
            <a:r>
              <a:rPr lang="en-US" altLang="zh-CN" dirty="0" smtClean="0"/>
              <a:t>CRM &gt; </a:t>
            </a:r>
            <a:r>
              <a:rPr lang="zh-CN" altLang="en-US" dirty="0" smtClean="0"/>
              <a:t>集团业务 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日常业务 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集团产品新增</a:t>
            </a:r>
            <a:endParaRPr lang="en-US" altLang="zh-CN" dirty="0" smtClean="0"/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将原有树形结构转变成互联网常用的平行结构</a:t>
            </a:r>
            <a:r>
              <a:rPr lang="zh-CN" altLang="en-US" dirty="0" smtClean="0">
                <a:sym typeface="+mn-ea"/>
              </a:rPr>
              <a:t>。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ym typeface="+mn-ea"/>
              </a:rPr>
              <a:t>新增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标签</a:t>
            </a:r>
            <a:r>
              <a:rPr lang="zh-CN" altLang="en-US" dirty="0">
                <a:sym typeface="+mn-ea"/>
              </a:rPr>
              <a:t>选项</a:t>
            </a:r>
            <a:r>
              <a:rPr lang="zh-CN" altLang="en-US" dirty="0" smtClean="0">
                <a:sym typeface="+mn-ea"/>
              </a:rPr>
              <a:t>，支持通过个性化标签快速查找套餐。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809853" y="2000240"/>
            <a:ext cx="7599742" cy="492439"/>
            <a:chOff x="1677322" y="2996951"/>
            <a:chExt cx="7599743" cy="492439"/>
          </a:xfrm>
        </p:grpSpPr>
        <p:sp>
          <p:nvSpPr>
            <p:cNvPr id="24" name="TextBox 11"/>
            <p:cNvSpPr txBox="1"/>
            <p:nvPr/>
          </p:nvSpPr>
          <p:spPr>
            <a:xfrm rot="20284133">
              <a:off x="1677322" y="2996952"/>
              <a:ext cx="1275239" cy="492438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121917" tIns="60958" rIns="121917" bIns="60958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老系统</a:t>
              </a:r>
              <a:endPara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11"/>
            <p:cNvSpPr txBox="1"/>
            <p:nvPr/>
          </p:nvSpPr>
          <p:spPr>
            <a:xfrm rot="20284133">
              <a:off x="8001826" y="2996951"/>
              <a:ext cx="1275239" cy="492438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121917" tIns="60958" rIns="121917" bIns="60958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</a:t>
              </a:r>
              <a:r>
                <a:rPr lang="zh-CN" altLang="en-US" sz="24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endParaRPr lang="zh-CN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04770" y="2928934"/>
            <a:ext cx="2605148" cy="2500330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80960" y="2684618"/>
            <a:ext cx="271808" cy="288032"/>
          </a:xfrm>
          <a:prstGeom prst="roundRect">
            <a:avLst/>
          </a:prstGeom>
          <a:solidFill>
            <a:srgbClr val="88B9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3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67439" y="2928934"/>
            <a:ext cx="5214974" cy="428628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1596725" y="2928934"/>
            <a:ext cx="271808" cy="288032"/>
          </a:xfrm>
          <a:prstGeom prst="roundRect">
            <a:avLst/>
          </a:prstGeom>
          <a:solidFill>
            <a:srgbClr val="88B9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3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81357" y="2857496"/>
            <a:ext cx="2671324" cy="372853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167439" y="4077642"/>
            <a:ext cx="5286412" cy="2228298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540514" y="4721764"/>
            <a:ext cx="271808" cy="28803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3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572962" y="5089744"/>
            <a:ext cx="271808" cy="28803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3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67439" y="3404616"/>
            <a:ext cx="2525936" cy="571504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8832343" y="3571876"/>
            <a:ext cx="271808" cy="28803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3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3771" y="-23"/>
            <a:ext cx="10945216" cy="584775"/>
          </a:xfrm>
          <a:prstGeom prst="rect">
            <a:avLst/>
          </a:prstGeom>
          <a:noFill/>
          <a:ln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注意事项</a:t>
            </a:r>
            <a:endParaRPr lang="en-US" altLang="zh-CN" sz="3200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26" y="1214422"/>
            <a:ext cx="10700356" cy="365228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lnSpc>
                <a:spcPts val="2200"/>
              </a:lnSpc>
            </a:pPr>
            <a:r>
              <a:rPr lang="zh-CN" altLang="en-US" dirty="0" smtClean="0"/>
              <a:t>注意事项：</a:t>
            </a:r>
          </a:p>
          <a:p>
            <a:pPr marL="285750" indent="-285750">
              <a:lnSpc>
                <a:spcPts val="22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、避免生产系统和测试系统混用，测试系统办理业务过程中会有提示。</a:t>
            </a:r>
          </a:p>
          <a:p>
            <a:pPr marL="285750" indent="-285750">
              <a:lnSpc>
                <a:spcPts val="22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、业务受理单打印纸质单据即可，本次不具备电子业务受理单据打印试用条件。</a:t>
            </a:r>
          </a:p>
          <a:p>
            <a:pPr marL="285750" indent="-285750">
              <a:lnSpc>
                <a:spcPts val="22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、涉及发票打印可以使用白纸打印，发票税务登记号和发票号码可以使用系统弹出票据信息，票据信息为测试数据，避免试用实物即可。</a:t>
            </a:r>
            <a:endParaRPr lang="en-US" altLang="zh-CN" dirty="0" smtClean="0"/>
          </a:p>
          <a:p>
            <a:pPr marL="285750" indent="-285750">
              <a:lnSpc>
                <a:spcPts val="22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、业务办理后，必须打印业务受理单业务才能生效，其中电子业务受理单客户签名保存工单后才能生效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ts val="2200"/>
              </a:lnSpc>
            </a:pPr>
            <a:r>
              <a:rPr lang="en-US" altLang="zh-CN" dirty="0" smtClean="0"/>
              <a:t>5</a:t>
            </a:r>
            <a:r>
              <a:rPr lang="zh-CN" altLang="en-US" dirty="0" smtClean="0"/>
              <a:t>、请做好二次培训。</a:t>
            </a:r>
            <a:endParaRPr lang="en-US" altLang="zh-CN" dirty="0" smtClean="0"/>
          </a:p>
          <a:p>
            <a:pPr marL="285750" indent="-285750">
              <a:lnSpc>
                <a:spcPts val="2200"/>
              </a:lnSpc>
            </a:pPr>
            <a:endParaRPr lang="en-US" altLang="zh-CN" dirty="0" smtClean="0"/>
          </a:p>
          <a:p>
            <a:pPr marL="285750" indent="-285750">
              <a:lnSpc>
                <a:spcPts val="2200"/>
              </a:lnSpc>
            </a:pPr>
            <a:endParaRPr lang="en-US" altLang="zh-CN" dirty="0" smtClean="0"/>
          </a:p>
          <a:p>
            <a:r>
              <a:rPr lang="zh-CN" altLang="en-US" dirty="0" smtClean="0"/>
              <a:t>系统登录</a:t>
            </a:r>
          </a:p>
          <a:p>
            <a:r>
              <a:rPr lang="en-US" dirty="0" smtClean="0"/>
              <a:t>1.</a:t>
            </a:r>
            <a:r>
              <a:rPr lang="zh-CN" altLang="en-US" dirty="0" smtClean="0"/>
              <a:t>登录地址：</a:t>
            </a:r>
            <a:r>
              <a:rPr lang="en-US" dirty="0" smtClean="0">
                <a:hlinkClick r:id="rId3"/>
              </a:rPr>
              <a:t>http://10.200.171.170:8080/ngboss</a:t>
            </a:r>
            <a:r>
              <a:rPr lang="zh-CN" altLang="en-US" dirty="0" smtClean="0"/>
              <a:t>。</a:t>
            </a:r>
          </a:p>
          <a:p>
            <a:r>
              <a:rPr lang="en-US" dirty="0" smtClean="0"/>
              <a:t>2.</a:t>
            </a:r>
            <a:r>
              <a:rPr lang="zh-CN" altLang="en-US" dirty="0" smtClean="0"/>
              <a:t>登录工号：试用人员生产系统的</a:t>
            </a:r>
            <a:r>
              <a:rPr lang="en-US" dirty="0" smtClean="0"/>
              <a:t>NGBOSS</a:t>
            </a:r>
            <a:r>
              <a:rPr lang="zh-CN" altLang="en-US" dirty="0" smtClean="0"/>
              <a:t>工号，口令：</a:t>
            </a:r>
            <a:r>
              <a:rPr lang="en-US" dirty="0" err="1" smtClean="0"/>
              <a:t>lc</a:t>
            </a:r>
            <a:r>
              <a:rPr lang="zh-CN" altLang="en-US" dirty="0" smtClean="0"/>
              <a:t>。</a:t>
            </a:r>
          </a:p>
          <a:p>
            <a:pPr marL="285750" indent="-285750">
              <a:lnSpc>
                <a:spcPts val="22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9" descr="DSC_2"/>
          <p:cNvSpPr>
            <a:spLocks noChangeAspect="1" noChangeArrowheads="1"/>
          </p:cNvSpPr>
          <p:nvPr/>
        </p:nvSpPr>
        <p:spPr bwMode="auto">
          <a:xfrm>
            <a:off x="6419128" y="2404093"/>
            <a:ext cx="3286124" cy="2181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5667372" y="2261817"/>
            <a:ext cx="464306" cy="602680"/>
          </a:xfrm>
          <a:prstGeom prst="rect">
            <a:avLst/>
          </a:prstGeom>
          <a:solidFill>
            <a:srgbClr val="2A5380"/>
          </a:solidFill>
          <a:ln w="12700">
            <a:noFill/>
            <a:miter lim="800000"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lIns="90000" tIns="46800" rIns="90000" bIns="46800" anchor="ctr"/>
          <a:lstStyle/>
          <a:p>
            <a:pPr algn="ctr" eaLnBrk="0" fontAlgn="t" hangingPunct="0">
              <a:spcBef>
                <a:spcPts val="0"/>
              </a:spcBef>
              <a:spcAft>
                <a:spcPts val="0"/>
              </a:spcAft>
            </a:pPr>
            <a:r>
              <a:rPr kumimoji="1" lang="en-US" altLang="ko-KR"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DotumChe" panose="020B0609000101010101" pitchFamily="49" charset="-127"/>
              </a:rPr>
              <a:t>I</a:t>
            </a:r>
          </a:p>
        </p:txBody>
      </p: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6208966" y="2214555"/>
            <a:ext cx="4199509" cy="727689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lIns="90000" tIns="46800" rIns="90000" bIns="46800" anchor="ctr"/>
          <a:lstStyle/>
          <a:p>
            <a:pPr marL="186055" algn="ctr" eaLnBrk="0" fontAlgn="t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en-US" altLang="ko-KR" sz="1400" b="1">
              <a:solidFill>
                <a:srgbClr val="0066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5667658" y="3455619"/>
            <a:ext cx="465609" cy="652429"/>
          </a:xfrm>
          <a:prstGeom prst="rect">
            <a:avLst/>
          </a:prstGeom>
          <a:solidFill>
            <a:srgbClr val="2A5380"/>
          </a:solidFill>
          <a:ln w="12700">
            <a:noFill/>
            <a:miter lim="800000"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lIns="90000" tIns="46800" rIns="90000" bIns="46800" anchor="ctr"/>
          <a:lstStyle/>
          <a:p>
            <a:pPr algn="ctr" eaLnBrk="0" fontAlgn="t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DotumChe" panose="020B0609000101010101" pitchFamily="49" charset="-127"/>
              </a:rPr>
              <a:t>II</a:t>
            </a:r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6192976" y="3348075"/>
            <a:ext cx="4199509" cy="808614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>
            <a:noFill/>
            <a:miter lim="800000"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lIns="90000" tIns="46800" rIns="90000" bIns="46800" anchor="ctr"/>
          <a:lstStyle/>
          <a:p>
            <a:pPr marL="186055" algn="ctr" eaLnBrk="0" fontAlgn="t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en-US" altLang="ko-KR" sz="1400" b="1">
              <a:solidFill>
                <a:srgbClr val="006699"/>
              </a:solidFill>
              <a:latin typeface="HY강B"/>
              <a:ea typeface="HY강B"/>
              <a:cs typeface="HY강B"/>
            </a:endParaRPr>
          </a:p>
        </p:txBody>
      </p:sp>
      <p:sp>
        <p:nvSpPr>
          <p:cNvPr id="66" name="AutoShape 11"/>
          <p:cNvSpPr>
            <a:spLocks noChangeArrowheads="1"/>
          </p:cNvSpPr>
          <p:nvPr/>
        </p:nvSpPr>
        <p:spPr bwMode="gray">
          <a:xfrm>
            <a:off x="6147550" y="2367257"/>
            <a:ext cx="3607493" cy="432110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</a:ln>
        </p:spPr>
        <p:txBody>
          <a:bodyPr wrap="none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32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总体流程</a:t>
            </a:r>
            <a:endParaRPr kumimoji="1" lang="ko-KR" altLang="en-US" sz="3200" b="1" dirty="0">
              <a:solidFill>
                <a:srgbClr val="003366"/>
              </a:solidFill>
              <a:latin typeface="微软雅黑" panose="020B0503020204020204" pitchFamily="34" charset="-122"/>
              <a:ea typeface="Malgun Gothic" panose="020B0503020000020004" pitchFamily="34" charset="-127"/>
            </a:endParaRPr>
          </a:p>
        </p:txBody>
      </p:sp>
      <p:sp>
        <p:nvSpPr>
          <p:cNvPr id="67" name="AutoShape 13"/>
          <p:cNvSpPr>
            <a:spLocks noChangeArrowheads="1"/>
          </p:cNvSpPr>
          <p:nvPr/>
        </p:nvSpPr>
        <p:spPr bwMode="gray">
          <a:xfrm>
            <a:off x="6142420" y="3507220"/>
            <a:ext cx="3550107" cy="469067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</a:ln>
        </p:spPr>
        <p:txBody>
          <a:bodyPr wrap="none" anchor="ctr"/>
          <a:lstStyle/>
          <a:p>
            <a:pPr algn="ctr" latinLnBrk="1"/>
            <a:r>
              <a:rPr kumimoji="1" lang="zh-CN" altLang="en-US" sz="32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个人业务介绍</a:t>
            </a:r>
            <a:endParaRPr kumimoji="1" lang="ko-KR" altLang="en-US" sz="32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6" name="Group 15"/>
          <p:cNvGrpSpPr/>
          <p:nvPr/>
        </p:nvGrpSpPr>
        <p:grpSpPr bwMode="auto">
          <a:xfrm flipH="1">
            <a:off x="2627035" y="642918"/>
            <a:ext cx="1688832" cy="6215082"/>
            <a:chOff x="2225" y="2177"/>
            <a:chExt cx="581" cy="302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7" name="AutoShape 16"/>
            <p:cNvSpPr>
              <a:spLocks noChangeArrowheads="1"/>
            </p:cNvSpPr>
            <p:nvPr/>
          </p:nvSpPr>
          <p:spPr bwMode="auto">
            <a:xfrm rot="5400000" flipH="1" flipV="1">
              <a:off x="751" y="3651"/>
              <a:ext cx="3028" cy="79"/>
            </a:xfrm>
            <a:custGeom>
              <a:avLst/>
              <a:gdLst>
                <a:gd name="G0" fmla="+- 1226 0 0"/>
                <a:gd name="G1" fmla="+- 21600 0 1226"/>
                <a:gd name="G2" fmla="*/ 1226 1 2"/>
                <a:gd name="G3" fmla="+- 21600 0 G2"/>
                <a:gd name="G4" fmla="+/ 1226 21600 2"/>
                <a:gd name="G5" fmla="+/ G1 0 2"/>
                <a:gd name="G6" fmla="*/ 21600 21600 1226"/>
                <a:gd name="G7" fmla="*/ G6 1 2"/>
                <a:gd name="G8" fmla="+- 21600 0 G7"/>
                <a:gd name="G9" fmla="*/ 21600 1 2"/>
                <a:gd name="G10" fmla="+- 1226 0 G9"/>
                <a:gd name="G11" fmla="?: G10 G8 0"/>
                <a:gd name="G12" fmla="?: G10 G7 21600"/>
                <a:gd name="T0" fmla="*/ 20987 w 21600"/>
                <a:gd name="T1" fmla="*/ 10800 h 21600"/>
                <a:gd name="T2" fmla="*/ 10800 w 21600"/>
                <a:gd name="T3" fmla="*/ 21600 h 21600"/>
                <a:gd name="T4" fmla="*/ 613 w 21600"/>
                <a:gd name="T5" fmla="*/ 10800 h 21600"/>
                <a:gd name="T6" fmla="*/ 10800 w 21600"/>
                <a:gd name="T7" fmla="*/ 0 h 21600"/>
                <a:gd name="T8" fmla="*/ 2413 w 21600"/>
                <a:gd name="T9" fmla="*/ 2413 h 21600"/>
                <a:gd name="T10" fmla="*/ 19187 w 21600"/>
                <a:gd name="T11" fmla="*/ 1918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226" y="21600"/>
                  </a:lnTo>
                  <a:lnTo>
                    <a:pt x="20374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3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8" name="AutoShape 17"/>
            <p:cNvSpPr>
              <a:spLocks noChangeArrowheads="1"/>
            </p:cNvSpPr>
            <p:nvPr/>
          </p:nvSpPr>
          <p:spPr bwMode="auto">
            <a:xfrm rot="5400000" flipH="1" flipV="1">
              <a:off x="1028" y="3438"/>
              <a:ext cx="3028" cy="50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651 w 21600"/>
                <a:gd name="T13" fmla="*/ 4653 h 21600"/>
                <a:gd name="T14" fmla="*/ 16949 w 21600"/>
                <a:gd name="T15" fmla="*/ 1694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697" y="21600"/>
                  </a:lnTo>
                  <a:lnTo>
                    <a:pt x="1590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3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89" name="Group 18"/>
            <p:cNvGrpSpPr/>
            <p:nvPr/>
          </p:nvGrpSpPr>
          <p:grpSpPr bwMode="auto">
            <a:xfrm rot="5400000">
              <a:off x="1377" y="3459"/>
              <a:ext cx="2342" cy="516"/>
              <a:chOff x="1205" y="2250"/>
              <a:chExt cx="2180" cy="262"/>
            </a:xfrm>
            <a:grpFill/>
          </p:grpSpPr>
          <p:grpSp>
            <p:nvGrpSpPr>
              <p:cNvPr id="95" name="Group 19"/>
              <p:cNvGrpSpPr/>
              <p:nvPr/>
            </p:nvGrpSpPr>
            <p:grpSpPr bwMode="auto">
              <a:xfrm>
                <a:off x="1564" y="2250"/>
                <a:ext cx="688" cy="262"/>
                <a:chOff x="1564" y="2250"/>
                <a:chExt cx="688" cy="262"/>
              </a:xfrm>
              <a:grpFill/>
            </p:grpSpPr>
            <p:sp>
              <p:nvSpPr>
                <p:cNvPr id="101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564" y="2261"/>
                  <a:ext cx="406" cy="251"/>
                </a:xfrm>
                <a:prstGeom prst="line">
                  <a:avLst/>
                </a:prstGeom>
                <a:grpFill/>
                <a:ln w="12700">
                  <a:solidFill>
                    <a:srgbClr val="A4A4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zh-CN" altLang="en-US" sz="2300">
                    <a:solidFill>
                      <a:prstClr val="black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2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930" y="2250"/>
                  <a:ext cx="213" cy="262"/>
                </a:xfrm>
                <a:prstGeom prst="line">
                  <a:avLst/>
                </a:prstGeom>
                <a:grpFill/>
                <a:ln w="12700">
                  <a:solidFill>
                    <a:srgbClr val="A4A4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zh-CN" altLang="en-US" sz="2300">
                    <a:solidFill>
                      <a:prstClr val="black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3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2186" y="2261"/>
                  <a:ext cx="66" cy="251"/>
                </a:xfrm>
                <a:prstGeom prst="line">
                  <a:avLst/>
                </a:prstGeom>
                <a:grpFill/>
                <a:ln w="12700">
                  <a:solidFill>
                    <a:srgbClr val="A4A4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zh-CN" altLang="en-US" sz="2300">
                    <a:solidFill>
                      <a:prstClr val="black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96" name="Line 23"/>
              <p:cNvSpPr>
                <a:spLocks noChangeShapeType="1"/>
              </p:cNvSpPr>
              <p:nvPr/>
            </p:nvSpPr>
            <p:spPr bwMode="auto">
              <a:xfrm>
                <a:off x="2619" y="2261"/>
                <a:ext cx="406" cy="251"/>
              </a:xfrm>
              <a:prstGeom prst="line">
                <a:avLst/>
              </a:prstGeom>
              <a:grpFill/>
              <a:ln w="12700">
                <a:solidFill>
                  <a:srgbClr val="A4A4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3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7" name="Line 24"/>
              <p:cNvSpPr>
                <a:spLocks noChangeShapeType="1"/>
              </p:cNvSpPr>
              <p:nvPr/>
            </p:nvSpPr>
            <p:spPr bwMode="auto">
              <a:xfrm>
                <a:off x="2446" y="2250"/>
                <a:ext cx="212" cy="262"/>
              </a:xfrm>
              <a:prstGeom prst="line">
                <a:avLst/>
              </a:prstGeom>
              <a:grpFill/>
              <a:ln w="12700">
                <a:solidFill>
                  <a:srgbClr val="A4A4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3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8" name="Line 25"/>
              <p:cNvSpPr>
                <a:spLocks noChangeShapeType="1"/>
              </p:cNvSpPr>
              <p:nvPr/>
            </p:nvSpPr>
            <p:spPr bwMode="auto">
              <a:xfrm>
                <a:off x="2337" y="2261"/>
                <a:ext cx="67" cy="251"/>
              </a:xfrm>
              <a:prstGeom prst="line">
                <a:avLst/>
              </a:prstGeom>
              <a:grpFill/>
              <a:ln w="12700">
                <a:solidFill>
                  <a:srgbClr val="A4A4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3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9" name="Line 26"/>
              <p:cNvSpPr>
                <a:spLocks noChangeShapeType="1"/>
              </p:cNvSpPr>
              <p:nvPr/>
            </p:nvSpPr>
            <p:spPr bwMode="auto">
              <a:xfrm flipV="1">
                <a:off x="1205" y="2259"/>
                <a:ext cx="624" cy="253"/>
              </a:xfrm>
              <a:prstGeom prst="line">
                <a:avLst/>
              </a:prstGeom>
              <a:grpFill/>
              <a:ln w="12700">
                <a:solidFill>
                  <a:srgbClr val="A4A4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3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0" name="Line 27"/>
              <p:cNvSpPr>
                <a:spLocks noChangeShapeType="1"/>
              </p:cNvSpPr>
              <p:nvPr/>
            </p:nvSpPr>
            <p:spPr bwMode="auto">
              <a:xfrm flipH="1" flipV="1">
                <a:off x="2764" y="2259"/>
                <a:ext cx="621" cy="253"/>
              </a:xfrm>
              <a:prstGeom prst="line">
                <a:avLst/>
              </a:prstGeom>
              <a:grpFill/>
              <a:ln w="12700">
                <a:solidFill>
                  <a:srgbClr val="A4A4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3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104" name="Oval 35"/>
          <p:cNvSpPr>
            <a:spLocks noChangeArrowheads="1"/>
          </p:cNvSpPr>
          <p:nvPr/>
        </p:nvSpPr>
        <p:spPr bwMode="auto">
          <a:xfrm>
            <a:off x="1341152" y="2928935"/>
            <a:ext cx="1550987" cy="159979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12700">
            <a:noFill/>
            <a:rou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2300" dirty="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105" name="Text Box 36"/>
          <p:cNvSpPr txBox="1">
            <a:spLocks noChangeArrowheads="1"/>
          </p:cNvSpPr>
          <p:nvPr/>
        </p:nvSpPr>
        <p:spPr bwMode="auto">
          <a:xfrm>
            <a:off x="1238217" y="3214686"/>
            <a:ext cx="1674571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latinLnBrk="1"/>
            <a:r>
              <a:rPr kumimoji="1" lang="zh-CN" altLang="en-US" sz="32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第三代</a:t>
            </a:r>
            <a:r>
              <a:rPr kumimoji="1" lang="en-US" altLang="zh-CN" sz="32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endParaRPr kumimoji="1" lang="ko-KR" altLang="en-US" sz="32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5693693" y="4625289"/>
            <a:ext cx="465609" cy="652429"/>
          </a:xfrm>
          <a:prstGeom prst="rect">
            <a:avLst/>
          </a:prstGeom>
          <a:solidFill>
            <a:srgbClr val="2A5380"/>
          </a:solidFill>
          <a:ln w="12700">
            <a:noFill/>
            <a:miter lim="800000"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lIns="90000" tIns="46800" rIns="90000" bIns="46800" anchor="ctr"/>
          <a:lstStyle/>
          <a:p>
            <a:pPr algn="ctr" eaLnBrk="0" fontAlgn="t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DotumChe" panose="020B0609000101010101" pitchFamily="49" charset="-127"/>
              </a:rPr>
              <a:t>II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219012" y="4517745"/>
            <a:ext cx="4199509" cy="808614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>
            <a:noFill/>
            <a:miter lim="800000"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lIns="90000" tIns="46800" rIns="90000" bIns="46800" anchor="ctr"/>
          <a:lstStyle/>
          <a:p>
            <a:pPr marL="186055" algn="ctr" eaLnBrk="0" fontAlgn="t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en-US" altLang="ko-KR" sz="1400" b="1">
              <a:solidFill>
                <a:srgbClr val="006699"/>
              </a:solidFill>
              <a:latin typeface="HY강B"/>
              <a:ea typeface="HY강B"/>
              <a:cs typeface="HY강B"/>
            </a:endParaRP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6168454" y="4676890"/>
            <a:ext cx="3550107" cy="469067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</a:ln>
        </p:spPr>
        <p:txBody>
          <a:bodyPr wrap="none" anchor="ctr"/>
          <a:lstStyle/>
          <a:p>
            <a:pPr algn="ctr" latinLnBrk="1"/>
            <a:r>
              <a:rPr kumimoji="1" lang="zh-CN" altLang="en-US" sz="32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集团业务介绍</a:t>
            </a:r>
            <a:endParaRPr kumimoji="1" lang="ko-KR" altLang="en-US" sz="32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-43" y="-23"/>
            <a:ext cx="10945216" cy="615549"/>
          </a:xfrm>
          <a:prstGeom prst="rect">
            <a:avLst/>
          </a:prstGeom>
          <a:noFill/>
          <a:ln>
            <a:miter lim="800000"/>
          </a:ln>
        </p:spPr>
        <p:txBody>
          <a:bodyPr wrap="square" lIns="121917" tIns="60958" rIns="121917" bIns="60958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8569" y="2986"/>
            <a:ext cx="10945216" cy="615549"/>
          </a:xfrm>
          <a:prstGeom prst="rect">
            <a:avLst/>
          </a:prstGeom>
          <a:noFill/>
          <a:ln>
            <a:miter lim="800000"/>
          </a:ln>
        </p:spPr>
        <p:txBody>
          <a:bodyPr wrap="square" lIns="121917" tIns="60958" rIns="121917" bIns="60958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总体流程说明</a:t>
            </a:r>
            <a:endParaRPr lang="zh-CN" altLang="en-US" sz="32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55440" y="1431158"/>
            <a:ext cx="10369152" cy="5355429"/>
            <a:chOff x="1055440" y="1288281"/>
            <a:chExt cx="10369152" cy="5355429"/>
          </a:xfrm>
        </p:grpSpPr>
        <p:sp>
          <p:nvSpPr>
            <p:cNvPr id="86" name="椭圆 85"/>
            <p:cNvSpPr/>
            <p:nvPr/>
          </p:nvSpPr>
          <p:spPr>
            <a:xfrm>
              <a:off x="5271392" y="4769807"/>
              <a:ext cx="1659332" cy="695887"/>
            </a:xfrm>
            <a:prstGeom prst="ellipse">
              <a:avLst/>
            </a:prstGeom>
            <a:solidFill>
              <a:srgbClr val="DDDDDD">
                <a:alpha val="0"/>
              </a:srgbClr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91581" tIns="245791" rIns="491581" bIns="245791"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85" name="椭圆 84"/>
            <p:cNvSpPr/>
            <p:nvPr/>
          </p:nvSpPr>
          <p:spPr>
            <a:xfrm>
              <a:off x="5031832" y="1603130"/>
              <a:ext cx="1659332" cy="695887"/>
            </a:xfrm>
            <a:prstGeom prst="ellipse">
              <a:avLst/>
            </a:prstGeom>
            <a:solidFill>
              <a:srgbClr val="DDDDDD">
                <a:alpha val="0"/>
              </a:srgbClr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91581" tIns="245791" rIns="491581" bIns="245791"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83" name="椭圆 82"/>
            <p:cNvSpPr/>
            <p:nvPr/>
          </p:nvSpPr>
          <p:spPr>
            <a:xfrm>
              <a:off x="3287688" y="3952577"/>
              <a:ext cx="1659332" cy="695887"/>
            </a:xfrm>
            <a:prstGeom prst="ellipse">
              <a:avLst/>
            </a:prstGeom>
            <a:solidFill>
              <a:srgbClr val="DDDDDD">
                <a:alpha val="0"/>
              </a:srgbClr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91581" tIns="245791" rIns="491581" bIns="245791"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49" name="Right Arrow 1"/>
            <p:cNvSpPr/>
            <p:nvPr/>
          </p:nvSpPr>
          <p:spPr>
            <a:xfrm>
              <a:off x="2783632" y="2263994"/>
              <a:ext cx="329915" cy="238075"/>
            </a:xfrm>
            <a:prstGeom prst="rightArrow">
              <a:avLst/>
            </a:prstGeom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91581" tIns="245791" rIns="491581" bIns="245791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2950732" y="2468833"/>
              <a:ext cx="2186756" cy="711826"/>
              <a:chOff x="2830627" y="2941911"/>
              <a:chExt cx="2186756" cy="711826"/>
            </a:xfrm>
          </p:grpSpPr>
          <p:sp>
            <p:nvSpPr>
              <p:cNvPr id="101" name="十二边形 100"/>
              <p:cNvSpPr/>
              <p:nvPr/>
            </p:nvSpPr>
            <p:spPr>
              <a:xfrm>
                <a:off x="3082216" y="3194635"/>
                <a:ext cx="197949" cy="202134"/>
              </a:xfrm>
              <a:prstGeom prst="dodecag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93536" tIns="193536" rIns="193536" bIns="193536" rtlCol="0" anchor="ctr"/>
              <a:lstStyle/>
              <a:p>
                <a:pPr algn="ctr"/>
                <a:r>
                  <a:rPr lang="en-US" altLang="zh-CN" sz="1000" dirty="0" smtClean="0"/>
                  <a:t>1</a:t>
                </a:r>
                <a:endParaRPr lang="zh-CN" altLang="en-US" sz="1000" dirty="0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2830627" y="2941911"/>
                <a:ext cx="2186756" cy="711826"/>
              </a:xfrm>
              <a:prstGeom prst="rect">
                <a:avLst/>
              </a:prstGeom>
            </p:spPr>
            <p:txBody>
              <a:bodyPr wrap="square" lIns="491581" tIns="245791" rIns="491581" bIns="245791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填写基本资料</a:t>
                </a:r>
              </a:p>
            </p:txBody>
          </p:sp>
        </p:grpSp>
        <p:sp>
          <p:nvSpPr>
            <p:cNvPr id="55" name="Chevron 17"/>
            <p:cNvSpPr/>
            <p:nvPr/>
          </p:nvSpPr>
          <p:spPr>
            <a:xfrm rot="1614884">
              <a:off x="6726995" y="2234655"/>
              <a:ext cx="405250" cy="124791"/>
            </a:xfrm>
            <a:prstGeom prst="chevron">
              <a:avLst/>
            </a:prstGeom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91581" tIns="245791" rIns="491581" bIns="245791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13" descr="00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59497" y="1582506"/>
              <a:ext cx="1015702" cy="1148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7" name="组合 56"/>
            <p:cNvGrpSpPr/>
            <p:nvPr/>
          </p:nvGrpSpPr>
          <p:grpSpPr>
            <a:xfrm>
              <a:off x="5051911" y="2220926"/>
              <a:ext cx="1852703" cy="927270"/>
              <a:chOff x="4931806" y="2694004"/>
              <a:chExt cx="1852703" cy="927270"/>
            </a:xfrm>
          </p:grpSpPr>
          <p:sp>
            <p:nvSpPr>
              <p:cNvPr id="97" name="十二边形 96"/>
              <p:cNvSpPr/>
              <p:nvPr/>
            </p:nvSpPr>
            <p:spPr>
              <a:xfrm>
                <a:off x="5205788" y="2912893"/>
                <a:ext cx="197949" cy="202133"/>
              </a:xfrm>
              <a:prstGeom prst="dodecag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93536" tIns="193536" rIns="193536" bIns="193536" rtlCol="0" anchor="ctr"/>
              <a:lstStyle/>
              <a:p>
                <a:pPr algn="ctr"/>
                <a:r>
                  <a:rPr lang="en-US" altLang="zh-CN" sz="1000" dirty="0" smtClean="0"/>
                  <a:t>2</a:t>
                </a:r>
                <a:endParaRPr lang="zh-CN" altLang="en-US" sz="1000" dirty="0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4931806" y="2694004"/>
                <a:ext cx="1852703" cy="927270"/>
              </a:xfrm>
              <a:prstGeom prst="rect">
                <a:avLst/>
              </a:prstGeom>
            </p:spPr>
            <p:txBody>
              <a:bodyPr wrap="square" lIns="491581" tIns="245791" rIns="491581" bIns="245791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选择产品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服务优惠</a:t>
                </a:r>
              </a:p>
            </p:txBody>
          </p:sp>
        </p:grpSp>
        <p:sp>
          <p:nvSpPr>
            <p:cNvPr id="58" name="Chevron 17"/>
            <p:cNvSpPr/>
            <p:nvPr/>
          </p:nvSpPr>
          <p:spPr>
            <a:xfrm rot="20100823">
              <a:off x="4605673" y="2110259"/>
              <a:ext cx="405250" cy="140595"/>
            </a:xfrm>
            <a:prstGeom prst="chevron">
              <a:avLst/>
            </a:prstGeom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91581" tIns="245791" rIns="491581" bIns="245791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7249542" y="2808703"/>
              <a:ext cx="1702867" cy="711826"/>
              <a:chOff x="7163352" y="3261794"/>
              <a:chExt cx="1702867" cy="711826"/>
            </a:xfrm>
          </p:grpSpPr>
          <p:sp>
            <p:nvSpPr>
              <p:cNvPr id="95" name="十二边形 94"/>
              <p:cNvSpPr/>
              <p:nvPr/>
            </p:nvSpPr>
            <p:spPr>
              <a:xfrm>
                <a:off x="7355761" y="3500221"/>
                <a:ext cx="197949" cy="202133"/>
              </a:xfrm>
              <a:prstGeom prst="dodecag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93536" tIns="193536" rIns="193536" bIns="193536" rtlCol="0" anchor="ctr"/>
              <a:lstStyle/>
              <a:p>
                <a:pPr algn="ctr"/>
                <a:r>
                  <a:rPr lang="en-US" altLang="zh-CN" sz="1000" dirty="0" smtClean="0"/>
                  <a:t>3</a:t>
                </a:r>
                <a:endParaRPr lang="zh-CN" altLang="en-US" sz="1000" dirty="0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7163352" y="3261794"/>
                <a:ext cx="1702867" cy="711826"/>
              </a:xfrm>
              <a:prstGeom prst="rect">
                <a:avLst/>
              </a:prstGeom>
            </p:spPr>
            <p:txBody>
              <a:bodyPr wrap="square" lIns="491581" tIns="245791" rIns="491581" bIns="245791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资料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确认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2" name="Chevron 17"/>
            <p:cNvSpPr/>
            <p:nvPr/>
          </p:nvSpPr>
          <p:spPr>
            <a:xfrm rot="5180392">
              <a:off x="7779074" y="3410271"/>
              <a:ext cx="365548" cy="155865"/>
            </a:xfrm>
            <a:prstGeom prst="chevron">
              <a:avLst/>
            </a:prstGeom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91581" tIns="245791" rIns="491581" bIns="245791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224217" y="4415009"/>
              <a:ext cx="1884085" cy="927270"/>
              <a:chOff x="7104112" y="4888087"/>
              <a:chExt cx="1884085" cy="927270"/>
            </a:xfrm>
          </p:grpSpPr>
          <p:sp>
            <p:nvSpPr>
              <p:cNvPr id="93" name="十二边形 92"/>
              <p:cNvSpPr/>
              <p:nvPr/>
            </p:nvSpPr>
            <p:spPr>
              <a:xfrm>
                <a:off x="7377888" y="5135458"/>
                <a:ext cx="197949" cy="202133"/>
              </a:xfrm>
              <a:prstGeom prst="dodecag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93536" tIns="193536" rIns="193536" bIns="193536" rtlCol="0" anchor="ctr"/>
              <a:lstStyle/>
              <a:p>
                <a:pPr algn="ctr"/>
                <a:r>
                  <a:rPr lang="en-US" altLang="zh-CN" sz="1000" dirty="0" smtClean="0"/>
                  <a:t>4</a:t>
                </a:r>
                <a:endParaRPr lang="zh-CN" altLang="en-US" sz="1000" dirty="0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7104112" y="4888087"/>
                <a:ext cx="1884085" cy="927270"/>
              </a:xfrm>
              <a:prstGeom prst="rect">
                <a:avLst/>
              </a:prstGeom>
            </p:spPr>
            <p:txBody>
              <a:bodyPr wrap="square" lIns="491581" tIns="245791" rIns="491581" bIns="245791">
                <a:spAutoFit/>
              </a:bodyPr>
              <a:lstStyle/>
              <a:p>
                <a:pPr algn="ctr"/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提交业务</a:t>
                </a:r>
                <a:endPara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确认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支付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Chevron 17"/>
            <p:cNvSpPr/>
            <p:nvPr/>
          </p:nvSpPr>
          <p:spPr>
            <a:xfrm rot="8978074">
              <a:off x="7073871" y="4855380"/>
              <a:ext cx="405250" cy="140595"/>
            </a:xfrm>
            <a:prstGeom prst="chevron">
              <a:avLst/>
            </a:prstGeom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91581" tIns="245791" rIns="491581" bIns="245791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5066710" y="5412448"/>
              <a:ext cx="1951044" cy="927270"/>
              <a:chOff x="5306440" y="5740591"/>
              <a:chExt cx="1951044" cy="927270"/>
            </a:xfrm>
          </p:grpSpPr>
          <p:sp>
            <p:nvSpPr>
              <p:cNvPr id="91" name="十二边形 90"/>
              <p:cNvSpPr/>
              <p:nvPr/>
            </p:nvSpPr>
            <p:spPr>
              <a:xfrm>
                <a:off x="5555559" y="5919961"/>
                <a:ext cx="197949" cy="202133"/>
              </a:xfrm>
              <a:prstGeom prst="dodecag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93536" tIns="193536" rIns="193536" bIns="193536" rtlCol="0" anchor="ctr"/>
              <a:lstStyle/>
              <a:p>
                <a:pPr algn="ctr"/>
                <a:r>
                  <a:rPr lang="en-US" altLang="zh-CN" sz="1000" dirty="0" smtClean="0"/>
                  <a:t>5</a:t>
                </a:r>
                <a:endParaRPr lang="zh-CN" altLang="en-US" sz="1000" dirty="0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5306440" y="5740591"/>
                <a:ext cx="1951044" cy="927270"/>
              </a:xfrm>
              <a:prstGeom prst="rect">
                <a:avLst/>
              </a:prstGeom>
            </p:spPr>
            <p:txBody>
              <a:bodyPr wrap="square" lIns="491581" tIns="245791" rIns="491581" bIns="245791">
                <a:spAutoFit/>
              </a:bodyPr>
              <a:lstStyle/>
              <a:p>
                <a:pPr algn="ctr"/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打印受理单</a:t>
                </a:r>
                <a:endPara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打印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发票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6" name="Chevron 17"/>
            <p:cNvSpPr/>
            <p:nvPr/>
          </p:nvSpPr>
          <p:spPr>
            <a:xfrm rot="13364501">
              <a:off x="5011548" y="4595396"/>
              <a:ext cx="405250" cy="140595"/>
            </a:xfrm>
            <a:prstGeom prst="chevron">
              <a:avLst/>
            </a:prstGeom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91581" tIns="245791" rIns="491581" bIns="245791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0" name="Text Box b/g"/>
            <p:cNvSpPr>
              <a:spLocks noChangeArrowheads="1"/>
            </p:cNvSpPr>
            <p:nvPr/>
          </p:nvSpPr>
          <p:spPr bwMode="auto">
            <a:xfrm>
              <a:off x="6878620" y="1288281"/>
              <a:ext cx="2433829" cy="791835"/>
            </a:xfrm>
            <a:prstGeom prst="roundRect">
              <a:avLst>
                <a:gd name="adj" fmla="val 9306"/>
              </a:avLst>
            </a:prstGeom>
            <a:solidFill>
              <a:schemeClr val="bg1">
                <a:alpha val="60000"/>
              </a:schemeClr>
            </a:solidFill>
            <a:ln w="31750" algn="ctr">
              <a:solidFill>
                <a:srgbClr val="FF6600"/>
              </a:solidFill>
              <a:round/>
              <a:headEnd/>
              <a:tailEnd/>
            </a:ln>
          </p:spPr>
          <p:txBody>
            <a:bodyPr lIns="0" tIns="0" rIns="0" bIns="0" anchor="ctr">
              <a:noAutofit/>
            </a:bodyPr>
            <a:lstStyle/>
            <a:p>
              <a:pPr marL="288000" indent="-171450" defTabSz="549148" fontAlgn="auto">
                <a:lnSpc>
                  <a:spcPts val="2200"/>
                </a:lnSpc>
                <a:spcAft>
                  <a:spcPts val="0"/>
                </a:spcAft>
                <a:buClr>
                  <a:schemeClr val="accent6"/>
                </a:buClr>
                <a:buFont typeface="Wingdings" panose="05000000000000000000" pitchFamily="2" charset="2"/>
                <a:buChar char="p"/>
              </a:pPr>
              <a:r>
                <a:rPr lang="zh-CN" altLang="en-US" sz="12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页面布局优化，增加标签查询等方式，</a:t>
              </a:r>
              <a:r>
                <a:rPr lang="zh-CN" altLang="en-US" sz="12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操作更友好、更便捷。</a:t>
              </a:r>
              <a:endParaRPr lang="en-US" altLang="zh-CN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Text Box b/g"/>
            <p:cNvSpPr>
              <a:spLocks noChangeArrowheads="1"/>
            </p:cNvSpPr>
            <p:nvPr/>
          </p:nvSpPr>
          <p:spPr bwMode="auto">
            <a:xfrm>
              <a:off x="9018571" y="3429000"/>
              <a:ext cx="2406021" cy="1285884"/>
            </a:xfrm>
            <a:prstGeom prst="roundRect">
              <a:avLst>
                <a:gd name="adj" fmla="val 9306"/>
              </a:avLst>
            </a:prstGeom>
            <a:solidFill>
              <a:schemeClr val="bg1">
                <a:alpha val="60000"/>
              </a:schemeClr>
            </a:solidFill>
            <a:ln w="31750" algn="ctr">
              <a:solidFill>
                <a:srgbClr val="FF6600"/>
              </a:solidFill>
              <a:round/>
              <a:headEnd/>
              <a:tailEnd/>
            </a:ln>
          </p:spPr>
          <p:txBody>
            <a:bodyPr lIns="0" tIns="0" rIns="0" bIns="0" anchor="ctr">
              <a:noAutofit/>
            </a:bodyPr>
            <a:lstStyle/>
            <a:p>
              <a:pPr marL="288000" indent="-171450" defTabSz="549148" fontAlgn="auto">
                <a:lnSpc>
                  <a:spcPts val="2200"/>
                </a:lnSpc>
                <a:spcAft>
                  <a:spcPts val="0"/>
                </a:spcAft>
                <a:buClr>
                  <a:schemeClr val="accent6"/>
                </a:buClr>
                <a:buFont typeface="Wingdings" panose="05000000000000000000" pitchFamily="2" charset="2"/>
                <a:buChar char="p"/>
              </a:pPr>
              <a:r>
                <a:rPr lang="zh-CN" altLang="en-US" sz="12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支持线上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线下支付；</a:t>
              </a:r>
              <a:endParaRPr lang="en-US" altLang="zh-CN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8000" indent="-171450" defTabSz="549148">
                <a:lnSpc>
                  <a:spcPts val="2200"/>
                </a:lnSpc>
                <a:buClr>
                  <a:schemeClr val="accent6"/>
                </a:buClr>
                <a:buFont typeface="Wingdings" panose="05000000000000000000" pitchFamily="2" charset="2"/>
                <a:buChar char="p"/>
              </a:pPr>
              <a:r>
                <a:rPr lang="zh-CN" altLang="en-US" sz="12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支持多种支付形式，支付</a:t>
              </a:r>
              <a:r>
                <a:rPr lang="zh-CN" altLang="en-US" sz="12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宝、微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信等（后期推出）；</a:t>
              </a:r>
              <a:endParaRPr lang="en-US" altLang="zh-CN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+mn-ea"/>
              </a:endParaRPr>
            </a:p>
            <a:p>
              <a:pPr marL="288000" indent="-171450" defTabSz="549148">
                <a:lnSpc>
                  <a:spcPts val="2200"/>
                </a:lnSpc>
                <a:buClr>
                  <a:schemeClr val="accent6"/>
                </a:buClr>
                <a:buFont typeface="Wingdings" panose="05000000000000000000" pitchFamily="2" charset="2"/>
                <a:buChar char="p"/>
              </a:pPr>
              <a:r>
                <a:rPr lang="zh-CN" altLang="en-US" sz="12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支持支付未完成，可取消订单。</a:t>
              </a:r>
              <a:endParaRPr lang="en-US" altLang="zh-CN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 Box b/g"/>
            <p:cNvSpPr>
              <a:spLocks noChangeArrowheads="1"/>
            </p:cNvSpPr>
            <p:nvPr/>
          </p:nvSpPr>
          <p:spPr bwMode="auto">
            <a:xfrm>
              <a:off x="6802875" y="5429264"/>
              <a:ext cx="2863767" cy="1214446"/>
            </a:xfrm>
            <a:prstGeom prst="roundRect">
              <a:avLst>
                <a:gd name="adj" fmla="val 9306"/>
              </a:avLst>
            </a:prstGeom>
            <a:solidFill>
              <a:schemeClr val="bg1">
                <a:alpha val="60000"/>
              </a:schemeClr>
            </a:solidFill>
            <a:ln w="31750" algn="ctr">
              <a:solidFill>
                <a:srgbClr val="FF6600"/>
              </a:solidFill>
              <a:round/>
              <a:headEnd/>
              <a:tailEnd/>
            </a:ln>
          </p:spPr>
          <p:txBody>
            <a:bodyPr lIns="0" tIns="0" rIns="0" bIns="0" anchor="ctr">
              <a:noAutofit/>
            </a:bodyPr>
            <a:lstStyle/>
            <a:p>
              <a:pPr marL="288000" indent="-171450" defTabSz="549148">
                <a:lnSpc>
                  <a:spcPts val="2200"/>
                </a:lnSpc>
                <a:buClr>
                  <a:schemeClr val="accent6"/>
                </a:buClr>
                <a:buFont typeface="Wingdings" panose="05000000000000000000" pitchFamily="2" charset="2"/>
                <a:buChar char="p"/>
              </a:pPr>
              <a:r>
                <a:rPr lang="zh-CN" altLang="en-US" sz="12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业务受理单必须打印</a:t>
              </a:r>
              <a:endParaRPr lang="en-US" altLang="zh-CN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8000" indent="-171450" defTabSz="549148">
                <a:lnSpc>
                  <a:spcPts val="2200"/>
                </a:lnSpc>
                <a:buClr>
                  <a:schemeClr val="accent6"/>
                </a:buClr>
                <a:buFont typeface="Wingdings" panose="05000000000000000000" pitchFamily="2" charset="2"/>
                <a:buChar char="p"/>
              </a:pPr>
              <a:r>
                <a:rPr lang="zh-CN" altLang="en-US" sz="12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先打印受理单据业务后生效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；</a:t>
              </a:r>
              <a:endParaRPr lang="en-US" altLang="zh-CN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8000" indent="-171450" defTabSz="549148">
                <a:lnSpc>
                  <a:spcPts val="2200"/>
                </a:lnSpc>
                <a:buClr>
                  <a:schemeClr val="accent6"/>
                </a:buClr>
                <a:buFont typeface="Wingdings" panose="05000000000000000000" pitchFamily="2" charset="2"/>
                <a:buChar char="p"/>
              </a:pPr>
              <a:r>
                <a:rPr lang="zh-CN" altLang="en-US" sz="12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支持受理单打印，根据工号和权限有不同场景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en-US" altLang="zh-CN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644" y="1718770"/>
              <a:ext cx="1273175" cy="492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504" y="2458427"/>
              <a:ext cx="1271587" cy="492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1251" y="3866489"/>
              <a:ext cx="1273175" cy="492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" name="十二边形 80"/>
            <p:cNvSpPr/>
            <p:nvPr/>
          </p:nvSpPr>
          <p:spPr>
            <a:xfrm>
              <a:off x="3688782" y="4955507"/>
              <a:ext cx="197949" cy="202134"/>
            </a:xfrm>
            <a:prstGeom prst="dodecagon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93536" tIns="193536" rIns="193536" bIns="193536" rtlCol="0" anchor="ctr"/>
            <a:lstStyle/>
            <a:p>
              <a:pPr algn="ctr"/>
              <a:r>
                <a:rPr lang="en-US" altLang="zh-CN" sz="1000" dirty="0" smtClean="0"/>
                <a:t>6</a:t>
              </a:r>
              <a:endParaRPr lang="zh-CN" altLang="en-US" sz="1000" dirty="0"/>
            </a:p>
          </p:txBody>
        </p:sp>
        <p:sp>
          <p:nvSpPr>
            <p:cNvPr id="82" name="矩形 81"/>
            <p:cNvSpPr/>
            <p:nvPr/>
          </p:nvSpPr>
          <p:spPr>
            <a:xfrm>
              <a:off x="3382130" y="4458982"/>
              <a:ext cx="1758633" cy="927270"/>
            </a:xfrm>
            <a:prstGeom prst="rect">
              <a:avLst/>
            </a:prstGeom>
          </p:spPr>
          <p:txBody>
            <a:bodyPr wrap="square" lIns="491581" tIns="245791" rIns="491581" bIns="245791">
              <a:spAutoFit/>
            </a:bodyPr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订购完成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订单生效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7254445" y="3771932"/>
              <a:ext cx="1659332" cy="695887"/>
            </a:xfrm>
            <a:prstGeom prst="ellipse">
              <a:avLst/>
            </a:prstGeom>
            <a:solidFill>
              <a:srgbClr val="DDDDDD">
                <a:alpha val="0"/>
              </a:srgbClr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91581" tIns="245791" rIns="491581" bIns="245791"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88" name="Text Box b/g"/>
            <p:cNvSpPr>
              <a:spLocks noChangeArrowheads="1"/>
            </p:cNvSpPr>
            <p:nvPr/>
          </p:nvSpPr>
          <p:spPr bwMode="auto">
            <a:xfrm>
              <a:off x="1055440" y="4611062"/>
              <a:ext cx="2540230" cy="1233489"/>
            </a:xfrm>
            <a:prstGeom prst="roundRect">
              <a:avLst>
                <a:gd name="adj" fmla="val 9306"/>
              </a:avLst>
            </a:prstGeom>
            <a:solidFill>
              <a:schemeClr val="bg1">
                <a:alpha val="60000"/>
              </a:schemeClr>
            </a:solidFill>
            <a:ln w="31750" algn="ctr">
              <a:solidFill>
                <a:srgbClr val="FF6600"/>
              </a:solidFill>
              <a:round/>
              <a:headEnd/>
              <a:tailEnd/>
            </a:ln>
          </p:spPr>
          <p:txBody>
            <a:bodyPr lIns="0" tIns="0" rIns="0" bIns="0" anchor="ctr">
              <a:noAutofit/>
            </a:bodyPr>
            <a:lstStyle/>
            <a:p>
              <a:pPr marL="288000" indent="-171450" defTabSz="549148">
                <a:lnSpc>
                  <a:spcPts val="2200"/>
                </a:lnSpc>
                <a:buClr>
                  <a:schemeClr val="accent6"/>
                </a:buClr>
                <a:buFont typeface="Wingdings" panose="05000000000000000000" pitchFamily="2" charset="2"/>
                <a:buChar char="p"/>
              </a:pPr>
              <a:r>
                <a:rPr lang="zh-CN" altLang="en-US" sz="12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不打印业务受理单据业务不生效。</a:t>
              </a:r>
              <a:endPara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8000" indent="-171450" defTabSz="549148">
                <a:lnSpc>
                  <a:spcPts val="2200"/>
                </a:lnSpc>
                <a:buClr>
                  <a:schemeClr val="accent6"/>
                </a:buClr>
                <a:buFont typeface="Wingdings" panose="05000000000000000000" pitchFamily="2" charset="2"/>
                <a:buChar char="p"/>
              </a:pPr>
              <a:r>
                <a:rPr lang="zh-CN" altLang="en-US" sz="12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有待支付和待打印业务受理单据订单，不能办理继续办理业务</a:t>
              </a:r>
              <a:endPara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248" y="4786322"/>
              <a:ext cx="452502" cy="634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238480" y="2143116"/>
              <a:ext cx="1324490" cy="485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52794" y="4071942"/>
              <a:ext cx="1296709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2" name="TextBox 51"/>
          <p:cNvSpPr txBox="1"/>
          <p:nvPr/>
        </p:nvSpPr>
        <p:spPr>
          <a:xfrm>
            <a:off x="238084" y="714356"/>
            <a:ext cx="11715833" cy="615549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本次系统升级将对支付流程和单据打印流程进行优化，新增统一支付页面，支持线上线下支付，业务受理单据完成打印并保存后业务正式生效。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81092" y="2857496"/>
            <a:ext cx="1285884" cy="357190"/>
          </a:xfrm>
          <a:prstGeom prst="rect">
            <a:avLst/>
          </a:prstGeom>
        </p:spPr>
        <p:txBody>
          <a:bodyPr wrap="none" lIns="491581" tIns="245791" rIns="491581" bIns="245791" anchor="ctr" anchorCtr="0">
            <a:no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用户开户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191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9" descr="DSC_2"/>
          <p:cNvSpPr>
            <a:spLocks noChangeAspect="1" noChangeArrowheads="1"/>
          </p:cNvSpPr>
          <p:nvPr/>
        </p:nvSpPr>
        <p:spPr bwMode="auto">
          <a:xfrm>
            <a:off x="6419128" y="2404093"/>
            <a:ext cx="3286124" cy="2181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5667372" y="2261817"/>
            <a:ext cx="464306" cy="602680"/>
          </a:xfrm>
          <a:prstGeom prst="rect">
            <a:avLst/>
          </a:prstGeom>
          <a:solidFill>
            <a:srgbClr val="2A5380"/>
          </a:solidFill>
          <a:ln w="12700">
            <a:noFill/>
            <a:miter lim="800000"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lIns="90000" tIns="46800" rIns="90000" bIns="46800" anchor="ctr"/>
          <a:lstStyle/>
          <a:p>
            <a:pPr algn="ctr" eaLnBrk="0" fontAlgn="t" hangingPunct="0">
              <a:spcBef>
                <a:spcPts val="0"/>
              </a:spcBef>
              <a:spcAft>
                <a:spcPts val="0"/>
              </a:spcAft>
            </a:pPr>
            <a:r>
              <a:rPr kumimoji="1" lang="en-US" altLang="ko-KR"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DotumChe" panose="020B0609000101010101" pitchFamily="49" charset="-127"/>
              </a:rPr>
              <a:t>I</a:t>
            </a:r>
          </a:p>
        </p:txBody>
      </p: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6208966" y="2214555"/>
            <a:ext cx="4199509" cy="727689"/>
          </a:xfrm>
          <a:prstGeom prst="rect">
            <a:avLst/>
          </a:prstGeom>
          <a:solidFill>
            <a:srgbClr val="3BA0BB"/>
          </a:solidFill>
          <a:ln w="12700">
            <a:noFill/>
            <a:miter lim="800000"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lIns="90000" tIns="46800" rIns="90000" bIns="46800" anchor="ctr"/>
          <a:lstStyle/>
          <a:p>
            <a:pPr marL="186055" algn="ctr" eaLnBrk="0" fontAlgn="t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en-US" altLang="ko-KR" sz="1400" b="1">
              <a:solidFill>
                <a:srgbClr val="0066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5667658" y="3455619"/>
            <a:ext cx="465609" cy="652429"/>
          </a:xfrm>
          <a:prstGeom prst="rect">
            <a:avLst/>
          </a:prstGeom>
          <a:solidFill>
            <a:srgbClr val="2A5380"/>
          </a:solidFill>
          <a:ln w="12700">
            <a:noFill/>
            <a:miter lim="800000"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lIns="90000" tIns="46800" rIns="90000" bIns="46800" anchor="ctr"/>
          <a:lstStyle/>
          <a:p>
            <a:pPr algn="ctr" eaLnBrk="0" fontAlgn="t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DotumChe" panose="020B0609000101010101" pitchFamily="49" charset="-127"/>
              </a:rPr>
              <a:t>II</a:t>
            </a:r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6192976" y="3348075"/>
            <a:ext cx="4199509" cy="808614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lIns="90000" tIns="46800" rIns="90000" bIns="46800" anchor="ctr"/>
          <a:lstStyle/>
          <a:p>
            <a:pPr marL="186055" algn="ctr" eaLnBrk="0" fontAlgn="t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en-US" altLang="ko-KR" sz="1400" b="1">
              <a:solidFill>
                <a:srgbClr val="006699"/>
              </a:solidFill>
              <a:latin typeface="HY강B"/>
              <a:ea typeface="HY강B"/>
              <a:cs typeface="HY강B"/>
            </a:endParaRPr>
          </a:p>
        </p:txBody>
      </p:sp>
      <p:sp>
        <p:nvSpPr>
          <p:cNvPr id="66" name="AutoShape 11"/>
          <p:cNvSpPr>
            <a:spLocks noChangeArrowheads="1"/>
          </p:cNvSpPr>
          <p:nvPr/>
        </p:nvSpPr>
        <p:spPr bwMode="gray">
          <a:xfrm>
            <a:off x="6147550" y="2367257"/>
            <a:ext cx="3607493" cy="432110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</a:ln>
        </p:spPr>
        <p:txBody>
          <a:bodyPr wrap="none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32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总体流程</a:t>
            </a:r>
            <a:endParaRPr kumimoji="1" lang="ko-KR" altLang="en-US" sz="3200" b="1" dirty="0">
              <a:solidFill>
                <a:srgbClr val="003366"/>
              </a:solidFill>
              <a:latin typeface="微软雅黑" panose="020B0503020204020204" pitchFamily="34" charset="-122"/>
              <a:ea typeface="Malgun Gothic" panose="020B0503020000020004" pitchFamily="34" charset="-127"/>
            </a:endParaRPr>
          </a:p>
        </p:txBody>
      </p:sp>
      <p:sp>
        <p:nvSpPr>
          <p:cNvPr id="67" name="AutoShape 13"/>
          <p:cNvSpPr>
            <a:spLocks noChangeArrowheads="1"/>
          </p:cNvSpPr>
          <p:nvPr/>
        </p:nvSpPr>
        <p:spPr bwMode="gray">
          <a:xfrm>
            <a:off x="6142420" y="3507220"/>
            <a:ext cx="3550107" cy="469067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</a:ln>
        </p:spPr>
        <p:txBody>
          <a:bodyPr wrap="none" anchor="ctr"/>
          <a:lstStyle/>
          <a:p>
            <a:pPr algn="ctr" latinLnBrk="1"/>
            <a:r>
              <a:rPr kumimoji="1" lang="zh-CN" altLang="en-US" sz="32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个人业务介绍</a:t>
            </a:r>
            <a:endParaRPr kumimoji="1" lang="ko-KR" altLang="en-US" sz="32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6" name="Group 15"/>
          <p:cNvGrpSpPr/>
          <p:nvPr/>
        </p:nvGrpSpPr>
        <p:grpSpPr bwMode="auto">
          <a:xfrm flipH="1">
            <a:off x="2627035" y="642918"/>
            <a:ext cx="1688832" cy="6215082"/>
            <a:chOff x="2225" y="2177"/>
            <a:chExt cx="581" cy="302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7" name="AutoShape 16"/>
            <p:cNvSpPr>
              <a:spLocks noChangeArrowheads="1"/>
            </p:cNvSpPr>
            <p:nvPr/>
          </p:nvSpPr>
          <p:spPr bwMode="auto">
            <a:xfrm rot="5400000" flipH="1" flipV="1">
              <a:off x="751" y="3651"/>
              <a:ext cx="3028" cy="79"/>
            </a:xfrm>
            <a:custGeom>
              <a:avLst/>
              <a:gdLst>
                <a:gd name="G0" fmla="+- 1226 0 0"/>
                <a:gd name="G1" fmla="+- 21600 0 1226"/>
                <a:gd name="G2" fmla="*/ 1226 1 2"/>
                <a:gd name="G3" fmla="+- 21600 0 G2"/>
                <a:gd name="G4" fmla="+/ 1226 21600 2"/>
                <a:gd name="G5" fmla="+/ G1 0 2"/>
                <a:gd name="G6" fmla="*/ 21600 21600 1226"/>
                <a:gd name="G7" fmla="*/ G6 1 2"/>
                <a:gd name="G8" fmla="+- 21600 0 G7"/>
                <a:gd name="G9" fmla="*/ 21600 1 2"/>
                <a:gd name="G10" fmla="+- 1226 0 G9"/>
                <a:gd name="G11" fmla="?: G10 G8 0"/>
                <a:gd name="G12" fmla="?: G10 G7 21600"/>
                <a:gd name="T0" fmla="*/ 20987 w 21600"/>
                <a:gd name="T1" fmla="*/ 10800 h 21600"/>
                <a:gd name="T2" fmla="*/ 10800 w 21600"/>
                <a:gd name="T3" fmla="*/ 21600 h 21600"/>
                <a:gd name="T4" fmla="*/ 613 w 21600"/>
                <a:gd name="T5" fmla="*/ 10800 h 21600"/>
                <a:gd name="T6" fmla="*/ 10800 w 21600"/>
                <a:gd name="T7" fmla="*/ 0 h 21600"/>
                <a:gd name="T8" fmla="*/ 2413 w 21600"/>
                <a:gd name="T9" fmla="*/ 2413 h 21600"/>
                <a:gd name="T10" fmla="*/ 19187 w 21600"/>
                <a:gd name="T11" fmla="*/ 1918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226" y="21600"/>
                  </a:lnTo>
                  <a:lnTo>
                    <a:pt x="20374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3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8" name="AutoShape 17"/>
            <p:cNvSpPr>
              <a:spLocks noChangeArrowheads="1"/>
            </p:cNvSpPr>
            <p:nvPr/>
          </p:nvSpPr>
          <p:spPr bwMode="auto">
            <a:xfrm rot="5400000" flipH="1" flipV="1">
              <a:off x="1028" y="3438"/>
              <a:ext cx="3028" cy="50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651 w 21600"/>
                <a:gd name="T13" fmla="*/ 4653 h 21600"/>
                <a:gd name="T14" fmla="*/ 16949 w 21600"/>
                <a:gd name="T15" fmla="*/ 1694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697" y="21600"/>
                  </a:lnTo>
                  <a:lnTo>
                    <a:pt x="1590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3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89" name="Group 18"/>
            <p:cNvGrpSpPr/>
            <p:nvPr/>
          </p:nvGrpSpPr>
          <p:grpSpPr bwMode="auto">
            <a:xfrm rot="5400000">
              <a:off x="1377" y="3459"/>
              <a:ext cx="2342" cy="516"/>
              <a:chOff x="1205" y="2250"/>
              <a:chExt cx="2180" cy="262"/>
            </a:xfrm>
            <a:grpFill/>
          </p:grpSpPr>
          <p:grpSp>
            <p:nvGrpSpPr>
              <p:cNvPr id="95" name="Group 19"/>
              <p:cNvGrpSpPr/>
              <p:nvPr/>
            </p:nvGrpSpPr>
            <p:grpSpPr bwMode="auto">
              <a:xfrm>
                <a:off x="1564" y="2250"/>
                <a:ext cx="688" cy="262"/>
                <a:chOff x="1564" y="2250"/>
                <a:chExt cx="688" cy="262"/>
              </a:xfrm>
              <a:grpFill/>
            </p:grpSpPr>
            <p:sp>
              <p:nvSpPr>
                <p:cNvPr id="101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564" y="2261"/>
                  <a:ext cx="406" cy="251"/>
                </a:xfrm>
                <a:prstGeom prst="line">
                  <a:avLst/>
                </a:prstGeom>
                <a:grpFill/>
                <a:ln w="12700">
                  <a:solidFill>
                    <a:srgbClr val="A4A4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zh-CN" altLang="en-US" sz="2300">
                    <a:solidFill>
                      <a:prstClr val="black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2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930" y="2250"/>
                  <a:ext cx="213" cy="262"/>
                </a:xfrm>
                <a:prstGeom prst="line">
                  <a:avLst/>
                </a:prstGeom>
                <a:grpFill/>
                <a:ln w="12700">
                  <a:solidFill>
                    <a:srgbClr val="A4A4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zh-CN" altLang="en-US" sz="2300">
                    <a:solidFill>
                      <a:prstClr val="black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3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2186" y="2261"/>
                  <a:ext cx="66" cy="251"/>
                </a:xfrm>
                <a:prstGeom prst="line">
                  <a:avLst/>
                </a:prstGeom>
                <a:grpFill/>
                <a:ln w="12700">
                  <a:solidFill>
                    <a:srgbClr val="A4A4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zh-CN" altLang="en-US" sz="2300">
                    <a:solidFill>
                      <a:prstClr val="black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96" name="Line 23"/>
              <p:cNvSpPr>
                <a:spLocks noChangeShapeType="1"/>
              </p:cNvSpPr>
              <p:nvPr/>
            </p:nvSpPr>
            <p:spPr bwMode="auto">
              <a:xfrm>
                <a:off x="2619" y="2261"/>
                <a:ext cx="406" cy="251"/>
              </a:xfrm>
              <a:prstGeom prst="line">
                <a:avLst/>
              </a:prstGeom>
              <a:grpFill/>
              <a:ln w="12700">
                <a:solidFill>
                  <a:srgbClr val="A4A4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3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7" name="Line 24"/>
              <p:cNvSpPr>
                <a:spLocks noChangeShapeType="1"/>
              </p:cNvSpPr>
              <p:nvPr/>
            </p:nvSpPr>
            <p:spPr bwMode="auto">
              <a:xfrm>
                <a:off x="2446" y="2250"/>
                <a:ext cx="212" cy="262"/>
              </a:xfrm>
              <a:prstGeom prst="line">
                <a:avLst/>
              </a:prstGeom>
              <a:grpFill/>
              <a:ln w="12700">
                <a:solidFill>
                  <a:srgbClr val="A4A4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3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8" name="Line 25"/>
              <p:cNvSpPr>
                <a:spLocks noChangeShapeType="1"/>
              </p:cNvSpPr>
              <p:nvPr/>
            </p:nvSpPr>
            <p:spPr bwMode="auto">
              <a:xfrm>
                <a:off x="2337" y="2261"/>
                <a:ext cx="67" cy="251"/>
              </a:xfrm>
              <a:prstGeom prst="line">
                <a:avLst/>
              </a:prstGeom>
              <a:grpFill/>
              <a:ln w="12700">
                <a:solidFill>
                  <a:srgbClr val="A4A4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3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9" name="Line 26"/>
              <p:cNvSpPr>
                <a:spLocks noChangeShapeType="1"/>
              </p:cNvSpPr>
              <p:nvPr/>
            </p:nvSpPr>
            <p:spPr bwMode="auto">
              <a:xfrm flipV="1">
                <a:off x="1205" y="2259"/>
                <a:ext cx="624" cy="253"/>
              </a:xfrm>
              <a:prstGeom prst="line">
                <a:avLst/>
              </a:prstGeom>
              <a:grpFill/>
              <a:ln w="12700">
                <a:solidFill>
                  <a:srgbClr val="A4A4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3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0" name="Line 27"/>
              <p:cNvSpPr>
                <a:spLocks noChangeShapeType="1"/>
              </p:cNvSpPr>
              <p:nvPr/>
            </p:nvSpPr>
            <p:spPr bwMode="auto">
              <a:xfrm flipH="1" flipV="1">
                <a:off x="2764" y="2259"/>
                <a:ext cx="621" cy="253"/>
              </a:xfrm>
              <a:prstGeom prst="line">
                <a:avLst/>
              </a:prstGeom>
              <a:grpFill/>
              <a:ln w="12700">
                <a:solidFill>
                  <a:srgbClr val="A4A4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3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104" name="Oval 35"/>
          <p:cNvSpPr>
            <a:spLocks noChangeArrowheads="1"/>
          </p:cNvSpPr>
          <p:nvPr/>
        </p:nvSpPr>
        <p:spPr bwMode="auto">
          <a:xfrm>
            <a:off x="1341152" y="2928935"/>
            <a:ext cx="1550987" cy="159979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12700">
            <a:noFill/>
            <a:rou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2300" dirty="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105" name="Text Box 36"/>
          <p:cNvSpPr txBox="1">
            <a:spLocks noChangeArrowheads="1"/>
          </p:cNvSpPr>
          <p:nvPr/>
        </p:nvSpPr>
        <p:spPr bwMode="auto">
          <a:xfrm>
            <a:off x="1238217" y="3214686"/>
            <a:ext cx="1674571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latinLnBrk="1"/>
            <a:r>
              <a:rPr kumimoji="1" lang="zh-CN" altLang="en-US" sz="32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第三代</a:t>
            </a:r>
            <a:r>
              <a:rPr kumimoji="1" lang="en-US" altLang="zh-CN" sz="32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endParaRPr kumimoji="1" lang="ko-KR" altLang="en-US" sz="32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5693693" y="4625289"/>
            <a:ext cx="465609" cy="652429"/>
          </a:xfrm>
          <a:prstGeom prst="rect">
            <a:avLst/>
          </a:prstGeom>
          <a:solidFill>
            <a:srgbClr val="2A5380"/>
          </a:solidFill>
          <a:ln w="12700">
            <a:noFill/>
            <a:miter lim="800000"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lIns="90000" tIns="46800" rIns="90000" bIns="46800" anchor="ctr"/>
          <a:lstStyle/>
          <a:p>
            <a:pPr algn="ctr" eaLnBrk="0" fontAlgn="t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DotumChe" panose="020B0609000101010101" pitchFamily="49" charset="-127"/>
              </a:rPr>
              <a:t>II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219012" y="4517745"/>
            <a:ext cx="4199509" cy="808614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>
            <a:noFill/>
            <a:miter lim="800000"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lIns="90000" tIns="46800" rIns="90000" bIns="46800" anchor="ctr"/>
          <a:lstStyle/>
          <a:p>
            <a:pPr marL="186055" algn="ctr" eaLnBrk="0" fontAlgn="t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en-US" altLang="ko-KR" sz="1400" b="1">
              <a:solidFill>
                <a:srgbClr val="006699"/>
              </a:solidFill>
              <a:latin typeface="HY강B"/>
              <a:ea typeface="HY강B"/>
              <a:cs typeface="HY강B"/>
            </a:endParaRP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6168454" y="4676890"/>
            <a:ext cx="3550107" cy="469067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</a:ln>
        </p:spPr>
        <p:txBody>
          <a:bodyPr wrap="none" anchor="ctr"/>
          <a:lstStyle/>
          <a:p>
            <a:pPr algn="ctr" latinLnBrk="1"/>
            <a:r>
              <a:rPr kumimoji="1" lang="zh-CN" altLang="en-US" sz="32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集团业务介绍</a:t>
            </a:r>
            <a:endParaRPr kumimoji="1" lang="ko-KR" altLang="en-US" sz="32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-43" y="-23"/>
            <a:ext cx="10945216" cy="615549"/>
          </a:xfrm>
          <a:prstGeom prst="rect">
            <a:avLst/>
          </a:prstGeom>
          <a:noFill/>
          <a:ln>
            <a:miter lim="800000"/>
          </a:ln>
        </p:spPr>
        <p:txBody>
          <a:bodyPr wrap="square" lIns="121917" tIns="60958" rIns="121917" bIns="60958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0315" y="2428868"/>
            <a:ext cx="5305426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3771" y="-23"/>
            <a:ext cx="10945216" cy="615549"/>
          </a:xfrm>
          <a:prstGeom prst="rect">
            <a:avLst/>
          </a:prstGeom>
          <a:noFill/>
          <a:ln>
            <a:miter lim="800000"/>
          </a:ln>
        </p:spPr>
        <p:txBody>
          <a:bodyPr wrap="square" lIns="121917" tIns="60958" rIns="121917" bIns="60958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界面优化</a:t>
            </a:r>
            <a:r>
              <a:rPr lang="en-US" altLang="zh-CN" sz="32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资费选择界面优化</a:t>
            </a:r>
            <a:endParaRPr lang="zh-CN" altLang="en-US" sz="32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3392" y="980728"/>
            <a:ext cx="11009433" cy="687364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将原有树形结构转变成互联网常用的平行结构，同时取消了产品包增加了分组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。新增：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标签（热门、推荐等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展示，使得套餐、服务查找更加便捷，涉及开户、产品变更、复机等功能。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85" y="2417906"/>
            <a:ext cx="53213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11"/>
          <p:cNvSpPr txBox="1"/>
          <p:nvPr/>
        </p:nvSpPr>
        <p:spPr>
          <a:xfrm rot="20284133">
            <a:off x="7221938" y="2198003"/>
            <a:ext cx="1275239" cy="492438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121917" tIns="60958" rIns="121917" bIns="60958" rtlCol="0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11"/>
          <p:cNvSpPr txBox="1"/>
          <p:nvPr/>
        </p:nvSpPr>
        <p:spPr>
          <a:xfrm rot="20284133">
            <a:off x="1389291" y="2287219"/>
            <a:ext cx="1275239" cy="492438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121917" tIns="60958" rIns="121917" bIns="60958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老系统</a:t>
            </a:r>
            <a:endParaRPr lang="zh-CN" altLang="en-US" sz="24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927649" y="2708920"/>
            <a:ext cx="3024336" cy="372853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347389" y="3929066"/>
            <a:ext cx="5077204" cy="2228298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81751" y="2786058"/>
            <a:ext cx="4857785" cy="714380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95276" y="2928934"/>
            <a:ext cx="1857388" cy="2500330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360054" y="3536440"/>
            <a:ext cx="2525936" cy="3560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439817" y="4573188"/>
            <a:ext cx="271808" cy="28803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3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71463" y="2684618"/>
            <a:ext cx="271808" cy="288032"/>
          </a:xfrm>
          <a:prstGeom prst="roundRect">
            <a:avLst/>
          </a:prstGeom>
          <a:solidFill>
            <a:srgbClr val="88B9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3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019764" y="2793335"/>
            <a:ext cx="271808" cy="288032"/>
          </a:xfrm>
          <a:prstGeom prst="roundRect">
            <a:avLst/>
          </a:prstGeom>
          <a:solidFill>
            <a:srgbClr val="88B9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3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9024958" y="3571876"/>
            <a:ext cx="271808" cy="28803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3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472265" y="4941169"/>
            <a:ext cx="271808" cy="28803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3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3771" y="-23"/>
            <a:ext cx="10945216" cy="615549"/>
          </a:xfrm>
          <a:prstGeom prst="rect">
            <a:avLst/>
          </a:prstGeom>
          <a:noFill/>
          <a:ln>
            <a:miter lim="800000"/>
          </a:ln>
        </p:spPr>
        <p:txBody>
          <a:bodyPr wrap="square" lIns="121917" tIns="60958" rIns="121917" bIns="60958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支付流程优化</a:t>
            </a:r>
            <a:endParaRPr lang="zh-CN" altLang="en-US" sz="32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9369" y="857232"/>
            <a:ext cx="11298795" cy="704037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22400" tIns="60958" rIns="121917" bIns="60958" rtlCol="0">
            <a:spAutoFit/>
          </a:bodyPr>
          <a:lstStyle/>
          <a:p>
            <a:pPr indent="-285750">
              <a:lnSpc>
                <a:spcPts val="22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新增统一支付页面，支付步骤从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费用信息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中拆分出来，确认费用明细信息后，进入统一支付页面进行支付。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【</a:t>
            </a:r>
            <a:r>
              <a:rPr lang="zh-CN" altLang="en-US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</a:t>
            </a:r>
            <a:r>
              <a: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zh-CN" altLang="en-US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如果营业员工号有</a:t>
            </a:r>
            <a:r>
              <a:rPr lang="zh-CN" altLang="en-US" sz="16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费用减免权限</a:t>
            </a:r>
            <a:r>
              <a:rPr lang="zh-CN" altLang="en-US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，可以在界面左边</a:t>
            </a:r>
            <a:r>
              <a:rPr lang="zh-CN" altLang="en-US" sz="16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费用信息</a:t>
            </a:r>
            <a:r>
              <a:rPr lang="en-US" altLang="zh-CN" sz="16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6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实缴，</a:t>
            </a:r>
            <a:r>
              <a:rPr lang="zh-CN" altLang="en-US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修改用户实缴金额，然后再确认支付。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63088" y="2753268"/>
            <a:ext cx="5040825" cy="3597063"/>
            <a:chOff x="263088" y="2135493"/>
            <a:chExt cx="5040824" cy="3597063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88" y="2135493"/>
              <a:ext cx="2032657" cy="2916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11"/>
            <p:cNvSpPr txBox="1"/>
            <p:nvPr/>
          </p:nvSpPr>
          <p:spPr>
            <a:xfrm>
              <a:off x="2309786" y="5240118"/>
              <a:ext cx="1275239" cy="492438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121917" tIns="60958" rIns="121917" bIns="60958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老系统</a:t>
              </a:r>
              <a:endPara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Chevron 17"/>
            <p:cNvSpPr/>
            <p:nvPr/>
          </p:nvSpPr>
          <p:spPr>
            <a:xfrm>
              <a:off x="2295745" y="2553749"/>
              <a:ext cx="304201" cy="432000"/>
            </a:xfrm>
            <a:prstGeom prst="chevro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491581" tIns="245791" rIns="491581" bIns="245791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1037" name="Picture 13" descr="C:\Users\joan\Documents\Fetion\250447530\temp\1f339a944d7c076def0eaa5868f6b729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0550" y="2145556"/>
              <a:ext cx="2541354" cy="1008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5" descr="C:\Users\joan\Documents\Fetion\250447530\temp\629598e4c8d53997680bbaf1efad97dc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7830" y="4077176"/>
              <a:ext cx="2936082" cy="936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Chevron 17"/>
            <p:cNvSpPr/>
            <p:nvPr/>
          </p:nvSpPr>
          <p:spPr>
            <a:xfrm rot="5400000">
              <a:off x="3783683" y="3348931"/>
              <a:ext cx="304201" cy="432000"/>
            </a:xfrm>
            <a:prstGeom prst="chevro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491581" tIns="245791" rIns="491581" bIns="245791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550" y="2085941"/>
            <a:ext cx="2664297" cy="10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455" y="3486550"/>
            <a:ext cx="2561641" cy="1662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Chevron 17"/>
          <p:cNvSpPr/>
          <p:nvPr/>
        </p:nvSpPr>
        <p:spPr>
          <a:xfrm rot="5400000">
            <a:off x="10136553" y="3099268"/>
            <a:ext cx="324000" cy="417956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91581" tIns="245791" rIns="491581" bIns="245791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Chevron 17"/>
          <p:cNvSpPr/>
          <p:nvPr/>
        </p:nvSpPr>
        <p:spPr>
          <a:xfrm rot="10800000">
            <a:off x="8840004" y="5819273"/>
            <a:ext cx="313467" cy="432000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91581" tIns="245791" rIns="491581" bIns="245791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Chevron 17"/>
          <p:cNvSpPr/>
          <p:nvPr/>
        </p:nvSpPr>
        <p:spPr>
          <a:xfrm>
            <a:off x="8556718" y="2553750"/>
            <a:ext cx="324000" cy="417955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91581" tIns="245791" rIns="491581" bIns="245791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38" y="2057542"/>
            <a:ext cx="2389188" cy="2265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11"/>
          <p:cNvSpPr txBox="1"/>
          <p:nvPr/>
        </p:nvSpPr>
        <p:spPr>
          <a:xfrm>
            <a:off x="6544713" y="4706970"/>
            <a:ext cx="1275239" cy="492438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121917" tIns="60958" rIns="121917" bIns="60958" rtlCol="0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Chevron 17"/>
          <p:cNvSpPr/>
          <p:nvPr/>
        </p:nvSpPr>
        <p:spPr>
          <a:xfrm rot="16200000" flipH="1">
            <a:off x="10133543" y="5097925"/>
            <a:ext cx="313466" cy="432000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91581" tIns="245791" rIns="491581" bIns="245791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443" y="5470659"/>
            <a:ext cx="2354652" cy="129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8880720" y="3286124"/>
            <a:ext cx="2930322" cy="35223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30780" y="5429264"/>
            <a:ext cx="3241772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3771" y="-23"/>
            <a:ext cx="10945216" cy="615549"/>
          </a:xfrm>
          <a:prstGeom prst="rect">
            <a:avLst/>
          </a:prstGeom>
          <a:noFill/>
          <a:ln>
            <a:miter lim="800000"/>
          </a:ln>
        </p:spPr>
        <p:txBody>
          <a:bodyPr wrap="square" lIns="121917" tIns="60958" rIns="121917" bIns="60958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支付异常处理流程</a:t>
            </a:r>
            <a:endParaRPr lang="zh-CN" altLang="en-US" sz="32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0459" y="898946"/>
            <a:ext cx="11715833" cy="1815878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itchFamily="2" charset="2"/>
              <a:buChar char="p"/>
            </a:pPr>
            <a:r>
              <a:rPr lang="zh-CN" altLang="en-US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营业员在受理</a:t>
            </a:r>
            <a:r>
              <a:rPr lang="zh-CN" altLang="en-US" sz="16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需要缴费的</a:t>
            </a:r>
            <a:r>
              <a:rPr lang="zh-CN" altLang="en-US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业务过程中，</a:t>
            </a:r>
            <a:r>
              <a:rPr lang="zh-CN" altLang="en-US" sz="16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支付</a:t>
            </a:r>
            <a:r>
              <a:rPr lang="zh-CN" altLang="en-US" sz="1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失败</a:t>
            </a:r>
            <a:r>
              <a:rPr lang="zh-CN" altLang="en-US" sz="16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（如下图步骤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 </a:t>
            </a:r>
            <a:r>
              <a:rPr lang="zh-CN" altLang="en-US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），可能存在两种原因引起：</a:t>
            </a:r>
            <a:endParaRPr lang="en-US" altLang="zh-CN" sz="16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2200"/>
              </a:lnSpc>
            </a:pPr>
            <a:r>
              <a:rPr lang="en-US" altLang="zh-CN" sz="16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16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第一种是用户主动放弃支付</a:t>
            </a:r>
            <a:r>
              <a:rPr lang="zh-CN" altLang="en-US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，可直接</a:t>
            </a:r>
            <a:r>
              <a:rPr lang="zh-CN" altLang="en-US" sz="16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取消支付或者关闭支付窗口；</a:t>
            </a:r>
          </a:p>
          <a:p>
            <a:pPr>
              <a:lnSpc>
                <a:spcPts val="2200"/>
              </a:lnSpc>
            </a:pPr>
            <a:r>
              <a:rPr lang="zh-CN" altLang="en-US" sz="16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第二种是非用户原因造成的支付</a:t>
            </a:r>
            <a:r>
              <a:rPr lang="zh-CN" altLang="en-US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失败，比如</a:t>
            </a:r>
            <a:r>
              <a:rPr lang="zh-CN" altLang="en-US" sz="16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6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遇到断电、强制关闭浏览器等</a:t>
            </a:r>
            <a:r>
              <a:rPr lang="zh-CN" altLang="en-US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情况。此时</a:t>
            </a:r>
            <a:r>
              <a:rPr lang="zh-CN" altLang="en-US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支付</a:t>
            </a:r>
            <a:r>
              <a:rPr lang="zh-CN" altLang="en-US" sz="16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失败后，可以</a:t>
            </a:r>
            <a:r>
              <a:rPr lang="zh-CN" altLang="en-US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进入“</a:t>
            </a: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个人业务 </a:t>
            </a:r>
            <a:r>
              <a:rPr lang="en-US" altLang="zh-CN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 查询类 </a:t>
            </a:r>
            <a:r>
              <a:rPr lang="en-US" altLang="zh-CN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 工单信息类</a:t>
            </a:r>
            <a:r>
              <a:rPr lang="en-US" altLang="zh-CN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待支付（打印）订单查询</a:t>
            </a:r>
            <a:r>
              <a:rPr lang="zh-CN" altLang="en-US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</a:t>
            </a:r>
            <a:r>
              <a:rPr lang="zh-CN" altLang="en-US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再次支付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如下</a:t>
            </a:r>
            <a:r>
              <a:rPr lang="zh-CN" altLang="en-US" sz="16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步骤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，也可以在该界面选择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取消订单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如下图步骤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⑥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选择再次支付（步骤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⑤ 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）后，存在两种情况：支付成功或支付失败（如下图步骤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⑧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）。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07367" y="2753890"/>
            <a:ext cx="11377266" cy="3987478"/>
            <a:chOff x="335360" y="2753890"/>
            <a:chExt cx="11415406" cy="3987478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032" y="2753890"/>
              <a:ext cx="1654711" cy="909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0196" y="5810613"/>
              <a:ext cx="1697802" cy="930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" name="组合 1"/>
            <p:cNvGrpSpPr/>
            <p:nvPr/>
          </p:nvGrpSpPr>
          <p:grpSpPr>
            <a:xfrm>
              <a:off x="335360" y="3159027"/>
              <a:ext cx="11415406" cy="3204412"/>
              <a:chOff x="657258" y="3068960"/>
              <a:chExt cx="11415406" cy="3204412"/>
            </a:xfrm>
          </p:grpSpPr>
          <p:sp>
            <p:nvSpPr>
              <p:cNvPr id="32" name="流程图: 过程 31"/>
              <p:cNvSpPr/>
              <p:nvPr/>
            </p:nvSpPr>
            <p:spPr>
              <a:xfrm>
                <a:off x="657258" y="3804776"/>
                <a:ext cx="1195200" cy="815340"/>
              </a:xfrm>
              <a:prstGeom prst="flowChartProcess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微软雅黑" pitchFamily="34" charset="-122"/>
                    <a:ea typeface="微软雅黑" pitchFamily="34" charset="-122"/>
                  </a:rPr>
                  <a:t>确认费用明细</a:t>
                </a:r>
              </a:p>
            </p:txBody>
          </p:sp>
          <p:sp>
            <p:nvSpPr>
              <p:cNvPr id="33" name="流程图: 过程 32"/>
              <p:cNvSpPr/>
              <p:nvPr/>
            </p:nvSpPr>
            <p:spPr>
              <a:xfrm>
                <a:off x="2428522" y="3803929"/>
                <a:ext cx="1195200" cy="815340"/>
              </a:xfrm>
              <a:prstGeom prst="flowChartProcess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微软雅黑" pitchFamily="34" charset="-122"/>
                    <a:ea typeface="微软雅黑" pitchFamily="34" charset="-122"/>
                  </a:rPr>
                  <a:t>选择支付方式</a:t>
                </a:r>
              </a:p>
            </p:txBody>
          </p:sp>
          <p:sp>
            <p:nvSpPr>
              <p:cNvPr id="34" name="流程图: 过程 33"/>
              <p:cNvSpPr/>
              <p:nvPr/>
            </p:nvSpPr>
            <p:spPr>
              <a:xfrm>
                <a:off x="4185650" y="3803929"/>
                <a:ext cx="1195200" cy="815340"/>
              </a:xfrm>
              <a:prstGeom prst="flowChartProcess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微软雅黑" pitchFamily="34" charset="-122"/>
                    <a:ea typeface="微软雅黑" pitchFamily="34" charset="-122"/>
                  </a:rPr>
                  <a:t>确认支付</a:t>
                </a:r>
              </a:p>
            </p:txBody>
          </p:sp>
          <p:sp>
            <p:nvSpPr>
              <p:cNvPr id="35" name="流程图: 过程 34"/>
              <p:cNvSpPr/>
              <p:nvPr/>
            </p:nvSpPr>
            <p:spPr>
              <a:xfrm>
                <a:off x="5941838" y="3068960"/>
                <a:ext cx="1195200" cy="815340"/>
              </a:xfrm>
              <a:prstGeom prst="flowChartProcess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微软雅黑" pitchFamily="34" charset="-122"/>
                    <a:ea typeface="微软雅黑" pitchFamily="34" charset="-122"/>
                  </a:rPr>
                  <a:t>支付成功</a:t>
                </a:r>
              </a:p>
            </p:txBody>
          </p:sp>
          <p:sp>
            <p:nvSpPr>
              <p:cNvPr id="36" name="流程图: 过程 35"/>
              <p:cNvSpPr/>
              <p:nvPr/>
            </p:nvSpPr>
            <p:spPr>
              <a:xfrm>
                <a:off x="5941838" y="4581128"/>
                <a:ext cx="1195200" cy="815340"/>
              </a:xfrm>
              <a:prstGeom prst="flowChartProcess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微软雅黑" pitchFamily="34" charset="-122"/>
                    <a:ea typeface="微软雅黑" pitchFamily="34" charset="-122"/>
                  </a:rPr>
                  <a:t>支付失败</a:t>
                </a:r>
              </a:p>
            </p:txBody>
          </p:sp>
          <p:sp>
            <p:nvSpPr>
              <p:cNvPr id="37" name="流程图: 过程 36"/>
              <p:cNvSpPr/>
              <p:nvPr/>
            </p:nvSpPr>
            <p:spPr>
              <a:xfrm>
                <a:off x="7664640" y="4041121"/>
                <a:ext cx="1195200" cy="815340"/>
              </a:xfrm>
              <a:prstGeom prst="flowChartProcess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微软雅黑" pitchFamily="34" charset="-122"/>
                    <a:ea typeface="微软雅黑" pitchFamily="34" charset="-122"/>
                  </a:rPr>
                  <a:t>再次支付</a:t>
                </a:r>
              </a:p>
            </p:txBody>
          </p:sp>
          <p:sp>
            <p:nvSpPr>
              <p:cNvPr id="41" name="流程图: 过程 40"/>
              <p:cNvSpPr/>
              <p:nvPr/>
            </p:nvSpPr>
            <p:spPr>
              <a:xfrm>
                <a:off x="7664640" y="5260321"/>
                <a:ext cx="1195200" cy="815340"/>
              </a:xfrm>
              <a:prstGeom prst="flowChartProcess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微软雅黑" pitchFamily="34" charset="-122"/>
                    <a:ea typeface="微软雅黑" pitchFamily="34" charset="-122"/>
                  </a:rPr>
                  <a:t>取消订单</a:t>
                </a:r>
              </a:p>
            </p:txBody>
          </p:sp>
          <p:cxnSp>
            <p:nvCxnSpPr>
              <p:cNvPr id="44" name="直接箭头连接符 43"/>
              <p:cNvCxnSpPr/>
              <p:nvPr/>
            </p:nvCxnSpPr>
            <p:spPr>
              <a:xfrm>
                <a:off x="3580650" y="4211599"/>
                <a:ext cx="576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肘形连接符 44"/>
              <p:cNvCxnSpPr>
                <a:stCxn id="37" idx="0"/>
                <a:endCxn id="35" idx="3"/>
              </p:cNvCxnSpPr>
              <p:nvPr/>
            </p:nvCxnSpPr>
            <p:spPr>
              <a:xfrm rot="16200000" flipV="1">
                <a:off x="7417395" y="3196274"/>
                <a:ext cx="564491" cy="1125203"/>
              </a:xfrm>
              <a:prstGeom prst="bentConnector2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62"/>
              <p:cNvSpPr txBox="1"/>
              <p:nvPr/>
            </p:nvSpPr>
            <p:spPr>
              <a:xfrm>
                <a:off x="1924466" y="4019024"/>
                <a:ext cx="3715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itchFamily="34" charset="-122"/>
                    <a:ea typeface="微软雅黑" pitchFamily="34" charset="-122"/>
                  </a:rPr>
                  <a:t>①</a:t>
                </a:r>
              </a:p>
            </p:txBody>
          </p:sp>
          <p:sp>
            <p:nvSpPr>
              <p:cNvPr id="49" name="文本框 63"/>
              <p:cNvSpPr txBox="1"/>
              <p:nvPr/>
            </p:nvSpPr>
            <p:spPr>
              <a:xfrm>
                <a:off x="3669486" y="4019024"/>
                <a:ext cx="3420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itchFamily="34" charset="-122"/>
                    <a:ea typeface="微软雅黑" pitchFamily="34" charset="-122"/>
                  </a:rPr>
                  <a:t>②</a:t>
                </a:r>
              </a:p>
            </p:txBody>
          </p:sp>
          <p:sp>
            <p:nvSpPr>
              <p:cNvPr id="53" name="文本框 64"/>
              <p:cNvSpPr txBox="1"/>
              <p:nvPr/>
            </p:nvSpPr>
            <p:spPr>
              <a:xfrm>
                <a:off x="5402374" y="3586976"/>
                <a:ext cx="5223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itchFamily="34" charset="-122"/>
                    <a:ea typeface="微软雅黑" pitchFamily="34" charset="-122"/>
                  </a:rPr>
                  <a:t>③</a:t>
                </a:r>
              </a:p>
            </p:txBody>
          </p:sp>
          <p:sp>
            <p:nvSpPr>
              <p:cNvPr id="55" name="文本框 65"/>
              <p:cNvSpPr txBox="1"/>
              <p:nvPr/>
            </p:nvSpPr>
            <p:spPr>
              <a:xfrm>
                <a:off x="5412640" y="4265568"/>
                <a:ext cx="3979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itchFamily="34" charset="-122"/>
                    <a:ea typeface="微软雅黑" pitchFamily="34" charset="-122"/>
                  </a:rPr>
                  <a:t>④</a:t>
                </a:r>
              </a:p>
            </p:txBody>
          </p:sp>
          <p:sp>
            <p:nvSpPr>
              <p:cNvPr id="56" name="文本框 67"/>
              <p:cNvSpPr txBox="1"/>
              <p:nvPr/>
            </p:nvSpPr>
            <p:spPr>
              <a:xfrm>
                <a:off x="7140575" y="4573074"/>
                <a:ext cx="3293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itchFamily="34" charset="-122"/>
                    <a:ea typeface="微软雅黑" pitchFamily="34" charset="-122"/>
                  </a:rPr>
                  <a:t>⑤</a:t>
                </a:r>
              </a:p>
            </p:txBody>
          </p:sp>
          <p:sp>
            <p:nvSpPr>
              <p:cNvPr id="60" name="文本框 68"/>
              <p:cNvSpPr txBox="1"/>
              <p:nvPr/>
            </p:nvSpPr>
            <p:spPr>
              <a:xfrm>
                <a:off x="7148082" y="5215509"/>
                <a:ext cx="437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itchFamily="34" charset="-122"/>
                    <a:ea typeface="微软雅黑" pitchFamily="34" charset="-122"/>
                  </a:rPr>
                  <a:t>⑥</a:t>
                </a:r>
              </a:p>
            </p:txBody>
          </p:sp>
          <p:sp>
            <p:nvSpPr>
              <p:cNvPr id="61" name="文本框 69"/>
              <p:cNvSpPr txBox="1"/>
              <p:nvPr/>
            </p:nvSpPr>
            <p:spPr>
              <a:xfrm>
                <a:off x="7841305" y="3330559"/>
                <a:ext cx="5638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itchFamily="34" charset="-122"/>
                    <a:ea typeface="微软雅黑" pitchFamily="34" charset="-122"/>
                  </a:rPr>
                  <a:t>⑦</a:t>
                </a:r>
              </a:p>
            </p:txBody>
          </p:sp>
          <p:sp>
            <p:nvSpPr>
              <p:cNvPr id="67" name="文本框 70"/>
              <p:cNvSpPr txBox="1"/>
              <p:nvPr/>
            </p:nvSpPr>
            <p:spPr>
              <a:xfrm>
                <a:off x="7181049" y="3730992"/>
                <a:ext cx="6121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itchFamily="34" charset="-122"/>
                    <a:ea typeface="微软雅黑" pitchFamily="34" charset="-122"/>
                  </a:rPr>
                  <a:t>⑧</a:t>
                </a:r>
              </a:p>
            </p:txBody>
          </p:sp>
          <p:sp>
            <p:nvSpPr>
              <p:cNvPr id="72" name="流程图: 过程 71"/>
              <p:cNvSpPr/>
              <p:nvPr/>
            </p:nvSpPr>
            <p:spPr>
              <a:xfrm>
                <a:off x="657258" y="5213434"/>
                <a:ext cx="1195200" cy="815340"/>
              </a:xfrm>
              <a:prstGeom prst="flowChartProcess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微软雅黑" pitchFamily="34" charset="-122"/>
                    <a:ea typeface="微软雅黑" pitchFamily="34" charset="-122"/>
                  </a:rPr>
                  <a:t>费用减免</a:t>
                </a:r>
              </a:p>
            </p:txBody>
          </p:sp>
          <p:cxnSp>
            <p:nvCxnSpPr>
              <p:cNvPr id="76" name="直接箭头连接符 75"/>
              <p:cNvCxnSpPr/>
              <p:nvPr/>
            </p:nvCxnSpPr>
            <p:spPr>
              <a:xfrm>
                <a:off x="1852458" y="4211599"/>
                <a:ext cx="576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/>
              <p:cNvCxnSpPr/>
              <p:nvPr/>
            </p:nvCxnSpPr>
            <p:spPr>
              <a:xfrm rot="16200000">
                <a:off x="966858" y="4913609"/>
                <a:ext cx="576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组合 79"/>
              <p:cNvGrpSpPr/>
              <p:nvPr/>
            </p:nvGrpSpPr>
            <p:grpSpPr>
              <a:xfrm>
                <a:off x="7137038" y="4360211"/>
                <a:ext cx="568793" cy="1261731"/>
                <a:chOff x="7872654" y="4396225"/>
                <a:chExt cx="568793" cy="1261731"/>
              </a:xfrm>
            </p:grpSpPr>
            <p:sp>
              <p:nvSpPr>
                <p:cNvPr id="87" name="左中括号 86"/>
                <p:cNvSpPr/>
                <p:nvPr/>
              </p:nvSpPr>
              <p:spPr>
                <a:xfrm>
                  <a:off x="8064579" y="4396225"/>
                  <a:ext cx="376868" cy="1261731"/>
                </a:xfrm>
                <a:prstGeom prst="leftBracket">
                  <a:avLst/>
                </a:prstGeom>
                <a:ln w="19050"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cxnSp>
              <p:nvCxnSpPr>
                <p:cNvPr id="88" name="直接连接符 87"/>
                <p:cNvCxnSpPr>
                  <a:stCxn id="87" idx="1"/>
                  <a:endCxn id="36" idx="3"/>
                </p:cNvCxnSpPr>
                <p:nvPr/>
              </p:nvCxnSpPr>
              <p:spPr>
                <a:xfrm rot="10800000">
                  <a:off x="7872654" y="5024813"/>
                  <a:ext cx="191925" cy="227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组合 80"/>
              <p:cNvGrpSpPr/>
              <p:nvPr/>
            </p:nvGrpSpPr>
            <p:grpSpPr>
              <a:xfrm>
                <a:off x="5380851" y="3476629"/>
                <a:ext cx="612600" cy="1571101"/>
                <a:chOff x="7828847" y="4437112"/>
                <a:chExt cx="612600" cy="1261731"/>
              </a:xfrm>
            </p:grpSpPr>
            <p:sp>
              <p:nvSpPr>
                <p:cNvPr id="85" name="左中括号 84"/>
                <p:cNvSpPr/>
                <p:nvPr/>
              </p:nvSpPr>
              <p:spPr>
                <a:xfrm>
                  <a:off x="8064579" y="4437112"/>
                  <a:ext cx="376868" cy="1261731"/>
                </a:xfrm>
                <a:prstGeom prst="leftBracket">
                  <a:avLst/>
                </a:prstGeom>
                <a:ln w="19050"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cxnSp>
              <p:nvCxnSpPr>
                <p:cNvPr id="86" name="直接连接符 85"/>
                <p:cNvCxnSpPr/>
                <p:nvPr/>
              </p:nvCxnSpPr>
              <p:spPr>
                <a:xfrm flipH="1">
                  <a:off x="7828847" y="4996417"/>
                  <a:ext cx="235732" cy="70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组合 81"/>
              <p:cNvGrpSpPr/>
              <p:nvPr/>
            </p:nvGrpSpPr>
            <p:grpSpPr>
              <a:xfrm>
                <a:off x="6539438" y="3940542"/>
                <a:ext cx="1577716" cy="657133"/>
                <a:chOff x="7038564" y="4189556"/>
                <a:chExt cx="1577716" cy="657133"/>
              </a:xfrm>
            </p:grpSpPr>
            <p:cxnSp>
              <p:nvCxnSpPr>
                <p:cNvPr id="83" name="肘形连接符 82"/>
                <p:cNvCxnSpPr/>
                <p:nvPr/>
              </p:nvCxnSpPr>
              <p:spPr>
                <a:xfrm rot="10800000" flipV="1">
                  <a:off x="7038564" y="4189556"/>
                  <a:ext cx="1577716" cy="657133"/>
                </a:xfrm>
                <a:prstGeom prst="bentConnector2">
                  <a:avLst/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/>
                <p:nvPr/>
              </p:nvCxnSpPr>
              <p:spPr>
                <a:xfrm>
                  <a:off x="8616280" y="4189987"/>
                  <a:ext cx="0" cy="156801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流程图: 过程 90"/>
              <p:cNvSpPr/>
              <p:nvPr/>
            </p:nvSpPr>
            <p:spPr>
              <a:xfrm>
                <a:off x="9073901" y="4509120"/>
                <a:ext cx="1327658" cy="815340"/>
              </a:xfrm>
              <a:prstGeom prst="flowChartProcess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打印纸质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电子单据</a:t>
                </a:r>
              </a:p>
            </p:txBody>
          </p:sp>
          <p:sp>
            <p:nvSpPr>
              <p:cNvPr id="92" name="流程图: 过程 91"/>
              <p:cNvSpPr/>
              <p:nvPr/>
            </p:nvSpPr>
            <p:spPr>
              <a:xfrm>
                <a:off x="10877464" y="4509120"/>
                <a:ext cx="1195200" cy="815340"/>
              </a:xfrm>
              <a:prstGeom prst="flowChartProcess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客户签字</a:t>
                </a: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保存单据</a:t>
                </a:r>
              </a:p>
            </p:txBody>
          </p:sp>
          <p:cxnSp>
            <p:nvCxnSpPr>
              <p:cNvPr id="93" name="肘形连接符 92"/>
              <p:cNvCxnSpPr/>
              <p:nvPr/>
            </p:nvCxnSpPr>
            <p:spPr>
              <a:xfrm>
                <a:off x="7174290" y="3284984"/>
                <a:ext cx="2556000" cy="122301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91" idx="3"/>
                <a:endCxn id="92" idx="1"/>
              </p:cNvCxnSpPr>
              <p:nvPr/>
            </p:nvCxnSpPr>
            <p:spPr>
              <a:xfrm>
                <a:off x="10401559" y="4916790"/>
                <a:ext cx="47590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62"/>
              <p:cNvSpPr txBox="1"/>
              <p:nvPr/>
            </p:nvSpPr>
            <p:spPr>
              <a:xfrm>
                <a:off x="10336444" y="4729429"/>
                <a:ext cx="39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itchFamily="34" charset="-122"/>
                    <a:ea typeface="微软雅黑" pitchFamily="34" charset="-122"/>
                  </a:rPr>
                  <a:t>⑩</a:t>
                </a: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5498717" y="3866890"/>
                <a:ext cx="3511469" cy="240648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流程图: 过程 41"/>
              <p:cNvSpPr/>
              <p:nvPr/>
            </p:nvSpPr>
            <p:spPr>
              <a:xfrm>
                <a:off x="2475585" y="5177171"/>
                <a:ext cx="1195200" cy="815340"/>
              </a:xfrm>
              <a:prstGeom prst="flowChartProcess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微软雅黑" pitchFamily="34" charset="-122"/>
                    <a:ea typeface="微软雅黑" pitchFamily="34" charset="-122"/>
                  </a:rPr>
                  <a:t>提交业务</a:t>
                </a:r>
              </a:p>
            </p:txBody>
          </p:sp>
          <p:cxnSp>
            <p:nvCxnSpPr>
              <p:cNvPr id="43" name="直接箭头连接符 42"/>
              <p:cNvCxnSpPr/>
              <p:nvPr/>
            </p:nvCxnSpPr>
            <p:spPr>
              <a:xfrm flipH="1">
                <a:off x="1852522" y="5641095"/>
                <a:ext cx="576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3771" y="-23"/>
            <a:ext cx="10945216" cy="615549"/>
          </a:xfrm>
          <a:prstGeom prst="rect">
            <a:avLst/>
          </a:prstGeom>
          <a:noFill/>
          <a:ln>
            <a:miter lim="800000"/>
          </a:ln>
        </p:spPr>
        <p:txBody>
          <a:bodyPr wrap="square" lIns="121917" tIns="60958" rIns="121917" bIns="60958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业务受理单据打印流程优化</a:t>
            </a:r>
            <a:endParaRPr lang="zh-CN" altLang="en-US" sz="32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0459" y="772640"/>
            <a:ext cx="11715833" cy="2662263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优化业务受理单打印流程，根据工号和权限不同会有不同场景，具体如下：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普通营业员工号：支付完成后，必须打印单据，否则系统会给予拦截，不允许关闭当前界面，业务订单不生效。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客服工号：不需要打印业务受理单据，系统不会校验。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拥有免打印权限的特殊工号，可选择不打印业务受理单据关闭当前界面，提交订单立即生效。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受理单确认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打印成功的标准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打印纸质免填单：点击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打印纸质单据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按钮后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，默认已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打印。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2200"/>
              </a:lnSpc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打印电子免填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单：点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打印电子工单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，必须等待电子化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存储保存工单后，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才认为已打印。</a:t>
            </a:r>
          </a:p>
          <a:p>
            <a:pPr marL="285750" indent="-285750">
              <a:lnSpc>
                <a:spcPts val="2200"/>
              </a:lnSpc>
              <a:buFont typeface="Wingdings" pitchFamily="2" charset="2"/>
              <a:buChar char="p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待支付待打印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已支付待打印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的工单，可以进入“</a:t>
            </a: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个人业务 </a:t>
            </a:r>
            <a:r>
              <a:rPr lang="en-US" altLang="zh-CN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 查询类 </a:t>
            </a:r>
            <a:r>
              <a:rPr lang="en-US" altLang="zh-CN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 工单信息类</a:t>
            </a:r>
            <a:r>
              <a:rPr lang="en-US" altLang="zh-CN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待支付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（打印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）订单查询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界面，打印业务受理单据。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03" y="5572140"/>
            <a:ext cx="3099691" cy="821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流程图: 过程 22"/>
          <p:cNvSpPr/>
          <p:nvPr/>
        </p:nvSpPr>
        <p:spPr>
          <a:xfrm>
            <a:off x="1422478" y="4430888"/>
            <a:ext cx="1152000" cy="81534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确认支付</a:t>
            </a:r>
          </a:p>
        </p:txBody>
      </p:sp>
      <p:sp>
        <p:nvSpPr>
          <p:cNvPr id="24" name="流程图: 过程 23"/>
          <p:cNvSpPr/>
          <p:nvPr/>
        </p:nvSpPr>
        <p:spPr>
          <a:xfrm>
            <a:off x="2822281" y="4413334"/>
            <a:ext cx="1152000" cy="81534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支付成功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3902403" y="4082291"/>
            <a:ext cx="320140" cy="1571101"/>
            <a:chOff x="7828847" y="4437112"/>
            <a:chExt cx="612600" cy="1261731"/>
          </a:xfrm>
        </p:grpSpPr>
        <p:sp>
          <p:nvSpPr>
            <p:cNvPr id="68" name="左中括号 67"/>
            <p:cNvSpPr/>
            <p:nvPr/>
          </p:nvSpPr>
          <p:spPr>
            <a:xfrm>
              <a:off x="8064579" y="4437112"/>
              <a:ext cx="376868" cy="1261731"/>
            </a:xfrm>
            <a:prstGeom prst="leftBracket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 flipH="1">
              <a:off x="7828847" y="4996417"/>
              <a:ext cx="235732" cy="7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流程图: 过程 59"/>
          <p:cNvSpPr/>
          <p:nvPr/>
        </p:nvSpPr>
        <p:spPr>
          <a:xfrm>
            <a:off x="7760805" y="5008360"/>
            <a:ext cx="1440000" cy="548046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打印纸质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电子免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流程图: 过程 60"/>
          <p:cNvSpPr/>
          <p:nvPr/>
        </p:nvSpPr>
        <p:spPr>
          <a:xfrm>
            <a:off x="9557851" y="4855103"/>
            <a:ext cx="1195200" cy="81534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客户签字保存单据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9161851" y="5262772"/>
            <a:ext cx="396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图: 过程 71"/>
          <p:cNvSpPr/>
          <p:nvPr/>
        </p:nvSpPr>
        <p:spPr>
          <a:xfrm>
            <a:off x="7760805" y="5961550"/>
            <a:ext cx="1440000" cy="3960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打印发票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2534281" y="4798312"/>
            <a:ext cx="28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图: 过程 75"/>
          <p:cNvSpPr/>
          <p:nvPr/>
        </p:nvSpPr>
        <p:spPr>
          <a:xfrm>
            <a:off x="4222541" y="3787882"/>
            <a:ext cx="1576476" cy="553444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免打印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流程图: 过程 76"/>
          <p:cNvSpPr/>
          <p:nvPr/>
        </p:nvSpPr>
        <p:spPr>
          <a:xfrm>
            <a:off x="13970" y="4420062"/>
            <a:ext cx="1152000" cy="815340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提交订单</a:t>
            </a: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1151140" y="4817384"/>
            <a:ext cx="28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1133347">
            <a:off x="10144370" y="4649094"/>
            <a:ext cx="737977" cy="28864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重要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>
            <a:off x="5799017" y="4064604"/>
            <a:ext cx="43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/>
          <p:cNvSpPr/>
          <p:nvPr/>
        </p:nvSpPr>
        <p:spPr>
          <a:xfrm>
            <a:off x="6251627" y="3858260"/>
            <a:ext cx="1211362" cy="396068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客服工号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流程图: 过程 81"/>
          <p:cNvSpPr/>
          <p:nvPr/>
        </p:nvSpPr>
        <p:spPr>
          <a:xfrm>
            <a:off x="4222541" y="5431040"/>
            <a:ext cx="1576476" cy="494462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必须打印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>
            <a:off x="5831675" y="5653288"/>
            <a:ext cx="43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流程图: 过程 83"/>
          <p:cNvSpPr/>
          <p:nvPr/>
        </p:nvSpPr>
        <p:spPr>
          <a:xfrm>
            <a:off x="6280502" y="5367486"/>
            <a:ext cx="1182487" cy="595345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普通营业员工号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7445783" y="5262440"/>
            <a:ext cx="314322" cy="931028"/>
            <a:chOff x="7828847" y="4437112"/>
            <a:chExt cx="612600" cy="1261731"/>
          </a:xfrm>
        </p:grpSpPr>
        <p:sp>
          <p:nvSpPr>
            <p:cNvPr id="86" name="左中括号 85"/>
            <p:cNvSpPr/>
            <p:nvPr/>
          </p:nvSpPr>
          <p:spPr>
            <a:xfrm>
              <a:off x="8064579" y="4437112"/>
              <a:ext cx="376868" cy="1261731"/>
            </a:xfrm>
            <a:prstGeom prst="leftBracket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>
            <a:xfrm flipH="1">
              <a:off x="7828847" y="4996417"/>
              <a:ext cx="235732" cy="7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 64"/>
          <p:cNvSpPr/>
          <p:nvPr/>
        </p:nvSpPr>
        <p:spPr>
          <a:xfrm>
            <a:off x="4118428" y="3608844"/>
            <a:ext cx="6835358" cy="284449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流程图: 过程 96"/>
          <p:cNvSpPr/>
          <p:nvPr/>
        </p:nvSpPr>
        <p:spPr>
          <a:xfrm>
            <a:off x="4222541" y="4577232"/>
            <a:ext cx="1576476" cy="553444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支持不打印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关闭界面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箭头连接符 97"/>
          <p:cNvCxnSpPr/>
          <p:nvPr/>
        </p:nvCxnSpPr>
        <p:spPr>
          <a:xfrm>
            <a:off x="5789579" y="4858462"/>
            <a:ext cx="43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流程图: 过程 98"/>
          <p:cNvSpPr/>
          <p:nvPr/>
        </p:nvSpPr>
        <p:spPr>
          <a:xfrm>
            <a:off x="6267773" y="4522420"/>
            <a:ext cx="1211362" cy="521259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特殊权限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流程图: 过程 31"/>
          <p:cNvSpPr/>
          <p:nvPr/>
        </p:nvSpPr>
        <p:spPr>
          <a:xfrm>
            <a:off x="11027470" y="4840430"/>
            <a:ext cx="1152000" cy="81534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订单生效</a:t>
            </a: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10739470" y="5225408"/>
            <a:ext cx="28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861070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569" y="20241"/>
            <a:ext cx="10945216" cy="615549"/>
          </a:xfrm>
          <a:prstGeom prst="rect">
            <a:avLst/>
          </a:prstGeom>
          <a:noFill/>
          <a:ln>
            <a:miter lim="800000"/>
          </a:ln>
        </p:spPr>
        <p:txBody>
          <a:bodyPr wrap="square" lIns="121917" tIns="60958" rIns="121917" bIns="60958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业务受理单据打印异常处理流程</a:t>
            </a:r>
            <a:endParaRPr lang="zh-CN" altLang="en-US" sz="32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7387" y="1916832"/>
            <a:ext cx="5137205" cy="1892822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登录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NGBOSS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，如果有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待支付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打印的工单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，系统右下角位置推送提示信息“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您有待支付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打印的工单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”，提醒营业员需要处理。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3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营业员此时点击该信息提示信息，系统自动跳转到“</a:t>
            </a: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个人业务 </a:t>
            </a:r>
            <a:r>
              <a:rPr lang="en-US" altLang="zh-CN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 查询类 </a:t>
            </a:r>
            <a:r>
              <a:rPr lang="en-US" altLang="zh-CN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 工单信息类</a:t>
            </a:r>
            <a:r>
              <a:rPr lang="en-US" altLang="zh-CN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待支付（打印）订单查询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界面，。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7387" y="3870871"/>
            <a:ext cx="5137205" cy="2098006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营业员办理业务时，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系统会自动检测登录工号是否存在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待支付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的工单。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如果该营业员有待支付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打印工单，系统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提示：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“该员工有未支付或打印的工单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，不允许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营业员继续受理业务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。（不包含客服或拥有免打印权限的工号）。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营业员处理完待支付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打印的工单后，才允许正常受理业务。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033" y="4374229"/>
            <a:ext cx="5705476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63034" y="832456"/>
            <a:ext cx="11061559" cy="969492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对于业务办理过程中断电、死机等特殊情况造成支付或单据打印不成功：</a:t>
            </a:r>
            <a:endParaRPr lang="en-US" altLang="zh-CN" sz="1600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营业员登录系统时，系统会主动检测登录工号是否存在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待支付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的工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单，并推送系统公告。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营业员受理业务时，新增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待支付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打印工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校验业务规则，有待支付和待打印工单不允许继续办理业务。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6095" y="1940995"/>
            <a:ext cx="3829051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373166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4G移动模板2014</Template>
  <TotalTime>1090</TotalTime>
  <Words>1395</Words>
  <Application>Microsoft Office PowerPoint</Application>
  <PresentationFormat>自定义</PresentationFormat>
  <Paragraphs>181</Paragraphs>
  <Slides>15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第三代业务支撑系统培训文档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Company>中国移动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757</cp:revision>
  <dcterms:created xsi:type="dcterms:W3CDTF">2015-02-10T09:34:00Z</dcterms:created>
  <dcterms:modified xsi:type="dcterms:W3CDTF">2017-05-18T07:48:24Z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2052-10.1.0.6030</vt:lpwstr>
  </property>
</Properties>
</file>