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03" r:id="rId2"/>
    <p:sldId id="348" r:id="rId3"/>
    <p:sldId id="311" r:id="rId4"/>
    <p:sldId id="326" r:id="rId5"/>
    <p:sldId id="272" r:id="rId6"/>
    <p:sldId id="314" r:id="rId7"/>
    <p:sldId id="267" r:id="rId8"/>
    <p:sldId id="327" r:id="rId9"/>
    <p:sldId id="269" r:id="rId10"/>
    <p:sldId id="347" r:id="rId11"/>
    <p:sldId id="329" r:id="rId12"/>
    <p:sldId id="316" r:id="rId13"/>
    <p:sldId id="330" r:id="rId14"/>
    <p:sldId id="315" r:id="rId15"/>
    <p:sldId id="349" r:id="rId16"/>
    <p:sldId id="300" r:id="rId17"/>
    <p:sldId id="339" r:id="rId18"/>
    <p:sldId id="346" r:id="rId19"/>
    <p:sldId id="290" r:id="rId20"/>
    <p:sldId id="333" r:id="rId21"/>
    <p:sldId id="344" r:id="rId22"/>
    <p:sldId id="345" r:id="rId23"/>
    <p:sldId id="341" r:id="rId24"/>
    <p:sldId id="318" r:id="rId25"/>
    <p:sldId id="328" r:id="rId26"/>
    <p:sldId id="305" r:id="rId27"/>
    <p:sldId id="334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algun Gothic" panose="020B0503020000020004" pitchFamily="34" charset="-127"/>
      <p:regular r:id="rId34"/>
      <p:bold r:id="rId35"/>
    </p:embeddedFont>
    <p:embeddedFont>
      <p:font typeface="微軟正黑體" panose="020B0604030504040204" pitchFamily="34" charset="-120"/>
      <p:regular r:id="rId36"/>
      <p:bold r:id="rId37"/>
    </p:embeddedFont>
    <p:embeddedFont>
      <p:font typeface="微軟正黑體 Light" panose="020B0304030504040204" pitchFamily="34" charset="-120"/>
      <p:regular r:id="rId38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42"/>
    <a:srgbClr val="FEBA13"/>
    <a:srgbClr val="F1FF69"/>
    <a:srgbClr val="41B1F4"/>
    <a:srgbClr val="313333"/>
    <a:srgbClr val="AFEB78"/>
    <a:srgbClr val="95E54A"/>
    <a:srgbClr val="EA2C02"/>
    <a:srgbClr val="F5F5F5"/>
    <a:srgbClr val="F5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591" autoAdjust="0"/>
  </p:normalViewPr>
  <p:slideViewPr>
    <p:cSldViewPr snapToGrid="0">
      <p:cViewPr varScale="1">
        <p:scale>
          <a:sx n="66" d="100"/>
          <a:sy n="66" d="100"/>
        </p:scale>
        <p:origin x="402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1B1F4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41B1F4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41B1F4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工作表1!$A$2:$A$8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工作表1!$B$2:$B$8</c:f>
              <c:numCache>
                <c:formatCode>0.00%</c:formatCode>
                <c:ptCount val="7"/>
                <c:pt idx="0">
                  <c:v>0.83399999999999996</c:v>
                </c:pt>
                <c:pt idx="1">
                  <c:v>0.76100000000000001</c:v>
                </c:pt>
                <c:pt idx="2">
                  <c:v>0.64100000000000001</c:v>
                </c:pt>
                <c:pt idx="3">
                  <c:v>0.52700000000000002</c:v>
                </c:pt>
                <c:pt idx="4">
                  <c:v>0.47899999999999998</c:v>
                </c:pt>
                <c:pt idx="5">
                  <c:v>0.42699999999999999</c:v>
                </c:pt>
                <c:pt idx="6" formatCode="0%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axId val="-1046725248"/>
        <c:axId val="-1046725792"/>
      </c:barChart>
      <c:catAx>
        <c:axId val="-104672524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-1046725792"/>
        <c:crosses val="autoZero"/>
        <c:auto val="1"/>
        <c:lblAlgn val="ctr"/>
        <c:lblOffset val="100"/>
        <c:noMultiLvlLbl val="0"/>
      </c:catAx>
      <c:valAx>
        <c:axId val="-1046725792"/>
        <c:scaling>
          <c:orientation val="minMax"/>
          <c:max val="1"/>
        </c:scaling>
        <c:delete val="0"/>
        <c:axPos val="t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046725248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1B1F4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41B1F4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41B1F4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工作表1!$A$2:$A$7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工作表1!$B$2:$B$7</c:f>
              <c:numCache>
                <c:formatCode>0.00%</c:formatCode>
                <c:ptCount val="6"/>
                <c:pt idx="0">
                  <c:v>0.85099999999999998</c:v>
                </c:pt>
                <c:pt idx="1">
                  <c:v>0.56899999999999995</c:v>
                </c:pt>
                <c:pt idx="2">
                  <c:v>0.42899999999999999</c:v>
                </c:pt>
                <c:pt idx="3">
                  <c:v>0.29499999999999998</c:v>
                </c:pt>
                <c:pt idx="4">
                  <c:v>0.09</c:v>
                </c:pt>
                <c:pt idx="5">
                  <c:v>1.7999999999999999E-2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axId val="-1046723616"/>
        <c:axId val="-1046724160"/>
      </c:barChart>
      <c:catAx>
        <c:axId val="-104672361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-1046724160"/>
        <c:crosses val="autoZero"/>
        <c:auto val="1"/>
        <c:lblAlgn val="ctr"/>
        <c:lblOffset val="100"/>
        <c:noMultiLvlLbl val="0"/>
      </c:catAx>
      <c:valAx>
        <c:axId val="-1046724160"/>
        <c:scaling>
          <c:orientation val="minMax"/>
          <c:max val="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046723616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4A442"/>
              </a:solidFill>
              <a:ln>
                <a:noFill/>
              </a:ln>
              <a:effectLst/>
            </c:spPr>
          </c:dPt>
          <c:cat>
            <c:numRef>
              <c:f>工作表1!$A$2:$A$5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0.16200000000000001</c:v>
                </c:pt>
                <c:pt idx="1">
                  <c:v>0.189</c:v>
                </c:pt>
                <c:pt idx="2">
                  <c:v>0.221</c:v>
                </c:pt>
                <c:pt idx="3">
                  <c:v>0.25800000000000001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2"/>
        <c:overlap val="-3"/>
        <c:axId val="-1046721984"/>
        <c:axId val="-1046729600"/>
      </c:barChart>
      <c:catAx>
        <c:axId val="-104672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046729600"/>
        <c:crosses val="autoZero"/>
        <c:auto val="1"/>
        <c:lblAlgn val="ctr"/>
        <c:lblOffset val="100"/>
        <c:noMultiLvlLbl val="0"/>
      </c:catAx>
      <c:valAx>
        <c:axId val="-104672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04672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8CEF-B8F1-4085-ACEC-7923BA72F1E1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18F9B-6357-4485-B86E-2B0A90EA4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38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195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6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575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0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835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943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893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290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413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910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89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99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712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264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612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01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87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43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26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10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3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8F9B-6357-4485-B86E-2B0A90EA434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0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0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4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14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9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4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58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5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02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03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04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1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2E696-CB8A-4105-9E33-0E48BEB1AE80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3774-6D44-4EC5-8432-D616AD9E9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78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5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24.png"/><Relationship Id="rId4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microsoft.com/office/2007/relationships/hdphoto" Target="../media/hdphoto8.wdp"/><Relationship Id="rId4" Type="http://schemas.microsoft.com/office/2007/relationships/hdphoto" Target="../media/hdphoto7.wdp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10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39.png"/><Relationship Id="rId10" Type="http://schemas.microsoft.com/office/2007/relationships/hdphoto" Target="../media/hdphoto12.wdp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microsoft.com/office/2007/relationships/hdphoto" Target="../media/hdphoto11.wdp"/><Relationship Id="rId10" Type="http://schemas.microsoft.com/office/2007/relationships/hdphoto" Target="../media/hdphoto12.wdp"/><Relationship Id="rId4" Type="http://schemas.openxmlformats.org/officeDocument/2006/relationships/image" Target="../media/image40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microsoft.com/office/2007/relationships/hdphoto" Target="../media/hdphoto11.wdp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3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 flipH="1">
            <a:off x="-22910" y="4163812"/>
            <a:ext cx="5072477" cy="243701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 flipH="1">
            <a:off x="5613888" y="3735187"/>
            <a:ext cx="6578112" cy="26483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9" y="328839"/>
            <a:ext cx="8607456" cy="240373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>
            <a:off x="-139212" y="3885769"/>
            <a:ext cx="6578112" cy="2648381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>
            <a:off x="7448550" y="4230487"/>
            <a:ext cx="5072477" cy="243701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7" t="52347" r="43440" b="703"/>
          <a:stretch/>
        </p:blipFill>
        <p:spPr>
          <a:xfrm>
            <a:off x="5930900" y="4230487"/>
            <a:ext cx="1524000" cy="243701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-139212" y="6383568"/>
            <a:ext cx="12940812" cy="666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181929" y="2635584"/>
            <a:ext cx="737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</a:rPr>
              <a:t>一個為了改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</a:rPr>
              <a:t>善</a:t>
            </a: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</a:rPr>
              <a:t>大學生</a:t>
            </a:r>
            <a:r>
              <a:rPr lang="zh-TW" altLang="en-US" sz="2400" dirty="0" smtClean="0">
                <a:solidFill>
                  <a:srgbClr val="41B1F4"/>
                </a:solidFill>
              </a:rPr>
              <a:t>合作</a:t>
            </a:r>
            <a:r>
              <a:rPr lang="zh-TW" altLang="en-US" sz="2400" dirty="0" smtClean="0">
                <a:solidFill>
                  <a:srgbClr val="F4A442"/>
                </a:solidFill>
              </a:rPr>
              <a:t>學</a:t>
            </a:r>
            <a:r>
              <a:rPr lang="zh-TW" altLang="en-US" sz="2400" dirty="0">
                <a:solidFill>
                  <a:srgbClr val="F4A442"/>
                </a:solidFill>
              </a:rPr>
              <a:t>習</a:t>
            </a: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</a:rPr>
              <a:t>環境而生的平台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868422" y="1918396"/>
            <a:ext cx="267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 smtClean="0"/>
              <a:t>團</a:t>
            </a:r>
            <a:r>
              <a:rPr lang="zh-TW" altLang="en-US" sz="2000" dirty="0"/>
              <a:t>隊</a:t>
            </a:r>
            <a:r>
              <a:rPr lang="zh-TW" altLang="en-US" sz="2000" dirty="0" smtClean="0"/>
              <a:t>．協</a:t>
            </a:r>
            <a:r>
              <a:rPr lang="zh-TW" altLang="en-US" sz="2000" dirty="0"/>
              <a:t>作</a:t>
            </a:r>
            <a:r>
              <a:rPr lang="zh-TW" altLang="en-US" sz="2000" dirty="0" smtClean="0"/>
              <a:t>．共享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95004" y="5927023"/>
            <a:ext cx="267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第 </a:t>
            </a:r>
            <a:r>
              <a:rPr lang="en-US" altLang="zh-TW" sz="2800" dirty="0" smtClean="0"/>
              <a:t>15</a:t>
            </a:r>
            <a:r>
              <a:rPr lang="zh-TW" altLang="en-US" sz="2800" dirty="0" smtClean="0"/>
              <a:t> 組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784802" y="5944628"/>
            <a:ext cx="163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第 </a:t>
            </a:r>
            <a:r>
              <a:rPr lang="en-US" altLang="zh-TW" sz="2800" dirty="0" smtClean="0">
                <a:solidFill>
                  <a:schemeClr val="bg1"/>
                </a:solidFill>
              </a:rPr>
              <a:t>15 </a:t>
            </a:r>
            <a:r>
              <a:rPr lang="zh-TW" altLang="en-US" sz="2800" dirty="0" smtClean="0">
                <a:solidFill>
                  <a:schemeClr val="bg1"/>
                </a:solidFill>
              </a:rPr>
              <a:t>組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6" t="1299" r="25040" b="11195"/>
          <a:stretch/>
        </p:blipFill>
        <p:spPr>
          <a:xfrm>
            <a:off x="8140331" y="1835140"/>
            <a:ext cx="3509770" cy="4489460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1350957" y="267311"/>
            <a:ext cx="4213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41B1F4"/>
                </a:solidFill>
              </a:rPr>
              <a:t>專案管理平</a:t>
            </a:r>
            <a:r>
              <a:rPr lang="zh-TW" altLang="en-US" sz="4800" b="1" dirty="0">
                <a:solidFill>
                  <a:srgbClr val="41B1F4"/>
                </a:solidFill>
              </a:rPr>
              <a:t>臺</a:t>
            </a:r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3297751" y="1304483"/>
            <a:ext cx="57014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033709" y="26731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rgbClr val="F4A442"/>
                </a:solidFill>
              </a:rPr>
              <a:t>文件共享市集</a:t>
            </a:r>
            <a:endParaRPr lang="zh-TW" altLang="en-US" sz="4800" b="1" dirty="0">
              <a:solidFill>
                <a:srgbClr val="F4A442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9049935" y="1304483"/>
            <a:ext cx="7200000" cy="0"/>
          </a:xfrm>
          <a:prstGeom prst="line">
            <a:avLst/>
          </a:prstGeom>
          <a:ln w="76200">
            <a:solidFill>
              <a:srgbClr val="F4A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-3902249" y="1310833"/>
            <a:ext cx="7200000" cy="0"/>
          </a:xfrm>
          <a:prstGeom prst="line">
            <a:avLst/>
          </a:prstGeom>
          <a:ln w="76200">
            <a:solidFill>
              <a:srgbClr val="41B1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3168867" y="1161225"/>
            <a:ext cx="270000" cy="270786"/>
          </a:xfrm>
          <a:prstGeom prst="ellipse">
            <a:avLst/>
          </a:prstGeom>
          <a:ln w="38100">
            <a:solidFill>
              <a:srgbClr val="41B1F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8864221" y="1156390"/>
            <a:ext cx="270000" cy="270786"/>
          </a:xfrm>
          <a:prstGeom prst="ellipse">
            <a:avLst/>
          </a:prstGeom>
          <a:ln w="38100">
            <a:solidFill>
              <a:srgbClr val="F4A4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3" r="16017"/>
          <a:stretch/>
        </p:blipFill>
        <p:spPr>
          <a:xfrm>
            <a:off x="4410049" y="1850131"/>
            <a:ext cx="3461454" cy="449551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 flipH="1">
            <a:off x="4410046" y="1838149"/>
            <a:ext cx="3461455" cy="1298768"/>
          </a:xfrm>
          <a:prstGeom prst="rect">
            <a:avLst/>
          </a:prstGeom>
          <a:solidFill>
            <a:srgbClr val="41B1F4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r="20040"/>
          <a:stretch/>
        </p:blipFill>
        <p:spPr>
          <a:xfrm>
            <a:off x="640680" y="1835143"/>
            <a:ext cx="3458657" cy="4495514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 flipH="1">
            <a:off x="640678" y="1835141"/>
            <a:ext cx="3461455" cy="1298768"/>
          </a:xfrm>
          <a:prstGeom prst="rect">
            <a:avLst/>
          </a:prstGeom>
          <a:solidFill>
            <a:srgbClr val="41B1F4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 flipH="1">
            <a:off x="640679" y="1835142"/>
            <a:ext cx="3461455" cy="1298768"/>
          </a:xfrm>
          <a:prstGeom prst="rect">
            <a:avLst/>
          </a:prstGeom>
          <a:solidFill>
            <a:srgbClr val="F4A442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38792" y="223501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報告結束後的大量成品</a:t>
            </a:r>
            <a:endParaRPr lang="en-US" altLang="zh-TW" sz="2400" b="1" dirty="0" smtClean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flipH="1">
            <a:off x="8140328" y="1835141"/>
            <a:ext cx="3509772" cy="1298768"/>
          </a:xfrm>
          <a:prstGeom prst="rect">
            <a:avLst/>
          </a:prstGeom>
          <a:solidFill>
            <a:srgbClr val="41B1F4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 flipH="1">
            <a:off x="4406854" y="1835140"/>
            <a:ext cx="3464646" cy="1298768"/>
          </a:xfrm>
          <a:prstGeom prst="rect">
            <a:avLst/>
          </a:prstGeom>
          <a:solidFill>
            <a:srgbClr val="F4A442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 flipH="1">
            <a:off x="8140328" y="1835141"/>
            <a:ext cx="3509772" cy="1298768"/>
          </a:xfrm>
          <a:prstGeom prst="rect">
            <a:avLst/>
          </a:prstGeom>
          <a:solidFill>
            <a:srgbClr val="F4A442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217227" y="2253691"/>
            <a:ext cx="335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合作中產生資料的需求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527868" y="2268428"/>
            <a:ext cx="345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每個人都是潛在分享者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51" grpId="0" animBg="1"/>
      <p:bldP spid="39" grpId="0" animBg="1"/>
      <p:bldP spid="50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-29029" y="4917624"/>
            <a:ext cx="12449493" cy="1336090"/>
          </a:xfrm>
          <a:prstGeom prst="rect">
            <a:avLst/>
          </a:prstGeom>
          <a:solidFill>
            <a:schemeClr val="tx1">
              <a:lumMod val="85000"/>
              <a:lumOff val="1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77791" y="232457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願意分享</a:t>
            </a:r>
            <a:r>
              <a:rPr lang="zh-TW" altLang="en-US" sz="2400" dirty="0" smtClean="0"/>
              <a:t>報告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1082983" y="336497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因有</a:t>
            </a:r>
            <a:r>
              <a:rPr lang="zh-TW" altLang="en-US" sz="2400" b="1" dirty="0" smtClean="0"/>
              <a:t>收益</a:t>
            </a:r>
            <a:r>
              <a:rPr lang="zh-TW" altLang="en-US" sz="2400" dirty="0" smtClean="0"/>
              <a:t>而</a:t>
            </a:r>
            <a:endParaRPr lang="en-US" altLang="zh-TW" sz="2400" dirty="0" smtClean="0"/>
          </a:p>
          <a:p>
            <a:r>
              <a:rPr lang="zh-TW" altLang="en-US" sz="2400" dirty="0" smtClean="0"/>
              <a:t>願意</a:t>
            </a:r>
            <a:r>
              <a:rPr lang="zh-TW" altLang="en-US" sz="2400" dirty="0"/>
              <a:t>分享</a:t>
            </a:r>
            <a:r>
              <a:rPr lang="zh-TW" altLang="en-US" sz="2400" dirty="0" smtClean="0"/>
              <a:t>報告</a:t>
            </a:r>
            <a:endParaRPr lang="en-US" altLang="zh-TW" sz="2400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1012874" y="64015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4A442"/>
                </a:solidFill>
              </a:rPr>
              <a:t>共享經濟</a:t>
            </a:r>
            <a:r>
              <a:rPr lang="zh-TW" altLang="en-US" sz="3600" dirty="0" smtClean="0"/>
              <a:t>發展的可能性</a:t>
            </a:r>
            <a:endParaRPr lang="zh-TW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4A442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12874" y="1224916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共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457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份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有效問卷採樣於不分年級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政大學生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0390" y="1815863"/>
            <a:ext cx="584210" cy="116274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18" y="1822412"/>
            <a:ext cx="584210" cy="116274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46" y="1815863"/>
            <a:ext cx="584210" cy="116274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74" y="1822412"/>
            <a:ext cx="584210" cy="1162749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02" y="1809314"/>
            <a:ext cx="584210" cy="1162749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530" y="1815863"/>
            <a:ext cx="584210" cy="1162749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58" y="1809314"/>
            <a:ext cx="584210" cy="11627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386" y="1815863"/>
            <a:ext cx="584210" cy="1162749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r="24314"/>
          <a:stretch/>
        </p:blipFill>
        <p:spPr>
          <a:xfrm>
            <a:off x="8817093" y="1827136"/>
            <a:ext cx="584881" cy="1158354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r="24314"/>
          <a:stretch/>
        </p:blipFill>
        <p:spPr>
          <a:xfrm>
            <a:off x="9429800" y="1827136"/>
            <a:ext cx="584881" cy="1158354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3881722" y="2970647"/>
            <a:ext cx="492085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978470" y="3015560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4A44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80</a:t>
            </a:r>
            <a:r>
              <a:rPr lang="en-US" altLang="zh-TW" sz="1200" b="1" dirty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zh-TW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3364" y="3069077"/>
            <a:ext cx="577604" cy="114960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r="51467"/>
          <a:stretch/>
        </p:blipFill>
        <p:spPr>
          <a:xfrm>
            <a:off x="9441912" y="3069077"/>
            <a:ext cx="280328" cy="1149600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0" r="24314"/>
          <a:stretch/>
        </p:blipFill>
        <p:spPr>
          <a:xfrm>
            <a:off x="9715969" y="3071952"/>
            <a:ext cx="314553" cy="1145255"/>
          </a:xfrm>
          <a:prstGeom prst="rect">
            <a:avLst/>
          </a:prstGeom>
        </p:spPr>
      </p:pic>
      <p:cxnSp>
        <p:nvCxnSpPr>
          <p:cNvPr id="36" name="直線接點 35"/>
          <p:cNvCxnSpPr/>
          <p:nvPr/>
        </p:nvCxnSpPr>
        <p:spPr>
          <a:xfrm flipV="1">
            <a:off x="8918691" y="4217207"/>
            <a:ext cx="79727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912335" y="4235333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4A44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r>
              <a:rPr lang="en-US" altLang="zh-TW" sz="1200" b="1" dirty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zh-TW" alt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20231" y="53100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4A442"/>
                </a:solidFill>
              </a:rPr>
              <a:t>潛在提供者</a:t>
            </a:r>
            <a:endParaRPr lang="zh-TW" altLang="en-US" sz="3200" dirty="0"/>
          </a:p>
        </p:txBody>
      </p:sp>
      <p:sp>
        <p:nvSpPr>
          <p:cNvPr id="55" name="矩形 54"/>
          <p:cNvSpPr/>
          <p:nvPr/>
        </p:nvSpPr>
        <p:spPr>
          <a:xfrm>
            <a:off x="10015233" y="5201420"/>
            <a:ext cx="14157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＝</a:t>
            </a:r>
            <a:r>
              <a:rPr lang="en-US" altLang="zh-TW" sz="4000" b="1" dirty="0" smtClean="0">
                <a:solidFill>
                  <a:srgbClr val="F4A44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95</a:t>
            </a:r>
            <a:r>
              <a:rPr lang="en-US" altLang="zh-TW" sz="1200" b="1" dirty="0">
                <a:solidFill>
                  <a:schemeClr val="bg1"/>
                </a:solidFill>
              </a:rPr>
              <a:t>%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1893" y="4944753"/>
            <a:ext cx="584210" cy="1162749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321" y="4951302"/>
            <a:ext cx="584210" cy="1162749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749" y="4944753"/>
            <a:ext cx="584210" cy="1162749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177" y="4951302"/>
            <a:ext cx="584210" cy="1162749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05" y="4938204"/>
            <a:ext cx="584210" cy="1162749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033" y="4944753"/>
            <a:ext cx="584210" cy="1162749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61" y="4938204"/>
            <a:ext cx="584210" cy="1162749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89" y="4944753"/>
            <a:ext cx="584210" cy="1162749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0" r="24314"/>
          <a:stretch/>
        </p:blipFill>
        <p:spPr>
          <a:xfrm>
            <a:off x="9693212" y="4951302"/>
            <a:ext cx="314553" cy="1145255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799" y="4951302"/>
            <a:ext cx="584210" cy="1162749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 rotWithShape="1">
          <a:blip r:embed="rId3"/>
          <a:srcRect r="51011"/>
          <a:stretch/>
        </p:blipFill>
        <p:spPr>
          <a:xfrm>
            <a:off x="9423864" y="4942939"/>
            <a:ext cx="286200" cy="11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3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012874" y="64015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4A442"/>
                </a:solidFill>
              </a:rPr>
              <a:t>共享經濟</a:t>
            </a:r>
            <a:r>
              <a:rPr lang="zh-TW" altLang="en-US" sz="3600" dirty="0" smtClean="0"/>
              <a:t>發展的可能性</a:t>
            </a:r>
            <a:endParaRPr lang="zh-TW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4A44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2874" y="1224916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依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據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歐洲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的教育科技組織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Edtech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Europe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：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〈</a:t>
            </a: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2016 </a:t>
            </a:r>
            <a:r>
              <a:rPr lang="en-US" altLang="zh-TW" i="1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Edtech</a:t>
            </a: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Trends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〉</a:t>
            </a:r>
            <a:endParaRPr lang="zh-TW" altLang="en-US" i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291616" y="2628950"/>
            <a:ext cx="8589291" cy="3807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15964" y="4390281"/>
            <a:ext cx="4248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教育科技的支出</a:t>
            </a:r>
            <a:endParaRPr lang="en-US" altLang="zh-TW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年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增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率約</a:t>
            </a:r>
            <a:r>
              <a:rPr lang="en-US" altLang="zh-TW" sz="3200" b="1" dirty="0" smtClean="0">
                <a:solidFill>
                  <a:srgbClr val="F4A442"/>
                </a:solidFill>
                <a:latin typeface="+mn-ea"/>
              </a:rPr>
              <a:t>17%</a:t>
            </a:r>
            <a:endParaRPr lang="zh-TW" altLang="en-US" sz="3200" b="1" dirty="0">
              <a:solidFill>
                <a:srgbClr val="F4A442"/>
              </a:solidFill>
              <a:latin typeface="+mn-ea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3003181" y="5164082"/>
            <a:ext cx="2700000" cy="0"/>
          </a:xfrm>
          <a:prstGeom prst="line">
            <a:avLst/>
          </a:prstGeom>
          <a:ln>
            <a:solidFill>
              <a:srgbClr val="F4A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26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圖表 22"/>
          <p:cNvGraphicFramePr/>
          <p:nvPr>
            <p:extLst/>
          </p:nvPr>
        </p:nvGraphicFramePr>
        <p:xfrm>
          <a:off x="551498" y="1901074"/>
          <a:ext cx="6735581" cy="481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8146885" y="2373619"/>
            <a:ext cx="4248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每</a:t>
            </a:r>
            <a:r>
              <a:rPr lang="en-US" altLang="zh-TW" sz="4000" b="1" dirty="0" smtClean="0">
                <a:solidFill>
                  <a:srgbClr val="F4A442"/>
                </a:solidFill>
                <a:latin typeface="+mn-ea"/>
              </a:rPr>
              <a:t>4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個人就有</a:t>
            </a:r>
            <a:r>
              <a:rPr lang="en-US" altLang="zh-TW" sz="4000" b="1" dirty="0">
                <a:solidFill>
                  <a:srgbClr val="F4A442"/>
                </a:solidFill>
                <a:latin typeface="+mn-ea"/>
              </a:rPr>
              <a:t>1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個人</a:t>
            </a:r>
            <a:endParaRPr lang="en-US" altLang="zh-TW" sz="3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有</a:t>
            </a:r>
            <a:r>
              <a:rPr lang="zh-TW" altLang="en-US" sz="3200" b="1" dirty="0" smtClean="0">
                <a:solidFill>
                  <a:srgbClr val="F4A442"/>
                </a:solidFill>
                <a:latin typeface="+mn-ea"/>
              </a:rPr>
              <a:t>付費購買習慣</a:t>
            </a:r>
            <a:endParaRPr lang="zh-TW" altLang="en-US" sz="3200" b="1" dirty="0">
              <a:solidFill>
                <a:srgbClr val="F4A442"/>
              </a:solidFill>
              <a:latin typeface="+mn-ea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6886885" y="2660033"/>
            <a:ext cx="1260000" cy="0"/>
          </a:xfrm>
          <a:prstGeom prst="line">
            <a:avLst/>
          </a:prstGeom>
          <a:ln>
            <a:solidFill>
              <a:srgbClr val="F4A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012874" y="64015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4A442"/>
                </a:solidFill>
              </a:rPr>
              <a:t>共享經濟</a:t>
            </a:r>
            <a:r>
              <a:rPr lang="zh-TW" altLang="en-US" sz="3600" dirty="0" smtClean="0"/>
              <a:t>發展的可能性</a:t>
            </a:r>
            <a:endParaRPr lang="zh-TW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4A44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2874" y="1224916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共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457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份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有效問卷採樣於不分年級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政大學生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17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直線接點 104"/>
          <p:cNvCxnSpPr/>
          <p:nvPr/>
        </p:nvCxnSpPr>
        <p:spPr>
          <a:xfrm flipV="1">
            <a:off x="9857042" y="4152922"/>
            <a:ext cx="2794427" cy="0"/>
          </a:xfrm>
          <a:prstGeom prst="line">
            <a:avLst/>
          </a:prstGeom>
          <a:ln w="76200">
            <a:solidFill>
              <a:srgbClr val="F4A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flipV="1">
            <a:off x="8248720" y="4152922"/>
            <a:ext cx="1620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4760893" y="4152922"/>
            <a:ext cx="3420000" cy="0"/>
          </a:xfrm>
          <a:prstGeom prst="line">
            <a:avLst/>
          </a:prstGeom>
          <a:ln w="76200">
            <a:solidFill>
              <a:srgbClr val="F4A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-2382522" y="4154400"/>
            <a:ext cx="7200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297738" y="3996000"/>
            <a:ext cx="270000" cy="270786"/>
          </a:xfrm>
          <a:prstGeom prst="ellips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023956" y="3996000"/>
            <a:ext cx="270000" cy="270786"/>
          </a:xfrm>
          <a:prstGeom prst="ellips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688594" y="3996000"/>
            <a:ext cx="270000" cy="270786"/>
          </a:xfrm>
          <a:prstGeom prst="ellips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648447" y="3996000"/>
            <a:ext cx="270000" cy="270786"/>
          </a:xfrm>
          <a:prstGeom prst="ellips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 rot="19440000">
            <a:off x="-26724" y="46499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65000"/>
                  </a:schemeClr>
                </a:solidFill>
              </a:rPr>
              <a:t>團隊分工</a:t>
            </a:r>
            <a:endParaRPr lang="zh-TW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 rot="19432723">
            <a:off x="1711550" y="46167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65000"/>
                  </a:schemeClr>
                </a:solidFill>
              </a:rPr>
              <a:t>小組討論</a:t>
            </a:r>
            <a:endParaRPr lang="zh-TW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 rot="19440000">
            <a:off x="3366881" y="45927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</a:rPr>
              <a:t>各自作業</a:t>
            </a:r>
          </a:p>
        </p:txBody>
      </p:sp>
      <p:sp>
        <p:nvSpPr>
          <p:cNvPr id="19" name="文字方塊 18"/>
          <p:cNvSpPr txBox="1"/>
          <p:nvPr/>
        </p:nvSpPr>
        <p:spPr>
          <a:xfrm rot="19440000">
            <a:off x="8332795" y="46177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65000"/>
                  </a:schemeClr>
                </a:solidFill>
              </a:rPr>
              <a:t>報告整合</a:t>
            </a:r>
            <a:endParaRPr lang="zh-TW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08083" y="2494922"/>
            <a:ext cx="1260000" cy="1260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任務區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2528956" y="2494800"/>
            <a:ext cx="1260000" cy="1260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討論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區</a:t>
            </a:r>
          </a:p>
        </p:txBody>
      </p:sp>
      <p:sp>
        <p:nvSpPr>
          <p:cNvPr id="23" name="橢圓 22"/>
          <p:cNvSpPr/>
          <p:nvPr/>
        </p:nvSpPr>
        <p:spPr>
          <a:xfrm>
            <a:off x="4192600" y="2494800"/>
            <a:ext cx="1260000" cy="1260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時間軸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9143590" y="2494800"/>
            <a:ext cx="1260000" cy="1260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任務區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3" y="3529048"/>
            <a:ext cx="602984" cy="602984"/>
          </a:xfrm>
          <a:prstGeom prst="rect">
            <a:avLst/>
          </a:prstGeom>
        </p:spPr>
      </p:pic>
      <p:sp>
        <p:nvSpPr>
          <p:cNvPr id="91" name="橢圓 90"/>
          <p:cNvSpPr/>
          <p:nvPr/>
        </p:nvSpPr>
        <p:spPr>
          <a:xfrm>
            <a:off x="11294781" y="3996000"/>
            <a:ext cx="270000" cy="270786"/>
          </a:xfrm>
          <a:prstGeom prst="ellipse">
            <a:avLst/>
          </a:prstGeom>
          <a:ln w="38100">
            <a:solidFill>
              <a:srgbClr val="F4A4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6340771" y="3996000"/>
            <a:ext cx="270000" cy="270786"/>
          </a:xfrm>
          <a:prstGeom prst="ellipse">
            <a:avLst/>
          </a:prstGeom>
          <a:ln w="38100">
            <a:solidFill>
              <a:srgbClr val="F4A4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7990350" y="3996000"/>
            <a:ext cx="270000" cy="270786"/>
          </a:xfrm>
          <a:prstGeom prst="ellipse">
            <a:avLst/>
          </a:prstGeom>
          <a:ln w="38100">
            <a:solidFill>
              <a:srgbClr val="F4A4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 rot="19440000">
            <a:off x="9645105" y="47211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提供者上</a:t>
            </a:r>
            <a:r>
              <a:rPr lang="zh-TW" altLang="en-US" sz="2800" dirty="0"/>
              <a:t>架</a:t>
            </a:r>
          </a:p>
        </p:txBody>
      </p:sp>
      <p:sp>
        <p:nvSpPr>
          <p:cNvPr id="95" name="文字方塊 94"/>
          <p:cNvSpPr txBox="1"/>
          <p:nvPr/>
        </p:nvSpPr>
        <p:spPr>
          <a:xfrm rot="19440000">
            <a:off x="5030611" y="46195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尋找資訊</a:t>
            </a:r>
            <a:endParaRPr lang="zh-TW" altLang="en-US" sz="2800" dirty="0"/>
          </a:p>
        </p:txBody>
      </p:sp>
      <p:sp>
        <p:nvSpPr>
          <p:cNvPr id="96" name="文字方塊 95"/>
          <p:cNvSpPr txBox="1"/>
          <p:nvPr/>
        </p:nvSpPr>
        <p:spPr>
          <a:xfrm rot="19440000">
            <a:off x="6676902" y="464060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文件購買</a:t>
            </a:r>
            <a:endParaRPr lang="zh-TW" altLang="en-US" sz="2800" dirty="0"/>
          </a:p>
        </p:txBody>
      </p:sp>
      <p:sp>
        <p:nvSpPr>
          <p:cNvPr id="97" name="橢圓 96"/>
          <p:cNvSpPr/>
          <p:nvPr/>
        </p:nvSpPr>
        <p:spPr>
          <a:xfrm>
            <a:off x="10780923" y="2494800"/>
            <a:ext cx="1260000" cy="1260000"/>
          </a:xfrm>
          <a:prstGeom prst="ellipse">
            <a:avLst/>
          </a:prstGeom>
          <a:noFill/>
          <a:ln>
            <a:solidFill>
              <a:srgbClr val="F4A44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檔案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總管</a:t>
            </a:r>
            <a:endParaRPr lang="zh-TW" altLang="en-US" dirty="0"/>
          </a:p>
        </p:txBody>
      </p:sp>
      <p:sp>
        <p:nvSpPr>
          <p:cNvPr id="98" name="橢圓 97"/>
          <p:cNvSpPr/>
          <p:nvPr/>
        </p:nvSpPr>
        <p:spPr>
          <a:xfrm>
            <a:off x="5830423" y="2494800"/>
            <a:ext cx="1260000" cy="1260000"/>
          </a:xfrm>
          <a:prstGeom prst="ellipse">
            <a:avLst/>
          </a:prstGeom>
          <a:noFill/>
          <a:ln>
            <a:solidFill>
              <a:srgbClr val="F4A44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交易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平台</a:t>
            </a:r>
            <a:endParaRPr lang="zh-TW" altLang="en-US" dirty="0"/>
          </a:p>
        </p:txBody>
      </p:sp>
      <p:sp>
        <p:nvSpPr>
          <p:cNvPr id="100" name="橢圓 99"/>
          <p:cNvSpPr/>
          <p:nvPr/>
        </p:nvSpPr>
        <p:spPr>
          <a:xfrm>
            <a:off x="7487379" y="2494800"/>
            <a:ext cx="1260000" cy="1260000"/>
          </a:xfrm>
          <a:prstGeom prst="ellipse">
            <a:avLst/>
          </a:prstGeom>
          <a:noFill/>
          <a:ln>
            <a:solidFill>
              <a:srgbClr val="F4A44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搜尋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382002" y="887814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　　　　　  </a:t>
            </a:r>
            <a:r>
              <a:rPr lang="zh-TW" altLang="en-US" sz="3600" b="1" dirty="0" smtClean="0">
                <a:solidFill>
                  <a:srgbClr val="F4A442"/>
                </a:solidFill>
              </a:rPr>
              <a:t>文件共享</a:t>
            </a:r>
            <a:r>
              <a:rPr lang="zh-TW" altLang="en-US" sz="3600" b="1" dirty="0">
                <a:solidFill>
                  <a:srgbClr val="F4A442"/>
                </a:solidFill>
              </a:rPr>
              <a:t>市集</a:t>
            </a:r>
            <a:endParaRPr lang="zh-TW" altLang="en-US" sz="3600" b="1" dirty="0">
              <a:solidFill>
                <a:srgbClr val="41B1F4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3293957" y="815109"/>
            <a:ext cx="100608" cy="775518"/>
          </a:xfrm>
          <a:prstGeom prst="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84" y="864014"/>
            <a:ext cx="2491219" cy="6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6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2229" y="1146630"/>
            <a:ext cx="11669486" cy="5486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90929" y="27295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TW" sz="3600" b="1" dirty="0" smtClean="0">
                <a:solidFill>
                  <a:srgbClr val="F4A442"/>
                </a:solidFill>
              </a:rPr>
              <a:t>DEMO</a:t>
            </a:r>
            <a:endParaRPr lang="zh-TW" altLang="en-US" sz="3600" b="1" dirty="0">
              <a:solidFill>
                <a:srgbClr val="F4A4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/>
          <p:cNvSpPr txBox="1"/>
          <p:nvPr/>
        </p:nvSpPr>
        <p:spPr>
          <a:xfrm>
            <a:off x="7670752" y="3824198"/>
            <a:ext cx="2486768" cy="72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000" b="1" dirty="0"/>
              <a:t>給予評價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283890" y="3806266"/>
            <a:ext cx="2213248" cy="72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000" b="1" dirty="0"/>
              <a:t>品質保證</a:t>
            </a:r>
            <a:endParaRPr lang="en-US" altLang="zh-TW" sz="2000" b="1" dirty="0"/>
          </a:p>
        </p:txBody>
      </p:sp>
      <p:sp>
        <p:nvSpPr>
          <p:cNvPr id="35" name="矩形 34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1012874" y="640157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市集的</a:t>
            </a:r>
            <a:r>
              <a:rPr lang="zh-TW" altLang="en-US" sz="3600" b="1" dirty="0" smtClean="0">
                <a:solidFill>
                  <a:srgbClr val="F4A442"/>
                </a:solidFill>
              </a:rPr>
              <a:t>文件品質控管機制</a:t>
            </a:r>
            <a:endParaRPr lang="zh-TW" altLang="en-US" sz="3600" b="1" dirty="0">
              <a:solidFill>
                <a:srgbClr val="41B1F4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796321" y="2966354"/>
            <a:ext cx="3005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每個</a:t>
            </a:r>
            <a:r>
              <a:rPr lang="zh-TW" altLang="en-US" sz="2000" b="1" dirty="0" smtClean="0">
                <a:solidFill>
                  <a:srgbClr val="F4A442"/>
                </a:solidFill>
              </a:rPr>
              <a:t>帳號</a:t>
            </a:r>
            <a:r>
              <a:rPr lang="zh-TW" altLang="en-US" sz="2000" b="1" dirty="0" smtClean="0"/>
              <a:t>可免費體驗</a:t>
            </a:r>
            <a:r>
              <a:rPr lang="en-US" altLang="zh-TW" sz="2000" b="1" dirty="0" smtClean="0"/>
              <a:t>3</a:t>
            </a:r>
            <a:r>
              <a:rPr lang="zh-TW" altLang="en-US" sz="2000" b="1" dirty="0" smtClean="0"/>
              <a:t>次</a:t>
            </a:r>
            <a:endParaRPr lang="zh-TW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5388114" y="439475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 smtClean="0">
                <a:solidFill>
                  <a:schemeClr val="bg1">
                    <a:lumMod val="65000"/>
                  </a:schemeClr>
                </a:solidFill>
              </a:rPr>
              <a:t>文件</a:t>
            </a:r>
            <a:endParaRPr lang="zh-TW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723630" y="3456000"/>
            <a:ext cx="2340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129064" y="3996000"/>
            <a:ext cx="2340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328786" y="2943569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每份</a:t>
            </a:r>
            <a:r>
              <a:rPr lang="zh-TW" altLang="en-US" sz="2000" b="1" dirty="0">
                <a:solidFill>
                  <a:srgbClr val="F4A442"/>
                </a:solidFill>
              </a:rPr>
              <a:t>文件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次免費下載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81" y="2465984"/>
            <a:ext cx="1906481" cy="1906481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9414" l="9961" r="89844">
                        <a14:foregroundMark x1="49219" y1="63477" x2="50586" y2="80664"/>
                        <a14:foregroundMark x1="69922" y1="66992" x2="72656" y2="79297"/>
                        <a14:foregroundMark x1="35938" y1="67578" x2="35938" y2="814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331" y="2227572"/>
            <a:ext cx="2277785" cy="2277785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 flipH="1">
            <a:off x="2723630" y="3996000"/>
            <a:ext cx="2340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29064" y="3456000"/>
            <a:ext cx="2340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3294" y="4459786"/>
            <a:ext cx="1940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>
                    <a:lumMod val="65000"/>
                  </a:schemeClr>
                </a:solidFill>
              </a:rPr>
              <a:t>提供者</a:t>
            </a:r>
            <a:endParaRPr lang="zh-TW" altLang="en-US" sz="4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667681" y="4462874"/>
            <a:ext cx="1940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>
                    <a:lumMod val="65000"/>
                  </a:schemeClr>
                </a:solidFill>
              </a:rPr>
              <a:t>需求者</a:t>
            </a:r>
            <a:endParaRPr lang="zh-TW" altLang="en-US" sz="4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02" b="96094" l="9961" r="89844">
                        <a14:foregroundMark x1="32031" y1="69141" x2="65820" y2="7285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1008" y="2227572"/>
            <a:ext cx="2306907" cy="230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186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2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59830" y="1877280"/>
            <a:ext cx="12711659" cy="3897443"/>
          </a:xfrm>
          <a:prstGeom prst="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1012874" y="640157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市集的</a:t>
            </a:r>
            <a:r>
              <a:rPr lang="zh-TW" altLang="en-US" sz="3600" b="1" dirty="0" smtClean="0">
                <a:solidFill>
                  <a:srgbClr val="F4A442"/>
                </a:solidFill>
              </a:rPr>
              <a:t>文件品質控管機制</a:t>
            </a:r>
            <a:endParaRPr lang="zh-TW" altLang="en-US" sz="3600" b="1" dirty="0">
              <a:solidFill>
                <a:srgbClr val="41B1F4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74830" y="35528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鼓勵高品質</a:t>
            </a:r>
            <a:r>
              <a:rPr lang="zh-TW" altLang="en-US" sz="2400" b="1" dirty="0">
                <a:solidFill>
                  <a:schemeClr val="bg1"/>
                </a:solidFill>
              </a:rPr>
              <a:t>文件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499448" y="25042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拓展固定客源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526142" y="456884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取得</a:t>
            </a:r>
            <a:r>
              <a:rPr lang="zh-TW" altLang="en-US" sz="2400" b="1" dirty="0">
                <a:solidFill>
                  <a:schemeClr val="bg1"/>
                </a:solidFill>
              </a:rPr>
              <a:t>第一筆收入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940567" y="411938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刺激消費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欲望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4962" y="2297420"/>
            <a:ext cx="3024000" cy="30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9069770" y="2297420"/>
            <a:ext cx="3024000" cy="30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2758140" y="2982444"/>
            <a:ext cx="2974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2962901" y="4024910"/>
            <a:ext cx="32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2319995" y="5035584"/>
            <a:ext cx="36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6316928" y="4592441"/>
            <a:ext cx="32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6327003" y="3435528"/>
            <a:ext cx="32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23294" y="4459786"/>
            <a:ext cx="1940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>
                    <a:lumMod val="65000"/>
                  </a:schemeClr>
                </a:solidFill>
              </a:rPr>
              <a:t>提供者</a:t>
            </a:r>
            <a:endParaRPr lang="zh-TW" altLang="en-US" sz="4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39" b="99414" l="9961" r="89844">
                        <a14:foregroundMark x1="49219" y1="63477" x2="50586" y2="80664"/>
                        <a14:foregroundMark x1="69922" y1="66992" x2="72656" y2="79297"/>
                        <a14:foregroundMark x1="35938" y1="67578" x2="35938" y2="814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331" y="2227572"/>
            <a:ext cx="2277785" cy="2277785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918923" y="4384763"/>
            <a:ext cx="550921" cy="550921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830288" y="2344789"/>
            <a:ext cx="588612" cy="587059"/>
          </a:xfrm>
          <a:prstGeom prst="rect">
            <a:avLst/>
          </a:prstGeom>
        </p:spPr>
      </p:pic>
      <p:sp>
        <p:nvSpPr>
          <p:cNvPr id="61" name="文字方塊 60"/>
          <p:cNvSpPr txBox="1"/>
          <p:nvPr/>
        </p:nvSpPr>
        <p:spPr>
          <a:xfrm>
            <a:off x="6950468" y="29738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創造使用體驗</a:t>
            </a: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258756" y="2790875"/>
            <a:ext cx="606886" cy="608831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6273727" y="3997397"/>
            <a:ext cx="546191" cy="546191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102" b="96094" l="9961" r="89844">
                        <a14:foregroundMark x1="32031" y1="69141" x2="65820" y2="7285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1008" y="2227572"/>
            <a:ext cx="2306907" cy="2306907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9667681" y="4462874"/>
            <a:ext cx="1940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>
                    <a:lumMod val="65000"/>
                  </a:schemeClr>
                </a:solidFill>
              </a:rPr>
              <a:t>需求者</a:t>
            </a:r>
            <a:endParaRPr lang="zh-TW" altLang="en-US" sz="4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3165606" y="3463404"/>
            <a:ext cx="463336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50"/>
          <p:cNvCxnSpPr/>
          <p:nvPr/>
        </p:nvCxnSpPr>
        <p:spPr>
          <a:xfrm flipV="1">
            <a:off x="777947" y="3633244"/>
            <a:ext cx="6120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圖片 8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4353" y="2488433"/>
            <a:ext cx="1133954" cy="1140051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7421" y="2486587"/>
            <a:ext cx="1133954" cy="1140051"/>
          </a:xfrm>
          <a:prstGeom prst="rect">
            <a:avLst/>
          </a:prstGeom>
        </p:spPr>
      </p:pic>
      <p:sp>
        <p:nvSpPr>
          <p:cNvPr id="73" name="橢圓 72"/>
          <p:cNvSpPr/>
          <p:nvPr/>
        </p:nvSpPr>
        <p:spPr>
          <a:xfrm>
            <a:off x="96181" y="3018336"/>
            <a:ext cx="1224000" cy="1224000"/>
          </a:xfrm>
          <a:prstGeom prst="ellipse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170184" y="34484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需求分析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3020955" y="3018336"/>
            <a:ext cx="1224000" cy="1224000"/>
          </a:xfrm>
          <a:prstGeom prst="ellipse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974894" y="34497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可行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性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分析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 flipH="1" flipV="1">
            <a:off x="526475" y="705931"/>
            <a:ext cx="2962800" cy="1418215"/>
          </a:xfrm>
          <a:prstGeom prst="roundRect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905217" y="1031831"/>
            <a:ext cx="2964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專案管理平臺</a:t>
            </a:r>
          </a:p>
        </p:txBody>
      </p:sp>
      <p:sp>
        <p:nvSpPr>
          <p:cNvPr id="80" name="圓角矩形 79"/>
          <p:cNvSpPr/>
          <p:nvPr/>
        </p:nvSpPr>
        <p:spPr>
          <a:xfrm flipH="1" flipV="1">
            <a:off x="3854520" y="731941"/>
            <a:ext cx="2962800" cy="1418215"/>
          </a:xfrm>
          <a:prstGeom prst="round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4259376" y="1072665"/>
            <a:ext cx="2964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文件共享市集</a:t>
            </a: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 flipH="1">
            <a:off x="-22910" y="4163812"/>
            <a:ext cx="5072477" cy="2437013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 flipH="1">
            <a:off x="5613888" y="3735187"/>
            <a:ext cx="6578112" cy="2648381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>
            <a:off x="-139212" y="3885769"/>
            <a:ext cx="6578112" cy="2648381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>
            <a:off x="7448550" y="4230487"/>
            <a:ext cx="5072477" cy="2437013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7" t="52347" r="43440" b="703"/>
          <a:stretch/>
        </p:blipFill>
        <p:spPr>
          <a:xfrm>
            <a:off x="5930900" y="4230487"/>
            <a:ext cx="1524000" cy="2437013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139212" y="6383568"/>
            <a:ext cx="12940812" cy="666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36368" y="-226488"/>
            <a:ext cx="12449493" cy="7274257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777947" y="3633246"/>
            <a:ext cx="612000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940552" y="3628483"/>
            <a:ext cx="4436469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6786" y="3024000"/>
            <a:ext cx="1224000" cy="1224000"/>
          </a:xfrm>
          <a:prstGeom prst="ellipse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0789" y="3454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需求分析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3021560" y="3024000"/>
            <a:ext cx="1224000" cy="1224000"/>
          </a:xfrm>
          <a:prstGeom prst="ellipse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975499" y="34554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可行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性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分析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851769" y="3024000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904497" y="3460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商業模式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311101" y="3024000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383231" y="3460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金流運作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9334223" y="3035533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9392225" y="3462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流量成長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10795204" y="3024000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0838585" y="34655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核心優勢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4" name="圓角矩形 83"/>
          <p:cNvSpPr/>
          <p:nvPr/>
        </p:nvSpPr>
        <p:spPr>
          <a:xfrm flipH="1" flipV="1">
            <a:off x="625450" y="839733"/>
            <a:ext cx="2962800" cy="141821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圓角矩形 84"/>
          <p:cNvSpPr/>
          <p:nvPr/>
        </p:nvSpPr>
        <p:spPr>
          <a:xfrm flipH="1" flipV="1">
            <a:off x="3977752" y="839603"/>
            <a:ext cx="2962800" cy="141821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 flipH="1" flipV="1">
            <a:off x="527080" y="711595"/>
            <a:ext cx="2962800" cy="1418215"/>
          </a:xfrm>
          <a:prstGeom prst="roundRect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905822" y="1037495"/>
            <a:ext cx="2964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專案管理平臺</a:t>
            </a:r>
          </a:p>
        </p:txBody>
      </p:sp>
      <p:sp>
        <p:nvSpPr>
          <p:cNvPr id="58" name="圓角矩形 57"/>
          <p:cNvSpPr/>
          <p:nvPr/>
        </p:nvSpPr>
        <p:spPr>
          <a:xfrm flipH="1" flipV="1">
            <a:off x="625450" y="840212"/>
            <a:ext cx="2962800" cy="141821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flipH="1" flipV="1">
            <a:off x="3855125" y="737605"/>
            <a:ext cx="2962800" cy="1418215"/>
          </a:xfrm>
          <a:prstGeom prst="round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4259981" y="1078329"/>
            <a:ext cx="2964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文件共享市集</a:t>
            </a:r>
          </a:p>
        </p:txBody>
      </p:sp>
      <p:sp>
        <p:nvSpPr>
          <p:cNvPr id="61" name="圓角矩形 60"/>
          <p:cNvSpPr/>
          <p:nvPr/>
        </p:nvSpPr>
        <p:spPr>
          <a:xfrm flipH="1" flipV="1">
            <a:off x="3977752" y="840082"/>
            <a:ext cx="2962800" cy="141821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722" y="2490278"/>
            <a:ext cx="1133954" cy="1140051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3790" y="2488432"/>
            <a:ext cx="1133954" cy="1140051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09" y="5828857"/>
            <a:ext cx="4014349" cy="1050471"/>
          </a:xfrm>
          <a:prstGeom prst="rect">
            <a:avLst/>
          </a:prstGeom>
        </p:spPr>
      </p:pic>
      <p:sp>
        <p:nvSpPr>
          <p:cNvPr id="48" name="圓角矩形 47"/>
          <p:cNvSpPr/>
          <p:nvPr/>
        </p:nvSpPr>
        <p:spPr>
          <a:xfrm flipH="1" flipV="1">
            <a:off x="7962031" y="733437"/>
            <a:ext cx="2962800" cy="141821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8366887" y="1074161"/>
            <a:ext cx="2964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商業價值分析</a:t>
            </a:r>
            <a:endParaRPr lang="en-US" altLang="zh-TW" sz="28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0" name="圓角矩形 49"/>
          <p:cNvSpPr/>
          <p:nvPr/>
        </p:nvSpPr>
        <p:spPr>
          <a:xfrm flipH="1" flipV="1">
            <a:off x="8084658" y="835914"/>
            <a:ext cx="2962800" cy="141821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7016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  <p:bldP spid="34" grpId="0" animBg="1"/>
      <p:bldP spid="35" grpId="0"/>
      <p:bldP spid="56" grpId="0" animBg="1"/>
      <p:bldP spid="57" grpId="0"/>
      <p:bldP spid="58" grpId="0" animBg="1"/>
      <p:bldP spid="59" grpId="0" animBg="1"/>
      <p:bldP spid="60" grpId="0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3"/>
          <a:srcRect r="81152"/>
          <a:stretch/>
        </p:blipFill>
        <p:spPr>
          <a:xfrm>
            <a:off x="6296167" y="1299431"/>
            <a:ext cx="767572" cy="4419983"/>
          </a:xfrm>
          <a:prstGeom prst="rect">
            <a:avLst/>
          </a:prstGeom>
        </p:spPr>
      </p:pic>
      <p:sp>
        <p:nvSpPr>
          <p:cNvPr id="82" name="圓角矩形 81"/>
          <p:cNvSpPr/>
          <p:nvPr/>
        </p:nvSpPr>
        <p:spPr>
          <a:xfrm>
            <a:off x="7388920" y="2579627"/>
            <a:ext cx="4413874" cy="1814656"/>
          </a:xfrm>
          <a:prstGeom prst="roundRect">
            <a:avLst>
              <a:gd name="adj" fmla="val 585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7388920" y="4718233"/>
            <a:ext cx="4413874" cy="1814656"/>
          </a:xfrm>
          <a:prstGeom prst="roundRect">
            <a:avLst>
              <a:gd name="adj" fmla="val 585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7388920" y="378335"/>
            <a:ext cx="4413874" cy="1814656"/>
          </a:xfrm>
          <a:prstGeom prst="roundRect">
            <a:avLst>
              <a:gd name="adj" fmla="val 585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39" y="3002942"/>
            <a:ext cx="939001" cy="93900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9" y="2649420"/>
            <a:ext cx="1646046" cy="1646046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5349710" y="3486955"/>
            <a:ext cx="144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33386" y="41438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現金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061172" y="424784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代幣</a:t>
            </a:r>
            <a:endParaRPr lang="zh-TW" altLang="en-US" sz="2800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2626109" y="3534068"/>
            <a:ext cx="1080000" cy="0"/>
          </a:xfrm>
          <a:prstGeom prst="line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988974" y="506509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購買文件</a:t>
            </a:r>
          </a:p>
        </p:txBody>
      </p:sp>
      <p:sp>
        <p:nvSpPr>
          <p:cNvPr id="73" name="矩形 72"/>
          <p:cNvSpPr/>
          <p:nvPr/>
        </p:nvSpPr>
        <p:spPr>
          <a:xfrm>
            <a:off x="8835085" y="273843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兌換折價卷</a:t>
            </a:r>
            <a:endParaRPr lang="zh-TW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12874" y="64015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共享市集的</a:t>
            </a:r>
            <a:r>
              <a:rPr lang="zh-TW" altLang="en-US" sz="3600" b="1" dirty="0" smtClean="0">
                <a:solidFill>
                  <a:srgbClr val="F4A442"/>
                </a:solidFill>
              </a:rPr>
              <a:t>金流運作</a:t>
            </a:r>
            <a:endParaRPr lang="zh-TW" altLang="en-US" sz="3600" dirty="0"/>
          </a:p>
        </p:txBody>
      </p:sp>
      <p:sp>
        <p:nvSpPr>
          <p:cNvPr id="49" name="矩形 48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4A442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736326" y="669948"/>
            <a:ext cx="1260000" cy="1260000"/>
          </a:xfrm>
          <a:prstGeom prst="ellipse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6747917" y="2808554"/>
            <a:ext cx="1260000" cy="1260000"/>
          </a:xfrm>
          <a:prstGeom prst="ellipse">
            <a:avLst/>
          </a:prstGeom>
          <a:solidFill>
            <a:srgbClr val="E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6749984" y="4995562"/>
            <a:ext cx="1260000" cy="1260000"/>
          </a:xfrm>
          <a:prstGeom prst="ellipse">
            <a:avLst/>
          </a:prstGeom>
          <a:solidFill>
            <a:srgbClr val="95E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6973803" y="5210540"/>
            <a:ext cx="795406" cy="830043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8988975" y="4816084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慈善募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資</a:t>
            </a: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8384345" y="1005526"/>
            <a:ext cx="29120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V="1">
            <a:off x="8440614" y="3260743"/>
            <a:ext cx="29120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8384345" y="5392302"/>
            <a:ext cx="29120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378806" y="137724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每次購買抽成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4345" y="5659733"/>
            <a:ext cx="3474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與高度</a:t>
            </a:r>
            <a:r>
              <a:rPr lang="zh-TW" altLang="en-US" dirty="0"/>
              <a:t>公信力之</a:t>
            </a:r>
            <a:r>
              <a:rPr lang="zh-TW" altLang="en-US" dirty="0" smtClean="0"/>
              <a:t>慈善機構合作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提升本平臺價值與形象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8384345" y="3642847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與大學生常消費的店家合作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8321" y="960437"/>
            <a:ext cx="768163" cy="76206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4595" y="3021299"/>
            <a:ext cx="902286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 flipH="1">
            <a:off x="-22910" y="4163812"/>
            <a:ext cx="5072477" cy="2437013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 flipH="1">
            <a:off x="5613888" y="3735187"/>
            <a:ext cx="6578112" cy="2648381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>
            <a:off x="-139212" y="3885769"/>
            <a:ext cx="6578112" cy="2648381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>
            <a:off x="7448550" y="4230487"/>
            <a:ext cx="5072477" cy="2437013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7" t="52347" r="43440" b="703"/>
          <a:stretch/>
        </p:blipFill>
        <p:spPr>
          <a:xfrm>
            <a:off x="5930900" y="4230487"/>
            <a:ext cx="1524000" cy="2437013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139212" y="6383568"/>
            <a:ext cx="12940812" cy="666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22910" y="-388099"/>
            <a:ext cx="12449493" cy="7274257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777947" y="3647533"/>
            <a:ext cx="612000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6786" y="3024000"/>
            <a:ext cx="1224000" cy="1224000"/>
          </a:xfrm>
          <a:prstGeom prst="ellipse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0789" y="3454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需求分析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3021560" y="3024000"/>
            <a:ext cx="1224000" cy="1224000"/>
          </a:xfrm>
          <a:prstGeom prst="ellipse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975499" y="34554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可行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性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分析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flipH="1" flipV="1">
            <a:off x="527080" y="711595"/>
            <a:ext cx="2962800" cy="1418215"/>
          </a:xfrm>
          <a:prstGeom prst="roundRect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905822" y="1037495"/>
            <a:ext cx="2964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專案管理平臺</a:t>
            </a:r>
          </a:p>
        </p:txBody>
      </p:sp>
      <p:sp>
        <p:nvSpPr>
          <p:cNvPr id="58" name="圓角矩形 57"/>
          <p:cNvSpPr/>
          <p:nvPr/>
        </p:nvSpPr>
        <p:spPr>
          <a:xfrm flipH="1" flipV="1">
            <a:off x="625450" y="840212"/>
            <a:ext cx="2962800" cy="141821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/>
          <p:cNvCxnSpPr/>
          <p:nvPr/>
        </p:nvCxnSpPr>
        <p:spPr>
          <a:xfrm flipV="1">
            <a:off x="6726981" y="3646800"/>
            <a:ext cx="515512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6682011" y="3646800"/>
            <a:ext cx="515512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 flipH="1" flipV="1">
            <a:off x="3855125" y="737605"/>
            <a:ext cx="2962800" cy="1418215"/>
          </a:xfrm>
          <a:prstGeom prst="round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4259981" y="1078329"/>
            <a:ext cx="2964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文件共享市集</a:t>
            </a:r>
          </a:p>
        </p:txBody>
      </p:sp>
      <p:sp>
        <p:nvSpPr>
          <p:cNvPr id="61" name="圓角矩形 60"/>
          <p:cNvSpPr/>
          <p:nvPr/>
        </p:nvSpPr>
        <p:spPr>
          <a:xfrm flipH="1" flipV="1">
            <a:off x="3977752" y="840082"/>
            <a:ext cx="2962800" cy="141821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722" y="2490278"/>
            <a:ext cx="1133954" cy="1140051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3790" y="2488432"/>
            <a:ext cx="1133954" cy="1140051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09" y="5828857"/>
            <a:ext cx="4014349" cy="1050471"/>
          </a:xfrm>
          <a:prstGeom prst="rect">
            <a:avLst/>
          </a:prstGeom>
        </p:spPr>
      </p:pic>
      <p:sp>
        <p:nvSpPr>
          <p:cNvPr id="37" name="橢圓 36"/>
          <p:cNvSpPr/>
          <p:nvPr/>
        </p:nvSpPr>
        <p:spPr>
          <a:xfrm>
            <a:off x="7851769" y="3024000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904497" y="3460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商業模式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311101" y="3024000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383231" y="3460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金流運作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9334223" y="3035533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9392225" y="3462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流量成長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10795204" y="3024000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0838585" y="34655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核心優勢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圓角矩形 47"/>
          <p:cNvSpPr/>
          <p:nvPr/>
        </p:nvSpPr>
        <p:spPr>
          <a:xfrm flipH="1" flipV="1">
            <a:off x="7962031" y="733437"/>
            <a:ext cx="2962800" cy="1418215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8366887" y="1074161"/>
            <a:ext cx="2964657" cy="65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商業價值分析</a:t>
            </a:r>
            <a:endParaRPr lang="en-US" altLang="zh-TW" sz="2800" b="1" dirty="0" smtClean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0" name="圓角矩形 49"/>
          <p:cNvSpPr/>
          <p:nvPr/>
        </p:nvSpPr>
        <p:spPr>
          <a:xfrm flipH="1" flipV="1">
            <a:off x="8084658" y="835914"/>
            <a:ext cx="2962800" cy="1418215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7855729" y="3021451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908457" y="3458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商業模式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6315061" y="3021451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6387191" y="3458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金流運作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9338183" y="3032984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9396185" y="3460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流量成長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10799164" y="3021451"/>
            <a:ext cx="1224000" cy="122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10842545" y="34629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核心優勢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 flipH="1" flipV="1">
            <a:off x="7965991" y="730888"/>
            <a:ext cx="2962800" cy="141821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8370847" y="1071612"/>
            <a:ext cx="2964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商業價值分析</a:t>
            </a:r>
            <a:endParaRPr lang="en-US" altLang="zh-TW" sz="28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67" name="圓角矩形 66"/>
          <p:cNvSpPr/>
          <p:nvPr/>
        </p:nvSpPr>
        <p:spPr>
          <a:xfrm flipH="1" flipV="1">
            <a:off x="8088618" y="833365"/>
            <a:ext cx="2962800" cy="141821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681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 animBg="1"/>
      <p:bldP spid="54" grpId="0"/>
      <p:bldP spid="55" grpId="0" animBg="1"/>
      <p:bldP spid="62" grpId="0"/>
      <p:bldP spid="63" grpId="0" animBg="1"/>
      <p:bldP spid="64" grpId="0"/>
      <p:bldP spid="65" grpId="0" animBg="1"/>
      <p:bldP spid="66" grpId="0"/>
      <p:bldP spid="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3"/>
          <a:srcRect r="81152"/>
          <a:stretch/>
        </p:blipFill>
        <p:spPr>
          <a:xfrm>
            <a:off x="6296167" y="1299431"/>
            <a:ext cx="767572" cy="4419983"/>
          </a:xfrm>
          <a:prstGeom prst="rect">
            <a:avLst/>
          </a:prstGeom>
        </p:spPr>
      </p:pic>
      <p:sp>
        <p:nvSpPr>
          <p:cNvPr id="82" name="圓角矩形 81"/>
          <p:cNvSpPr/>
          <p:nvPr/>
        </p:nvSpPr>
        <p:spPr>
          <a:xfrm>
            <a:off x="7388920" y="2579627"/>
            <a:ext cx="4413874" cy="1814656"/>
          </a:xfrm>
          <a:prstGeom prst="roundRect">
            <a:avLst>
              <a:gd name="adj" fmla="val 585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7388920" y="4718233"/>
            <a:ext cx="4413874" cy="1814656"/>
          </a:xfrm>
          <a:prstGeom prst="roundRect">
            <a:avLst>
              <a:gd name="adj" fmla="val 585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5349710" y="3486955"/>
            <a:ext cx="144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8835085" y="273843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兌換折價卷</a:t>
            </a:r>
            <a:endParaRPr lang="zh-TW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6747917" y="2808554"/>
            <a:ext cx="1260000" cy="1260000"/>
          </a:xfrm>
          <a:prstGeom prst="ellipse">
            <a:avLst/>
          </a:prstGeom>
          <a:solidFill>
            <a:srgbClr val="E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6749984" y="4995562"/>
            <a:ext cx="1260000" cy="1260000"/>
          </a:xfrm>
          <a:prstGeom prst="ellipse">
            <a:avLst/>
          </a:prstGeom>
          <a:solidFill>
            <a:srgbClr val="95E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6973803" y="5210540"/>
            <a:ext cx="795406" cy="830043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595" y="3021299"/>
            <a:ext cx="902286" cy="902286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8988975" y="4816084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慈善募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資</a:t>
            </a:r>
          </a:p>
        </p:txBody>
      </p:sp>
      <p:cxnSp>
        <p:nvCxnSpPr>
          <p:cNvPr id="86" name="直線接點 85"/>
          <p:cNvCxnSpPr/>
          <p:nvPr/>
        </p:nvCxnSpPr>
        <p:spPr>
          <a:xfrm flipV="1">
            <a:off x="8440614" y="3260743"/>
            <a:ext cx="29120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8384345" y="5392302"/>
            <a:ext cx="29120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-228465" y="-226488"/>
            <a:ext cx="12449493" cy="727425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801982" y="554173"/>
            <a:ext cx="4694158" cy="7781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平台運作的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收益來源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661769" y="2841703"/>
            <a:ext cx="4578606" cy="3051097"/>
          </a:xfrm>
          <a:prstGeom prst="roundRect">
            <a:avLst>
              <a:gd name="adj" fmla="val 741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3179299" y="3664060"/>
            <a:ext cx="0" cy="11360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91790" y="4930637"/>
            <a:ext cx="903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/>
              <a:t>1.</a:t>
            </a:r>
            <a:endParaRPr lang="zh-TW" altLang="en-US" sz="5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39" y="3002942"/>
            <a:ext cx="939001" cy="93900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9" y="2649420"/>
            <a:ext cx="1646046" cy="1646046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033386" y="41438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現金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061172" y="424784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代幣</a:t>
            </a:r>
            <a:endParaRPr lang="zh-TW" altLang="en-US" sz="2800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2626109" y="3534068"/>
            <a:ext cx="1080000" cy="0"/>
          </a:xfrm>
          <a:prstGeom prst="line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6571938" y="121995"/>
            <a:ext cx="5344291" cy="2290708"/>
          </a:xfrm>
          <a:prstGeom prst="roundRect">
            <a:avLst>
              <a:gd name="adj" fmla="val 741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7388920" y="378335"/>
            <a:ext cx="4413874" cy="1814656"/>
          </a:xfrm>
          <a:prstGeom prst="roundRect">
            <a:avLst>
              <a:gd name="adj" fmla="val 585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8988974" y="506509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購買文件</a:t>
            </a:r>
          </a:p>
        </p:txBody>
      </p:sp>
      <p:sp>
        <p:nvSpPr>
          <p:cNvPr id="39" name="橢圓 38"/>
          <p:cNvSpPr/>
          <p:nvPr/>
        </p:nvSpPr>
        <p:spPr>
          <a:xfrm>
            <a:off x="6736326" y="669948"/>
            <a:ext cx="1260000" cy="1260000"/>
          </a:xfrm>
          <a:prstGeom prst="ellipse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8384345" y="1005526"/>
            <a:ext cx="29120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898705" y="1097897"/>
            <a:ext cx="903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/>
              <a:t>2.</a:t>
            </a:r>
            <a:endParaRPr lang="zh-TW" altLang="en-US" sz="5400" b="1" dirty="0"/>
          </a:p>
        </p:txBody>
      </p:sp>
      <p:sp>
        <p:nvSpPr>
          <p:cNvPr id="68" name="圓角矩形 67"/>
          <p:cNvSpPr/>
          <p:nvPr/>
        </p:nvSpPr>
        <p:spPr>
          <a:xfrm>
            <a:off x="1647493" y="4905451"/>
            <a:ext cx="3025214" cy="8553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Picture 2" descr="http://i.istockimg.com/file_thumbview_approve/38893574/3/stock-illustration-38893574-flat-vector-money-ic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7895" y1="21579" x2="67895" y2="21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29" y="4987361"/>
            <a:ext cx="721831" cy="7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/>
          <p:cNvSpPr txBox="1"/>
          <p:nvPr/>
        </p:nvSpPr>
        <p:spPr>
          <a:xfrm>
            <a:off x="2397673" y="517629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現金</a:t>
            </a:r>
            <a:r>
              <a:rPr lang="zh-TW" altLang="en-US" dirty="0" smtClean="0"/>
              <a:t>保留為營運資金</a:t>
            </a:r>
            <a:endParaRPr lang="en-US" altLang="zh-TW" dirty="0" smtClean="0"/>
          </a:p>
        </p:txBody>
      </p:sp>
      <p:sp>
        <p:nvSpPr>
          <p:cNvPr id="71" name="圓角矩形 70"/>
          <p:cNvSpPr/>
          <p:nvPr/>
        </p:nvSpPr>
        <p:spPr>
          <a:xfrm>
            <a:off x="8534842" y="1126979"/>
            <a:ext cx="2517249" cy="8553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9302554" y="13961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每次購買抽成</a:t>
            </a:r>
            <a:endParaRPr lang="zh-TW" altLang="en-US" dirty="0"/>
          </a:p>
        </p:txBody>
      </p:sp>
      <p:pic>
        <p:nvPicPr>
          <p:cNvPr id="74" name="Picture 2" descr="http://i.istockimg.com/file_thumbview_approve/38893574/3/stock-illustration-38893574-flat-vector-money-ic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7895" y1="21579" x2="67895" y2="21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620" y="1223955"/>
            <a:ext cx="695817" cy="69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矩形 49"/>
          <p:cNvSpPr/>
          <p:nvPr/>
        </p:nvSpPr>
        <p:spPr>
          <a:xfrm>
            <a:off x="1095178" y="473774"/>
            <a:ext cx="205388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4A442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384345" y="5659733"/>
            <a:ext cx="3474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與高度</a:t>
            </a:r>
            <a:r>
              <a:rPr lang="zh-TW" altLang="en-US" dirty="0"/>
              <a:t>公信力之</a:t>
            </a:r>
            <a:r>
              <a:rPr lang="zh-TW" altLang="en-US" dirty="0" smtClean="0"/>
              <a:t>慈善機構合作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提升本平臺價值與形象</a:t>
            </a:r>
            <a:endParaRPr lang="en-US" altLang="zh-TW" dirty="0" smtClean="0"/>
          </a:p>
        </p:txBody>
      </p:sp>
      <p:sp>
        <p:nvSpPr>
          <p:cNvPr id="56" name="矩形 55"/>
          <p:cNvSpPr/>
          <p:nvPr/>
        </p:nvSpPr>
        <p:spPr>
          <a:xfrm>
            <a:off x="8384345" y="3642847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與大學生常消費的店家合作</a:t>
            </a:r>
            <a:endParaRPr lang="en-US" altLang="zh-TW" dirty="0" smtClean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8321" y="960437"/>
            <a:ext cx="76816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8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 flipH="1">
            <a:off x="-22910" y="4163812"/>
            <a:ext cx="5072477" cy="2437013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 flipH="1">
            <a:off x="5613888" y="3735187"/>
            <a:ext cx="6578112" cy="2648381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>
            <a:off x="-139212" y="3885769"/>
            <a:ext cx="6578112" cy="2648381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>
            <a:off x="7448550" y="4230487"/>
            <a:ext cx="5072477" cy="2437013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7" t="52347" r="43440" b="703"/>
          <a:stretch/>
        </p:blipFill>
        <p:spPr>
          <a:xfrm>
            <a:off x="5930900" y="4230487"/>
            <a:ext cx="1524000" cy="2437013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-139212" y="6383568"/>
            <a:ext cx="12940812" cy="666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317733" y="1478440"/>
            <a:ext cx="1600708" cy="3438192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133254" y="1490343"/>
            <a:ext cx="1638246" cy="1628448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139337" y="3308612"/>
            <a:ext cx="1632163" cy="1622691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071369" y="5437346"/>
            <a:ext cx="849826" cy="8543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0960" y="1623227"/>
            <a:ext cx="5614903" cy="4608975"/>
          </a:xfrm>
          <a:prstGeom prst="rect">
            <a:avLst/>
          </a:prstGeom>
        </p:spPr>
      </p:pic>
      <p:sp>
        <p:nvSpPr>
          <p:cNvPr id="16" name="圓角矩形 15"/>
          <p:cNvSpPr/>
          <p:nvPr/>
        </p:nvSpPr>
        <p:spPr>
          <a:xfrm>
            <a:off x="6267101" y="5154043"/>
            <a:ext cx="4765320" cy="1332000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45892" y="-122647"/>
            <a:ext cx="12449493" cy="727425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317733" y="5161308"/>
            <a:ext cx="4723022" cy="133200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5154941" y="2516013"/>
            <a:ext cx="20006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012874" y="64015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50000"/>
                  </a:schemeClr>
                </a:solidFill>
              </a:rPr>
              <a:t>共築城市</a:t>
            </a:r>
            <a:r>
              <a:rPr lang="zh-TW" altLang="en-US" sz="36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商業模式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9431713" y="1497272"/>
            <a:ext cx="1600708" cy="3438192"/>
          </a:xfrm>
          <a:prstGeom prst="roundRect">
            <a:avLst/>
          </a:prstGeom>
          <a:noFill/>
          <a:ln w="38100">
            <a:solidFill>
              <a:srgbClr val="41B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572540" y="1497764"/>
            <a:ext cx="1638246" cy="1628448"/>
          </a:xfrm>
          <a:prstGeom prst="roundRect">
            <a:avLst/>
          </a:prstGeom>
          <a:noFill/>
          <a:ln w="38100">
            <a:solidFill>
              <a:srgbClr val="41B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7574217" y="3308045"/>
            <a:ext cx="1632163" cy="1622691"/>
          </a:xfrm>
          <a:prstGeom prst="roundRect">
            <a:avLst/>
          </a:prstGeom>
          <a:noFill/>
          <a:ln w="38100">
            <a:solidFill>
              <a:srgbClr val="41B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049" y="1686875"/>
            <a:ext cx="2560542" cy="2432515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1237391" y="2710159"/>
            <a:ext cx="167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－相關店家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－慈善機構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036837" y="2366530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－建立廠商合作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－提供協作平台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02037" y="42539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取得兌換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卷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7572540" y="556408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－購買時抽成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－回饋禮卷以外的儲值收益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9491900" y="27594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大專院校學生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656178" y="43005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文件共享市集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832604" y="24031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創造優良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學習環境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143073" y="552965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－伺服器維護費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－雲端空間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架設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5179" y="1665344"/>
            <a:ext cx="865707" cy="786452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4962782" y="1489604"/>
            <a:ext cx="2362910" cy="3438192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1B1F4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12543" y="2605473"/>
            <a:ext cx="228780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教育層面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改善團隊合作環境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減少工作壓力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社會層面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創造互助分享習慣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積極創造社會價值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 flipH="1">
            <a:off x="-22910" y="4163812"/>
            <a:ext cx="5072477" cy="2437013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 flipH="1">
            <a:off x="5613888" y="3735187"/>
            <a:ext cx="6578112" cy="2648381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>
            <a:off x="-139212" y="3885769"/>
            <a:ext cx="6578112" cy="2648381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>
            <a:off x="7448550" y="4230487"/>
            <a:ext cx="5072477" cy="243701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049" y="1686875"/>
            <a:ext cx="2560542" cy="2432515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7" t="52347" r="43440" b="703"/>
          <a:stretch/>
        </p:blipFill>
        <p:spPr>
          <a:xfrm>
            <a:off x="5930900" y="4230487"/>
            <a:ext cx="1524000" cy="2437013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-139212" y="6383568"/>
            <a:ext cx="12940812" cy="666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071369" y="5437346"/>
            <a:ext cx="849826" cy="8543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45892" y="-122647"/>
            <a:ext cx="12449493" cy="727425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1317733" y="1478440"/>
            <a:ext cx="1600708" cy="3438192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133254" y="1490343"/>
            <a:ext cx="1638246" cy="1628448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139337" y="3308612"/>
            <a:ext cx="1632163" cy="1622691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0960" y="1623227"/>
            <a:ext cx="5614903" cy="4608975"/>
          </a:xfrm>
          <a:prstGeom prst="rect">
            <a:avLst/>
          </a:prstGeom>
        </p:spPr>
      </p:pic>
      <p:sp>
        <p:nvSpPr>
          <p:cNvPr id="16" name="圓角矩形 15"/>
          <p:cNvSpPr/>
          <p:nvPr/>
        </p:nvSpPr>
        <p:spPr>
          <a:xfrm>
            <a:off x="6267101" y="5154043"/>
            <a:ext cx="4765320" cy="1332000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37391" y="2710159"/>
            <a:ext cx="167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－相關店家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－慈善機構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036837" y="2366530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－建立廠商合作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－提供協作平台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302037" y="42539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取得兌換</a:t>
            </a:r>
            <a:r>
              <a:rPr lang="zh-TW" altLang="en-US" dirty="0">
                <a:solidFill>
                  <a:schemeClr val="bg1"/>
                </a:solidFill>
              </a:rPr>
              <a:t>卷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7572540" y="556408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－購買時抽成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－回饋禮卷以外的儲值收益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431713" y="1497272"/>
            <a:ext cx="1600708" cy="3438192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7572540" y="1497764"/>
            <a:ext cx="1638246" cy="162844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7574217" y="3308045"/>
            <a:ext cx="1632163" cy="162269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012874" y="64015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50000"/>
                  </a:schemeClr>
                </a:solidFill>
              </a:rPr>
              <a:t>共築城市</a:t>
            </a:r>
            <a:r>
              <a:rPr lang="zh-TW" altLang="en-US" sz="36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商業模式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4962782" y="1489604"/>
            <a:ext cx="2362910" cy="3438192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5154941" y="2516013"/>
            <a:ext cx="20006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317733" y="5161308"/>
            <a:ext cx="4723022" cy="1332000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3143073" y="552965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－伺服器維護費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－雲端空間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架設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491900" y="27594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大專院校學生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656178" y="43005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文件共享市集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32604" y="24031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創造優良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學習環境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5179" y="1665344"/>
            <a:ext cx="865707" cy="786452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5012543" y="2605473"/>
            <a:ext cx="228780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教育層面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改善團隊合作環境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減少工作壓力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社會層面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創造互助分享習慣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積極創造社會價值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0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 flipH="1">
            <a:off x="-22910" y="4163812"/>
            <a:ext cx="5072477" cy="2437013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 flipH="1">
            <a:off x="5613888" y="3735187"/>
            <a:ext cx="6578112" cy="2648381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>
            <a:off x="-139212" y="3885769"/>
            <a:ext cx="6578112" cy="2648381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>
            <a:off x="7448550" y="4230487"/>
            <a:ext cx="5072477" cy="243701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049" y="1686875"/>
            <a:ext cx="2560542" cy="2432515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7" t="52347" r="43440" b="703"/>
          <a:stretch/>
        </p:blipFill>
        <p:spPr>
          <a:xfrm>
            <a:off x="5930900" y="4230487"/>
            <a:ext cx="1524000" cy="2437013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-139212" y="6383568"/>
            <a:ext cx="12940812" cy="666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317733" y="1478440"/>
            <a:ext cx="1600708" cy="3438192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133254" y="1490343"/>
            <a:ext cx="1638246" cy="1628448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139337" y="3308612"/>
            <a:ext cx="1632163" cy="1622691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071369" y="5437346"/>
            <a:ext cx="849826" cy="8543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0960" y="1623227"/>
            <a:ext cx="5614903" cy="4608975"/>
          </a:xfrm>
          <a:prstGeom prst="rect">
            <a:avLst/>
          </a:prstGeom>
        </p:spPr>
      </p:pic>
      <p:sp>
        <p:nvSpPr>
          <p:cNvPr id="16" name="圓角矩形 15"/>
          <p:cNvSpPr/>
          <p:nvPr/>
        </p:nvSpPr>
        <p:spPr>
          <a:xfrm>
            <a:off x="6267101" y="5154043"/>
            <a:ext cx="4765320" cy="1332000"/>
          </a:xfrm>
          <a:prstGeom prst="roundRect">
            <a:avLst/>
          </a:prstGeom>
          <a:noFill/>
          <a:ln w="38100">
            <a:solidFill>
              <a:srgbClr val="FEB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45892" y="-122647"/>
            <a:ext cx="12449493" cy="727425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9431713" y="1497272"/>
            <a:ext cx="1600708" cy="3438192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962782" y="1489604"/>
            <a:ext cx="2362910" cy="343819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1B1F4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572540" y="1497764"/>
            <a:ext cx="1638246" cy="162844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7574217" y="3308045"/>
            <a:ext cx="1632163" cy="162269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012874" y="64015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50000"/>
                  </a:schemeClr>
                </a:solidFill>
              </a:rPr>
              <a:t>共築城市</a:t>
            </a:r>
            <a:r>
              <a:rPr lang="zh-TW" altLang="en-US" sz="36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商業模式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6" name="直線接點 45"/>
          <p:cNvCxnSpPr/>
          <p:nvPr/>
        </p:nvCxnSpPr>
        <p:spPr>
          <a:xfrm>
            <a:off x="5154941" y="2516013"/>
            <a:ext cx="20006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237391" y="2710159"/>
            <a:ext cx="167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－相關店家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－慈善機構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036837" y="2366530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－建立廠商合作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－提供協作平台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02037" y="42539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取得兌換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卷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7572540" y="556408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－購買時抽成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－回饋禮卷以外的儲值收益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9491900" y="27594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大專院校學生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656178" y="43005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文件共享市集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832604" y="24031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創造優良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學習環境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143073" y="552965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－伺服器維護費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－雲端空間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架設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012543" y="2605473"/>
            <a:ext cx="228780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zh-TW" altLang="en-US" b="1" dirty="0" smtClean="0">
                <a:solidFill>
                  <a:schemeClr val="bg1"/>
                </a:solidFill>
              </a:rPr>
              <a:t>教育層面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1.</a:t>
            </a:r>
            <a:r>
              <a:rPr lang="zh-TW" altLang="en-US" dirty="0" smtClean="0">
                <a:solidFill>
                  <a:schemeClr val="bg1"/>
                </a:solidFill>
              </a:rPr>
              <a:t> 改善團隊合作環境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2.</a:t>
            </a:r>
            <a:r>
              <a:rPr lang="zh-TW" altLang="en-US" dirty="0" smtClean="0">
                <a:solidFill>
                  <a:schemeClr val="bg1"/>
                </a:solidFill>
              </a:rPr>
              <a:t> 減少工作壓力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endParaRPr lang="en-US" altLang="zh-TW" dirty="0" smtClean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zh-TW" altLang="en-US" b="1" dirty="0" smtClean="0">
                <a:solidFill>
                  <a:schemeClr val="bg1"/>
                </a:solidFill>
              </a:rPr>
              <a:t>社會層面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1.</a:t>
            </a:r>
            <a:r>
              <a:rPr lang="zh-TW" altLang="en-US" dirty="0" smtClean="0">
                <a:solidFill>
                  <a:schemeClr val="bg1"/>
                </a:solidFill>
              </a:rPr>
              <a:t> 創造互助分享習慣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2.</a:t>
            </a:r>
            <a:r>
              <a:rPr lang="zh-TW" altLang="en-US" dirty="0" smtClean="0">
                <a:solidFill>
                  <a:schemeClr val="bg1"/>
                </a:solidFill>
              </a:rPr>
              <a:t> 積極創造社會價值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317733" y="5161308"/>
            <a:ext cx="4723022" cy="1332000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5718426" y="1665344"/>
            <a:ext cx="865707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/>
          <p:cNvSpPr txBox="1"/>
          <p:nvPr/>
        </p:nvSpPr>
        <p:spPr>
          <a:xfrm>
            <a:off x="7544982" y="2229928"/>
            <a:ext cx="3677610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TW" altLang="en-US" sz="2400" b="1" smtClean="0"/>
              <a:t>進入門檻較低</a:t>
            </a:r>
            <a:endParaRPr lang="en-US" altLang="zh-TW" sz="2400" b="1" dirty="0" smtClean="0"/>
          </a:p>
          <a:p>
            <a:pPr>
              <a:lnSpc>
                <a:spcPct val="300000"/>
              </a:lnSpc>
            </a:pPr>
            <a:r>
              <a:rPr lang="zh-TW" altLang="en-US" sz="2400" b="1" dirty="0" smtClean="0"/>
              <a:t>以「</a:t>
            </a:r>
            <a:r>
              <a:rPr lang="zh-TW" altLang="en-US" sz="2400" b="1" dirty="0"/>
              <a:t>團隊</a:t>
            </a:r>
            <a:r>
              <a:rPr lang="zh-TW" altLang="en-US" sz="2400" b="1" dirty="0" smtClean="0"/>
              <a:t>」為單位的使用</a:t>
            </a:r>
            <a:endParaRPr lang="en-US" altLang="zh-TW" sz="2400" b="1" dirty="0" smtClean="0"/>
          </a:p>
          <a:p>
            <a:pPr>
              <a:lnSpc>
                <a:spcPct val="300000"/>
              </a:lnSpc>
            </a:pPr>
            <a:r>
              <a:rPr lang="zh-TW" altLang="en-US" sz="2400" b="1" dirty="0" smtClean="0"/>
              <a:t>容易建立忠誠使用者</a:t>
            </a:r>
            <a:endParaRPr lang="en-US" altLang="zh-TW" sz="2400" b="1" dirty="0" smtClean="0"/>
          </a:p>
          <a:p>
            <a:endParaRPr lang="zh-TW" altLang="en-US" sz="20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242814" y="566163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專案管理平</a:t>
            </a:r>
            <a:r>
              <a:rPr lang="zh-TW" altLang="en-US" sz="3200" b="1" dirty="0"/>
              <a:t>臺</a:t>
            </a:r>
          </a:p>
        </p:txBody>
      </p:sp>
      <p:cxnSp>
        <p:nvCxnSpPr>
          <p:cNvPr id="5" name="直線接點 4"/>
          <p:cNvCxnSpPr>
            <a:stCxn id="2" idx="4"/>
          </p:cNvCxnSpPr>
          <p:nvPr/>
        </p:nvCxnSpPr>
        <p:spPr>
          <a:xfrm>
            <a:off x="6096000" y="3172341"/>
            <a:ext cx="0" cy="379363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012874" y="64015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穩定的</a:t>
            </a:r>
            <a:r>
              <a:rPr lang="zh-TW" altLang="en-US" sz="3600" b="1" dirty="0" smtClean="0">
                <a:solidFill>
                  <a:srgbClr val="41B1F4"/>
                </a:solidFill>
              </a:rPr>
              <a:t>流量成長模式</a:t>
            </a:r>
            <a:endParaRPr lang="zh-TW" altLang="en-US" sz="3600" dirty="0"/>
          </a:p>
        </p:txBody>
      </p:sp>
      <p:sp>
        <p:nvSpPr>
          <p:cNvPr id="30" name="矩形 29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05" y="2451100"/>
            <a:ext cx="4152903" cy="3134337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5371509" y="1716223"/>
            <a:ext cx="1448982" cy="1456118"/>
          </a:xfrm>
          <a:prstGeom prst="ellipse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01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046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7842371" y="1566078"/>
            <a:ext cx="33698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TW" altLang="en-US" sz="2400" b="1" dirty="0"/>
              <a:t>扎實的使用者基礎</a:t>
            </a:r>
            <a:endParaRPr lang="en-US" altLang="zh-TW" sz="2400" b="1" dirty="0"/>
          </a:p>
          <a:p>
            <a:pPr>
              <a:lnSpc>
                <a:spcPct val="300000"/>
              </a:lnSpc>
            </a:pPr>
            <a:r>
              <a:rPr lang="zh-TW" altLang="en-US" sz="2400" b="1" dirty="0"/>
              <a:t>文件來源穩定成長</a:t>
            </a:r>
            <a:endParaRPr lang="en-US" altLang="zh-TW" sz="2400" b="1" dirty="0"/>
          </a:p>
          <a:p>
            <a:pPr>
              <a:lnSpc>
                <a:spcPct val="300000"/>
              </a:lnSpc>
            </a:pPr>
            <a:r>
              <a:rPr lang="zh-TW" altLang="en-US" sz="2400" b="1" dirty="0"/>
              <a:t>內容提供具有市場區隔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389217" y="503341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文件共享市集</a:t>
            </a:r>
            <a:endParaRPr lang="zh-TW" altLang="en-US" sz="3200" b="1" dirty="0"/>
          </a:p>
        </p:txBody>
      </p:sp>
      <p:cxnSp>
        <p:nvCxnSpPr>
          <p:cNvPr id="5" name="直線接點 4"/>
          <p:cNvCxnSpPr>
            <a:endCxn id="2" idx="0"/>
          </p:cNvCxnSpPr>
          <p:nvPr/>
        </p:nvCxnSpPr>
        <p:spPr>
          <a:xfrm flipH="1">
            <a:off x="6096000" y="-606409"/>
            <a:ext cx="0" cy="46700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橢圓 1"/>
          <p:cNvSpPr/>
          <p:nvPr/>
        </p:nvSpPr>
        <p:spPr>
          <a:xfrm>
            <a:off x="5371509" y="4063616"/>
            <a:ext cx="1448982" cy="1456118"/>
          </a:xfrm>
          <a:prstGeom prst="ellipse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02</a:t>
            </a:r>
            <a:endParaRPr lang="zh-TW" altLang="en-US" sz="5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01" b="99277" l="2759" r="91034">
                        <a14:foregroundMark x1="76092" y1="54940" x2="70345" y2="39518"/>
                        <a14:foregroundMark x1="70345" y1="24337" x2="69885" y2="15422"/>
                        <a14:foregroundMark x1="44828" y1="22169" x2="41379" y2="19277"/>
                        <a14:foregroundMark x1="40000" y1="18313" x2="36552" y2="15422"/>
                        <a14:foregroundMark x1="37471" y1="13494" x2="40460" y2="12289"/>
                        <a14:foregroundMark x1="40460" y1="12289" x2="42989" y2="11566"/>
                        <a14:foregroundMark x1="43908" y1="11566" x2="44598" y2="11566"/>
                        <a14:foregroundMark x1="41379" y1="9639" x2="41379" y2="8434"/>
                        <a14:foregroundMark x1="35862" y1="16627" x2="35632" y2="15663"/>
                        <a14:foregroundMark x1="48736" y1="43133" x2="47586" y2="38554"/>
                        <a14:foregroundMark x1="23448" y1="33012" x2="19310" y2="26265"/>
                        <a14:foregroundMark x1="7356" y1="59759" x2="8276" y2="691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125" y="1030017"/>
            <a:ext cx="4142857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83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字方塊 24"/>
          <p:cNvSpPr txBox="1"/>
          <p:nvPr/>
        </p:nvSpPr>
        <p:spPr>
          <a:xfrm>
            <a:off x="9762000" y="1771859"/>
            <a:ext cx="163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第 </a:t>
            </a:r>
            <a:r>
              <a:rPr lang="en-US" altLang="zh-TW" sz="2800" dirty="0" smtClean="0"/>
              <a:t>15 </a:t>
            </a:r>
            <a:r>
              <a:rPr lang="zh-TW" altLang="en-US" sz="2800" dirty="0" smtClean="0"/>
              <a:t>組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 flipH="1">
            <a:off x="-22910" y="4163812"/>
            <a:ext cx="5072477" cy="243701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 flipH="1">
            <a:off x="5613888" y="3735187"/>
            <a:ext cx="6578112" cy="2648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>
            <a:off x="-139212" y="3885769"/>
            <a:ext cx="6578112" cy="26483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>
            <a:off x="7448550" y="4230487"/>
            <a:ext cx="5072477" cy="24370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7" t="52347" r="43440" b="703"/>
          <a:stretch/>
        </p:blipFill>
        <p:spPr>
          <a:xfrm>
            <a:off x="5932170" y="4230487"/>
            <a:ext cx="1524000" cy="24370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39212" y="6383568"/>
            <a:ext cx="12940812" cy="666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-145892" y="-122647"/>
            <a:ext cx="12449493" cy="727425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697430" y="2474686"/>
            <a:ext cx="267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 smtClean="0"/>
              <a:t>團</a:t>
            </a:r>
            <a:r>
              <a:rPr lang="zh-TW" altLang="en-US" sz="2000" dirty="0"/>
              <a:t>隊</a:t>
            </a:r>
            <a:r>
              <a:rPr lang="zh-TW" altLang="en-US" sz="2000" dirty="0" smtClean="0"/>
              <a:t>．協</a:t>
            </a:r>
            <a:r>
              <a:rPr lang="zh-TW" altLang="en-US" sz="2000" dirty="0"/>
              <a:t>作</a:t>
            </a:r>
            <a:r>
              <a:rPr lang="zh-TW" altLang="en-US" sz="2000" dirty="0" smtClean="0"/>
              <a:t>．共享</a:t>
            </a:r>
            <a:endParaRPr lang="zh-TW" altLang="en-US" sz="20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89" y="831601"/>
            <a:ext cx="8607456" cy="2403737"/>
          </a:xfrm>
          <a:prstGeom prst="rect">
            <a:avLst/>
          </a:prstGeom>
        </p:spPr>
      </p:pic>
      <p:cxnSp>
        <p:nvCxnSpPr>
          <p:cNvPr id="31" name="直線接點 30"/>
          <p:cNvCxnSpPr/>
          <p:nvPr/>
        </p:nvCxnSpPr>
        <p:spPr>
          <a:xfrm>
            <a:off x="650595" y="3946124"/>
            <a:ext cx="23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61952" y="1892716"/>
            <a:ext cx="1715436" cy="1711232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962248" y="1980000"/>
            <a:ext cx="1531877" cy="153666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545473" y="1903306"/>
            <a:ext cx="2002542" cy="1997751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9331939" y="1852869"/>
            <a:ext cx="2076137" cy="1623948"/>
          </a:xfrm>
          <a:prstGeom prst="rect">
            <a:avLst/>
          </a:prstGeom>
        </p:spPr>
      </p:pic>
      <p:cxnSp>
        <p:nvCxnSpPr>
          <p:cNvPr id="41" name="直線接點 40"/>
          <p:cNvCxnSpPr/>
          <p:nvPr/>
        </p:nvCxnSpPr>
        <p:spPr>
          <a:xfrm>
            <a:off x="3442737" y="3946124"/>
            <a:ext cx="2483545" cy="0"/>
          </a:xfrm>
          <a:prstGeom prst="line">
            <a:avLst/>
          </a:prstGeom>
          <a:ln>
            <a:solidFill>
              <a:srgbClr val="FEB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6381299" y="3946124"/>
            <a:ext cx="2483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9226597" y="3946124"/>
            <a:ext cx="2483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457793" y="33624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chemeClr val="bg1"/>
                </a:solidFill>
              </a:rPr>
              <a:t>核心優</a:t>
            </a:r>
            <a:r>
              <a:rPr lang="zh-TW" altLang="en-US" sz="6000" dirty="0">
                <a:solidFill>
                  <a:schemeClr val="bg1"/>
                </a:solidFill>
              </a:rPr>
              <a:t>勢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650595" y="4224168"/>
            <a:ext cx="2338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41B1F4"/>
                </a:solidFill>
              </a:rPr>
              <a:t>專案管理平臺</a:t>
            </a:r>
            <a:endParaRPr lang="en-US" altLang="zh-TW" sz="2800" b="1" dirty="0" smtClean="0">
              <a:solidFill>
                <a:srgbClr val="41B1F4"/>
              </a:solidFill>
            </a:endParaRPr>
          </a:p>
          <a:p>
            <a:pPr algn="dist"/>
            <a:r>
              <a:rPr lang="zh-TW" altLang="en-US" sz="2800" dirty="0" smtClean="0">
                <a:solidFill>
                  <a:srgbClr val="41B1F4"/>
                </a:solidFill>
              </a:rPr>
              <a:t>六大特</a:t>
            </a:r>
            <a:r>
              <a:rPr lang="zh-TW" altLang="en-US" sz="2800" dirty="0">
                <a:solidFill>
                  <a:srgbClr val="41B1F4"/>
                </a:solidFill>
              </a:rPr>
              <a:t>色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3553066" y="4268514"/>
            <a:ext cx="2338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EBA13"/>
                </a:solidFill>
              </a:rPr>
              <a:t>文件共享市集</a:t>
            </a:r>
            <a:endParaRPr lang="en-US" altLang="zh-TW" sz="2800" b="1" dirty="0" smtClean="0">
              <a:solidFill>
                <a:srgbClr val="FEBA13"/>
              </a:solidFill>
            </a:endParaRPr>
          </a:p>
          <a:p>
            <a:pPr algn="dist"/>
            <a:r>
              <a:rPr lang="zh-TW" altLang="en-US" sz="2800" dirty="0" smtClean="0">
                <a:solidFill>
                  <a:srgbClr val="FEBA13"/>
                </a:solidFill>
              </a:rPr>
              <a:t>獨家、品質</a:t>
            </a:r>
            <a:endParaRPr lang="zh-TW" altLang="en-US" sz="2800" dirty="0">
              <a:solidFill>
                <a:srgbClr val="FEBA13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425873" y="4268514"/>
            <a:ext cx="2338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商業模型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dist"/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</a:rPr>
              <a:t>工具結合電商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276734" y="4268514"/>
            <a:ext cx="2338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發展可行性</a:t>
            </a:r>
            <a:endParaRPr lang="en-US" altLang="zh-TW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dist"/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</a:rPr>
              <a:t>注重成長模式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 animBg="1"/>
      <p:bldP spid="23" grpId="0"/>
      <p:bldP spid="46" grpId="0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 flipH="1">
            <a:off x="-22910" y="4163812"/>
            <a:ext cx="5072477" cy="243701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 flipH="1">
            <a:off x="5613888" y="3735187"/>
            <a:ext cx="6578112" cy="2648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3490" b="54621"/>
          <a:stretch/>
        </p:blipFill>
        <p:spPr>
          <a:xfrm>
            <a:off x="-139212" y="3885769"/>
            <a:ext cx="6578112" cy="26483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52347" r="12799" b="703"/>
          <a:stretch/>
        </p:blipFill>
        <p:spPr>
          <a:xfrm>
            <a:off x="7448550" y="4230487"/>
            <a:ext cx="5072477" cy="24370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7" t="52347" r="43440" b="703"/>
          <a:stretch/>
        </p:blipFill>
        <p:spPr>
          <a:xfrm>
            <a:off x="5932170" y="4230487"/>
            <a:ext cx="1524000" cy="24370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39212" y="6383568"/>
            <a:ext cx="12940812" cy="666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697430" y="2474686"/>
            <a:ext cx="267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 smtClean="0"/>
              <a:t>團</a:t>
            </a:r>
            <a:r>
              <a:rPr lang="zh-TW" altLang="en-US" sz="2000" dirty="0"/>
              <a:t>隊</a:t>
            </a:r>
            <a:r>
              <a:rPr lang="zh-TW" altLang="en-US" sz="2000" dirty="0" smtClean="0"/>
              <a:t>．協</a:t>
            </a:r>
            <a:r>
              <a:rPr lang="zh-TW" altLang="en-US" sz="2000" dirty="0"/>
              <a:t>作</a:t>
            </a:r>
            <a:r>
              <a:rPr lang="zh-TW" altLang="en-US" sz="2000" dirty="0" smtClean="0"/>
              <a:t>．共享</a:t>
            </a:r>
            <a:endParaRPr lang="zh-TW" altLang="en-US" sz="20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89" y="831601"/>
            <a:ext cx="8607456" cy="2403737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5273017" y="3235338"/>
            <a:ext cx="162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Q&amp;A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7332000" y="3527971"/>
            <a:ext cx="48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-22910" y="3527971"/>
            <a:ext cx="48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762000" y="1771859"/>
            <a:ext cx="163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第 </a:t>
            </a:r>
            <a:r>
              <a:rPr lang="en-US" altLang="zh-TW" sz="2800" dirty="0" smtClean="0"/>
              <a:t>15 </a:t>
            </a:r>
            <a:r>
              <a:rPr lang="zh-TW" altLang="en-US" sz="2800" dirty="0" smtClean="0"/>
              <a:t>組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3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 flipH="1" flipV="1">
            <a:off x="2151582" y="2017266"/>
            <a:ext cx="7938655" cy="3006436"/>
          </a:xfrm>
          <a:prstGeom prst="roundRect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099087" y="2800278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在我</a:t>
            </a:r>
            <a:r>
              <a:rPr lang="zh-TW" altLang="en-US" sz="2800" b="1" dirty="0">
                <a:solidFill>
                  <a:schemeClr val="bg1"/>
                </a:solidFill>
              </a:rPr>
              <a:t>們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每個</a:t>
            </a:r>
            <a:r>
              <a:rPr lang="zh-TW" altLang="en-US" sz="2800" b="1" dirty="0">
                <a:solidFill>
                  <a:schemeClr val="bg1"/>
                </a:solidFill>
              </a:rPr>
              <a:t>人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的記憶當中，</a:t>
            </a:r>
            <a:endParaRPr lang="en-US" altLang="zh-TW" sz="28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是否都有過幾個不愉快的合作經驗呢</a:t>
            </a:r>
            <a:r>
              <a:rPr lang="zh-TW" altLang="en-US" sz="2800" b="1" dirty="0">
                <a:solidFill>
                  <a:schemeClr val="bg1"/>
                </a:solidFill>
              </a:rPr>
              <a:t>？</a:t>
            </a:r>
            <a:endParaRPr lang="zh-TW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 flipH="1" flipV="1">
            <a:off x="2274209" y="2119744"/>
            <a:ext cx="7938655" cy="300643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4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圖表 41"/>
          <p:cNvGraphicFramePr/>
          <p:nvPr>
            <p:extLst>
              <p:ext uri="{D42A27DB-BD31-4B8C-83A1-F6EECF244321}">
                <p14:modId xmlns:p14="http://schemas.microsoft.com/office/powerpoint/2010/main" val="934992556"/>
              </p:ext>
            </p:extLst>
          </p:nvPr>
        </p:nvGraphicFramePr>
        <p:xfrm>
          <a:off x="872198" y="1713673"/>
          <a:ext cx="6840241" cy="4848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矩形 3"/>
          <p:cNvSpPr/>
          <p:nvPr/>
        </p:nvSpPr>
        <p:spPr>
          <a:xfrm>
            <a:off x="6736593" y="1904215"/>
            <a:ext cx="1802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rgbClr val="41B1F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83.4</a:t>
            </a:r>
            <a:r>
              <a:rPr lang="en-US" altLang="zh-TW" sz="2400" dirty="0">
                <a:solidFill>
                  <a:srgbClr val="41B1F4"/>
                </a:solidFill>
              </a:rPr>
              <a:t>%</a:t>
            </a:r>
            <a:r>
              <a:rPr lang="zh-TW" altLang="en-US" sz="2400" dirty="0">
                <a:solidFill>
                  <a:srgbClr val="41B1F4"/>
                </a:solidFill>
              </a:rPr>
              <a:t>　</a:t>
            </a:r>
            <a:endParaRPr lang="en-US" altLang="zh-TW" sz="4800" dirty="0">
              <a:solidFill>
                <a:srgbClr val="41B1F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98665" y="2790277"/>
            <a:ext cx="3008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</a:rPr>
              <a:t>認為</a:t>
            </a: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TW" altLang="en-US" sz="2400" dirty="0" smtClean="0"/>
              <a:t>團隊</a:t>
            </a:r>
            <a:r>
              <a:rPr lang="zh-TW" altLang="en-US" sz="2400" dirty="0"/>
              <a:t>意識</a:t>
            </a:r>
            <a:r>
              <a:rPr lang="zh-TW" altLang="en-US" sz="2400" dirty="0" smtClean="0"/>
              <a:t>薄弱</a:t>
            </a:r>
            <a:endParaRPr lang="en-US" altLang="zh-TW" sz="2400" dirty="0">
              <a:solidFill>
                <a:srgbClr val="41B1F4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98665" y="3467630"/>
            <a:ext cx="3347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</a:rPr>
              <a:t>認為</a:t>
            </a: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TW" altLang="en-US" sz="2400" dirty="0" smtClean="0"/>
              <a:t>無法</a:t>
            </a:r>
            <a:r>
              <a:rPr lang="zh-TW" altLang="en-US" sz="2400" dirty="0"/>
              <a:t>掌控</a:t>
            </a:r>
            <a:r>
              <a:rPr lang="zh-TW" altLang="zh-TW" sz="2400" dirty="0" smtClean="0"/>
              <a:t>組員</a:t>
            </a:r>
            <a:r>
              <a:rPr lang="zh-TW" altLang="en-US" sz="2400" dirty="0" smtClean="0"/>
              <a:t>狀況</a:t>
            </a:r>
            <a:endParaRPr lang="zh-TW" altLang="en-US" sz="2400" dirty="0">
              <a:solidFill>
                <a:srgbClr val="41B1F4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12874" y="64015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41B1F4"/>
                </a:solidFill>
              </a:rPr>
              <a:t>團隊合作</a:t>
            </a:r>
            <a:r>
              <a:rPr lang="zh-TW" altLang="en-US" sz="3600" dirty="0" smtClean="0"/>
              <a:t>的困擾來源？</a:t>
            </a:r>
            <a:endParaRPr lang="zh-TW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12874" y="1224916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共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457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份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有效問卷採樣於不分年級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政大學生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6593" y="3278872"/>
            <a:ext cx="16930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rgbClr val="41B1F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64.1</a:t>
            </a:r>
            <a:r>
              <a:rPr lang="en-US" altLang="zh-TW" sz="2400" dirty="0">
                <a:solidFill>
                  <a:srgbClr val="41B1F4"/>
                </a:solidFill>
              </a:rPr>
              <a:t>%</a:t>
            </a:r>
            <a:endParaRPr lang="zh-TW" altLang="en-US" sz="2400" dirty="0">
              <a:solidFill>
                <a:srgbClr val="41B1F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36593" y="2591544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rgbClr val="41B1F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76.1</a:t>
            </a:r>
            <a:r>
              <a:rPr lang="en-US" altLang="zh-TW" sz="2400" dirty="0">
                <a:solidFill>
                  <a:srgbClr val="41B1F4"/>
                </a:solidFill>
              </a:rPr>
              <a:t>%</a:t>
            </a:r>
          </a:p>
        </p:txBody>
      </p:sp>
      <p:sp>
        <p:nvSpPr>
          <p:cNvPr id="8" name="矩形 7"/>
          <p:cNvSpPr/>
          <p:nvPr/>
        </p:nvSpPr>
        <p:spPr>
          <a:xfrm>
            <a:off x="8498665" y="2088880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</a:rPr>
              <a:t>認為</a:t>
            </a: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TW" altLang="zh-TW" sz="2400" dirty="0" smtClean="0"/>
              <a:t>討論</a:t>
            </a:r>
            <a:r>
              <a:rPr lang="zh-TW" altLang="zh-TW" sz="2400" dirty="0"/>
              <a:t>沒有效率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3638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圖表 41"/>
          <p:cNvGraphicFramePr/>
          <p:nvPr>
            <p:extLst>
              <p:ext uri="{D42A27DB-BD31-4B8C-83A1-F6EECF244321}">
                <p14:modId xmlns:p14="http://schemas.microsoft.com/office/powerpoint/2010/main" val="1494488620"/>
              </p:ext>
            </p:extLst>
          </p:nvPr>
        </p:nvGraphicFramePr>
        <p:xfrm>
          <a:off x="891238" y="1742224"/>
          <a:ext cx="7141414" cy="495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012874" y="640157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小組在</a:t>
            </a:r>
            <a:r>
              <a:rPr lang="zh-TW" altLang="en-US" sz="3600" b="1" dirty="0">
                <a:solidFill>
                  <a:srgbClr val="41B1F4"/>
                </a:solidFill>
              </a:rPr>
              <a:t>通訊軟體</a:t>
            </a:r>
            <a:r>
              <a:rPr lang="zh-TW" altLang="en-US" sz="3600" dirty="0"/>
              <a:t>所遇到的問題</a:t>
            </a:r>
          </a:p>
        </p:txBody>
      </p:sp>
      <p:sp>
        <p:nvSpPr>
          <p:cNvPr id="11" name="矩形 10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12874" y="1224916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共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457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份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有效問卷採樣於不分年級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政大學生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74760" y="2056974"/>
            <a:ext cx="1802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rgbClr val="41B1F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85.1</a:t>
            </a:r>
            <a:r>
              <a:rPr lang="en-US" altLang="zh-TW" sz="2400" dirty="0" smtClean="0">
                <a:solidFill>
                  <a:srgbClr val="41B1F4"/>
                </a:solidFill>
              </a:rPr>
              <a:t>%</a:t>
            </a:r>
            <a:r>
              <a:rPr lang="zh-TW" altLang="en-US" sz="2400" dirty="0">
                <a:solidFill>
                  <a:srgbClr val="41B1F4"/>
                </a:solidFill>
              </a:rPr>
              <a:t>　</a:t>
            </a:r>
            <a:endParaRPr lang="en-US" altLang="zh-TW" sz="4800" dirty="0">
              <a:solidFill>
                <a:srgbClr val="41B1F4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36832" y="2999307"/>
            <a:ext cx="3655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</a:rPr>
              <a:t>認為</a:t>
            </a: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TW" altLang="en-US" sz="2400" dirty="0" smtClean="0"/>
              <a:t>不會查看彼此成品</a:t>
            </a:r>
            <a:endParaRPr lang="en-US" altLang="zh-TW" sz="2400" dirty="0">
              <a:solidFill>
                <a:srgbClr val="41B1F4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36832" y="3747000"/>
            <a:ext cx="3655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</a:rPr>
              <a:t>認為</a:t>
            </a: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TW" altLang="en-US" sz="2400" dirty="0" smtClean="0"/>
              <a:t>資訊容易被訊息蓋</a:t>
            </a:r>
            <a:r>
              <a:rPr lang="zh-TW" altLang="en-US" sz="2400" dirty="0"/>
              <a:t>掉</a:t>
            </a:r>
            <a:endParaRPr lang="zh-TW" altLang="en-US" sz="2400" dirty="0">
              <a:solidFill>
                <a:srgbClr val="41B1F4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74760" y="3558242"/>
            <a:ext cx="16930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solidFill>
                  <a:srgbClr val="41B1F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42.9</a:t>
            </a:r>
            <a:r>
              <a:rPr lang="en-US" altLang="zh-TW" sz="2400" dirty="0" smtClean="0">
                <a:solidFill>
                  <a:srgbClr val="41B1F4"/>
                </a:solidFill>
              </a:rPr>
              <a:t>%</a:t>
            </a:r>
            <a:endParaRPr lang="zh-TW" altLang="en-US" sz="2400" dirty="0">
              <a:solidFill>
                <a:srgbClr val="41B1F4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74760" y="2800574"/>
            <a:ext cx="16930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solidFill>
                  <a:srgbClr val="41B1F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56.9</a:t>
            </a:r>
            <a:r>
              <a:rPr lang="en-US" altLang="zh-TW" sz="2400" dirty="0" smtClean="0">
                <a:solidFill>
                  <a:srgbClr val="41B1F4"/>
                </a:solidFill>
              </a:rPr>
              <a:t>%</a:t>
            </a:r>
            <a:endParaRPr lang="en-US" altLang="zh-TW" sz="2400" dirty="0">
              <a:solidFill>
                <a:srgbClr val="41B1F4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36832" y="2241639"/>
            <a:ext cx="3347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</a:rPr>
              <a:t>認為</a:t>
            </a: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TW" altLang="en-US" sz="2400" dirty="0" smtClean="0"/>
              <a:t>組員都不回覆訊息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37690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直線接點 104"/>
          <p:cNvCxnSpPr/>
          <p:nvPr/>
        </p:nvCxnSpPr>
        <p:spPr>
          <a:xfrm flipV="1">
            <a:off x="9857042" y="4152922"/>
            <a:ext cx="2794427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flipV="1">
            <a:off x="8248720" y="4152922"/>
            <a:ext cx="1620000" cy="0"/>
          </a:xfrm>
          <a:prstGeom prst="line">
            <a:avLst/>
          </a:prstGeom>
          <a:ln w="76200">
            <a:solidFill>
              <a:srgbClr val="41B1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4760893" y="4152922"/>
            <a:ext cx="3420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-2382522" y="4154400"/>
            <a:ext cx="7200000" cy="0"/>
          </a:xfrm>
          <a:prstGeom prst="line">
            <a:avLst/>
          </a:prstGeom>
          <a:ln w="76200">
            <a:solidFill>
              <a:srgbClr val="41B1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297738" y="3996000"/>
            <a:ext cx="270000" cy="270786"/>
          </a:xfrm>
          <a:prstGeom prst="ellipse">
            <a:avLst/>
          </a:prstGeom>
          <a:ln w="38100">
            <a:solidFill>
              <a:srgbClr val="41B1F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023956" y="3996000"/>
            <a:ext cx="270000" cy="270786"/>
          </a:xfrm>
          <a:prstGeom prst="ellipse">
            <a:avLst/>
          </a:prstGeom>
          <a:ln w="38100">
            <a:solidFill>
              <a:srgbClr val="41B1F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688594" y="3996000"/>
            <a:ext cx="270000" cy="270786"/>
          </a:xfrm>
          <a:prstGeom prst="ellipse">
            <a:avLst/>
          </a:prstGeom>
          <a:ln w="38100">
            <a:solidFill>
              <a:srgbClr val="41B1F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648447" y="3996000"/>
            <a:ext cx="270000" cy="270786"/>
          </a:xfrm>
          <a:prstGeom prst="ellipse">
            <a:avLst/>
          </a:prstGeom>
          <a:ln w="38100">
            <a:solidFill>
              <a:srgbClr val="41B1F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 rot="19440000">
            <a:off x="-26724" y="46499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團隊分工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 rot="19432723">
            <a:off x="1711550" y="46167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小組討論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 rot="19440000">
            <a:off x="3366881" y="45927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各自作業</a:t>
            </a:r>
          </a:p>
        </p:txBody>
      </p:sp>
      <p:sp>
        <p:nvSpPr>
          <p:cNvPr id="19" name="文字方塊 18"/>
          <p:cNvSpPr txBox="1"/>
          <p:nvPr/>
        </p:nvSpPr>
        <p:spPr>
          <a:xfrm rot="19440000">
            <a:off x="8332795" y="46177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報告整合</a:t>
            </a:r>
            <a:endParaRPr lang="zh-TW" altLang="en-US" sz="2800" dirty="0"/>
          </a:p>
        </p:txBody>
      </p:sp>
      <p:sp>
        <p:nvSpPr>
          <p:cNvPr id="2" name="橢圓 1"/>
          <p:cNvSpPr/>
          <p:nvPr/>
        </p:nvSpPr>
        <p:spPr>
          <a:xfrm>
            <a:off x="808083" y="2494922"/>
            <a:ext cx="1260000" cy="12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任務區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2528956" y="2494800"/>
            <a:ext cx="1260000" cy="12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討論區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4192600" y="2494800"/>
            <a:ext cx="1260000" cy="12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時間軸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9143590" y="2494800"/>
            <a:ext cx="1260000" cy="12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任務區</a:t>
            </a:r>
            <a:endParaRPr lang="zh-TW" altLang="en-US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0" y="3512162"/>
            <a:ext cx="602984" cy="602984"/>
          </a:xfrm>
          <a:prstGeom prst="rect">
            <a:avLst/>
          </a:prstGeom>
        </p:spPr>
      </p:pic>
      <p:sp>
        <p:nvSpPr>
          <p:cNvPr id="91" name="橢圓 90"/>
          <p:cNvSpPr/>
          <p:nvPr/>
        </p:nvSpPr>
        <p:spPr>
          <a:xfrm>
            <a:off x="11294781" y="3996000"/>
            <a:ext cx="270000" cy="270786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6340771" y="3996000"/>
            <a:ext cx="270000" cy="270786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7990350" y="3996000"/>
            <a:ext cx="270000" cy="270786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 rot="19440000">
            <a:off x="9645105" y="47211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65000"/>
                  </a:schemeClr>
                </a:solidFill>
              </a:rPr>
              <a:t>提供者上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</a:rPr>
              <a:t>架</a:t>
            </a:r>
          </a:p>
        </p:txBody>
      </p:sp>
      <p:sp>
        <p:nvSpPr>
          <p:cNvPr id="95" name="文字方塊 94"/>
          <p:cNvSpPr txBox="1"/>
          <p:nvPr/>
        </p:nvSpPr>
        <p:spPr>
          <a:xfrm rot="19440000">
            <a:off x="5030611" y="46195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65000"/>
                  </a:schemeClr>
                </a:solidFill>
              </a:rPr>
              <a:t>尋找資訊</a:t>
            </a:r>
            <a:endParaRPr lang="zh-TW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 rot="19440000">
            <a:off x="6676902" y="464060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65000"/>
                  </a:schemeClr>
                </a:solidFill>
              </a:rPr>
              <a:t>文件購買</a:t>
            </a:r>
            <a:endParaRPr lang="zh-TW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10780923" y="2494800"/>
            <a:ext cx="1260000" cy="126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檔案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總管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5830423" y="2494800"/>
            <a:ext cx="1260000" cy="126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交易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平台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7487379" y="2494800"/>
            <a:ext cx="1260000" cy="126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搜尋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結果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 flipV="1">
            <a:off x="3293957" y="815109"/>
            <a:ext cx="100608" cy="775518"/>
          </a:xfrm>
          <a:prstGeom prst="rect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330928" y="882557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　　　　　  </a:t>
            </a:r>
            <a:r>
              <a:rPr lang="zh-TW" altLang="en-US" sz="3600" b="1" dirty="0" smtClean="0">
                <a:solidFill>
                  <a:srgbClr val="41B1F4"/>
                </a:solidFill>
              </a:rPr>
              <a:t>專案管理平臺</a:t>
            </a:r>
            <a:endParaRPr lang="zh-TW" altLang="en-US" sz="3600" b="1" dirty="0">
              <a:solidFill>
                <a:srgbClr val="41B1F4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60" y="846240"/>
            <a:ext cx="2491218" cy="6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2229" y="1146630"/>
            <a:ext cx="11669486" cy="5486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90929" y="27295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TW" sz="3600" b="1" dirty="0" smtClean="0">
                <a:solidFill>
                  <a:srgbClr val="41B1F4"/>
                </a:solidFill>
              </a:rPr>
              <a:t>DEMO</a:t>
            </a:r>
            <a:endParaRPr lang="zh-TW" altLang="en-US" sz="3600" b="1" dirty="0">
              <a:solidFill>
                <a:srgbClr val="41B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438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4858">
            <a:off x="3479010" y="2806165"/>
            <a:ext cx="4876190" cy="4942857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389601" y="4959521"/>
            <a:ext cx="1188000" cy="1188000"/>
          </a:xfrm>
          <a:prstGeom prst="ellipse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578974" y="5104373"/>
            <a:ext cx="846702" cy="84776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29260" y="203891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dirty="0" smtClean="0"/>
              <a:t>容易上手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減低使用門檻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610829" y="3416013"/>
            <a:ext cx="1188000" cy="1188000"/>
          </a:xfrm>
          <a:prstGeom prst="ellipse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75251" y="1799973"/>
            <a:ext cx="1188000" cy="1188000"/>
          </a:xfrm>
          <a:prstGeom prst="ellipse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760581" y="3572731"/>
            <a:ext cx="876679" cy="876679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7261616" y="4959148"/>
            <a:ext cx="1188000" cy="1188000"/>
          </a:xfrm>
          <a:prstGeom prst="ellipse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410496" y="5114635"/>
            <a:ext cx="880310" cy="877025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781030" y="524268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活</a:t>
            </a:r>
            <a:r>
              <a:rPr lang="zh-TW" altLang="en-US" dirty="0"/>
              <a:t>潑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 smtClean="0"/>
              <a:t>使用者</a:t>
            </a:r>
            <a:r>
              <a:rPr lang="zh-TW" altLang="en-US" dirty="0"/>
              <a:t>介面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860093" y="527759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dirty="0" smtClean="0"/>
              <a:t>積極解決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管理者需求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469954" y="3796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dirty="0" smtClean="0"/>
              <a:t>重視時間性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23780" y="37967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dirty="0" smtClean="0"/>
              <a:t>功能整合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8041655" y="3416013"/>
            <a:ext cx="1188000" cy="1188000"/>
          </a:xfrm>
          <a:prstGeom prst="ellipse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611412" y="2069946"/>
            <a:ext cx="689698" cy="691295"/>
          </a:xfrm>
          <a:prstGeom prst="rect">
            <a:avLst/>
          </a:prstGeom>
        </p:spPr>
      </p:pic>
      <p:sp>
        <p:nvSpPr>
          <p:cNvPr id="33" name="橢圓 32"/>
          <p:cNvSpPr/>
          <p:nvPr/>
        </p:nvSpPr>
        <p:spPr>
          <a:xfrm>
            <a:off x="7256651" y="1799973"/>
            <a:ext cx="1188000" cy="1188000"/>
          </a:xfrm>
          <a:prstGeom prst="ellipse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/>
          <p:cNvCxnSpPr/>
          <p:nvPr/>
        </p:nvCxnSpPr>
        <p:spPr>
          <a:xfrm>
            <a:off x="4315568" y="2709511"/>
            <a:ext cx="403343" cy="328321"/>
          </a:xfrm>
          <a:prstGeom prst="line">
            <a:avLst/>
          </a:prstGeom>
          <a:ln w="38100">
            <a:solidFill>
              <a:srgbClr val="41B1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3671221" y="4010010"/>
            <a:ext cx="753977" cy="0"/>
          </a:xfrm>
          <a:prstGeom prst="line">
            <a:avLst/>
          </a:prstGeom>
          <a:ln w="38100">
            <a:solidFill>
              <a:srgbClr val="41B1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4406617" y="4864295"/>
            <a:ext cx="338668" cy="296984"/>
          </a:xfrm>
          <a:prstGeom prst="line">
            <a:avLst/>
          </a:prstGeom>
          <a:ln w="38100">
            <a:solidFill>
              <a:srgbClr val="41B1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 flipV="1">
            <a:off x="7075809" y="4913821"/>
            <a:ext cx="303940" cy="355703"/>
          </a:xfrm>
          <a:prstGeom prst="line">
            <a:avLst/>
          </a:prstGeom>
          <a:ln w="38100">
            <a:solidFill>
              <a:srgbClr val="41B1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7132870" y="2736316"/>
            <a:ext cx="338668" cy="296984"/>
          </a:xfrm>
          <a:prstGeom prst="line">
            <a:avLst/>
          </a:prstGeom>
          <a:ln w="38100">
            <a:solidFill>
              <a:srgbClr val="41B1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7448262" y="3981420"/>
            <a:ext cx="753977" cy="0"/>
          </a:xfrm>
          <a:prstGeom prst="line">
            <a:avLst/>
          </a:prstGeom>
          <a:ln w="38100">
            <a:solidFill>
              <a:srgbClr val="41B1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012874" y="640157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專案管理平臺</a:t>
            </a:r>
            <a:r>
              <a:rPr lang="zh-TW" altLang="en-US" sz="3600" dirty="0" smtClean="0"/>
              <a:t>的</a:t>
            </a:r>
            <a:r>
              <a:rPr lang="zh-TW" altLang="en-US" sz="3600" b="1" dirty="0">
                <a:solidFill>
                  <a:srgbClr val="41B1F4"/>
                </a:solidFill>
              </a:rPr>
              <a:t>六</a:t>
            </a:r>
            <a:r>
              <a:rPr lang="zh-TW" altLang="en-US" sz="3600" b="1" dirty="0" smtClean="0">
                <a:solidFill>
                  <a:srgbClr val="41B1F4"/>
                </a:solidFill>
              </a:rPr>
              <a:t>大特色</a:t>
            </a:r>
            <a:endParaRPr lang="zh-TW" altLang="en-US" sz="3600" b="1" dirty="0">
              <a:solidFill>
                <a:srgbClr val="41B1F4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25416" y="471344"/>
            <a:ext cx="2053883" cy="45719"/>
          </a:xfrm>
          <a:prstGeom prst="rect">
            <a:avLst/>
          </a:prstGeom>
          <a:solidFill>
            <a:srgbClr val="41B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427891" y="2013573"/>
            <a:ext cx="755730" cy="756439"/>
          </a:xfrm>
          <a:prstGeom prst="rect">
            <a:avLst/>
          </a:prstGeom>
        </p:spPr>
      </p:pic>
      <p:sp>
        <p:nvSpPr>
          <p:cNvPr id="54" name="文字方塊 53"/>
          <p:cNvSpPr txBox="1"/>
          <p:nvPr/>
        </p:nvSpPr>
        <p:spPr>
          <a:xfrm>
            <a:off x="8717878" y="2154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資訊共享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5436" y="3538547"/>
            <a:ext cx="940437" cy="9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7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 flipH="1" flipV="1">
            <a:off x="2151582" y="2017266"/>
            <a:ext cx="7938655" cy="3006436"/>
          </a:xfrm>
          <a:prstGeom prst="roundRect">
            <a:avLst/>
          </a:prstGeom>
          <a:solidFill>
            <a:srgbClr val="F4A44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050392" y="2589299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solidFill>
                  <a:schemeClr val="bg1"/>
                </a:solidFill>
              </a:rPr>
              <a:t>每一個專案的結束</a:t>
            </a:r>
            <a:endParaRPr lang="en-US" altLang="zh-TW" sz="36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600" b="1" dirty="0" smtClean="0">
                <a:solidFill>
                  <a:schemeClr val="bg1"/>
                </a:solidFill>
              </a:rPr>
              <a:t>可以產生什麼價值？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 flipH="1" flipV="1">
            <a:off x="2274209" y="2119744"/>
            <a:ext cx="7938655" cy="300643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3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912</Words>
  <Application>Microsoft Office PowerPoint</Application>
  <PresentationFormat>寬螢幕</PresentationFormat>
  <Paragraphs>272</Paragraphs>
  <Slides>27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Calibri</vt:lpstr>
      <vt:lpstr>Wingdings</vt:lpstr>
      <vt:lpstr>新細明體</vt:lpstr>
      <vt:lpstr>Arial</vt:lpstr>
      <vt:lpstr>Malgun Gothic</vt:lpstr>
      <vt:lpstr>微軟正黑體</vt:lpstr>
      <vt:lpstr>微軟正黑體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quadratic</dc:creator>
  <cp:lastModifiedBy>quadratic</cp:lastModifiedBy>
  <cp:revision>429</cp:revision>
  <dcterms:created xsi:type="dcterms:W3CDTF">2017-04-23T08:35:39Z</dcterms:created>
  <dcterms:modified xsi:type="dcterms:W3CDTF">2017-06-04T16:47:53Z</dcterms:modified>
</cp:coreProperties>
</file>