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Caveat"/>
      <p:regular r:id="rId24"/>
      <p:bold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059FB7-DCC6-4B20-99E0-EF10A27E1101}">
  <a:tblStyle styleId="{7A059FB7-DCC6-4B20-99E0-EF10A27E11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Caveat-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Caveat-bold.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 the following slides we will introduce our problem along with what we have accomplished.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036e4216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036e4216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036e4216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036e4216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7a315489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7a315489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estate developer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7a315489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7a315489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7a31548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7a31548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13131"/>
                </a:solidFill>
              </a:rPr>
              <a:t>The fluctuation in housing prices has large influence to the world.</a:t>
            </a:r>
            <a:endParaRPr>
              <a:solidFill>
                <a:srgbClr val="313131"/>
              </a:solidFill>
            </a:endParaRPr>
          </a:p>
          <a:p>
            <a:pPr indent="0" lvl="0" marL="0" rtl="0" algn="l">
              <a:spcBef>
                <a:spcPts val="0"/>
              </a:spcBef>
              <a:spcAft>
                <a:spcPts val="0"/>
              </a:spcAft>
              <a:buNone/>
            </a:pPr>
            <a:r>
              <a:rPr lang="en">
                <a:solidFill>
                  <a:srgbClr val="313131"/>
                </a:solidFill>
              </a:rPr>
              <a:t>I will talk about it in three aspects. </a:t>
            </a:r>
            <a:endParaRPr>
              <a:solidFill>
                <a:srgbClr val="313131"/>
              </a:solidFill>
            </a:endParaRPr>
          </a:p>
          <a:p>
            <a:pPr indent="0" lvl="0" marL="0" rtl="0" algn="l">
              <a:spcBef>
                <a:spcPts val="0"/>
              </a:spcBef>
              <a:spcAft>
                <a:spcPts val="0"/>
              </a:spcAft>
              <a:buNone/>
            </a:pPr>
            <a:r>
              <a:rPr lang="en">
                <a:solidFill>
                  <a:srgbClr val="313131"/>
                </a:solidFill>
              </a:rPr>
              <a:t>First is the influence to individual. </a:t>
            </a:r>
            <a:endParaRPr>
              <a:solidFill>
                <a:srgbClr val="313131"/>
              </a:solidFill>
            </a:endParaRPr>
          </a:p>
          <a:p>
            <a:pPr indent="0" lvl="0" marL="0" rtl="0" algn="l">
              <a:spcBef>
                <a:spcPts val="0"/>
              </a:spcBef>
              <a:spcAft>
                <a:spcPts val="0"/>
              </a:spcAft>
              <a:buNone/>
            </a:pPr>
            <a:r>
              <a:rPr lang="en">
                <a:solidFill>
                  <a:schemeClr val="dk1"/>
                </a:solidFill>
              </a:rPr>
              <a:t>Investors nowadays are trying to target on the housing they find most valuable. Therefore, knowing when the housing is going to increase or decrease will help investor or individual buyer to better make decisions and decide on the good time to invest.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Second is the influence to enterprise.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changes in housing prices will influence the profit that enterprise gain, and some will even cause the company to go bankrupt if the prices of the places the company occupy went high enough. </a:t>
            </a:r>
            <a:endParaRPr>
              <a:solidFill>
                <a:schemeClr val="dk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rPr lang="en">
                <a:solidFill>
                  <a:srgbClr val="313131"/>
                </a:solidFill>
              </a:rPr>
              <a:t>Lastly, is the influence to the society.</a:t>
            </a:r>
            <a:endParaRPr>
              <a:solidFill>
                <a:srgbClr val="313131"/>
              </a:solidFill>
            </a:endParaRPr>
          </a:p>
          <a:p>
            <a:pPr indent="0" lvl="0" marL="0" rtl="0" algn="l">
              <a:spcBef>
                <a:spcPts val="0"/>
              </a:spcBef>
              <a:spcAft>
                <a:spcPts val="0"/>
              </a:spcAft>
              <a:buNone/>
            </a:pPr>
            <a:r>
              <a:rPr lang="en">
                <a:solidFill>
                  <a:srgbClr val="313131"/>
                </a:solidFill>
              </a:rPr>
              <a:t>If the profit made by each company decrease, the tax that those company paid to the country will also decrease and thus influence the economy in the society. </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rPr lang="en"/>
              <a:t>Therefore, </a:t>
            </a:r>
            <a:r>
              <a:rPr lang="en">
                <a:solidFill>
                  <a:schemeClr val="dk1"/>
                </a:solidFill>
              </a:rPr>
              <a:t>in our project we created models that are able to predict housing prices in the future which not only inform people about the pricing changes but also enable them to make any adjustment ahead of time.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7a31548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7a31548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previously done some research related to this problem and find out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7a315489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7a315489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housing data we used</a:t>
            </a:r>
            <a:endParaRPr/>
          </a:p>
          <a:p>
            <a:pPr indent="0" lvl="0" marL="0" rtl="0" algn="l">
              <a:spcBef>
                <a:spcPts val="0"/>
              </a:spcBef>
              <a:spcAft>
                <a:spcPts val="0"/>
              </a:spcAft>
              <a:buNone/>
            </a:pPr>
            <a:r>
              <a:rPr lang="en"/>
              <a:t>Which contains housing data for different groups such as state, county, zip code, etc.</a:t>
            </a:r>
            <a:endParaRPr/>
          </a:p>
          <a:p>
            <a:pPr indent="0" lvl="0" marL="0" rtl="0" algn="l">
              <a:spcBef>
                <a:spcPts val="0"/>
              </a:spcBef>
              <a:spcAft>
                <a:spcPts val="0"/>
              </a:spcAft>
              <a:buNone/>
            </a:pPr>
            <a:r>
              <a:rPr lang="en"/>
              <a:t>In our project, we use the state_time_series data particularly.</a:t>
            </a:r>
            <a:endParaRPr/>
          </a:p>
          <a:p>
            <a:pPr indent="0" lvl="0" marL="0" rtl="0" algn="l">
              <a:spcBef>
                <a:spcPts val="0"/>
              </a:spcBef>
              <a:spcAft>
                <a:spcPts val="0"/>
              </a:spcAft>
              <a:buNone/>
            </a:pPr>
            <a:r>
              <a:rPr lang="en"/>
              <a:t>We use adjusted median price instead of original </a:t>
            </a:r>
            <a:r>
              <a:rPr lang="en"/>
              <a:t>median sale</a:t>
            </a:r>
            <a:r>
              <a:rPr lang="en"/>
              <a:t> price:</a:t>
            </a:r>
            <a:endParaRPr/>
          </a:p>
          <a:p>
            <a:pPr indent="-298450" lvl="0" marL="457200" rtl="0" algn="l">
              <a:spcBef>
                <a:spcPts val="0"/>
              </a:spcBef>
              <a:spcAft>
                <a:spcPts val="0"/>
              </a:spcAft>
              <a:buSzPts val="1100"/>
              <a:buAutoNum type="arabicPeriod"/>
            </a:pPr>
            <a:r>
              <a:rPr lang="en"/>
              <a:t>Missing data</a:t>
            </a:r>
            <a:endParaRPr/>
          </a:p>
          <a:p>
            <a:pPr indent="-298450" lvl="0" marL="457200" rtl="0" algn="l">
              <a:spcBef>
                <a:spcPts val="0"/>
              </a:spcBef>
              <a:spcAft>
                <a:spcPts val="0"/>
              </a:spcAft>
              <a:buSzPts val="1100"/>
              <a:buAutoNum type="arabicPeriod"/>
            </a:pPr>
            <a:r>
              <a:rPr lang="en"/>
              <a:t>Focus on the general trend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find the information of how these two are calculated in the link below.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7a31548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7a31548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202122"/>
                </a:solidFill>
                <a:highlight>
                  <a:srgbClr val="FFFFFF"/>
                </a:highlight>
              </a:rPr>
              <a:t> </a:t>
            </a:r>
            <a:r>
              <a:rPr lang="en" sz="1250">
                <a:solidFill>
                  <a:srgbClr val="202122"/>
                </a:solidFill>
              </a:rPr>
              <a:t>subprime mortgage crisis</a:t>
            </a:r>
            <a:endParaRPr sz="1250">
              <a:solidFill>
                <a:srgbClr val="202122"/>
              </a:solidFill>
            </a:endParaRPr>
          </a:p>
          <a:p>
            <a:pPr indent="0" lvl="0" marL="0" rtl="0" algn="l">
              <a:spcBef>
                <a:spcPts val="0"/>
              </a:spcBef>
              <a:spcAft>
                <a:spcPts val="0"/>
              </a:spcAft>
              <a:buNone/>
            </a:pPr>
            <a:r>
              <a:t/>
            </a:r>
            <a:endParaRPr sz="1250">
              <a:solidFill>
                <a:srgbClr val="202122"/>
              </a:solidFill>
            </a:endParaRPr>
          </a:p>
          <a:p>
            <a:pPr indent="0" lvl="0" marL="0" rtl="0" algn="l">
              <a:spcBef>
                <a:spcPts val="0"/>
              </a:spcBef>
              <a:spcAft>
                <a:spcPts val="0"/>
              </a:spcAft>
              <a:buNone/>
            </a:pPr>
            <a:r>
              <a:rPr lang="en" sz="1250">
                <a:solidFill>
                  <a:srgbClr val="202122"/>
                </a:solidFill>
              </a:rPr>
              <a:t>We choose the top 5 highest cost states to investigate on</a:t>
            </a:r>
            <a:endParaRPr sz="1250">
              <a:solidFill>
                <a:srgbClr val="202122"/>
              </a:solidFill>
            </a:endParaRPr>
          </a:p>
          <a:p>
            <a:pPr indent="0" lvl="0" marL="0" rtl="0" algn="l">
              <a:spcBef>
                <a:spcPts val="0"/>
              </a:spcBef>
              <a:spcAft>
                <a:spcPts val="0"/>
              </a:spcAft>
              <a:buNone/>
            </a:pPr>
            <a:r>
              <a:t/>
            </a:r>
            <a:endParaRPr sz="1250">
              <a:solidFill>
                <a:srgbClr val="202122"/>
              </a:solidFill>
            </a:endParaRPr>
          </a:p>
          <a:p>
            <a:pPr indent="0" lvl="0" marL="0" rtl="0" algn="l">
              <a:spcBef>
                <a:spcPts val="0"/>
              </a:spcBef>
              <a:spcAft>
                <a:spcPts val="0"/>
              </a:spcAft>
              <a:buNone/>
            </a:pPr>
            <a:r>
              <a:rPr lang="en" sz="1250">
                <a:solidFill>
                  <a:srgbClr val="202122"/>
                </a:solidFill>
              </a:rPr>
              <a:t>The housing size is different across state</a:t>
            </a:r>
            <a:endParaRPr sz="1250">
              <a:solidFill>
                <a:srgbClr val="202122"/>
              </a:solidFill>
            </a:endParaRPr>
          </a:p>
          <a:p>
            <a:pPr indent="0" lvl="0" marL="0" rtl="0" algn="l">
              <a:spcBef>
                <a:spcPts val="0"/>
              </a:spcBef>
              <a:spcAft>
                <a:spcPts val="0"/>
              </a:spcAft>
              <a:buNone/>
            </a:pPr>
            <a:r>
              <a:rPr lang="en" sz="1250">
                <a:solidFill>
                  <a:srgbClr val="202122"/>
                </a:solidFill>
              </a:rPr>
              <a:t>Housing values</a:t>
            </a:r>
            <a:endParaRPr sz="1250">
              <a:solidFill>
                <a:srgbClr val="202122"/>
              </a:solidFill>
            </a:endParaRPr>
          </a:p>
          <a:p>
            <a:pPr indent="0" lvl="0" marL="0" rtl="0" algn="l">
              <a:spcBef>
                <a:spcPts val="0"/>
              </a:spcBef>
              <a:spcAft>
                <a:spcPts val="0"/>
              </a:spcAft>
              <a:buNone/>
            </a:pPr>
            <a:r>
              <a:t/>
            </a:r>
            <a:endParaRPr sz="1250">
              <a:solidFill>
                <a:srgbClr val="202122"/>
              </a:solidFill>
            </a:endParaRPr>
          </a:p>
          <a:p>
            <a:pPr indent="0" lvl="0" marL="0" rtl="0" algn="l">
              <a:spcBef>
                <a:spcPts val="0"/>
              </a:spcBef>
              <a:spcAft>
                <a:spcPts val="0"/>
              </a:spcAft>
              <a:buNone/>
            </a:pPr>
            <a:r>
              <a:rPr lang="en" sz="1250">
                <a:solidFill>
                  <a:srgbClr val="202122"/>
                </a:solidFill>
              </a:rPr>
              <a:t>Take log of the target variable</a:t>
            </a:r>
            <a:endParaRPr sz="1250">
              <a:solidFill>
                <a:srgbClr val="202122"/>
              </a:solidFill>
            </a:endParaRPr>
          </a:p>
          <a:p>
            <a:pPr indent="0" lvl="0" marL="0" rtl="0" algn="l">
              <a:spcBef>
                <a:spcPts val="0"/>
              </a:spcBef>
              <a:spcAft>
                <a:spcPts val="0"/>
              </a:spcAft>
              <a:buNone/>
            </a:pPr>
            <a:r>
              <a:rPr lang="en" sz="1250">
                <a:solidFill>
                  <a:srgbClr val="202122"/>
                </a:solidFill>
              </a:rPr>
              <a:t>We split the data into training and testing</a:t>
            </a:r>
            <a:endParaRPr sz="1250">
              <a:solidFill>
                <a:srgbClr val="20212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7a31548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7a31548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7a31548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7a31548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7a31548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7a31548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7a315489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7a315489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zillow/zecon?select=DataDictionary.csv" TargetMode="External"/><Relationship Id="rId4" Type="http://schemas.openxmlformats.org/officeDocument/2006/relationships/hyperlink" Target="https://www.zillow.com/research/zhvi-methodology-2019-highlights-262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Estate Price Prediction</a:t>
            </a:r>
            <a:endParaRPr/>
          </a:p>
        </p:txBody>
      </p:sp>
      <p:sp>
        <p:nvSpPr>
          <p:cNvPr id="87" name="Google Shape;87;p13"/>
          <p:cNvSpPr txBox="1"/>
          <p:nvPr>
            <p:ph idx="1" type="subTitle"/>
          </p:nvPr>
        </p:nvSpPr>
        <p:spPr>
          <a:xfrm>
            <a:off x="4623951" y="2795150"/>
            <a:ext cx="4884900" cy="4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Chengyu Chen, Yupei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graphicFrame>
        <p:nvGraphicFramePr>
          <p:cNvPr id="154" name="Google Shape;154;p22"/>
          <p:cNvGraphicFramePr/>
          <p:nvPr/>
        </p:nvGraphicFramePr>
        <p:xfrm>
          <a:off x="833275" y="2354410"/>
          <a:ext cx="3000000" cy="3000000"/>
        </p:xfrm>
        <a:graphic>
          <a:graphicData uri="http://schemas.openxmlformats.org/drawingml/2006/table">
            <a:tbl>
              <a:tblPr>
                <a:noFill/>
                <a:tableStyleId>{7A059FB7-DCC6-4B20-99E0-EF10A27E1101}</a:tableStyleId>
              </a:tblPr>
              <a:tblGrid>
                <a:gridCol w="1208250"/>
                <a:gridCol w="1208250"/>
                <a:gridCol w="1125125"/>
                <a:gridCol w="1468025"/>
                <a:gridCol w="1197850"/>
                <a:gridCol w="1377375"/>
              </a:tblGrid>
              <a:tr h="584450">
                <a:tc>
                  <a:txBody>
                    <a:bodyPr/>
                    <a:lstStyle/>
                    <a:p>
                      <a:pPr indent="0" lvl="0" marL="0" rtl="0" algn="l">
                        <a:spcBef>
                          <a:spcPts val="0"/>
                        </a:spcBef>
                        <a:spcAft>
                          <a:spcPts val="0"/>
                        </a:spcAft>
                        <a:buNone/>
                      </a:pPr>
                      <a:r>
                        <a:rPr lang="en">
                          <a:solidFill>
                            <a:srgbClr val="434343"/>
                          </a:solidFill>
                          <a:latin typeface="Lato"/>
                          <a:ea typeface="Lato"/>
                          <a:cs typeface="Lato"/>
                          <a:sym typeface="Lato"/>
                        </a:rPr>
                        <a:t>Root MSE</a:t>
                      </a:r>
                      <a:r>
                        <a:rPr lang="en">
                          <a:solidFill>
                            <a:srgbClr val="434343"/>
                          </a:solidFill>
                        </a:rPr>
                        <a:t> </a:t>
                      </a:r>
                      <a:endParaRPr>
                        <a:solidFill>
                          <a:srgbClr val="434343"/>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34343"/>
                          </a:solidFill>
                        </a:rPr>
                        <a:t>District of Columbia</a:t>
                      </a:r>
                      <a:endParaRPr>
                        <a:solidFill>
                          <a:srgbClr val="434343"/>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34343"/>
                          </a:solidFill>
                        </a:rPr>
                        <a:t>California</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Massachusetts</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New Jersey</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Washington</a:t>
                      </a:r>
                      <a:endParaRPr>
                        <a:solidFill>
                          <a:srgbClr val="434343"/>
                        </a:solidFill>
                      </a:endParaRPr>
                    </a:p>
                  </a:txBody>
                  <a:tcPr marT="91425" marB="91425" marR="91425" marL="91425"/>
                </a:tc>
              </a:tr>
              <a:tr h="380975">
                <a:tc>
                  <a:txBody>
                    <a:bodyPr/>
                    <a:lstStyle/>
                    <a:p>
                      <a:pPr indent="0" lvl="0" marL="0" rtl="0" algn="l">
                        <a:spcBef>
                          <a:spcPts val="0"/>
                        </a:spcBef>
                        <a:spcAft>
                          <a:spcPts val="0"/>
                        </a:spcAft>
                        <a:buNone/>
                      </a:pPr>
                      <a:r>
                        <a:rPr lang="en">
                          <a:solidFill>
                            <a:srgbClr val="434343"/>
                          </a:solidFill>
                        </a:rPr>
                        <a:t>ARIMA</a:t>
                      </a:r>
                      <a:endParaRPr>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rgbClr val="434343"/>
                          </a:solidFill>
                        </a:rPr>
                        <a:t>0.0309</a:t>
                      </a:r>
                      <a:endParaRPr b="1">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rgbClr val="434343"/>
                          </a:solidFill>
                        </a:rPr>
                        <a:t>0.0166</a:t>
                      </a:r>
                      <a:endParaRPr>
                        <a:solidFill>
                          <a:srgbClr val="434343"/>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rPr b="1" lang="en">
                          <a:solidFill>
                            <a:srgbClr val="434343"/>
                          </a:solidFill>
                        </a:rPr>
                        <a:t>0.005</a:t>
                      </a:r>
                      <a:r>
                        <a:rPr b="1" lang="en">
                          <a:solidFill>
                            <a:srgbClr val="434343"/>
                          </a:solidFill>
                        </a:rPr>
                        <a:t>4</a:t>
                      </a:r>
                      <a:endParaRPr b="1">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rgbClr val="434343"/>
                          </a:solidFill>
                        </a:rPr>
                        <a:t>0.0067</a:t>
                      </a:r>
                      <a:endParaRPr b="1">
                        <a:solidFill>
                          <a:srgbClr val="434343"/>
                        </a:solidFill>
                      </a:endParaRPr>
                    </a:p>
                  </a:txBody>
                  <a:tcPr marT="91425" marB="91425" marR="91425" marL="91425"/>
                </a:tc>
                <a:tc>
                  <a:txBody>
                    <a:bodyPr/>
                    <a:lstStyle/>
                    <a:p>
                      <a:pPr indent="0" lvl="0" marL="0" rtl="0" algn="l">
                        <a:spcBef>
                          <a:spcPts val="0"/>
                        </a:spcBef>
                        <a:spcAft>
                          <a:spcPts val="0"/>
                        </a:spcAft>
                        <a:buNone/>
                      </a:pPr>
                      <a:r>
                        <a:rPr b="1" lang="en">
                          <a:solidFill>
                            <a:srgbClr val="434343"/>
                          </a:solidFill>
                        </a:rPr>
                        <a:t>0.0478</a:t>
                      </a:r>
                      <a:endParaRPr b="1">
                        <a:solidFill>
                          <a:srgbClr val="434343"/>
                        </a:solidFill>
                      </a:endParaRPr>
                    </a:p>
                  </a:txBody>
                  <a:tcPr marT="91425" marB="91425" marR="91425" marL="91425"/>
                </a:tc>
              </a:tr>
              <a:tr h="584450">
                <a:tc>
                  <a:txBody>
                    <a:bodyPr/>
                    <a:lstStyle/>
                    <a:p>
                      <a:pPr indent="0" lvl="0" marL="0" rtl="0" algn="l">
                        <a:spcBef>
                          <a:spcPts val="0"/>
                        </a:spcBef>
                        <a:spcAft>
                          <a:spcPts val="0"/>
                        </a:spcAft>
                        <a:buNone/>
                      </a:pPr>
                      <a:r>
                        <a:rPr lang="en">
                          <a:solidFill>
                            <a:srgbClr val="434343"/>
                          </a:solidFill>
                        </a:rPr>
                        <a:t>Gaussian Process</a:t>
                      </a:r>
                      <a:endParaRPr>
                        <a:solidFill>
                          <a:srgbClr val="434343"/>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rgbClr val="434343"/>
                          </a:solidFill>
                        </a:rPr>
                        <a:t>0.0573</a:t>
                      </a:r>
                      <a:endParaRPr>
                        <a:solidFill>
                          <a:srgbClr val="434343"/>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rgbClr val="434343"/>
                          </a:solidFill>
                        </a:rPr>
                        <a:t>0.0044</a:t>
                      </a:r>
                      <a:endParaRPr b="1">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0.0131</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0.019</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0.0523</a:t>
                      </a:r>
                      <a:endParaRPr>
                        <a:solidFill>
                          <a:srgbClr val="434343"/>
                        </a:solidFill>
                      </a:endParaRPr>
                    </a:p>
                  </a:txBody>
                  <a:tcPr marT="91425" marB="91425" marR="91425" marL="91425"/>
                </a:tc>
              </a:tr>
              <a:tr h="384675">
                <a:tc>
                  <a:txBody>
                    <a:bodyPr/>
                    <a:lstStyle/>
                    <a:p>
                      <a:pPr indent="0" lvl="0" marL="0" rtl="0" algn="l">
                        <a:spcBef>
                          <a:spcPts val="0"/>
                        </a:spcBef>
                        <a:spcAft>
                          <a:spcPts val="0"/>
                        </a:spcAft>
                        <a:buNone/>
                      </a:pPr>
                      <a:r>
                        <a:rPr lang="en">
                          <a:solidFill>
                            <a:srgbClr val="434343"/>
                          </a:solidFill>
                        </a:rPr>
                        <a:t>LSTM</a:t>
                      </a:r>
                      <a:endParaRPr>
                        <a:solidFill>
                          <a:srgbClr val="43434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rgbClr val="434343"/>
                          </a:solidFill>
                        </a:rPr>
                        <a:t>0.0509</a:t>
                      </a:r>
                      <a:endParaRPr>
                        <a:solidFill>
                          <a:srgbClr val="43434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rgbClr val="434343"/>
                          </a:solidFill>
                        </a:rPr>
                        <a:t>0.0327</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0.0296</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0.0118</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0.0485</a:t>
                      </a:r>
                      <a:endParaRPr>
                        <a:solidFill>
                          <a:srgbClr val="434343"/>
                        </a:solidFill>
                      </a:endParaRPr>
                    </a:p>
                  </a:txBody>
                  <a:tcPr marT="91425" marB="91425" marR="91425" marL="91425"/>
                </a:tc>
              </a:tr>
            </a:tbl>
          </a:graphicData>
        </a:graphic>
      </p:graphicFrame>
      <p:sp>
        <p:nvSpPr>
          <p:cNvPr id="155" name="Google Shape;155;p22"/>
          <p:cNvSpPr txBox="1"/>
          <p:nvPr/>
        </p:nvSpPr>
        <p:spPr>
          <a:xfrm>
            <a:off x="413425" y="1877625"/>
            <a:ext cx="82563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434343"/>
                </a:solidFill>
                <a:latin typeface="Lato"/>
                <a:ea typeface="Lato"/>
                <a:cs typeface="Lato"/>
                <a:sym typeface="Lato"/>
              </a:rPr>
              <a:t>Root mean square error between log of real housing price per square foot and its predicted value</a:t>
            </a:r>
            <a:endParaRPr sz="1500">
              <a:solidFill>
                <a:srgbClr val="43434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nvSpPr>
        <p:spPr>
          <a:xfrm>
            <a:off x="3714538" y="1639100"/>
            <a:ext cx="2317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Gaussian Process</a:t>
            </a:r>
            <a:endParaRPr>
              <a:latin typeface="Lato"/>
              <a:ea typeface="Lato"/>
              <a:cs typeface="Lato"/>
              <a:sym typeface="Lato"/>
            </a:endParaRPr>
          </a:p>
        </p:txBody>
      </p:sp>
      <p:sp>
        <p:nvSpPr>
          <p:cNvPr id="161" name="Google Shape;161;p23"/>
          <p:cNvSpPr txBox="1"/>
          <p:nvPr/>
        </p:nvSpPr>
        <p:spPr>
          <a:xfrm>
            <a:off x="1012913" y="1596250"/>
            <a:ext cx="2317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ARIMA</a:t>
            </a:r>
            <a:endParaRPr>
              <a:latin typeface="Lato"/>
              <a:ea typeface="Lato"/>
              <a:cs typeface="Lato"/>
              <a:sym typeface="Lato"/>
            </a:endParaRPr>
          </a:p>
        </p:txBody>
      </p:sp>
      <p:sp>
        <p:nvSpPr>
          <p:cNvPr id="162" name="Google Shape;162;p23"/>
          <p:cNvSpPr txBox="1"/>
          <p:nvPr/>
        </p:nvSpPr>
        <p:spPr>
          <a:xfrm>
            <a:off x="7252820" y="1639100"/>
            <a:ext cx="14340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LSTM</a:t>
            </a:r>
            <a:endParaRPr>
              <a:latin typeface="Lato"/>
              <a:ea typeface="Lato"/>
              <a:cs typeface="Lato"/>
              <a:sym typeface="Lato"/>
            </a:endParaRPr>
          </a:p>
        </p:txBody>
      </p:sp>
      <p:pic>
        <p:nvPicPr>
          <p:cNvPr id="163" name="Google Shape;163;p23"/>
          <p:cNvPicPr preferRelativeResize="0"/>
          <p:nvPr/>
        </p:nvPicPr>
        <p:blipFill>
          <a:blip r:embed="rId3">
            <a:alphaModFix/>
          </a:blip>
          <a:stretch>
            <a:fillRect/>
          </a:stretch>
        </p:blipFill>
        <p:spPr>
          <a:xfrm>
            <a:off x="9" y="2204900"/>
            <a:ext cx="3063541" cy="2174125"/>
          </a:xfrm>
          <a:prstGeom prst="rect">
            <a:avLst/>
          </a:prstGeom>
          <a:noFill/>
          <a:ln>
            <a:noFill/>
          </a:ln>
        </p:spPr>
      </p:pic>
      <p:pic>
        <p:nvPicPr>
          <p:cNvPr id="164" name="Google Shape;164;p23"/>
          <p:cNvPicPr preferRelativeResize="0"/>
          <p:nvPr/>
        </p:nvPicPr>
        <p:blipFill>
          <a:blip r:embed="rId4">
            <a:alphaModFix/>
          </a:blip>
          <a:stretch>
            <a:fillRect/>
          </a:stretch>
        </p:blipFill>
        <p:spPr>
          <a:xfrm>
            <a:off x="2972800" y="2233250"/>
            <a:ext cx="3198400" cy="2269825"/>
          </a:xfrm>
          <a:prstGeom prst="rect">
            <a:avLst/>
          </a:prstGeom>
          <a:noFill/>
          <a:ln>
            <a:noFill/>
          </a:ln>
        </p:spPr>
      </p:pic>
      <p:pic>
        <p:nvPicPr>
          <p:cNvPr id="165" name="Google Shape;165;p23"/>
          <p:cNvPicPr preferRelativeResize="0"/>
          <p:nvPr/>
        </p:nvPicPr>
        <p:blipFill>
          <a:blip r:embed="rId5">
            <a:alphaModFix/>
          </a:blip>
          <a:stretch>
            <a:fillRect/>
          </a:stretch>
        </p:blipFill>
        <p:spPr>
          <a:xfrm>
            <a:off x="6091650" y="2233250"/>
            <a:ext cx="3198400" cy="22698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Future Improvement</a:t>
            </a:r>
            <a:endParaRPr/>
          </a:p>
          <a:p>
            <a:pPr indent="0" lvl="0" marL="0" rtl="0" algn="l">
              <a:spcBef>
                <a:spcPts val="0"/>
              </a:spcBef>
              <a:spcAft>
                <a:spcPts val="0"/>
              </a:spcAft>
              <a:buNone/>
            </a:pPr>
            <a:r>
              <a:t/>
            </a:r>
            <a:endParaRPr/>
          </a:p>
        </p:txBody>
      </p:sp>
      <p:sp>
        <p:nvSpPr>
          <p:cNvPr id="171" name="Google Shape;171;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GP and ARIMA performing well overall</a:t>
            </a:r>
            <a:endParaRPr sz="1500"/>
          </a:p>
          <a:p>
            <a:pPr indent="-323850" lvl="0" marL="457200" rtl="0" algn="l">
              <a:spcBef>
                <a:spcPts val="0"/>
              </a:spcBef>
              <a:spcAft>
                <a:spcPts val="0"/>
              </a:spcAft>
              <a:buSzPts val="1500"/>
              <a:buChar char="●"/>
            </a:pPr>
            <a:r>
              <a:rPr lang="en" sz="1500"/>
              <a:t>LSTM not performing well</a:t>
            </a:r>
            <a:endParaRPr sz="1500"/>
          </a:p>
          <a:p>
            <a:pPr indent="0" lvl="0" marL="0" rtl="0" algn="l">
              <a:spcBef>
                <a:spcPts val="1600"/>
              </a:spcBef>
              <a:spcAft>
                <a:spcPts val="0"/>
              </a:spcAft>
              <a:buNone/>
            </a:pPr>
            <a:r>
              <a:rPr lang="en" sz="1500"/>
              <a:t>Improvement</a:t>
            </a:r>
            <a:endParaRPr sz="1500"/>
          </a:p>
          <a:p>
            <a:pPr indent="-323850" lvl="0" marL="457200" rtl="0" algn="l">
              <a:spcBef>
                <a:spcPts val="1600"/>
              </a:spcBef>
              <a:spcAft>
                <a:spcPts val="0"/>
              </a:spcAft>
              <a:buSzPts val="1500"/>
              <a:buChar char="●"/>
            </a:pPr>
            <a:r>
              <a:rPr lang="en" sz="1500"/>
              <a:t>W</a:t>
            </a:r>
            <a:r>
              <a:rPr lang="en" sz="1500"/>
              <a:t>ork on county-level or </a:t>
            </a:r>
            <a:r>
              <a:rPr lang="en" sz="1500"/>
              <a:t>zip code</a:t>
            </a:r>
            <a:r>
              <a:rPr lang="en" sz="1500"/>
              <a:t>-level prediction</a:t>
            </a:r>
            <a:endParaRPr sz="1500"/>
          </a:p>
          <a:p>
            <a:pPr indent="-323850" lvl="0" marL="457200" rtl="0" algn="l">
              <a:spcBef>
                <a:spcPts val="0"/>
              </a:spcBef>
              <a:spcAft>
                <a:spcPts val="0"/>
              </a:spcAft>
              <a:buSzPts val="1500"/>
              <a:buChar char="●"/>
            </a:pPr>
            <a:r>
              <a:rPr lang="en" sz="1500"/>
              <a:t>Use original median price instead of the price after adjustment of seasonality</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200">
                <a:solidFill>
                  <a:srgbClr val="000000"/>
                </a:solidFill>
                <a:latin typeface="Caveat"/>
                <a:ea typeface="Caveat"/>
                <a:cs typeface="Caveat"/>
                <a:sym typeface="Caveat"/>
              </a:rPr>
              <a:t>We are open to questions, please feel free to discuss with us </a:t>
            </a:r>
            <a:r>
              <a:rPr lang="en" sz="4200">
                <a:solidFill>
                  <a:srgbClr val="000000"/>
                </a:solidFill>
                <a:latin typeface="Arial"/>
                <a:ea typeface="Arial"/>
                <a:cs typeface="Arial"/>
                <a:sym typeface="Arial"/>
              </a:rPr>
              <a:t>!</a:t>
            </a:r>
            <a:endParaRPr>
              <a:solidFill>
                <a:srgbClr val="000000"/>
              </a:solidFill>
            </a:endParaRPr>
          </a:p>
        </p:txBody>
      </p:sp>
      <p:pic>
        <p:nvPicPr>
          <p:cNvPr id="177" name="Google Shape;177;p25"/>
          <p:cNvPicPr preferRelativeResize="0"/>
          <p:nvPr/>
        </p:nvPicPr>
        <p:blipFill>
          <a:blip r:embed="rId3">
            <a:alphaModFix/>
          </a:blip>
          <a:stretch>
            <a:fillRect/>
          </a:stretch>
        </p:blipFill>
        <p:spPr>
          <a:xfrm>
            <a:off x="0" y="3335475"/>
            <a:ext cx="2150626" cy="1808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853850"/>
            <a:ext cx="3582900" cy="27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23850" lvl="0" marL="457200" rtl="0" algn="l">
              <a:spcBef>
                <a:spcPts val="1600"/>
              </a:spcBef>
              <a:spcAft>
                <a:spcPts val="0"/>
              </a:spcAft>
              <a:buSzPts val="1500"/>
              <a:buChar char="●"/>
            </a:pPr>
            <a:r>
              <a:rPr lang="en" sz="1500"/>
              <a:t>Individual</a:t>
            </a:r>
            <a:endParaRPr sz="1500"/>
          </a:p>
          <a:p>
            <a:pPr indent="-323850" lvl="0" marL="457200" rtl="0" algn="l">
              <a:spcBef>
                <a:spcPts val="0"/>
              </a:spcBef>
              <a:spcAft>
                <a:spcPts val="0"/>
              </a:spcAft>
              <a:buSzPts val="1500"/>
              <a:buChar char="●"/>
            </a:pPr>
            <a:r>
              <a:rPr lang="en" sz="1500"/>
              <a:t>Enterprise</a:t>
            </a:r>
            <a:endParaRPr sz="1500"/>
          </a:p>
          <a:p>
            <a:pPr indent="-323850" lvl="0" marL="457200" rtl="0" algn="l">
              <a:spcBef>
                <a:spcPts val="0"/>
              </a:spcBef>
              <a:spcAft>
                <a:spcPts val="0"/>
              </a:spcAft>
              <a:buSzPts val="1500"/>
              <a:buChar char="●"/>
            </a:pPr>
            <a:r>
              <a:rPr lang="en" sz="1500"/>
              <a:t>Society</a:t>
            </a:r>
            <a:endParaRPr sz="1500"/>
          </a:p>
        </p:txBody>
      </p:sp>
      <p:pic>
        <p:nvPicPr>
          <p:cNvPr id="94" name="Google Shape;94;p14"/>
          <p:cNvPicPr preferRelativeResize="0"/>
          <p:nvPr/>
        </p:nvPicPr>
        <p:blipFill>
          <a:blip r:embed="rId3">
            <a:alphaModFix/>
          </a:blip>
          <a:stretch>
            <a:fillRect/>
          </a:stretch>
        </p:blipFill>
        <p:spPr>
          <a:xfrm>
            <a:off x="4312350" y="1652175"/>
            <a:ext cx="4513126" cy="2982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pic>
        <p:nvPicPr>
          <p:cNvPr id="100" name="Google Shape;100;p15"/>
          <p:cNvPicPr preferRelativeResize="0"/>
          <p:nvPr/>
        </p:nvPicPr>
        <p:blipFill>
          <a:blip r:embed="rId3">
            <a:alphaModFix/>
          </a:blip>
          <a:stretch>
            <a:fillRect/>
          </a:stretch>
        </p:blipFill>
        <p:spPr>
          <a:xfrm>
            <a:off x="4468912" y="1318650"/>
            <a:ext cx="4523463" cy="3523149"/>
          </a:xfrm>
          <a:prstGeom prst="rect">
            <a:avLst/>
          </a:prstGeom>
          <a:noFill/>
          <a:ln>
            <a:noFill/>
          </a:ln>
        </p:spPr>
      </p:pic>
      <p:sp>
        <p:nvSpPr>
          <p:cNvPr id="101" name="Google Shape;101;p15"/>
          <p:cNvSpPr txBox="1"/>
          <p:nvPr>
            <p:ph idx="1" type="body"/>
          </p:nvPr>
        </p:nvSpPr>
        <p:spPr>
          <a:xfrm>
            <a:off x="540325" y="2058075"/>
            <a:ext cx="4457700" cy="2835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Many studies use regression models to predict housing prices, but few related to time series data.</a:t>
            </a:r>
            <a:endParaRPr sz="1500"/>
          </a:p>
          <a:p>
            <a:pPr indent="-323850" lvl="0" marL="457200" marR="0" rtl="0" algn="l">
              <a:lnSpc>
                <a:spcPct val="115000"/>
              </a:lnSpc>
              <a:spcBef>
                <a:spcPts val="0"/>
              </a:spcBef>
              <a:spcAft>
                <a:spcPts val="0"/>
              </a:spcAft>
              <a:buSzPts val="1500"/>
              <a:buChar char="●"/>
            </a:pPr>
            <a:r>
              <a:rPr lang="en" sz="1500"/>
              <a:t>Time series model such as ARIMA, Gaussian Process and LSTM</a:t>
            </a:r>
            <a:endParaRPr sz="1500"/>
          </a:p>
          <a:p>
            <a:pPr indent="-323850" lvl="0" marL="457200" marR="0" rtl="0" algn="l">
              <a:lnSpc>
                <a:spcPct val="115000"/>
              </a:lnSpc>
              <a:spcBef>
                <a:spcPts val="0"/>
              </a:spcBef>
              <a:spcAft>
                <a:spcPts val="0"/>
              </a:spcAft>
              <a:buSzPts val="1500"/>
              <a:buChar char="●"/>
            </a:pPr>
            <a:r>
              <a:rPr lang="en" sz="1500"/>
              <a:t>Able to analyze major patterns such as trends, seasonality and irregularity.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107" name="Google Shape;107;p16"/>
          <p:cNvSpPr txBox="1"/>
          <p:nvPr>
            <p:ph idx="1" type="body"/>
          </p:nvPr>
        </p:nvSpPr>
        <p:spPr>
          <a:xfrm>
            <a:off x="727650" y="1933400"/>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500"/>
              <a:t>Data source:  </a:t>
            </a:r>
            <a:r>
              <a:rPr lang="en" sz="1500"/>
              <a:t>Housing data collected by Zillow’s research team</a:t>
            </a:r>
            <a:endParaRPr sz="1500"/>
          </a:p>
          <a:p>
            <a:pPr indent="0" lvl="0" marL="0" marR="0" rtl="0" algn="l">
              <a:lnSpc>
                <a:spcPct val="115000"/>
              </a:lnSpc>
              <a:spcBef>
                <a:spcPts val="0"/>
              </a:spcBef>
              <a:spcAft>
                <a:spcPts val="0"/>
              </a:spcAft>
              <a:buNone/>
            </a:pPr>
            <a:r>
              <a:t/>
            </a:r>
            <a:endParaRPr sz="1500"/>
          </a:p>
          <a:p>
            <a:pPr indent="0" lvl="0" marL="0" marR="0" rtl="0" algn="l">
              <a:lnSpc>
                <a:spcPct val="115000"/>
              </a:lnSpc>
              <a:spcBef>
                <a:spcPts val="0"/>
              </a:spcBef>
              <a:spcAft>
                <a:spcPts val="0"/>
              </a:spcAft>
              <a:buNone/>
            </a:pPr>
            <a:r>
              <a:rPr lang="en" sz="1500"/>
              <a:t>Data content:</a:t>
            </a:r>
            <a:endParaRPr sz="1500"/>
          </a:p>
          <a:p>
            <a:pPr indent="-323850" lvl="0" marL="457200" marR="0" rtl="0" algn="l">
              <a:lnSpc>
                <a:spcPct val="115000"/>
              </a:lnSpc>
              <a:spcBef>
                <a:spcPts val="0"/>
              </a:spcBef>
              <a:spcAft>
                <a:spcPts val="0"/>
              </a:spcAft>
              <a:buSzPts val="1500"/>
              <a:buChar char="●"/>
            </a:pPr>
            <a:r>
              <a:rPr lang="en" sz="1500"/>
              <a:t>State_time_series</a:t>
            </a:r>
            <a:endParaRPr sz="1500"/>
          </a:p>
          <a:p>
            <a:pPr indent="-323850" lvl="0" marL="457200" marR="0" rtl="0" algn="l">
              <a:lnSpc>
                <a:spcPct val="115000"/>
              </a:lnSpc>
              <a:spcBef>
                <a:spcPts val="0"/>
              </a:spcBef>
              <a:spcAft>
                <a:spcPts val="0"/>
              </a:spcAft>
              <a:buSzPts val="1500"/>
              <a:buChar char="●"/>
            </a:pPr>
            <a:r>
              <a:rPr lang="en" sz="1500"/>
              <a:t>Monthly data in  range: 1996 ~ 2017</a:t>
            </a:r>
            <a:endParaRPr sz="1500"/>
          </a:p>
          <a:p>
            <a:pPr indent="-323850" lvl="0" marL="457200" marR="0" rtl="0" algn="l">
              <a:lnSpc>
                <a:spcPct val="115000"/>
              </a:lnSpc>
              <a:spcBef>
                <a:spcPts val="0"/>
              </a:spcBef>
              <a:spcAft>
                <a:spcPts val="0"/>
              </a:spcAft>
              <a:buSzPts val="1500"/>
              <a:buChar char="●"/>
            </a:pPr>
            <a:r>
              <a:rPr lang="en" sz="1500"/>
              <a:t>Median Listing Price for different types of housing</a:t>
            </a:r>
            <a:endParaRPr sz="1500"/>
          </a:p>
          <a:p>
            <a:pPr indent="-323850" lvl="0" marL="457200" marR="0" rtl="0" algn="l">
              <a:lnSpc>
                <a:spcPct val="115000"/>
              </a:lnSpc>
              <a:spcBef>
                <a:spcPts val="0"/>
              </a:spcBef>
              <a:spcAft>
                <a:spcPts val="0"/>
              </a:spcAft>
              <a:buSzPts val="1500"/>
              <a:buChar char="●"/>
            </a:pPr>
            <a:r>
              <a:rPr lang="en" sz="1500"/>
              <a:t>Target variable: </a:t>
            </a:r>
            <a:endParaRPr sz="1500"/>
          </a:p>
          <a:p>
            <a:pPr indent="-323850" lvl="1" marL="914400" marR="0" rtl="0" algn="l">
              <a:lnSpc>
                <a:spcPct val="115000"/>
              </a:lnSpc>
              <a:spcBef>
                <a:spcPts val="0"/>
              </a:spcBef>
              <a:spcAft>
                <a:spcPts val="0"/>
              </a:spcAft>
              <a:buSzPts val="1500"/>
              <a:buChar char="○"/>
            </a:pPr>
            <a:r>
              <a:rPr lang="en" sz="1500"/>
              <a:t>ZHVI_AllHomes:  a smoothed seasonally adjusted measure of the median estimated home value across all types of home</a:t>
            </a:r>
            <a:endParaRPr sz="1500"/>
          </a:p>
          <a:p>
            <a:pPr indent="-323850" lvl="1" marL="914400" rtl="0" algn="l">
              <a:spcBef>
                <a:spcPts val="0"/>
              </a:spcBef>
              <a:spcAft>
                <a:spcPts val="0"/>
              </a:spcAft>
              <a:buSzPts val="1500"/>
              <a:buChar char="○"/>
            </a:pPr>
            <a:r>
              <a:rPr lang="en" sz="1500"/>
              <a:t>ZHVIPerSqft_AllHomes: median of the value of all homes per square foot</a:t>
            </a:r>
            <a:endParaRPr sz="1500"/>
          </a:p>
        </p:txBody>
      </p:sp>
      <p:sp>
        <p:nvSpPr>
          <p:cNvPr id="108" name="Google Shape;108;p16"/>
          <p:cNvSpPr txBox="1"/>
          <p:nvPr/>
        </p:nvSpPr>
        <p:spPr>
          <a:xfrm>
            <a:off x="4025425" y="2250100"/>
            <a:ext cx="4676100" cy="2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u="sng">
                <a:solidFill>
                  <a:srgbClr val="1155CC"/>
                </a:solidFill>
                <a:hlinkClick r:id="rId3">
                  <a:extLst>
                    <a:ext uri="{A12FA001-AC4F-418D-AE19-62706E023703}">
                      <ahyp:hlinkClr val="tx"/>
                    </a:ext>
                  </a:extLst>
                </a:hlinkClick>
              </a:rPr>
              <a:t>https://www.kaggle.com/zillow/zecon?select=DataDictionary.csv</a:t>
            </a:r>
            <a:endParaRPr/>
          </a:p>
        </p:txBody>
      </p:sp>
      <p:sp>
        <p:nvSpPr>
          <p:cNvPr id="109" name="Google Shape;109;p16"/>
          <p:cNvSpPr txBox="1"/>
          <p:nvPr/>
        </p:nvSpPr>
        <p:spPr>
          <a:xfrm>
            <a:off x="4460300" y="4569250"/>
            <a:ext cx="4314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1155CC"/>
                </a:solidFill>
                <a:hlinkClick r:id="rId4">
                  <a:extLst>
                    <a:ext uri="{A12FA001-AC4F-418D-AE19-62706E023703}">
                      <ahyp:hlinkClr val="tx"/>
                    </a:ext>
                  </a:extLst>
                </a:hlinkClick>
              </a:rPr>
              <a:t>https://www.zillow.com/research/zhvi-methodology-2019-highlights-26221/</a:t>
            </a:r>
            <a:endParaRPr sz="1100">
              <a:solidFill>
                <a:srgbClr val="1155CC"/>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15" name="Google Shape;115;p17"/>
          <p:cNvSpPr txBox="1"/>
          <p:nvPr>
            <p:ph idx="1" type="body"/>
          </p:nvPr>
        </p:nvSpPr>
        <p:spPr>
          <a:xfrm>
            <a:off x="345075" y="2078475"/>
            <a:ext cx="4154100" cy="272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666666"/>
              </a:buClr>
              <a:buSzPts val="1500"/>
              <a:buChar char="●"/>
            </a:pPr>
            <a:r>
              <a:rPr lang="en" sz="1500">
                <a:solidFill>
                  <a:srgbClr val="666666"/>
                </a:solidFill>
              </a:rPr>
              <a:t>Top 5 highest cost states: </a:t>
            </a:r>
            <a:r>
              <a:rPr lang="en" sz="1500">
                <a:solidFill>
                  <a:srgbClr val="666666"/>
                </a:solidFill>
                <a:highlight>
                  <a:srgbClr val="FFFFFF"/>
                </a:highlight>
              </a:rPr>
              <a:t>'District of Columbia', 'California', 'Massachusetts', 'New Jersey', ‘Washington</a:t>
            </a:r>
            <a:r>
              <a:rPr lang="en" sz="1500">
                <a:solidFill>
                  <a:srgbClr val="666666"/>
                </a:solidFill>
                <a:highlight>
                  <a:srgbClr val="FFFFFF"/>
                </a:highlight>
              </a:rPr>
              <a:t>'</a:t>
            </a:r>
            <a:endParaRPr sz="1500">
              <a:solidFill>
                <a:srgbClr val="666666"/>
              </a:solidFill>
              <a:highlight>
                <a:srgbClr val="FFFFFF"/>
              </a:highlight>
            </a:endParaRPr>
          </a:p>
          <a:p>
            <a:pPr indent="-323850" lvl="0" marL="457200" rtl="0" algn="l">
              <a:spcBef>
                <a:spcPts val="0"/>
              </a:spcBef>
              <a:spcAft>
                <a:spcPts val="0"/>
              </a:spcAft>
              <a:buSzPts val="1500"/>
              <a:buChar char="●"/>
            </a:pPr>
            <a:r>
              <a:rPr lang="en" sz="1500"/>
              <a:t>Target variable: ZHVI_AllHomes, ZHVIPerSqft_AllHomes</a:t>
            </a:r>
            <a:endParaRPr sz="1500"/>
          </a:p>
          <a:p>
            <a:pPr indent="-323850" lvl="0" marL="457200" rtl="0" algn="l">
              <a:spcBef>
                <a:spcPts val="0"/>
              </a:spcBef>
              <a:spcAft>
                <a:spcPts val="0"/>
              </a:spcAft>
              <a:buSzPts val="1500"/>
              <a:buChar char="●"/>
            </a:pPr>
            <a:r>
              <a:rPr lang="en" sz="1500"/>
              <a:t>1996 &lt;= Training data &lt;= 2015  </a:t>
            </a:r>
            <a:endParaRPr sz="1500"/>
          </a:p>
          <a:p>
            <a:pPr indent="-323850" lvl="0" marL="457200" rtl="0" algn="l">
              <a:spcBef>
                <a:spcPts val="0"/>
              </a:spcBef>
              <a:spcAft>
                <a:spcPts val="0"/>
              </a:spcAft>
              <a:buSzPts val="1500"/>
              <a:buChar char="●"/>
            </a:pPr>
            <a:r>
              <a:rPr lang="en" sz="1500"/>
              <a:t>2016 &lt;= test data &lt;= 2017</a:t>
            </a:r>
            <a:endParaRPr sz="1500"/>
          </a:p>
          <a:p>
            <a:pPr indent="0" lvl="0" marL="457200" rtl="0" algn="l">
              <a:spcBef>
                <a:spcPts val="1600"/>
              </a:spcBef>
              <a:spcAft>
                <a:spcPts val="0"/>
              </a:spcAft>
              <a:buNone/>
            </a:pPr>
            <a:r>
              <a:t/>
            </a:r>
            <a:endParaRPr sz="1500"/>
          </a:p>
        </p:txBody>
      </p:sp>
      <p:pic>
        <p:nvPicPr>
          <p:cNvPr id="116" name="Google Shape;116;p17"/>
          <p:cNvPicPr preferRelativeResize="0"/>
          <p:nvPr/>
        </p:nvPicPr>
        <p:blipFill>
          <a:blip r:embed="rId3">
            <a:alphaModFix/>
          </a:blip>
          <a:stretch>
            <a:fillRect/>
          </a:stretch>
        </p:blipFill>
        <p:spPr>
          <a:xfrm>
            <a:off x="4447275" y="2871350"/>
            <a:ext cx="4478525" cy="2270426"/>
          </a:xfrm>
          <a:prstGeom prst="rect">
            <a:avLst/>
          </a:prstGeom>
          <a:noFill/>
          <a:ln>
            <a:noFill/>
          </a:ln>
        </p:spPr>
      </p:pic>
      <p:pic>
        <p:nvPicPr>
          <p:cNvPr id="117" name="Google Shape;117;p17"/>
          <p:cNvPicPr preferRelativeResize="0"/>
          <p:nvPr/>
        </p:nvPicPr>
        <p:blipFill>
          <a:blip r:embed="rId4">
            <a:alphaModFix/>
          </a:blip>
          <a:stretch>
            <a:fillRect/>
          </a:stretch>
        </p:blipFill>
        <p:spPr>
          <a:xfrm>
            <a:off x="4412675" y="527238"/>
            <a:ext cx="4478526" cy="227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1 -- ARIMA</a:t>
            </a:r>
            <a:endParaRPr/>
          </a:p>
        </p:txBody>
      </p:sp>
      <p:sp>
        <p:nvSpPr>
          <p:cNvPr id="123" name="Google Shape;123;p18"/>
          <p:cNvSpPr txBox="1"/>
          <p:nvPr>
            <p:ph idx="1" type="body"/>
          </p:nvPr>
        </p:nvSpPr>
        <p:spPr>
          <a:xfrm>
            <a:off x="729450" y="2078875"/>
            <a:ext cx="7688700" cy="1069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Choose p based on acf and pacf</a:t>
            </a:r>
            <a:endParaRPr sz="1500"/>
          </a:p>
          <a:p>
            <a:pPr indent="-323850" lvl="0" marL="457200" rtl="0" algn="l">
              <a:spcBef>
                <a:spcPts val="0"/>
              </a:spcBef>
              <a:spcAft>
                <a:spcPts val="0"/>
              </a:spcAft>
              <a:buSzPts val="1500"/>
              <a:buChar char="●"/>
            </a:pPr>
            <a:r>
              <a:rPr lang="en" sz="1500"/>
              <a:t>Choose q and d  in the range of (1,2)</a:t>
            </a:r>
            <a:endParaRPr sz="1500"/>
          </a:p>
          <a:p>
            <a:pPr indent="0" lvl="0" marL="0" rtl="0" algn="l">
              <a:spcBef>
                <a:spcPts val="1600"/>
              </a:spcBef>
              <a:spcAft>
                <a:spcPts val="1600"/>
              </a:spcAft>
              <a:buNone/>
            </a:pPr>
            <a:r>
              <a:t/>
            </a:r>
            <a:endParaRPr sz="1500"/>
          </a:p>
        </p:txBody>
      </p:sp>
      <p:sp>
        <p:nvSpPr>
          <p:cNvPr id="124" name="Google Shape;124;p18"/>
          <p:cNvSpPr txBox="1"/>
          <p:nvPr/>
        </p:nvSpPr>
        <p:spPr>
          <a:xfrm>
            <a:off x="729450" y="3106850"/>
            <a:ext cx="74088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Approach 2 -- Gaussian Process</a:t>
            </a:r>
            <a:endParaRPr/>
          </a:p>
        </p:txBody>
      </p:sp>
      <p:sp>
        <p:nvSpPr>
          <p:cNvPr id="125" name="Google Shape;125;p18"/>
          <p:cNvSpPr txBox="1"/>
          <p:nvPr/>
        </p:nvSpPr>
        <p:spPr>
          <a:xfrm>
            <a:off x="729450" y="3751125"/>
            <a:ext cx="7842900" cy="1260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Combination of various kernel</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Linear Kernel, Periodic Kernel: Exp-Sine-Squared Kernel, Rational quadratic kernel</a:t>
            </a:r>
            <a:endParaRPr sz="15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3 -- LSTM</a:t>
            </a:r>
            <a:endParaRPr/>
          </a:p>
        </p:txBody>
      </p:sp>
      <p:sp>
        <p:nvSpPr>
          <p:cNvPr id="131" name="Google Shape;131;p19"/>
          <p:cNvSpPr txBox="1"/>
          <p:nvPr>
            <p:ph idx="1" type="body"/>
          </p:nvPr>
        </p:nvSpPr>
        <p:spPr>
          <a:xfrm>
            <a:off x="729450" y="2078875"/>
            <a:ext cx="7688700" cy="241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Training: </a:t>
            </a:r>
            <a:endParaRPr sz="1500"/>
          </a:p>
          <a:p>
            <a:pPr indent="-323850" lvl="1" marL="914400" rtl="0" algn="l">
              <a:spcBef>
                <a:spcPts val="0"/>
              </a:spcBef>
              <a:spcAft>
                <a:spcPts val="0"/>
              </a:spcAft>
              <a:buSzPts val="1500"/>
              <a:buChar char="○"/>
            </a:pPr>
            <a:r>
              <a:rPr lang="en" sz="1500"/>
              <a:t>Input: </a:t>
            </a:r>
            <a:r>
              <a:rPr lang="en" sz="1500"/>
              <a:t>(x</a:t>
            </a:r>
            <a:r>
              <a:rPr baseline="-25000" lang="en" sz="1500"/>
              <a:t>i </a:t>
            </a:r>
            <a:r>
              <a:rPr lang="en" sz="1500"/>
              <a:t>, …, x</a:t>
            </a:r>
            <a:r>
              <a:rPr baseline="-25000" lang="en" sz="1500"/>
              <a:t>i+11</a:t>
            </a:r>
            <a:r>
              <a:rPr lang="en" sz="1500"/>
              <a:t>), label: (x</a:t>
            </a:r>
            <a:r>
              <a:rPr baseline="-25000" lang="en" sz="1500"/>
              <a:t>i+12</a:t>
            </a:r>
            <a:r>
              <a:rPr lang="en" sz="1500"/>
              <a:t>)</a:t>
            </a:r>
            <a:endParaRPr sz="1500"/>
          </a:p>
          <a:p>
            <a:pPr indent="-323850" lvl="1" marL="914400" rtl="0" algn="l">
              <a:spcBef>
                <a:spcPts val="0"/>
              </a:spcBef>
              <a:spcAft>
                <a:spcPts val="0"/>
              </a:spcAft>
              <a:buSzPts val="1500"/>
              <a:buChar char="○"/>
            </a:pPr>
            <a:r>
              <a:rPr lang="en" sz="1500"/>
              <a:t>1 layer LSTM with 32 hidden units</a:t>
            </a:r>
            <a:endParaRPr sz="1500"/>
          </a:p>
          <a:p>
            <a:pPr indent="-323850" lvl="1" marL="914400" rtl="0" algn="l">
              <a:spcBef>
                <a:spcPts val="0"/>
              </a:spcBef>
              <a:spcAft>
                <a:spcPts val="0"/>
              </a:spcAft>
              <a:buSzPts val="1500"/>
              <a:buChar char="○"/>
            </a:pPr>
            <a:r>
              <a:rPr lang="en" sz="1500"/>
              <a:t>MSELoss with Adam optimizer, learning rate = 5e-5</a:t>
            </a:r>
            <a:endParaRPr sz="1500"/>
          </a:p>
          <a:p>
            <a:pPr indent="-323850" lvl="0" marL="457200" rtl="0" algn="l">
              <a:spcBef>
                <a:spcPts val="0"/>
              </a:spcBef>
              <a:spcAft>
                <a:spcPts val="0"/>
              </a:spcAft>
              <a:buSzPts val="1500"/>
              <a:buChar char="●"/>
            </a:pPr>
            <a:r>
              <a:rPr lang="en" sz="1500"/>
              <a:t>Prediction: </a:t>
            </a:r>
            <a:endParaRPr sz="1500"/>
          </a:p>
          <a:p>
            <a:pPr indent="-323850" lvl="1" marL="914400" rtl="0" algn="l">
              <a:spcBef>
                <a:spcPts val="0"/>
              </a:spcBef>
              <a:spcAft>
                <a:spcPts val="0"/>
              </a:spcAft>
              <a:buSzPts val="1500"/>
              <a:buChar char="○"/>
            </a:pPr>
            <a:r>
              <a:rPr lang="en" sz="1500"/>
              <a:t>Initial input: (x</a:t>
            </a:r>
            <a:r>
              <a:rPr baseline="-25000" lang="en" sz="1500"/>
              <a:t>n-11 </a:t>
            </a:r>
            <a:r>
              <a:rPr lang="en" sz="1500"/>
              <a:t>, …, x</a:t>
            </a:r>
            <a:r>
              <a:rPr baseline="-25000" lang="en" sz="1500"/>
              <a:t>n</a:t>
            </a:r>
            <a:r>
              <a:rPr lang="en" sz="1500"/>
              <a:t>)</a:t>
            </a:r>
            <a:endParaRPr sz="1500"/>
          </a:p>
          <a:p>
            <a:pPr indent="-323850" lvl="1" marL="914400" rtl="0" algn="l">
              <a:spcBef>
                <a:spcPts val="0"/>
              </a:spcBef>
              <a:spcAft>
                <a:spcPts val="0"/>
              </a:spcAft>
              <a:buSzPts val="1500"/>
              <a:buChar char="○"/>
            </a:pPr>
            <a:r>
              <a:rPr lang="en" sz="1500"/>
              <a:t>predict one data point (x</a:t>
            </a:r>
            <a:r>
              <a:rPr baseline="-25000" lang="en" sz="1500"/>
              <a:t>n+1</a:t>
            </a:r>
            <a:r>
              <a:rPr lang="en" sz="1500"/>
              <a:t>) at each step. </a:t>
            </a:r>
            <a:endParaRPr sz="1500"/>
          </a:p>
          <a:p>
            <a:pPr indent="-323850" lvl="1" marL="914400" rtl="0" algn="l">
              <a:spcBef>
                <a:spcPts val="0"/>
              </a:spcBef>
              <a:spcAft>
                <a:spcPts val="0"/>
              </a:spcAft>
              <a:buSzPts val="1500"/>
              <a:buChar char="○"/>
            </a:pPr>
            <a:r>
              <a:rPr lang="en" sz="1500"/>
              <a:t>Update input: (x</a:t>
            </a:r>
            <a:r>
              <a:rPr baseline="-25000" lang="en" sz="1500"/>
              <a:t>n-10 </a:t>
            </a:r>
            <a:r>
              <a:rPr lang="en" sz="1500"/>
              <a:t>, …, x</a:t>
            </a:r>
            <a:r>
              <a:rPr baseline="-25000" lang="en" sz="1500"/>
              <a:t>n+1</a:t>
            </a:r>
            <a:r>
              <a:rPr lang="en" sz="1500"/>
              <a:t>)  </a:t>
            </a:r>
            <a:endParaRPr sz="1500"/>
          </a:p>
          <a:p>
            <a:pPr indent="0" lvl="0" marL="0" rtl="0" algn="l">
              <a:spcBef>
                <a:spcPts val="1600"/>
              </a:spcBef>
              <a:spcAft>
                <a:spcPts val="16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graphicFrame>
        <p:nvGraphicFramePr>
          <p:cNvPr id="137" name="Google Shape;137;p20"/>
          <p:cNvGraphicFramePr/>
          <p:nvPr/>
        </p:nvGraphicFramePr>
        <p:xfrm>
          <a:off x="833275" y="2354410"/>
          <a:ext cx="3000000" cy="3000000"/>
        </p:xfrm>
        <a:graphic>
          <a:graphicData uri="http://schemas.openxmlformats.org/drawingml/2006/table">
            <a:tbl>
              <a:tblPr>
                <a:noFill/>
                <a:tableStyleId>{7A059FB7-DCC6-4B20-99E0-EF10A27E1101}</a:tableStyleId>
              </a:tblPr>
              <a:tblGrid>
                <a:gridCol w="1208250"/>
                <a:gridCol w="1208250"/>
                <a:gridCol w="1125125"/>
                <a:gridCol w="1468025"/>
                <a:gridCol w="1197850"/>
                <a:gridCol w="1377375"/>
              </a:tblGrid>
              <a:tr h="584450">
                <a:tc>
                  <a:txBody>
                    <a:bodyPr/>
                    <a:lstStyle/>
                    <a:p>
                      <a:pPr indent="0" lvl="0" marL="0" rtl="0" algn="l">
                        <a:spcBef>
                          <a:spcPts val="0"/>
                        </a:spcBef>
                        <a:spcAft>
                          <a:spcPts val="0"/>
                        </a:spcAft>
                        <a:buNone/>
                      </a:pPr>
                      <a:r>
                        <a:rPr lang="en">
                          <a:solidFill>
                            <a:srgbClr val="434343"/>
                          </a:solidFill>
                          <a:latin typeface="Lato"/>
                          <a:ea typeface="Lato"/>
                          <a:cs typeface="Lato"/>
                          <a:sym typeface="Lato"/>
                        </a:rPr>
                        <a:t>Root MSE</a:t>
                      </a:r>
                      <a:r>
                        <a:rPr lang="en">
                          <a:solidFill>
                            <a:srgbClr val="434343"/>
                          </a:solidFill>
                        </a:rPr>
                        <a:t> </a:t>
                      </a:r>
                      <a:endParaRPr>
                        <a:solidFill>
                          <a:srgbClr val="434343"/>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34343"/>
                          </a:solidFill>
                        </a:rPr>
                        <a:t>District of Columbia</a:t>
                      </a:r>
                      <a:endParaRPr>
                        <a:solidFill>
                          <a:srgbClr val="434343"/>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34343"/>
                          </a:solidFill>
                        </a:rPr>
                        <a:t>California</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Massachusetts</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New Jersey</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Washington</a:t>
                      </a:r>
                      <a:endParaRPr>
                        <a:solidFill>
                          <a:srgbClr val="434343"/>
                        </a:solidFill>
                      </a:endParaRPr>
                    </a:p>
                  </a:txBody>
                  <a:tcPr marT="91425" marB="91425" marR="91425" marL="91425"/>
                </a:tc>
              </a:tr>
              <a:tr h="380975">
                <a:tc>
                  <a:txBody>
                    <a:bodyPr/>
                    <a:lstStyle/>
                    <a:p>
                      <a:pPr indent="0" lvl="0" marL="0" rtl="0" algn="l">
                        <a:spcBef>
                          <a:spcPts val="0"/>
                        </a:spcBef>
                        <a:spcAft>
                          <a:spcPts val="0"/>
                        </a:spcAft>
                        <a:buNone/>
                      </a:pPr>
                      <a:r>
                        <a:rPr lang="en">
                          <a:solidFill>
                            <a:srgbClr val="434343"/>
                          </a:solidFill>
                        </a:rPr>
                        <a:t>ARIMA</a:t>
                      </a:r>
                      <a:endParaRPr>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rgbClr val="434343"/>
                          </a:solidFill>
                        </a:rPr>
                        <a:t>0.0382</a:t>
                      </a:r>
                      <a:endParaRPr>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rgbClr val="434343"/>
                          </a:solidFill>
                        </a:rPr>
                        <a:t>0.0231</a:t>
                      </a:r>
                      <a:endParaRPr>
                        <a:solidFill>
                          <a:srgbClr val="434343"/>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rPr b="1" lang="en">
                          <a:solidFill>
                            <a:srgbClr val="434343"/>
                          </a:solidFill>
                        </a:rPr>
                        <a:t>0.0054</a:t>
                      </a:r>
                      <a:endParaRPr b="1">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rPr>
                        <a:t>0.0293</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0.0345</a:t>
                      </a:r>
                      <a:endParaRPr>
                        <a:solidFill>
                          <a:srgbClr val="434343"/>
                        </a:solidFill>
                      </a:endParaRPr>
                    </a:p>
                  </a:txBody>
                  <a:tcPr marT="91425" marB="91425" marR="91425" marL="91425"/>
                </a:tc>
              </a:tr>
              <a:tr h="584450">
                <a:tc>
                  <a:txBody>
                    <a:bodyPr/>
                    <a:lstStyle/>
                    <a:p>
                      <a:pPr indent="0" lvl="0" marL="0" rtl="0" algn="l">
                        <a:spcBef>
                          <a:spcPts val="0"/>
                        </a:spcBef>
                        <a:spcAft>
                          <a:spcPts val="0"/>
                        </a:spcAft>
                        <a:buNone/>
                      </a:pPr>
                      <a:r>
                        <a:rPr lang="en">
                          <a:solidFill>
                            <a:srgbClr val="434343"/>
                          </a:solidFill>
                        </a:rPr>
                        <a:t>Gaussian Process</a:t>
                      </a:r>
                      <a:endParaRPr>
                        <a:solidFill>
                          <a:srgbClr val="434343"/>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rgbClr val="434343"/>
                          </a:solidFill>
                        </a:rPr>
                        <a:t>0.0254</a:t>
                      </a:r>
                      <a:endParaRPr b="1">
                        <a:solidFill>
                          <a:srgbClr val="434343"/>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rgbClr val="434343"/>
                          </a:solidFill>
                        </a:rPr>
                        <a:t>0.0146</a:t>
                      </a:r>
                      <a:endParaRPr b="1">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0.0112</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0.0283</a:t>
                      </a:r>
                      <a:endParaRPr>
                        <a:solidFill>
                          <a:srgbClr val="434343"/>
                        </a:solidFill>
                      </a:endParaRPr>
                    </a:p>
                  </a:txBody>
                  <a:tcPr marT="91425" marB="91425" marR="91425" marL="91425"/>
                </a:tc>
                <a:tc>
                  <a:txBody>
                    <a:bodyPr/>
                    <a:lstStyle/>
                    <a:p>
                      <a:pPr indent="0" lvl="0" marL="0" rtl="0" algn="l">
                        <a:spcBef>
                          <a:spcPts val="0"/>
                        </a:spcBef>
                        <a:spcAft>
                          <a:spcPts val="0"/>
                        </a:spcAft>
                        <a:buNone/>
                      </a:pPr>
                      <a:r>
                        <a:rPr b="1" lang="en">
                          <a:solidFill>
                            <a:srgbClr val="434343"/>
                          </a:solidFill>
                        </a:rPr>
                        <a:t>0.0261</a:t>
                      </a:r>
                      <a:endParaRPr b="1">
                        <a:solidFill>
                          <a:srgbClr val="434343"/>
                        </a:solidFill>
                      </a:endParaRPr>
                    </a:p>
                  </a:txBody>
                  <a:tcPr marT="91425" marB="91425" marR="91425" marL="91425"/>
                </a:tc>
              </a:tr>
              <a:tr h="384675">
                <a:tc>
                  <a:txBody>
                    <a:bodyPr/>
                    <a:lstStyle/>
                    <a:p>
                      <a:pPr indent="0" lvl="0" marL="0" rtl="0" algn="l">
                        <a:spcBef>
                          <a:spcPts val="0"/>
                        </a:spcBef>
                        <a:spcAft>
                          <a:spcPts val="0"/>
                        </a:spcAft>
                        <a:buNone/>
                      </a:pPr>
                      <a:r>
                        <a:rPr lang="en">
                          <a:solidFill>
                            <a:srgbClr val="434343"/>
                          </a:solidFill>
                        </a:rPr>
                        <a:t>LSTM</a:t>
                      </a:r>
                      <a:endParaRPr>
                        <a:solidFill>
                          <a:srgbClr val="43434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rgbClr val="434343"/>
                          </a:solidFill>
                        </a:rPr>
                        <a:t>0.0734</a:t>
                      </a:r>
                      <a:endParaRPr>
                        <a:solidFill>
                          <a:srgbClr val="43434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rgbClr val="434343"/>
                          </a:solidFill>
                        </a:rPr>
                        <a:t>0.0348</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0.0315</a:t>
                      </a:r>
                      <a:endParaRPr>
                        <a:solidFill>
                          <a:srgbClr val="434343"/>
                        </a:solidFill>
                      </a:endParaRPr>
                    </a:p>
                  </a:txBody>
                  <a:tcPr marT="91425" marB="91425" marR="91425" marL="91425"/>
                </a:tc>
                <a:tc>
                  <a:txBody>
                    <a:bodyPr/>
                    <a:lstStyle/>
                    <a:p>
                      <a:pPr indent="0" lvl="0" marL="0" rtl="0" algn="l">
                        <a:spcBef>
                          <a:spcPts val="0"/>
                        </a:spcBef>
                        <a:spcAft>
                          <a:spcPts val="0"/>
                        </a:spcAft>
                        <a:buNone/>
                      </a:pPr>
                      <a:r>
                        <a:rPr b="1" lang="en">
                          <a:solidFill>
                            <a:srgbClr val="434343"/>
                          </a:solidFill>
                        </a:rPr>
                        <a:t>0.0129</a:t>
                      </a:r>
                      <a:endParaRPr b="1">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0.0581</a:t>
                      </a:r>
                      <a:endParaRPr>
                        <a:solidFill>
                          <a:srgbClr val="434343"/>
                        </a:solidFill>
                      </a:endParaRPr>
                    </a:p>
                  </a:txBody>
                  <a:tcPr marT="91425" marB="91425" marR="91425" marL="91425"/>
                </a:tc>
              </a:tr>
            </a:tbl>
          </a:graphicData>
        </a:graphic>
      </p:graphicFrame>
      <p:sp>
        <p:nvSpPr>
          <p:cNvPr id="138" name="Google Shape;138;p20"/>
          <p:cNvSpPr txBox="1"/>
          <p:nvPr/>
        </p:nvSpPr>
        <p:spPr>
          <a:xfrm>
            <a:off x="1130850" y="1877625"/>
            <a:ext cx="70647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434343"/>
                </a:solidFill>
                <a:latin typeface="Lato"/>
                <a:ea typeface="Lato"/>
                <a:cs typeface="Lato"/>
                <a:sym typeface="Lato"/>
              </a:rPr>
              <a:t>Root mean square error between log of real housing price and its predicted value</a:t>
            </a:r>
            <a:endParaRPr sz="1500">
              <a:solidFill>
                <a:srgbClr val="434343"/>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1"/>
          <p:cNvPicPr preferRelativeResize="0"/>
          <p:nvPr/>
        </p:nvPicPr>
        <p:blipFill>
          <a:blip r:embed="rId3">
            <a:alphaModFix/>
          </a:blip>
          <a:stretch>
            <a:fillRect/>
          </a:stretch>
        </p:blipFill>
        <p:spPr>
          <a:xfrm>
            <a:off x="2922221" y="2164012"/>
            <a:ext cx="3171453" cy="2215000"/>
          </a:xfrm>
          <a:prstGeom prst="rect">
            <a:avLst/>
          </a:prstGeom>
          <a:noFill/>
          <a:ln>
            <a:noFill/>
          </a:ln>
        </p:spPr>
      </p:pic>
      <p:sp>
        <p:nvSpPr>
          <p:cNvPr id="144" name="Google Shape;144;p21"/>
          <p:cNvSpPr txBox="1"/>
          <p:nvPr/>
        </p:nvSpPr>
        <p:spPr>
          <a:xfrm>
            <a:off x="3714538" y="1639100"/>
            <a:ext cx="2317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Gaussian</a:t>
            </a:r>
            <a:r>
              <a:rPr lang="en">
                <a:latin typeface="Lato"/>
                <a:ea typeface="Lato"/>
                <a:cs typeface="Lato"/>
                <a:sym typeface="Lato"/>
              </a:rPr>
              <a:t> Process</a:t>
            </a:r>
            <a:endParaRPr>
              <a:latin typeface="Lato"/>
              <a:ea typeface="Lato"/>
              <a:cs typeface="Lato"/>
              <a:sym typeface="Lato"/>
            </a:endParaRPr>
          </a:p>
        </p:txBody>
      </p:sp>
      <p:sp>
        <p:nvSpPr>
          <p:cNvPr id="145" name="Google Shape;145;p21"/>
          <p:cNvSpPr txBox="1"/>
          <p:nvPr/>
        </p:nvSpPr>
        <p:spPr>
          <a:xfrm>
            <a:off x="1012913" y="1596250"/>
            <a:ext cx="2317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ARIMA</a:t>
            </a:r>
            <a:endParaRPr>
              <a:latin typeface="Lato"/>
              <a:ea typeface="Lato"/>
              <a:cs typeface="Lato"/>
              <a:sym typeface="Lato"/>
            </a:endParaRPr>
          </a:p>
        </p:txBody>
      </p:sp>
      <p:pic>
        <p:nvPicPr>
          <p:cNvPr id="146" name="Google Shape;146;p21"/>
          <p:cNvPicPr preferRelativeResize="0"/>
          <p:nvPr/>
        </p:nvPicPr>
        <p:blipFill>
          <a:blip r:embed="rId4">
            <a:alphaModFix/>
          </a:blip>
          <a:stretch>
            <a:fillRect/>
          </a:stretch>
        </p:blipFill>
        <p:spPr>
          <a:xfrm>
            <a:off x="-45336" y="2143600"/>
            <a:ext cx="3060836" cy="2174125"/>
          </a:xfrm>
          <a:prstGeom prst="rect">
            <a:avLst/>
          </a:prstGeom>
          <a:noFill/>
          <a:ln>
            <a:noFill/>
          </a:ln>
        </p:spPr>
      </p:pic>
      <p:sp>
        <p:nvSpPr>
          <p:cNvPr id="147" name="Google Shape;147;p21"/>
          <p:cNvSpPr txBox="1"/>
          <p:nvPr/>
        </p:nvSpPr>
        <p:spPr>
          <a:xfrm>
            <a:off x="7252820" y="1639100"/>
            <a:ext cx="14340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LSTM</a:t>
            </a:r>
            <a:endParaRPr>
              <a:latin typeface="Lato"/>
              <a:ea typeface="Lato"/>
              <a:cs typeface="Lato"/>
              <a:sym typeface="Lato"/>
            </a:endParaRPr>
          </a:p>
        </p:txBody>
      </p:sp>
      <p:pic>
        <p:nvPicPr>
          <p:cNvPr id="148" name="Google Shape;148;p21"/>
          <p:cNvPicPr preferRelativeResize="0"/>
          <p:nvPr/>
        </p:nvPicPr>
        <p:blipFill>
          <a:blip r:embed="rId5">
            <a:alphaModFix/>
          </a:blip>
          <a:stretch>
            <a:fillRect/>
          </a:stretch>
        </p:blipFill>
        <p:spPr>
          <a:xfrm>
            <a:off x="6031750" y="2184449"/>
            <a:ext cx="3113000" cy="21741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