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Presentation.ppt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</a:t>
            </a:r>
            <a:r>
              <a:rPr lang="en-US" dirty="0"/>
              <a:t>3</a:t>
            </a:r>
            <a:r>
              <a:rPr lang="ru-RU" dirty="0"/>
              <a:t>. Анализ неопределенности и чувствительности моделей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</a:t>
            </a:r>
            <a:r>
              <a:rPr lang="en-US" dirty="0"/>
              <a:t>: </a:t>
            </a:r>
            <a:r>
              <a:rPr lang="ru-RU" dirty="0"/>
              <a:t>Дискретные математические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8386F3-2B1F-44B5-A54E-B11F4F5AED19}"/>
              </a:ext>
            </a:extLst>
          </p:cNvPr>
          <p:cNvSpPr/>
          <p:nvPr/>
        </p:nvSpPr>
        <p:spPr>
          <a:xfrm>
            <a:off x="297951" y="6148814"/>
            <a:ext cx="5568593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ошибок в моделях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5B6B7-164A-4BDD-B1DC-3D2AEE8546C5}"/>
              </a:ext>
            </a:extLst>
          </p:cNvPr>
          <p:cNvSpPr txBox="1"/>
          <p:nvPr/>
        </p:nvSpPr>
        <p:spPr>
          <a:xfrm>
            <a:off x="7152640" y="2092960"/>
            <a:ext cx="47962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200" dirty="0"/>
              <a:t>Ошибки в исходных данных (ошибки измерений)</a:t>
            </a:r>
          </a:p>
          <a:p>
            <a:pPr marL="342900" indent="-342900">
              <a:buAutoNum type="arabicPeriod"/>
            </a:pPr>
            <a:r>
              <a:rPr lang="ru-RU" sz="2200" dirty="0"/>
              <a:t>Ошибки процедуры оценки параметров</a:t>
            </a:r>
          </a:p>
          <a:p>
            <a:pPr marL="342900" indent="-342900">
              <a:buAutoNum type="arabicPeriod"/>
            </a:pPr>
            <a:r>
              <a:rPr lang="ru-RU" sz="2200" dirty="0"/>
              <a:t>Ошибки в структуре модели</a:t>
            </a:r>
            <a:endParaRPr lang="en-US" sz="2200" dirty="0"/>
          </a:p>
          <a:p>
            <a:pPr marL="342900" indent="-342900">
              <a:buAutoNum type="arabicPeriod"/>
            </a:pPr>
            <a:r>
              <a:rPr lang="ru-RU" sz="2200" dirty="0"/>
              <a:t>Ошибки огрубления (разрешающая способность)</a:t>
            </a:r>
          </a:p>
          <a:p>
            <a:pPr marL="342900" indent="-342900">
              <a:buAutoNum type="arabicPeriod"/>
            </a:pP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90104-A516-44C7-95AA-DAA592D4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" y="1772881"/>
            <a:ext cx="6785385" cy="3783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0CF0B-E01A-4BE8-9FAB-50E3D35C1764}"/>
              </a:ext>
            </a:extLst>
          </p:cNvPr>
          <p:cNvSpPr txBox="1"/>
          <p:nvPr/>
        </p:nvSpPr>
        <p:spPr>
          <a:xfrm>
            <a:off x="421240" y="6226139"/>
            <a:ext cx="551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Для динамических моделей ошибка прогрессирует!!</a:t>
            </a:r>
          </a:p>
        </p:txBody>
      </p:sp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5735-9719-4BC3-B261-F57C89C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0035" cy="1325563"/>
          </a:xfrm>
        </p:spPr>
        <p:txBody>
          <a:bodyPr/>
          <a:lstStyle/>
          <a:p>
            <a:r>
              <a:rPr lang="ru-RU" dirty="0"/>
              <a:t>Анализ чувствительности (</a:t>
            </a:r>
            <a:r>
              <a:rPr lang="en-US" dirty="0"/>
              <a:t>Sensitivity analysis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BB338-AF61-4A31-8976-66491CD9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i="1" dirty="0"/>
              <a:t>Анализ чувствительности</a:t>
            </a:r>
            <a:r>
              <a:rPr lang="ru-RU" dirty="0"/>
              <a:t> - это исследование того, как неопределенность в выходе математической модели или системы может быть соотнесена с различными источникам неопределенности ее входа и</a:t>
            </a:r>
            <a:r>
              <a:rPr lang="en-US" dirty="0"/>
              <a:t>/</a:t>
            </a:r>
            <a:r>
              <a:rPr lang="ru-RU" dirty="0"/>
              <a:t>или параметров.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Техника проведения анализа чувствительности состоит в изменении выбранных параметров в определенных пределах, при условии, что остальные параметры остаются неизменными.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B63B2AD-6D4A-46DF-BEF8-F325EC7DC1C4}"/>
              </a:ext>
            </a:extLst>
          </p:cNvPr>
          <p:cNvCxnSpPr/>
          <p:nvPr/>
        </p:nvCxnSpPr>
        <p:spPr>
          <a:xfrm>
            <a:off x="1658679" y="3806456"/>
            <a:ext cx="81551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2AF12-A47D-40C6-A7D4-759AC87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 оценки чувствительности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1428F-D46C-41F6-AEE3-6346410B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Оцените неопределенность каждого входного параметра (например, диапазоны, распределения вероятности). Обратите внимание, что это может быть сложно, и существует множество методов для выявления распределений неопределенностей.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Определите модель и ее выход (результат), который должен быть проанализирован (цель, представляющая интерес, в идеале должна иметь прямое отношение к проблеме, рассматриваемой моделью).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Запустите модель несколько раз, используя некоторый план экспериментов, продиктованный методом выбора и неопределенностью входа.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Используя полученные результаты модели, вычислите интересующие </a:t>
            </a:r>
            <a:r>
              <a:rPr lang="ru-RU" i="1" dirty="0"/>
              <a:t>показатели чувствительности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6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161BF-32EE-4099-A767-1E27BA0F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320" cy="1325563"/>
          </a:xfrm>
        </p:spPr>
        <p:txBody>
          <a:bodyPr/>
          <a:lstStyle/>
          <a:p>
            <a:r>
              <a:rPr lang="ru-RU" dirty="0"/>
              <a:t>Индексы Соболя</a:t>
            </a:r>
            <a:r>
              <a:rPr lang="en-US" dirty="0"/>
              <a:t> (Total-effect index)</a:t>
            </a:r>
            <a:endParaRPr lang="ru-RU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C401B9E-07D9-408A-A445-BD42FE82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2" y="1427643"/>
            <a:ext cx="10618111" cy="5065232"/>
          </a:xfrm>
          <a:prstGeom prst="rect">
            <a:avLst/>
          </a:prstGeom>
        </p:spPr>
      </p:pic>
      <p:graphicFrame>
        <p:nvGraphicFramePr>
          <p:cNvPr id="3" name="Объект 2">
            <a:hlinkClick r:id="" action="ppaction://ole?verb=0"/>
            <a:extLst>
              <a:ext uri="{FF2B5EF4-FFF2-40B4-BE49-F238E27FC236}">
                <a16:creationId xmlns:a16="http://schemas.microsoft.com/office/drawing/2014/main" id="{959F82DA-457C-4F2F-A23D-331DCA75B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936618"/>
              </p:ext>
            </p:extLst>
          </p:nvPr>
        </p:nvGraphicFramePr>
        <p:xfrm>
          <a:off x="1255713" y="2613025"/>
          <a:ext cx="6094412" cy="342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resentation" r:id="rId4" imgW="6094639" imgH="3427653" progId="PowerPoint.Show.12">
                  <p:embed/>
                </p:oleObj>
              </mc:Choice>
              <mc:Fallback>
                <p:oleObj name="Presentation" r:id="rId4" imgW="6094639" imgH="342765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5713" y="2613025"/>
                        <a:ext cx="6094412" cy="342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05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79D9-DD08-4B7A-B579-66E1CCDF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расчета (библиотека </a:t>
            </a:r>
            <a:r>
              <a:rPr lang="en-US" dirty="0"/>
              <a:t>SALib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32AD42-0631-4179-9701-AB88CFE7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1460358"/>
            <a:ext cx="5179528" cy="495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0CC25-B10D-489B-908E-100FCA67A3DE}"/>
              </a:ext>
            </a:extLst>
          </p:cNvPr>
          <p:cNvSpPr txBox="1"/>
          <p:nvPr/>
        </p:nvSpPr>
        <p:spPr>
          <a:xfrm>
            <a:off x="6609522" y="1550504"/>
            <a:ext cx="536713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Основные шаги</a:t>
            </a:r>
            <a:r>
              <a:rPr lang="en-US" sz="2300" dirty="0"/>
              <a:t>:</a:t>
            </a:r>
          </a:p>
          <a:p>
            <a:pPr marL="342900" indent="-342900">
              <a:buAutoNum type="arabicParenR"/>
            </a:pPr>
            <a:r>
              <a:rPr lang="ru-RU" sz="2300" dirty="0"/>
              <a:t>Задать модель</a:t>
            </a:r>
          </a:p>
          <a:p>
            <a:pPr marL="342900" indent="-342900">
              <a:buAutoNum type="arabicParenR"/>
            </a:pPr>
            <a:r>
              <a:rPr lang="ru-RU" sz="2300" dirty="0"/>
              <a:t>Описать функцию генерации выходных данных по набору параметров</a:t>
            </a:r>
          </a:p>
          <a:p>
            <a:pPr marL="342900" indent="-342900">
              <a:buAutoNum type="arabicParenR"/>
            </a:pPr>
            <a:r>
              <a:rPr lang="ru-RU" sz="2300" dirty="0"/>
              <a:t>Задать параметры модели</a:t>
            </a:r>
          </a:p>
          <a:p>
            <a:pPr marL="342900" indent="-342900">
              <a:buAutoNum type="arabicParenR"/>
            </a:pPr>
            <a:r>
              <a:rPr lang="ru-RU" sz="2300" dirty="0"/>
              <a:t>Сгенерировать выборку случайных параметров</a:t>
            </a:r>
          </a:p>
          <a:p>
            <a:pPr marL="342900" indent="-342900">
              <a:buAutoNum type="arabicParenR"/>
            </a:pPr>
            <a:r>
              <a:rPr lang="ru-RU" sz="2300" dirty="0"/>
              <a:t>Рассчитать индексы чувствительности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40217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E9F-C9AA-4274-AAC9-6F81DEBE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неопределенности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2D28D-765A-43EF-A43F-031ABAD9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966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/>
              <a:t>Анализ неопределенности</a:t>
            </a:r>
            <a:r>
              <a:rPr lang="ru-RU" dirty="0"/>
              <a:t> – область науки, которая занимается количественной оценкой и уменьшением неопределенностей как в вычислительных, так и в реальных приложениях. Данный вида анализа пытается определить, насколько вероятны определенные результаты, если некоторые аспекты системы не точно известны</a:t>
            </a:r>
          </a:p>
        </p:txBody>
      </p:sp>
      <p:pic>
        <p:nvPicPr>
          <p:cNvPr id="3074" name="Picture 2" descr="https://upload.wikimedia.org/wikipedia/commons/f/f2/Bias_Correction.png">
            <a:extLst>
              <a:ext uri="{FF2B5EF4-FFF2-40B4-BE49-F238E27FC236}">
                <a16:creationId xmlns:a16="http://schemas.microsoft.com/office/drawing/2014/main" id="{95FFFF57-9F9D-49B7-A549-747EC17E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29" y="3877228"/>
            <a:ext cx="3237449" cy="27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954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Выполнить </a:t>
            </a:r>
            <a:r>
              <a:rPr lang="ru-RU" b="1" i="1" dirty="0"/>
              <a:t>анализ чувствительности </a:t>
            </a:r>
            <a:r>
              <a:rPr lang="ru-RU" dirty="0"/>
              <a:t>для демографической модели относительно набора параметров</a:t>
            </a:r>
            <a:r>
              <a:rPr lang="en-US" dirty="0"/>
              <a:t>: </a:t>
            </a:r>
            <a:r>
              <a:rPr lang="ru-RU" dirty="0"/>
              <a:t>коэффициент фертильности, соотношение мальчиков</a:t>
            </a:r>
            <a:r>
              <a:rPr lang="en-US" dirty="0"/>
              <a:t>/</a:t>
            </a:r>
            <a:r>
              <a:rPr lang="ru-RU" dirty="0"/>
              <a:t>девочек, коэффициент </a:t>
            </a:r>
            <a:r>
              <a:rPr lang="en-US" dirty="0"/>
              <a:t>“</a:t>
            </a:r>
            <a:r>
              <a:rPr lang="ru-RU" dirty="0"/>
              <a:t>выживаемости</a:t>
            </a:r>
            <a:r>
              <a:rPr lang="en-US" dirty="0"/>
              <a:t>”</a:t>
            </a:r>
            <a:r>
              <a:rPr lang="ru-RU" dirty="0"/>
              <a:t> для различных возрастных групп (можно взять не все). Выход модели</a:t>
            </a:r>
            <a:r>
              <a:rPr lang="en-US" dirty="0"/>
              <a:t>: </a:t>
            </a:r>
            <a:r>
              <a:rPr lang="ru-RU" dirty="0"/>
              <a:t>число жителей на заданный год. Протестировать на итоговых значениях прогноза на 10, 20, 50, 100 лет.</a:t>
            </a:r>
          </a:p>
          <a:p>
            <a:r>
              <a:rPr lang="ru-RU" dirty="0"/>
              <a:t>Определить диапазоны значений параметров модели из данных за предыдущие периоды (1950-2000)</a:t>
            </a:r>
          </a:p>
          <a:p>
            <a:r>
              <a:rPr lang="ru-RU" dirty="0"/>
              <a:t>На основе всех диапазонов значений параметров выполнить </a:t>
            </a:r>
            <a:r>
              <a:rPr lang="ru-RU" b="1" i="1" dirty="0"/>
              <a:t>анализ неопределенности </a:t>
            </a:r>
            <a:r>
              <a:rPr lang="ru-RU" dirty="0"/>
              <a:t>в форме графика с доверительными интервалами результатов. Значения между границами можно считать распределенными равномерно.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367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Microsoft PowerPoint</vt:lpstr>
      <vt:lpstr>Лабораторная 3. Анализ неопределенности и чувствительности моделей</vt:lpstr>
      <vt:lpstr>Источники ошибок в моделях</vt:lpstr>
      <vt:lpstr>Анализ чувствительности (Sensitivity analysis)</vt:lpstr>
      <vt:lpstr>Общий алгоритм оценки чувствительности</vt:lpstr>
      <vt:lpstr>Индексы Соболя (Total-effect index)</vt:lpstr>
      <vt:lpstr>Пример расчета (библиотека SALib)</vt:lpstr>
      <vt:lpstr>Анализ неопределенности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Sergei Ivanov</cp:lastModifiedBy>
  <cp:revision>21</cp:revision>
  <dcterms:created xsi:type="dcterms:W3CDTF">2018-02-21T06:21:55Z</dcterms:created>
  <dcterms:modified xsi:type="dcterms:W3CDTF">2019-09-18T14:34:33Z</dcterms:modified>
</cp:coreProperties>
</file>