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5" r:id="rId8"/>
    <p:sldId id="264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Dem1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age_data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DATA\Projects\2018\%5b2018.02.20%5d%20AGE_TASK\age_data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Демографический</a:t>
            </a:r>
            <a:r>
              <a:rPr lang="ru-RU" baseline="0"/>
              <a:t> профиль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Лист1!$A$5:$U$5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Лист1!$A$8:$U$8</c:f>
              <c:numCache>
                <c:formatCode>General</c:formatCode>
                <c:ptCount val="21"/>
                <c:pt idx="0">
                  <c:v>7225.4260000000004</c:v>
                </c:pt>
                <c:pt idx="1">
                  <c:v>6579.3490000000002</c:v>
                </c:pt>
                <c:pt idx="2">
                  <c:v>8081.2950000000001</c:v>
                </c:pt>
                <c:pt idx="3">
                  <c:v>12003.862999999999</c:v>
                </c:pt>
                <c:pt idx="4">
                  <c:v>12299.27</c:v>
                </c:pt>
                <c:pt idx="5">
                  <c:v>10936.772000000001</c:v>
                </c:pt>
                <c:pt idx="6">
                  <c:v>10191.686</c:v>
                </c:pt>
                <c:pt idx="7">
                  <c:v>9383.4</c:v>
                </c:pt>
                <c:pt idx="8">
                  <c:v>11231.119000000001</c:v>
                </c:pt>
                <c:pt idx="9">
                  <c:v>11982.732</c:v>
                </c:pt>
                <c:pt idx="10">
                  <c:v>10614.142</c:v>
                </c:pt>
                <c:pt idx="11">
                  <c:v>8197.7659999999996</c:v>
                </c:pt>
                <c:pt idx="12">
                  <c:v>4758.1040000000003</c:v>
                </c:pt>
                <c:pt idx="13">
                  <c:v>7502.6959999999999</c:v>
                </c:pt>
                <c:pt idx="14">
                  <c:v>4699.9750000000004</c:v>
                </c:pt>
                <c:pt idx="15">
                  <c:v>4348.4880000000003</c:v>
                </c:pt>
                <c:pt idx="16">
                  <c:v>1962.095</c:v>
                </c:pt>
                <c:pt idx="17">
                  <c:v>749.45100000000002</c:v>
                </c:pt>
                <c:pt idx="18">
                  <c:v>371.70100000000002</c:v>
                </c:pt>
                <c:pt idx="19">
                  <c:v>74.043000000000006</c:v>
                </c:pt>
                <c:pt idx="20">
                  <c:v>8.1989999999999998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F-4EB5-A026-C0F0069FC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4323279"/>
        <c:axId val="143282015"/>
      </c:barChart>
      <c:catAx>
        <c:axId val="264323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3282015"/>
        <c:crosses val="autoZero"/>
        <c:auto val="1"/>
        <c:lblAlgn val="ctr"/>
        <c:lblOffset val="100"/>
        <c:noMultiLvlLbl val="0"/>
      </c:catAx>
      <c:valAx>
        <c:axId val="14328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4323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1995-&gt;2000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Лист1!$B$5:$U$5</c:f>
              <c:strCache>
                <c:ptCount val="20"/>
                <c:pt idx="0">
                  <c:v>5 - 9</c:v>
                </c:pt>
                <c:pt idx="1">
                  <c:v>10 - 14</c:v>
                </c:pt>
                <c:pt idx="2">
                  <c:v>15 - 19</c:v>
                </c:pt>
                <c:pt idx="3">
                  <c:v>20 - 24</c:v>
                </c:pt>
                <c:pt idx="4">
                  <c:v>25 - 29</c:v>
                </c:pt>
                <c:pt idx="5">
                  <c:v>30 - 34</c:v>
                </c:pt>
                <c:pt idx="6">
                  <c:v>35 - 39</c:v>
                </c:pt>
                <c:pt idx="7">
                  <c:v>40 - 44</c:v>
                </c:pt>
                <c:pt idx="8">
                  <c:v>45 - 49</c:v>
                </c:pt>
                <c:pt idx="9">
                  <c:v>50 - 54</c:v>
                </c:pt>
                <c:pt idx="10">
                  <c:v>55 - 59</c:v>
                </c:pt>
                <c:pt idx="11">
                  <c:v>60 - 64</c:v>
                </c:pt>
                <c:pt idx="12">
                  <c:v>65 - 69</c:v>
                </c:pt>
                <c:pt idx="13">
                  <c:v>70 - 74</c:v>
                </c:pt>
                <c:pt idx="14">
                  <c:v>75 - 79</c:v>
                </c:pt>
                <c:pt idx="15">
                  <c:v>80 - 84</c:v>
                </c:pt>
                <c:pt idx="16">
                  <c:v>85 - 89</c:v>
                </c:pt>
                <c:pt idx="17">
                  <c:v>90 - 94</c:v>
                </c:pt>
                <c:pt idx="18">
                  <c:v>95 - 99</c:v>
                </c:pt>
                <c:pt idx="19">
                  <c:v>100+</c:v>
                </c:pt>
              </c:strCache>
            </c:strRef>
          </c:cat>
          <c:val>
            <c:numRef>
              <c:f>Лист1!$B$4:$U$4</c:f>
              <c:numCache>
                <c:formatCode>0.0000</c:formatCode>
                <c:ptCount val="20"/>
                <c:pt idx="0">
                  <c:v>1.0233276488337251</c:v>
                </c:pt>
                <c:pt idx="1">
                  <c:v>1.0281845193552344</c:v>
                </c:pt>
                <c:pt idx="2">
                  <c:v>1.0428287754875851</c:v>
                </c:pt>
                <c:pt idx="3">
                  <c:v>1.0197817639367208</c:v>
                </c:pt>
                <c:pt idx="4">
                  <c:v>1.0101611432810003</c:v>
                </c:pt>
                <c:pt idx="5">
                  <c:v>1.0062325263491603</c:v>
                </c:pt>
                <c:pt idx="6">
                  <c:v>0.98891539328396572</c:v>
                </c:pt>
                <c:pt idx="7">
                  <c:v>0.97274444790494885</c:v>
                </c:pt>
                <c:pt idx="8">
                  <c:v>0.95140893500414503</c:v>
                </c:pt>
                <c:pt idx="9">
                  <c:v>0.94672780331362427</c:v>
                </c:pt>
                <c:pt idx="10">
                  <c:v>0.9142449240597067</c:v>
                </c:pt>
                <c:pt idx="11">
                  <c:v>0.90450314737763726</c:v>
                </c:pt>
                <c:pt idx="12">
                  <c:v>0.84898574117987169</c:v>
                </c:pt>
                <c:pt idx="13">
                  <c:v>0.79397363194010417</c:v>
                </c:pt>
                <c:pt idx="14">
                  <c:v>0.72311703255622573</c:v>
                </c:pt>
                <c:pt idx="15">
                  <c:v>0.61809574893232921</c:v>
                </c:pt>
                <c:pt idx="16">
                  <c:v>0.49167621735794725</c:v>
                </c:pt>
                <c:pt idx="17">
                  <c:v>0.35612622080487055</c:v>
                </c:pt>
                <c:pt idx="18">
                  <c:v>0.23379120879120879</c:v>
                </c:pt>
                <c:pt idx="19">
                  <c:v>0.16222777084200304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AB-46C5-8A48-6FF840C64F1B}"/>
            </c:ext>
          </c:extLst>
        </c:ser>
        <c:ser>
          <c:idx val="1"/>
          <c:order val="1"/>
          <c:tx>
            <c:v>2000-&gt;2005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Лист1!$B$5:$U$5</c:f>
              <c:strCache>
                <c:ptCount val="20"/>
                <c:pt idx="0">
                  <c:v>5 - 9</c:v>
                </c:pt>
                <c:pt idx="1">
                  <c:v>10 - 14</c:v>
                </c:pt>
                <c:pt idx="2">
                  <c:v>15 - 19</c:v>
                </c:pt>
                <c:pt idx="3">
                  <c:v>20 - 24</c:v>
                </c:pt>
                <c:pt idx="4">
                  <c:v>25 - 29</c:v>
                </c:pt>
                <c:pt idx="5">
                  <c:v>30 - 34</c:v>
                </c:pt>
                <c:pt idx="6">
                  <c:v>35 - 39</c:v>
                </c:pt>
                <c:pt idx="7">
                  <c:v>40 - 44</c:v>
                </c:pt>
                <c:pt idx="8">
                  <c:v>45 - 49</c:v>
                </c:pt>
                <c:pt idx="9">
                  <c:v>50 - 54</c:v>
                </c:pt>
                <c:pt idx="10">
                  <c:v>55 - 59</c:v>
                </c:pt>
                <c:pt idx="11">
                  <c:v>60 - 64</c:v>
                </c:pt>
                <c:pt idx="12">
                  <c:v>65 - 69</c:v>
                </c:pt>
                <c:pt idx="13">
                  <c:v>70 - 74</c:v>
                </c:pt>
                <c:pt idx="14">
                  <c:v>75 - 79</c:v>
                </c:pt>
                <c:pt idx="15">
                  <c:v>80 - 84</c:v>
                </c:pt>
                <c:pt idx="16">
                  <c:v>85 - 89</c:v>
                </c:pt>
                <c:pt idx="17">
                  <c:v>90 - 94</c:v>
                </c:pt>
                <c:pt idx="18">
                  <c:v>95 - 99</c:v>
                </c:pt>
                <c:pt idx="19">
                  <c:v>100+</c:v>
                </c:pt>
              </c:strCache>
            </c:strRef>
          </c:cat>
          <c:val>
            <c:numRef>
              <c:f>Лист1!$B$9:$U$9</c:f>
              <c:numCache>
                <c:formatCode>0.0000</c:formatCode>
                <c:ptCount val="20"/>
                <c:pt idx="0">
                  <c:v>0.9976505884977096</c:v>
                </c:pt>
                <c:pt idx="1">
                  <c:v>0.9985375252173726</c:v>
                </c:pt>
                <c:pt idx="2">
                  <c:v>0.99902850775862173</c:v>
                </c:pt>
                <c:pt idx="3">
                  <c:v>0.99480985790522025</c:v>
                </c:pt>
                <c:pt idx="4">
                  <c:v>0.98755226587335776</c:v>
                </c:pt>
                <c:pt idx="5">
                  <c:v>0.98236346852460399</c:v>
                </c:pt>
                <c:pt idx="6">
                  <c:v>0.97697181010385059</c:v>
                </c:pt>
                <c:pt idx="7">
                  <c:v>0.96898755031136952</c:v>
                </c:pt>
                <c:pt idx="8">
                  <c:v>0.95745781474203195</c:v>
                </c:pt>
                <c:pt idx="9">
                  <c:v>0.94287928241930319</c:v>
                </c:pt>
                <c:pt idx="10">
                  <c:v>0.92394835885158888</c:v>
                </c:pt>
                <c:pt idx="11">
                  <c:v>0.8948711163621107</c:v>
                </c:pt>
                <c:pt idx="12">
                  <c:v>0.85199886032160144</c:v>
                </c:pt>
                <c:pt idx="13">
                  <c:v>0.79387580675946623</c:v>
                </c:pt>
                <c:pt idx="14">
                  <c:v>0.71687444845355985</c:v>
                </c:pt>
                <c:pt idx="15">
                  <c:v>0.62097175158408169</c:v>
                </c:pt>
                <c:pt idx="16">
                  <c:v>0.49345073334404355</c:v>
                </c:pt>
                <c:pt idx="17">
                  <c:v>0.35802653453978739</c:v>
                </c:pt>
                <c:pt idx="18">
                  <c:v>0.23545479985244921</c:v>
                </c:pt>
                <c:pt idx="19">
                  <c:v>0.13963112450825116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AB-46C5-8A48-6FF840C64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301199"/>
        <c:axId val="154165583"/>
      </c:lineChart>
      <c:catAx>
        <c:axId val="26630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165583"/>
        <c:crosses val="autoZero"/>
        <c:auto val="1"/>
        <c:lblAlgn val="ctr"/>
        <c:lblOffset val="100"/>
        <c:noMultiLvlLbl val="0"/>
      </c:catAx>
      <c:valAx>
        <c:axId val="154165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630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Демографический профиль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Лист1!$A$29:$U$29</c:f>
              <c:numCache>
                <c:formatCode>General</c:formatCode>
                <c:ptCount val="21"/>
                <c:pt idx="0">
                  <c:v>7908.6409999999996</c:v>
                </c:pt>
                <c:pt idx="1">
                  <c:v>11686.166999999999</c:v>
                </c:pt>
                <c:pt idx="2">
                  <c:v>11855.674000000001</c:v>
                </c:pt>
                <c:pt idx="3">
                  <c:v>10859.8</c:v>
                </c:pt>
                <c:pt idx="4">
                  <c:v>10270.300999999999</c:v>
                </c:pt>
                <c:pt idx="5">
                  <c:v>9545.0859999999993</c:v>
                </c:pt>
                <c:pt idx="6">
                  <c:v>11720.487999999999</c:v>
                </c:pt>
                <c:pt idx="7">
                  <c:v>12865.819</c:v>
                </c:pt>
                <c:pt idx="8">
                  <c:v>11832.093000000001</c:v>
                </c:pt>
                <c:pt idx="9">
                  <c:v>9371.7929999999997</c:v>
                </c:pt>
                <c:pt idx="10">
                  <c:v>5815.8190000000004</c:v>
                </c:pt>
                <c:pt idx="11">
                  <c:v>9735.7240000000002</c:v>
                </c:pt>
                <c:pt idx="12">
                  <c:v>6973.3680000000004</c:v>
                </c:pt>
                <c:pt idx="13">
                  <c:v>7639.9250000000002</c:v>
                </c:pt>
                <c:pt idx="14">
                  <c:v>4369.5789999999997</c:v>
                </c:pt>
                <c:pt idx="15">
                  <c:v>2457.2179999999998</c:v>
                </c:pt>
                <c:pt idx="16">
                  <c:v>2111.54</c:v>
                </c:pt>
                <c:pt idx="17">
                  <c:v>883.024</c:v>
                </c:pt>
                <c:pt idx="18">
                  <c:v>251.16</c:v>
                </c:pt>
                <c:pt idx="19">
                  <c:v>28.835999999999999</c:v>
                </c:pt>
                <c:pt idx="20">
                  <c:v>7.1440000000000001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1-4727-8E5C-859802C8E607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Лист1!$A$30:$U$30</c:f>
              <c:numCache>
                <c:formatCode>General</c:formatCode>
                <c:ptCount val="21"/>
                <c:pt idx="0">
                  <c:v>6594.8429999999998</c:v>
                </c:pt>
                <c:pt idx="1">
                  <c:v>8093.1310000000003</c:v>
                </c:pt>
                <c:pt idx="2">
                  <c:v>12015.536</c:v>
                </c:pt>
                <c:pt idx="3">
                  <c:v>12363.438</c:v>
                </c:pt>
                <c:pt idx="4">
                  <c:v>11074.626</c:v>
                </c:pt>
                <c:pt idx="5">
                  <c:v>10374.659</c:v>
                </c:pt>
                <c:pt idx="6">
                  <c:v>9604.5759999999991</c:v>
                </c:pt>
                <c:pt idx="7">
                  <c:v>11590.571</c:v>
                </c:pt>
                <c:pt idx="8">
                  <c:v>12515.154</c:v>
                </c:pt>
                <c:pt idx="9">
                  <c:v>11257.159</c:v>
                </c:pt>
                <c:pt idx="10">
                  <c:v>8872.5370000000003</c:v>
                </c:pt>
                <c:pt idx="11">
                  <c:v>5317.0829999999996</c:v>
                </c:pt>
                <c:pt idx="12">
                  <c:v>8805.9930000000004</c:v>
                </c:pt>
                <c:pt idx="13">
                  <c:v>5920.29</c:v>
                </c:pt>
                <c:pt idx="14">
                  <c:v>6065.8990000000003</c:v>
                </c:pt>
                <c:pt idx="15">
                  <c:v>3159.7170000000001</c:v>
                </c:pt>
                <c:pt idx="16">
                  <c:v>1518.796</c:v>
                </c:pt>
                <c:pt idx="17">
                  <c:v>1038.194</c:v>
                </c:pt>
                <c:pt idx="18">
                  <c:v>314.46800000000002</c:v>
                </c:pt>
                <c:pt idx="19">
                  <c:v>58.719000000000001</c:v>
                </c:pt>
                <c:pt idx="20">
                  <c:v>4.6779999999999999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1-4727-8E5C-859802C8E607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Лист1!$A$31:$U$31</c:f>
              <c:numCache>
                <c:formatCode>General</c:formatCode>
                <c:ptCount val="21"/>
                <c:pt idx="0">
                  <c:v>7225.4260000000004</c:v>
                </c:pt>
                <c:pt idx="1">
                  <c:v>6579.3490000000002</c:v>
                </c:pt>
                <c:pt idx="2">
                  <c:v>8081.2950000000001</c:v>
                </c:pt>
                <c:pt idx="3">
                  <c:v>12003.862999999999</c:v>
                </c:pt>
                <c:pt idx="4">
                  <c:v>12299.27</c:v>
                </c:pt>
                <c:pt idx="5">
                  <c:v>10936.772000000001</c:v>
                </c:pt>
                <c:pt idx="6">
                  <c:v>10191.686</c:v>
                </c:pt>
                <c:pt idx="7">
                  <c:v>9383.4</c:v>
                </c:pt>
                <c:pt idx="8">
                  <c:v>11231.119000000001</c:v>
                </c:pt>
                <c:pt idx="9">
                  <c:v>11982.732</c:v>
                </c:pt>
                <c:pt idx="10">
                  <c:v>10614.142</c:v>
                </c:pt>
                <c:pt idx="11">
                  <c:v>8197.7659999999996</c:v>
                </c:pt>
                <c:pt idx="12">
                  <c:v>4758.1040000000003</c:v>
                </c:pt>
                <c:pt idx="13">
                  <c:v>7502.6959999999999</c:v>
                </c:pt>
                <c:pt idx="14">
                  <c:v>4699.9750000000004</c:v>
                </c:pt>
                <c:pt idx="15">
                  <c:v>4348.4880000000003</c:v>
                </c:pt>
                <c:pt idx="16">
                  <c:v>1962.095</c:v>
                </c:pt>
                <c:pt idx="17">
                  <c:v>749.45100000000002</c:v>
                </c:pt>
                <c:pt idx="18">
                  <c:v>371.70100000000002</c:v>
                </c:pt>
                <c:pt idx="19">
                  <c:v>74.043000000000006</c:v>
                </c:pt>
                <c:pt idx="20">
                  <c:v>8.1989999999999998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51-4727-8E5C-859802C8E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5687135"/>
        <c:axId val="274414511"/>
      </c:lineChart>
      <c:catAx>
        <c:axId val="265687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4414511"/>
        <c:crosses val="autoZero"/>
        <c:auto val="1"/>
        <c:lblAlgn val="ctr"/>
        <c:lblOffset val="100"/>
        <c:noMultiLvlLbl val="0"/>
      </c:catAx>
      <c:valAx>
        <c:axId val="27441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5687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М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Лист1!$A$52:$U$52</c:f>
              <c:numCache>
                <c:formatCode>General</c:formatCode>
                <c:ptCount val="21"/>
                <c:pt idx="0">
                  <c:v>3849.9349999999999</c:v>
                </c:pt>
                <c:pt idx="1">
                  <c:v>5719.7870000000003</c:v>
                </c:pt>
                <c:pt idx="2">
                  <c:v>5831.317</c:v>
                </c:pt>
                <c:pt idx="3">
                  <c:v>5350.6760000000004</c:v>
                </c:pt>
                <c:pt idx="4">
                  <c:v>5000.8389999999999</c:v>
                </c:pt>
                <c:pt idx="5">
                  <c:v>4658.4369999999999</c:v>
                </c:pt>
                <c:pt idx="6">
                  <c:v>5818.42</c:v>
                </c:pt>
                <c:pt idx="7">
                  <c:v>6466.93</c:v>
                </c:pt>
                <c:pt idx="8">
                  <c:v>6030.509</c:v>
                </c:pt>
                <c:pt idx="9">
                  <c:v>4859.3050000000003</c:v>
                </c:pt>
                <c:pt idx="10">
                  <c:v>3140.4540000000002</c:v>
                </c:pt>
                <c:pt idx="11">
                  <c:v>5426.9620000000004</c:v>
                </c:pt>
                <c:pt idx="12">
                  <c:v>4055.308</c:v>
                </c:pt>
                <c:pt idx="13">
                  <c:v>4772.6549999999997</c:v>
                </c:pt>
                <c:pt idx="14">
                  <c:v>3156.46</c:v>
                </c:pt>
                <c:pt idx="15">
                  <c:v>1846.2370000000001</c:v>
                </c:pt>
                <c:pt idx="16">
                  <c:v>1662.6780000000001</c:v>
                </c:pt>
                <c:pt idx="17">
                  <c:v>721.24</c:v>
                </c:pt>
                <c:pt idx="18">
                  <c:v>210.25800000000001</c:v>
                </c:pt>
                <c:pt idx="19">
                  <c:v>22.951000000000001</c:v>
                </c:pt>
                <c:pt idx="20">
                  <c:v>5.2409999999999997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55-4F63-BF41-2E66098BC9A3}"/>
            </c:ext>
          </c:extLst>
        </c:ser>
        <c:ser>
          <c:idx val="1"/>
          <c:order val="1"/>
          <c:tx>
            <c:v>Ж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Лист1!$A$32:$U$32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Лист1!$A$53:$U$53</c:f>
              <c:numCache>
                <c:formatCode>General</c:formatCode>
                <c:ptCount val="21"/>
                <c:pt idx="0">
                  <c:v>3516.752</c:v>
                </c:pt>
                <c:pt idx="1">
                  <c:v>3212.5219999999999</c:v>
                </c:pt>
                <c:pt idx="2">
                  <c:v>3951.828</c:v>
                </c:pt>
                <c:pt idx="3">
                  <c:v>5901.66</c:v>
                </c:pt>
                <c:pt idx="4">
                  <c:v>6095.06</c:v>
                </c:pt>
                <c:pt idx="5">
                  <c:v>5488.43</c:v>
                </c:pt>
                <c:pt idx="6">
                  <c:v>5133.8419999999996</c:v>
                </c:pt>
                <c:pt idx="7">
                  <c:v>4775.5619999999999</c:v>
                </c:pt>
                <c:pt idx="8">
                  <c:v>5812.6840000000002</c:v>
                </c:pt>
                <c:pt idx="9">
                  <c:v>6329.3950000000004</c:v>
                </c:pt>
                <c:pt idx="10">
                  <c:v>5766.9260000000004</c:v>
                </c:pt>
                <c:pt idx="11">
                  <c:v>4592.2</c:v>
                </c:pt>
                <c:pt idx="12">
                  <c:v>2828.547</c:v>
                </c:pt>
                <c:pt idx="13">
                  <c:v>4671.97</c:v>
                </c:pt>
                <c:pt idx="14">
                  <c:v>3082.444</c:v>
                </c:pt>
                <c:pt idx="15">
                  <c:v>3060.7669999999998</c:v>
                </c:pt>
                <c:pt idx="16">
                  <c:v>1552.6320000000001</c:v>
                </c:pt>
                <c:pt idx="17">
                  <c:v>607.35599999999999</c:v>
                </c:pt>
                <c:pt idx="18">
                  <c:v>306.41699999999997</c:v>
                </c:pt>
                <c:pt idx="19">
                  <c:v>60.79</c:v>
                </c:pt>
                <c:pt idx="20">
                  <c:v>6.415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55-4F63-BF41-2E66098BC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6897311"/>
        <c:axId val="385197007"/>
      </c:lineChart>
      <c:catAx>
        <c:axId val="27689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5197007"/>
        <c:crosses val="autoZero"/>
        <c:auto val="1"/>
        <c:lblAlgn val="ctr"/>
        <c:lblOffset val="100"/>
        <c:noMultiLvlLbl val="0"/>
      </c:catAx>
      <c:valAx>
        <c:axId val="38519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689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Уганда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estimates'!$G$281:$AA$281</c:f>
              <c:numCache>
                <c:formatCode>General</c:formatCode>
                <c:ptCount val="21"/>
                <c:pt idx="0">
                  <c:v>4245.8919999999998</c:v>
                </c:pt>
                <c:pt idx="1">
                  <c:v>3377.6419999999998</c:v>
                </c:pt>
                <c:pt idx="2">
                  <c:v>2764.194</c:v>
                </c:pt>
                <c:pt idx="3">
                  <c:v>2268.7849999999999</c:v>
                </c:pt>
                <c:pt idx="4">
                  <c:v>1871.7270000000001</c:v>
                </c:pt>
                <c:pt idx="5">
                  <c:v>1412.5440000000001</c:v>
                </c:pt>
                <c:pt idx="6">
                  <c:v>1051.8599999999999</c:v>
                </c:pt>
                <c:pt idx="7">
                  <c:v>858.30600000000004</c:v>
                </c:pt>
                <c:pt idx="8">
                  <c:v>719.41899999999998</c:v>
                </c:pt>
                <c:pt idx="9">
                  <c:v>604.66600000000005</c:v>
                </c:pt>
                <c:pt idx="10">
                  <c:v>495.03800000000001</c:v>
                </c:pt>
                <c:pt idx="11">
                  <c:v>362.43299999999999</c:v>
                </c:pt>
                <c:pt idx="12">
                  <c:v>319.17399999999998</c:v>
                </c:pt>
                <c:pt idx="13">
                  <c:v>237.57599999999999</c:v>
                </c:pt>
                <c:pt idx="14">
                  <c:v>159.876</c:v>
                </c:pt>
                <c:pt idx="15">
                  <c:v>91.174999999999997</c:v>
                </c:pt>
                <c:pt idx="16">
                  <c:v>37.78</c:v>
                </c:pt>
                <c:pt idx="17">
                  <c:v>11.563000000000001</c:v>
                </c:pt>
                <c:pt idx="18">
                  <c:v>2.331</c:v>
                </c:pt>
                <c:pt idx="19">
                  <c:v>0.27400000000000002</c:v>
                </c:pt>
                <c:pt idx="20">
                  <c:v>1.7000000000000001E-2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CA-4C50-A932-B514564AF019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estimates'!$G$282:$AA$282</c:f>
              <c:numCache>
                <c:formatCode>General</c:formatCode>
                <c:ptCount val="21"/>
                <c:pt idx="0">
                  <c:v>4972.6670000000004</c:v>
                </c:pt>
                <c:pt idx="1">
                  <c:v>3981.1909999999998</c:v>
                </c:pt>
                <c:pt idx="2">
                  <c:v>3271.8490000000002</c:v>
                </c:pt>
                <c:pt idx="3">
                  <c:v>2712.8020000000001</c:v>
                </c:pt>
                <c:pt idx="4">
                  <c:v>2208.4879999999998</c:v>
                </c:pt>
                <c:pt idx="5">
                  <c:v>1755.4870000000001</c:v>
                </c:pt>
                <c:pt idx="6">
                  <c:v>1217.0250000000001</c:v>
                </c:pt>
                <c:pt idx="7">
                  <c:v>882.51900000000001</c:v>
                </c:pt>
                <c:pt idx="8">
                  <c:v>732.76499999999999</c:v>
                </c:pt>
                <c:pt idx="9">
                  <c:v>630.678</c:v>
                </c:pt>
                <c:pt idx="10">
                  <c:v>540.08900000000006</c:v>
                </c:pt>
                <c:pt idx="11">
                  <c:v>444.33699999999999</c:v>
                </c:pt>
                <c:pt idx="12">
                  <c:v>320.851</c:v>
                </c:pt>
                <c:pt idx="13">
                  <c:v>271.04399999999998</c:v>
                </c:pt>
                <c:pt idx="14">
                  <c:v>186.678</c:v>
                </c:pt>
                <c:pt idx="15">
                  <c:v>110.42100000000001</c:v>
                </c:pt>
                <c:pt idx="16">
                  <c:v>50.947000000000003</c:v>
                </c:pt>
                <c:pt idx="17">
                  <c:v>15.414</c:v>
                </c:pt>
                <c:pt idx="18">
                  <c:v>3.0990000000000002</c:v>
                </c:pt>
                <c:pt idx="19">
                  <c:v>0.37</c:v>
                </c:pt>
                <c:pt idx="20">
                  <c:v>2.4E-2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A-4C50-A932-B514564AF019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estimates'!$G$283:$AA$283</c:f>
              <c:numCache>
                <c:formatCode>General</c:formatCode>
                <c:ptCount val="21"/>
                <c:pt idx="0">
                  <c:v>5970.05</c:v>
                </c:pt>
                <c:pt idx="1">
                  <c:v>4713.3249999999998</c:v>
                </c:pt>
                <c:pt idx="2">
                  <c:v>3857.0230000000001</c:v>
                </c:pt>
                <c:pt idx="3">
                  <c:v>3213.3290000000002</c:v>
                </c:pt>
                <c:pt idx="4">
                  <c:v>2652.1379999999999</c:v>
                </c:pt>
                <c:pt idx="5">
                  <c:v>2118.5230000000001</c:v>
                </c:pt>
                <c:pt idx="6">
                  <c:v>1623.7349999999999</c:v>
                </c:pt>
                <c:pt idx="7">
                  <c:v>1076.856</c:v>
                </c:pt>
                <c:pt idx="8">
                  <c:v>776.37099999999998</c:v>
                </c:pt>
                <c:pt idx="9">
                  <c:v>653.86199999999997</c:v>
                </c:pt>
                <c:pt idx="10">
                  <c:v>569.62400000000002</c:v>
                </c:pt>
                <c:pt idx="11">
                  <c:v>488.529</c:v>
                </c:pt>
                <c:pt idx="12">
                  <c:v>396.00700000000001</c:v>
                </c:pt>
                <c:pt idx="13">
                  <c:v>274.25700000000001</c:v>
                </c:pt>
                <c:pt idx="14">
                  <c:v>214.31100000000001</c:v>
                </c:pt>
                <c:pt idx="15">
                  <c:v>130.15899999999999</c:v>
                </c:pt>
                <c:pt idx="16">
                  <c:v>62.362000000000002</c:v>
                </c:pt>
                <c:pt idx="17">
                  <c:v>21.048999999999999</c:v>
                </c:pt>
                <c:pt idx="18">
                  <c:v>4.1879999999999997</c:v>
                </c:pt>
                <c:pt idx="19">
                  <c:v>0.498</c:v>
                </c:pt>
                <c:pt idx="20">
                  <c:v>3.3000000000000002E-2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CA-4C50-A932-B514564AF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6887743"/>
        <c:axId val="274430927"/>
      </c:lineChart>
      <c:catAx>
        <c:axId val="27688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4430927"/>
        <c:crosses val="autoZero"/>
        <c:auto val="1"/>
        <c:lblAlgn val="ctr"/>
        <c:lblOffset val="100"/>
        <c:noMultiLvlLbl val="0"/>
      </c:catAx>
      <c:valAx>
        <c:axId val="27443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6887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Франция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1995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estimates'!$G$1949:$AA$1949</c:f>
              <c:numCache>
                <c:formatCode>General</c:formatCode>
                <c:ptCount val="21"/>
                <c:pt idx="0">
                  <c:v>3576.3420000000001</c:v>
                </c:pt>
                <c:pt idx="1">
                  <c:v>3805.7</c:v>
                </c:pt>
                <c:pt idx="2">
                  <c:v>3861.1770000000001</c:v>
                </c:pt>
                <c:pt idx="3">
                  <c:v>3810.2779999999998</c:v>
                </c:pt>
                <c:pt idx="4">
                  <c:v>4132.7889999999998</c:v>
                </c:pt>
                <c:pt idx="5">
                  <c:v>4206.6469999999999</c:v>
                </c:pt>
                <c:pt idx="6">
                  <c:v>4360.7269999999999</c:v>
                </c:pt>
                <c:pt idx="7">
                  <c:v>4291.5780000000004</c:v>
                </c:pt>
                <c:pt idx="8">
                  <c:v>4243.0889999999999</c:v>
                </c:pt>
                <c:pt idx="9">
                  <c:v>4291.45</c:v>
                </c:pt>
                <c:pt idx="10">
                  <c:v>2899.3679999999999</c:v>
                </c:pt>
                <c:pt idx="11">
                  <c:v>2782.9560000000001</c:v>
                </c:pt>
                <c:pt idx="12">
                  <c:v>2874.241</c:v>
                </c:pt>
                <c:pt idx="13">
                  <c:v>2742.5619999999999</c:v>
                </c:pt>
                <c:pt idx="14">
                  <c:v>2463.6179999999999</c:v>
                </c:pt>
                <c:pt idx="15">
                  <c:v>1365.9390000000001</c:v>
                </c:pt>
                <c:pt idx="16">
                  <c:v>1282.799</c:v>
                </c:pt>
                <c:pt idx="17">
                  <c:v>813.66899999999998</c:v>
                </c:pt>
                <c:pt idx="18">
                  <c:v>321.78199999999998</c:v>
                </c:pt>
                <c:pt idx="19">
                  <c:v>68.003</c:v>
                </c:pt>
                <c:pt idx="20">
                  <c:v>7.9420000000000002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C0-4901-B678-92032427DD7A}"/>
            </c:ext>
          </c:extLst>
        </c:ser>
        <c:ser>
          <c:idx val="1"/>
          <c:order val="1"/>
          <c:tx>
            <c:v>2000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estimates'!$G$1950:$AA$1950</c:f>
              <c:numCache>
                <c:formatCode>General</c:formatCode>
                <c:ptCount val="21"/>
                <c:pt idx="0">
                  <c:v>3646.3969999999999</c:v>
                </c:pt>
                <c:pt idx="1">
                  <c:v>3586.6489999999999</c:v>
                </c:pt>
                <c:pt idx="2">
                  <c:v>3816.857</c:v>
                </c:pt>
                <c:pt idx="3">
                  <c:v>3869.7710000000002</c:v>
                </c:pt>
                <c:pt idx="4">
                  <c:v>3812.5680000000002</c:v>
                </c:pt>
                <c:pt idx="5">
                  <c:v>4131.4830000000002</c:v>
                </c:pt>
                <c:pt idx="6">
                  <c:v>4202.5190000000002</c:v>
                </c:pt>
                <c:pt idx="7">
                  <c:v>4349.51</c:v>
                </c:pt>
                <c:pt idx="8">
                  <c:v>4268.6940000000004</c:v>
                </c:pt>
                <c:pt idx="9">
                  <c:v>4200.4110000000001</c:v>
                </c:pt>
                <c:pt idx="10">
                  <c:v>4219.3580000000002</c:v>
                </c:pt>
                <c:pt idx="11">
                  <c:v>2827.5619999999999</c:v>
                </c:pt>
                <c:pt idx="12">
                  <c:v>2677.25</c:v>
                </c:pt>
                <c:pt idx="13">
                  <c:v>2706.7869999999998</c:v>
                </c:pt>
                <c:pt idx="14">
                  <c:v>2499.3939999999998</c:v>
                </c:pt>
                <c:pt idx="15">
                  <c:v>2121.895</c:v>
                </c:pt>
                <c:pt idx="16">
                  <c:v>1057.384</c:v>
                </c:pt>
                <c:pt idx="17">
                  <c:v>813.53599999999994</c:v>
                </c:pt>
                <c:pt idx="18">
                  <c:v>369.34</c:v>
                </c:pt>
                <c:pt idx="19">
                  <c:v>89.866</c:v>
                </c:pt>
                <c:pt idx="20">
                  <c:v>10.78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C0-4901-B678-92032427DD7A}"/>
            </c:ext>
          </c:extLst>
        </c:ser>
        <c:ser>
          <c:idx val="2"/>
          <c:order val="2"/>
          <c:tx>
            <c:v>2005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'both; 1950-2005, estimates'!$G$7:$AA$7</c:f>
              <c:strCache>
                <c:ptCount val="21"/>
                <c:pt idx="0">
                  <c:v>0 - 4</c:v>
                </c:pt>
                <c:pt idx="1">
                  <c:v>5 - 9</c:v>
                </c:pt>
                <c:pt idx="2">
                  <c:v>10 - 14</c:v>
                </c:pt>
                <c:pt idx="3">
                  <c:v>15 - 19</c:v>
                </c:pt>
                <c:pt idx="4">
                  <c:v>20 - 24</c:v>
                </c:pt>
                <c:pt idx="5">
                  <c:v>25 - 29</c:v>
                </c:pt>
                <c:pt idx="6">
                  <c:v>30 - 34</c:v>
                </c:pt>
                <c:pt idx="7">
                  <c:v>35 - 39</c:v>
                </c:pt>
                <c:pt idx="8">
                  <c:v>40 - 44</c:v>
                </c:pt>
                <c:pt idx="9">
                  <c:v>45 - 49</c:v>
                </c:pt>
                <c:pt idx="10">
                  <c:v>50 - 54</c:v>
                </c:pt>
                <c:pt idx="11">
                  <c:v>55 - 59</c:v>
                </c:pt>
                <c:pt idx="12">
                  <c:v>60 - 64</c:v>
                </c:pt>
                <c:pt idx="13">
                  <c:v>65 - 69</c:v>
                </c:pt>
                <c:pt idx="14">
                  <c:v>70 - 74</c:v>
                </c:pt>
                <c:pt idx="15">
                  <c:v>75 - 79</c:v>
                </c:pt>
                <c:pt idx="16">
                  <c:v>80 - 84</c:v>
                </c:pt>
                <c:pt idx="17">
                  <c:v>85 - 89</c:v>
                </c:pt>
                <c:pt idx="18">
                  <c:v>90 - 94</c:v>
                </c:pt>
                <c:pt idx="19">
                  <c:v>95 - 99</c:v>
                </c:pt>
                <c:pt idx="20">
                  <c:v>100+</c:v>
                </c:pt>
              </c:strCache>
            </c:strRef>
          </c:cat>
          <c:val>
            <c:numRef>
              <c:f>'both; 1950-2005, estimates'!$G$1951:$AA$1951</c:f>
              <c:numCache>
                <c:formatCode>General</c:formatCode>
                <c:ptCount val="21"/>
                <c:pt idx="0">
                  <c:v>3726.7710000000002</c:v>
                </c:pt>
                <c:pt idx="1">
                  <c:v>3661.81</c:v>
                </c:pt>
                <c:pt idx="2">
                  <c:v>3602.712</c:v>
                </c:pt>
                <c:pt idx="3">
                  <c:v>3831.1350000000002</c:v>
                </c:pt>
                <c:pt idx="4">
                  <c:v>3878.8020000000001</c:v>
                </c:pt>
                <c:pt idx="5">
                  <c:v>3819.4369999999999</c:v>
                </c:pt>
                <c:pt idx="6">
                  <c:v>4135.5320000000002</c:v>
                </c:pt>
                <c:pt idx="7">
                  <c:v>4201.6989999999996</c:v>
                </c:pt>
                <c:pt idx="8">
                  <c:v>4337.7039999999997</c:v>
                </c:pt>
                <c:pt idx="9">
                  <c:v>4239.3879999999999</c:v>
                </c:pt>
                <c:pt idx="10">
                  <c:v>4147.2839999999997</c:v>
                </c:pt>
                <c:pt idx="11">
                  <c:v>4129.4080000000004</c:v>
                </c:pt>
                <c:pt idx="12">
                  <c:v>2734.4360000000001</c:v>
                </c:pt>
                <c:pt idx="13">
                  <c:v>2535.3530000000001</c:v>
                </c:pt>
                <c:pt idx="14">
                  <c:v>2482.0169999999998</c:v>
                </c:pt>
                <c:pt idx="15">
                  <c:v>2169.4920000000002</c:v>
                </c:pt>
                <c:pt idx="16">
                  <c:v>1662.741</c:v>
                </c:pt>
                <c:pt idx="17">
                  <c:v>686.43600000000004</c:v>
                </c:pt>
                <c:pt idx="18">
                  <c:v>386.452</c:v>
                </c:pt>
                <c:pt idx="19">
                  <c:v>111.399</c:v>
                </c:pt>
                <c:pt idx="20">
                  <c:v>15.529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C0-4901-B678-92032427D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960111"/>
        <c:axId val="413119023"/>
      </c:lineChart>
      <c:catAx>
        <c:axId val="40696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3119023"/>
        <c:crosses val="autoZero"/>
        <c:auto val="1"/>
        <c:lblAlgn val="ctr"/>
        <c:lblOffset val="100"/>
        <c:noMultiLvlLbl val="0"/>
      </c:catAx>
      <c:valAx>
        <c:axId val="41311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696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1. Моделирование демографических 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</a:t>
            </a:r>
            <a:r>
              <a:rPr lang="en-US" dirty="0"/>
              <a:t>: </a:t>
            </a:r>
            <a:r>
              <a:rPr lang="ru-RU" dirty="0"/>
              <a:t>Дискретные математические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Демографические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BFC7C-6445-4591-9D3E-33782E07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</a:t>
            </a:r>
            <a:r>
              <a:rPr lang="en-US" dirty="0"/>
              <a:t>: United Nations, Population Division, Department of Economic and Social Affairs (2005) World Population Prospects: The 2004 Revision.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8D6D39-9169-4277-82EF-2E1D6A37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3137355"/>
            <a:ext cx="11958320" cy="33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31136-3663-49C2-98FB-1EF802C8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Демографический профиль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C6DA5E6-D06E-42E9-9C2D-059D653B4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326355"/>
              </p:ext>
            </p:extLst>
          </p:nvPr>
        </p:nvGraphicFramePr>
        <p:xfrm>
          <a:off x="650240" y="1366520"/>
          <a:ext cx="7772400" cy="522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CE1D58-BCA3-41F5-AA48-F9C6896C7056}"/>
              </a:ext>
            </a:extLst>
          </p:cNvPr>
          <p:cNvSpPr txBox="1"/>
          <p:nvPr/>
        </p:nvSpPr>
        <p:spPr>
          <a:xfrm>
            <a:off x="8747761" y="1879600"/>
            <a:ext cx="30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Число граждан в соответствующей возрастной категории на заданный год 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655034-11EA-4CB8-A722-155E23390EEB}"/>
              </a:ext>
            </a:extLst>
          </p:cNvPr>
          <p:cNvCxnSpPr/>
          <p:nvPr/>
        </p:nvCxnSpPr>
        <p:spPr>
          <a:xfrm flipH="1">
            <a:off x="8747761" y="6106160"/>
            <a:ext cx="1026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13B8EA-2E1C-4EE4-B2CB-BE509332FFDA}"/>
              </a:ext>
            </a:extLst>
          </p:cNvPr>
          <p:cNvSpPr txBox="1"/>
          <p:nvPr/>
        </p:nvSpPr>
        <p:spPr>
          <a:xfrm>
            <a:off x="9804622" y="5921494"/>
            <a:ext cx="13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2005</a:t>
            </a:r>
          </a:p>
        </p:txBody>
      </p:sp>
    </p:spTree>
    <p:extLst>
      <p:ext uri="{BB962C8B-B14F-4D97-AF65-F5344CB8AC3E}">
        <p14:creationId xmlns:p14="http://schemas.microsoft.com/office/powerpoint/2010/main" val="384245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02BCC-2498-49BB-AFA1-2910ED00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Коэффициент </a:t>
            </a:r>
            <a:r>
              <a:rPr lang="en-US" dirty="0"/>
              <a:t>“</a:t>
            </a:r>
            <a:r>
              <a:rPr lang="ru-RU" dirty="0"/>
              <a:t>выживаемости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F919F8-BD11-472D-AD3E-39537BE7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" y="1402046"/>
            <a:ext cx="11960773" cy="2026954"/>
          </a:xfrm>
          <a:prstGeom prst="rect">
            <a:avLst/>
          </a:prstGeom>
        </p:spPr>
      </p:pic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C9DCA83-2EAA-4D65-A288-3DF34C010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61099"/>
              </p:ext>
            </p:extLst>
          </p:nvPr>
        </p:nvGraphicFramePr>
        <p:xfrm>
          <a:off x="3952240" y="3520440"/>
          <a:ext cx="5019040" cy="325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540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9A34-8EA8-4B77-9181-F0697777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Популяционная динамика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4F2CC65-4B91-4E0A-BE27-8D79F311F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376741"/>
              </p:ext>
            </p:extLst>
          </p:nvPr>
        </p:nvGraphicFramePr>
        <p:xfrm>
          <a:off x="345440" y="1690687"/>
          <a:ext cx="7426960" cy="493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5EB26B-670A-4D8F-BEBA-EC604294AEFB}"/>
              </a:ext>
            </a:extLst>
          </p:cNvPr>
          <p:cNvSpPr txBox="1"/>
          <p:nvPr/>
        </p:nvSpPr>
        <p:spPr>
          <a:xfrm>
            <a:off x="8026400" y="2113280"/>
            <a:ext cx="4018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Люди переходят из одной возрастной категории в другую с постепенным уменьшением численности</a:t>
            </a:r>
          </a:p>
        </p:txBody>
      </p:sp>
    </p:spTree>
    <p:extLst>
      <p:ext uri="{BB962C8B-B14F-4D97-AF65-F5344CB8AC3E}">
        <p14:creationId xmlns:p14="http://schemas.microsoft.com/office/powerpoint/2010/main" val="22911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9654D-D38A-40E8-AC3B-183CF983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в профилях между мужчинами и женщинами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8B8F3E-6654-4492-9A43-3516D0CD6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525200"/>
              </p:ext>
            </p:extLst>
          </p:nvPr>
        </p:nvGraphicFramePr>
        <p:xfrm>
          <a:off x="325120" y="1813560"/>
          <a:ext cx="8016240" cy="487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8F64F4-2DA9-45AE-950C-E8C9F55766E1}"/>
              </a:ext>
            </a:extLst>
          </p:cNvPr>
          <p:cNvSpPr txBox="1"/>
          <p:nvPr/>
        </p:nvSpPr>
        <p:spPr>
          <a:xfrm>
            <a:off x="8544560" y="2001520"/>
            <a:ext cx="3434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/>
              <a:t>Профиль мужчин и женщин не совпадает</a:t>
            </a:r>
          </a:p>
          <a:p>
            <a:pPr marL="457200" indent="-457200">
              <a:buAutoNum type="arabicParenR"/>
            </a:pPr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/>
              <a:t> Количество новорожденных мальчиков и девочек разное</a:t>
            </a:r>
          </a:p>
        </p:txBody>
      </p:sp>
    </p:spTree>
    <p:extLst>
      <p:ext uri="{BB962C8B-B14F-4D97-AF65-F5344CB8AC3E}">
        <p14:creationId xmlns:p14="http://schemas.microsoft.com/office/powerpoint/2010/main" val="87712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D685A-0957-4A20-8EBF-9173BDAA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Существующий прогноз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492B6B-5139-4423-B8F5-8D477082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119319"/>
            <a:ext cx="12009120" cy="2086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5B5F7-3E6A-4CB6-AA76-1A1F3F079DB2}"/>
              </a:ext>
            </a:extLst>
          </p:cNvPr>
          <p:cNvSpPr txBox="1"/>
          <p:nvPr/>
        </p:nvSpPr>
        <p:spPr>
          <a:xfrm>
            <a:off x="2587763" y="4634003"/>
            <a:ext cx="701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Моделирование при среднем уровне фертильности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60232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613A9-DFC4-4538-96F7-825B95C3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Уганда </a:t>
            </a:r>
            <a:r>
              <a:rPr lang="en-US" dirty="0"/>
              <a:t>vs </a:t>
            </a:r>
            <a:r>
              <a:rPr lang="ru-RU" dirty="0"/>
              <a:t>Франция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080AB40-4104-46FC-98DA-FCBAAE389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95938"/>
              </p:ext>
            </p:extLst>
          </p:nvPr>
        </p:nvGraphicFramePr>
        <p:xfrm>
          <a:off x="162560" y="2545080"/>
          <a:ext cx="5821680" cy="377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F249743-40E2-48D5-B065-203F5E68E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527514"/>
              </p:ext>
            </p:extLst>
          </p:nvPr>
        </p:nvGraphicFramePr>
        <p:xfrm>
          <a:off x="6096000" y="2545079"/>
          <a:ext cx="5933440" cy="4109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943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1035-760B-4961-A986-80857BCF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BF9D-E1F1-4478-BB62-BA422787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коэффициенты </a:t>
            </a:r>
            <a:r>
              <a:rPr lang="en-US" dirty="0"/>
              <a:t>“</a:t>
            </a:r>
            <a:r>
              <a:rPr lang="ru-RU" dirty="0"/>
              <a:t>выживаемости</a:t>
            </a:r>
            <a:r>
              <a:rPr lang="en-US" dirty="0"/>
              <a:t>”</a:t>
            </a:r>
            <a:r>
              <a:rPr lang="ru-RU" dirty="0"/>
              <a:t> для всех возрастных групп (</a:t>
            </a:r>
            <a:r>
              <a:rPr lang="en-US" dirty="0"/>
              <a:t>“</a:t>
            </a:r>
            <a:r>
              <a:rPr lang="ru-RU" dirty="0"/>
              <a:t>0-4</a:t>
            </a:r>
            <a:r>
              <a:rPr lang="en-US" dirty="0"/>
              <a:t>”</a:t>
            </a:r>
            <a:r>
              <a:rPr lang="ru-RU" dirty="0"/>
              <a:t>-</a:t>
            </a:r>
            <a:r>
              <a:rPr lang="en-US" dirty="0"/>
              <a:t>&gt; “5</a:t>
            </a:r>
            <a:r>
              <a:rPr lang="ru-RU" dirty="0"/>
              <a:t>-</a:t>
            </a:r>
            <a:r>
              <a:rPr lang="en-US" dirty="0"/>
              <a:t>9”-&gt;“10</a:t>
            </a:r>
            <a:r>
              <a:rPr lang="ru-RU" dirty="0"/>
              <a:t>-</a:t>
            </a:r>
            <a:r>
              <a:rPr lang="en-US" dirty="0"/>
              <a:t>14”…</a:t>
            </a:r>
            <a:r>
              <a:rPr lang="ru-RU" dirty="0"/>
              <a:t>) по данным 2000-2005 гг.</a:t>
            </a:r>
            <a:r>
              <a:rPr lang="en-US" dirty="0"/>
              <a:t> </a:t>
            </a:r>
            <a:r>
              <a:rPr lang="ru-RU" dirty="0"/>
              <a:t>независимо для мужчин и женщин (данные по России)</a:t>
            </a:r>
            <a:endParaRPr lang="en-US" dirty="0"/>
          </a:p>
          <a:p>
            <a:r>
              <a:rPr lang="ru-RU" dirty="0"/>
              <a:t>Определить коэффициент фертильности для женщин в возрастной категории </a:t>
            </a:r>
            <a:r>
              <a:rPr lang="en-US" dirty="0"/>
              <a:t>“20-…-39”</a:t>
            </a:r>
            <a:endParaRPr lang="ru-RU" dirty="0"/>
          </a:p>
          <a:p>
            <a:r>
              <a:rPr lang="ru-RU" dirty="0"/>
              <a:t>Определить соотношение рождений мальчиков и девочек</a:t>
            </a:r>
          </a:p>
          <a:p>
            <a:r>
              <a:rPr lang="ru-RU" dirty="0"/>
              <a:t>Перевести коэффициенты к шагу 1 год</a:t>
            </a:r>
          </a:p>
          <a:p>
            <a:r>
              <a:rPr lang="ru-RU" dirty="0"/>
              <a:t>Спрогнозировать изменение численности населения страны и демографический профиль на 100 лет!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182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Лабораторная 1. Моделирование демографических процессов</vt:lpstr>
      <vt:lpstr>Демографические данные</vt:lpstr>
      <vt:lpstr>Демографический профиль</vt:lpstr>
      <vt:lpstr>Коэффициент “выживаемости”</vt:lpstr>
      <vt:lpstr>Популяционная динамика</vt:lpstr>
      <vt:lpstr>Отличие в профилях между мужчинами и женщинами</vt:lpstr>
      <vt:lpstr>Существующий прогноз</vt:lpstr>
      <vt:lpstr>Уганда vs Франция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Иванов Сергей Владимирович</cp:lastModifiedBy>
  <cp:revision>5</cp:revision>
  <dcterms:created xsi:type="dcterms:W3CDTF">2018-02-21T06:21:55Z</dcterms:created>
  <dcterms:modified xsi:type="dcterms:W3CDTF">2018-02-21T07:01:17Z</dcterms:modified>
</cp:coreProperties>
</file>