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prot.org/docs/pdbtosp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一个蛋白有很多PDB,pdb平均值？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uniprot是unique,但是pdb可以有很多。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Last meeting we mentioned that Uniprot would be a good place to get the wild type data. As far as I could tell, this webpage, </a:t>
            </a:r>
            <a:r>
              <a:rPr lang="zh-CN" u="sng">
                <a:solidFill>
                  <a:schemeClr val="hlink"/>
                </a:solidFill>
                <a:hlinkClick r:id="rId2"/>
              </a:rPr>
              <a:t>http://www.uniprot.org/docs/pdbtosp</a:t>
            </a:r>
            <a:r>
              <a:rPr lang="zh-CN"/>
              <a:t> , is what we were after. So I wrote a bash script which parses it and collects all the PDB codes with Human Entries and downloads them into a folder. I assume that these PDB files will be linked in the data structure somehow.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Here I parsed the data and collected the PDB-codes with their associated Human UniprotKB accession ID’s. I was thinking these would be the most valuable columns</a:t>
            </a:r>
            <a:r>
              <a:rPr lang="zh-CN"/>
              <a:t>...</a:t>
            </a:r>
            <a:r>
              <a:rPr lang="zh-CN"/>
              <a:t> about 45k total. It should be noted that some Uniprot-ID’s point to multiple PDB-codes and vice versa.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2.scalability or performance is more important than consistency in our </a:t>
            </a:r>
            <a:r>
              <a:rPr lang="zh-CN"/>
              <a:t>expectation.</a:t>
            </a:r>
            <a:r>
              <a:rPr lang="zh-C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4. ⇒ Q: Mark said it’s required highly organized data structure. So need choose SQL database and pre-defined it ??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ACID (Atomicity, Consistency, Isolation, Durability)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BASE(Basic Availability; Soft-state; Eventual consistency)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 and 2.only key can be queried⇒ we need value can be queried as well.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eldi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6000"/>
            <a:ext cx="9144000" cy="46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321049" y="1566000"/>
            <a:ext cx="6552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321049" y="3145256"/>
            <a:ext cx="655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400"/>
              </a:spcBef>
              <a:buClr>
                <a:srgbClr val="8890A8"/>
              </a:buClr>
              <a:buSzPct val="77777"/>
              <a:buFont typeface="Courier New"/>
              <a:buNone/>
              <a:defRPr b="0" i="0" sz="18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8890A8"/>
              </a:buClr>
              <a:buSzPct val="83333"/>
              <a:buFont typeface="Arial"/>
              <a:buNone/>
              <a:defRPr b="0" i="0" sz="12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70" y="1350000"/>
            <a:ext cx="1375277" cy="322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" y="270001"/>
            <a:ext cx="1506528" cy="53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2906" y="4346450"/>
            <a:ext cx="321081" cy="53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05000" y="1012499"/>
            <a:ext cx="85365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003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Sectiekop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477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2814534" y="1728000"/>
            <a:ext cx="6059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2814534" y="3314331"/>
            <a:ext cx="60594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400"/>
              </a:spcBef>
              <a:buClr>
                <a:srgbClr val="8890A8"/>
              </a:buClr>
              <a:buSzPct val="77777"/>
              <a:buFont typeface="Courier New"/>
              <a:buNone/>
              <a:defRPr b="0" i="0" sz="18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8890A8"/>
              </a:buClr>
              <a:buSzPct val="83333"/>
              <a:buFont typeface="Arial"/>
              <a:buNone/>
              <a:defRPr b="0" i="0" sz="12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8890A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362500"/>
            <a:ext cx="2474844" cy="24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6758" y="4535345"/>
            <a:ext cx="1132434" cy="40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Inhoud van twe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05000" y="1012500"/>
            <a:ext cx="4167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079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835400" y="1012500"/>
            <a:ext cx="41061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079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Vergelijking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05000" y="1012500"/>
            <a:ext cx="4175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400"/>
              </a:spcBef>
              <a:buClr>
                <a:srgbClr val="00407A"/>
              </a:buClr>
              <a:buSzPct val="111111"/>
              <a:buFont typeface="Arial"/>
              <a:buNone/>
              <a:defRPr b="1" i="0" sz="1800" u="none" cap="none" strike="noStrik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400"/>
              </a:spcBef>
              <a:buClr>
                <a:schemeClr val="dk1"/>
              </a:buClr>
              <a:buSzPct val="73333"/>
              <a:buFont typeface="Courier New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05000" y="1493942"/>
            <a:ext cx="41751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079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892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235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25781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29210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824000" y="1012500"/>
            <a:ext cx="4117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400"/>
              </a:spcBef>
              <a:buClr>
                <a:schemeClr val="dk1"/>
              </a:buClr>
              <a:buSzPct val="73333"/>
              <a:buFont typeface="Courier New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824000" y="1493942"/>
            <a:ext cx="41175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1193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892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235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25781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29210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houd met bijschrif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05448" y="405000"/>
            <a:ext cx="3142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761909" y="405000"/>
            <a:ext cx="51846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079500" marR="0" rtl="0" algn="l">
              <a:spcBef>
                <a:spcPts val="300"/>
              </a:spcBef>
              <a:buClr>
                <a:srgbClr val="00407A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05000" y="1076326"/>
            <a:ext cx="31428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0909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300"/>
              </a:spcBef>
              <a:buClr>
                <a:schemeClr val="dk1"/>
              </a:buClr>
              <a:buSzPct val="71428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Afbeelding met bijschri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05000" y="3591000"/>
            <a:ext cx="85416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405000" y="405000"/>
            <a:ext cx="8541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0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400"/>
              </a:spcBef>
              <a:buClr>
                <a:schemeClr val="dk1"/>
              </a:buClr>
              <a:buSzPct val="76190"/>
              <a:buFont typeface="Courier New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300"/>
              </a:spcBef>
              <a:buClr>
                <a:schemeClr val="dk1"/>
              </a:buClr>
              <a:buSzPct val="8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05000" y="4083918"/>
            <a:ext cx="8541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0909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300"/>
              </a:spcBef>
              <a:buClr>
                <a:schemeClr val="dk1"/>
              </a:buClr>
              <a:buSzPct val="71428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738527"/>
            <a:ext cx="2475198" cy="20304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05000" y="1012499"/>
            <a:ext cx="85365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266700" marR="0" rtl="0" algn="l">
              <a:spcBef>
                <a:spcPts val="400"/>
              </a:spcBef>
              <a:buClr>
                <a:schemeClr val="dk1"/>
              </a:buClr>
              <a:buSzPct val="11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546100" marR="0" rtl="0" algn="l">
              <a:spcBef>
                <a:spcPts val="400"/>
              </a:spcBef>
              <a:buClr>
                <a:schemeClr val="dk1"/>
              </a:buClr>
              <a:buSzPct val="77777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7366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876300" marR="0" rtl="0" algn="l">
              <a:spcBef>
                <a:spcPts val="300"/>
              </a:spcBef>
              <a:buClr>
                <a:schemeClr val="dk1"/>
              </a:buClr>
              <a:buSzPct val="83333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003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050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1431000" y="4536000"/>
            <a:ext cx="198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3501900" y="4536000"/>
            <a:ext cx="9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" name="Shape 12"/>
          <p:cNvSpPr/>
          <p:nvPr/>
        </p:nvSpPr>
        <p:spPr>
          <a:xfrm>
            <a:off x="0" y="4779000"/>
            <a:ext cx="9144000" cy="36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6758" y="4535345"/>
            <a:ext cx="1132434" cy="4052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224449" y="816750"/>
            <a:ext cx="6552900" cy="1350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SNPeffect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224450" y="2424300"/>
            <a:ext cx="5293500" cy="21639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Qian &amp; Colton &amp; Xu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Professors: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Joost Schymkowitz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Mark Fiers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Rob van der Kant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Collections and fields （Data Structure）</a:t>
            </a:r>
          </a:p>
        </p:txBody>
      </p:sp>
      <p:sp>
        <p:nvSpPr>
          <p:cNvPr id="147" name="Shape 147"/>
          <p:cNvSpPr/>
          <p:nvPr/>
        </p:nvSpPr>
        <p:spPr>
          <a:xfrm>
            <a:off x="722350" y="1627475"/>
            <a:ext cx="2367300" cy="26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WT</a:t>
            </a:r>
          </a:p>
        </p:txBody>
      </p:sp>
      <p:sp>
        <p:nvSpPr>
          <p:cNvPr id="148" name="Shape 148"/>
          <p:cNvSpPr/>
          <p:nvPr/>
        </p:nvSpPr>
        <p:spPr>
          <a:xfrm>
            <a:off x="1079175" y="2367225"/>
            <a:ext cx="7311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snp1</a:t>
            </a:r>
          </a:p>
        </p:txBody>
      </p:sp>
      <p:sp>
        <p:nvSpPr>
          <p:cNvPr id="149" name="Shape 149"/>
          <p:cNvSpPr/>
          <p:nvPr/>
        </p:nvSpPr>
        <p:spPr>
          <a:xfrm>
            <a:off x="2058375" y="2367225"/>
            <a:ext cx="7311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snp2</a:t>
            </a:r>
          </a:p>
        </p:txBody>
      </p:sp>
      <p:sp>
        <p:nvSpPr>
          <p:cNvPr id="150" name="Shape 150"/>
          <p:cNvSpPr/>
          <p:nvPr/>
        </p:nvSpPr>
        <p:spPr>
          <a:xfrm>
            <a:off x="1079175" y="3237725"/>
            <a:ext cx="7311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snp3</a:t>
            </a:r>
          </a:p>
        </p:txBody>
      </p:sp>
      <p:sp>
        <p:nvSpPr>
          <p:cNvPr id="151" name="Shape 151"/>
          <p:cNvSpPr/>
          <p:nvPr/>
        </p:nvSpPr>
        <p:spPr>
          <a:xfrm>
            <a:off x="2058375" y="3276975"/>
            <a:ext cx="7311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snp4</a:t>
            </a:r>
          </a:p>
        </p:txBody>
      </p:sp>
      <p:sp>
        <p:nvSpPr>
          <p:cNvPr id="152" name="Shape 152"/>
          <p:cNvSpPr/>
          <p:nvPr/>
        </p:nvSpPr>
        <p:spPr>
          <a:xfrm>
            <a:off x="3498625" y="1240575"/>
            <a:ext cx="1966800" cy="2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MT</a:t>
            </a:r>
          </a:p>
        </p:txBody>
      </p:sp>
      <p:sp>
        <p:nvSpPr>
          <p:cNvPr id="153" name="Shape 153"/>
          <p:cNvSpPr/>
          <p:nvPr/>
        </p:nvSpPr>
        <p:spPr>
          <a:xfrm>
            <a:off x="3698800" y="1594875"/>
            <a:ext cx="2210700" cy="23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MT</a:t>
            </a:r>
          </a:p>
        </p:txBody>
      </p:sp>
      <p:sp>
        <p:nvSpPr>
          <p:cNvPr id="154" name="Shape 154"/>
          <p:cNvSpPr/>
          <p:nvPr/>
        </p:nvSpPr>
        <p:spPr>
          <a:xfrm>
            <a:off x="5204425" y="1810175"/>
            <a:ext cx="2332500" cy="24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MT</a:t>
            </a:r>
          </a:p>
        </p:txBody>
      </p:sp>
      <p:cxnSp>
        <p:nvCxnSpPr>
          <p:cNvPr id="155" name="Shape 155"/>
          <p:cNvCxnSpPr>
            <a:stCxn id="148" idx="3"/>
            <a:endCxn id="152" idx="1"/>
          </p:cNvCxnSpPr>
          <p:nvPr/>
        </p:nvCxnSpPr>
        <p:spPr>
          <a:xfrm flipH="1" rot="10800000">
            <a:off x="1810275" y="2258775"/>
            <a:ext cx="16884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48" idx="3"/>
            <a:endCxn id="153" idx="1"/>
          </p:cNvCxnSpPr>
          <p:nvPr/>
        </p:nvCxnSpPr>
        <p:spPr>
          <a:xfrm>
            <a:off x="1810275" y="2689275"/>
            <a:ext cx="1888500" cy="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50" idx="3"/>
            <a:endCxn id="154" idx="1"/>
          </p:cNvCxnSpPr>
          <p:nvPr/>
        </p:nvCxnSpPr>
        <p:spPr>
          <a:xfrm flipH="1" rot="10800000">
            <a:off x="1810275" y="3032975"/>
            <a:ext cx="33942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/>
          <p:nvPr/>
        </p:nvSpPr>
        <p:spPr>
          <a:xfrm>
            <a:off x="5517725" y="2151875"/>
            <a:ext cx="2410800" cy="22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MT</a:t>
            </a:r>
          </a:p>
        </p:txBody>
      </p:sp>
      <p:cxnSp>
        <p:nvCxnSpPr>
          <p:cNvPr id="159" name="Shape 159"/>
          <p:cNvCxnSpPr>
            <a:stCxn id="150" idx="3"/>
            <a:endCxn id="158" idx="1"/>
          </p:cNvCxnSpPr>
          <p:nvPr/>
        </p:nvCxnSpPr>
        <p:spPr>
          <a:xfrm flipH="1" rot="10800000">
            <a:off x="1810275" y="3296375"/>
            <a:ext cx="37074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Programming Language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CN"/>
              <a:t>MongoDB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Robo 3T - MongoDB GUI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Python</a:t>
            </a:r>
          </a:p>
          <a:p>
            <a:pPr indent="-355600" lvl="0" marL="457200">
              <a:spcBef>
                <a:spcPts val="0"/>
              </a:spcBef>
            </a:pPr>
            <a:r>
              <a:rPr lang="zh-CN"/>
              <a:t>Shell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Analysis Pipeline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898075" cy="377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350" y="1476076"/>
            <a:ext cx="5016300" cy="21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First Results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8525" y="7007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UniprotKB -&gt; PDB Files	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0" y="1273425"/>
            <a:ext cx="38214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PDB to SP webpage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300" y="876225"/>
            <a:ext cx="4401650" cy="29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725" y="3987263"/>
            <a:ext cx="9143999" cy="11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25" y="1693475"/>
            <a:ext cx="3463051" cy="207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>
            <a:endCxn id="187" idx="0"/>
          </p:cNvCxnSpPr>
          <p:nvPr/>
        </p:nvCxnSpPr>
        <p:spPr>
          <a:xfrm flipH="1">
            <a:off x="4505275" y="3648563"/>
            <a:ext cx="1686000" cy="33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333" y="183650"/>
            <a:ext cx="834483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 flipH="1" rot="10800000">
            <a:off x="2362325" y="684225"/>
            <a:ext cx="2127900" cy="13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stCxn id="190" idx="2"/>
          </p:cNvCxnSpPr>
          <p:nvPr/>
        </p:nvCxnSpPr>
        <p:spPr>
          <a:xfrm>
            <a:off x="5196751" y="756350"/>
            <a:ext cx="734400" cy="21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3357575" y="655275"/>
            <a:ext cx="463800" cy="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3778250" y="187725"/>
            <a:ext cx="8100" cy="4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3413175" y="171975"/>
            <a:ext cx="34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3373450" y="164050"/>
            <a:ext cx="0" cy="46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 flipH="1" rot="10800000">
            <a:off x="-66725" y="5143500"/>
            <a:ext cx="6178800" cy="2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4804475" y="5730925"/>
            <a:ext cx="991800" cy="99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2425" y="618350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WildType Table - Columns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Parsing HTML with BASH/regex (BAD!)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Output : PDB-ID | UniprotKB-ID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000" y="618350"/>
            <a:ext cx="3877101" cy="45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57100"/>
            <a:ext cx="4191049" cy="247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flipH="1">
            <a:off x="3417700" y="3548500"/>
            <a:ext cx="1734300" cy="18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0"/>
            <a:ext cx="834483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Shape 209"/>
          <p:cNvCxnSpPr/>
          <p:nvPr/>
        </p:nvCxnSpPr>
        <p:spPr>
          <a:xfrm>
            <a:off x="5843750" y="464050"/>
            <a:ext cx="1233900" cy="70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525" y="4502050"/>
            <a:ext cx="4667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 rot="10800000">
            <a:off x="2381250" y="-10525"/>
            <a:ext cx="0" cy="6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2754825" y="-19200"/>
            <a:ext cx="7800" cy="6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flipH="1" rot="10800000">
            <a:off x="5820050" y="-19200"/>
            <a:ext cx="23700" cy="6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5361850" y="16500"/>
            <a:ext cx="0" cy="53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 txBox="1"/>
          <p:nvPr/>
        </p:nvSpPr>
        <p:spPr>
          <a:xfrm>
            <a:off x="1435750" y="2837325"/>
            <a:ext cx="454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000">
                <a:solidFill>
                  <a:srgbClr val="FF0000"/>
                </a:solidFill>
              </a:rPr>
              <a:t>Repair Enzyme - many structures since 90’s</a:t>
            </a:r>
          </a:p>
          <a:p>
            <a:pPr lvl="0">
              <a:spcBef>
                <a:spcPts val="0"/>
              </a:spcBef>
              <a:buNone/>
            </a:pPr>
            <a:r>
              <a:rPr lang="zh-CN" sz="1000">
                <a:solidFill>
                  <a:srgbClr val="FF0000"/>
                </a:solidFill>
              </a:rPr>
              <a:t>~305 in UniprotKB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5126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2419" r="0" t="0"/>
          <a:stretch/>
        </p:blipFill>
        <p:spPr>
          <a:xfrm>
            <a:off x="6083925" y="0"/>
            <a:ext cx="30078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6" y="298175"/>
            <a:ext cx="7562297" cy="46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215" y="59113"/>
            <a:ext cx="7505084" cy="46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Next Session (3)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CN"/>
              <a:t>1) </a:t>
            </a:r>
            <a:r>
              <a:rPr lang="zh-CN"/>
              <a:t>Collect Mutant PDB files from our cancer data set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Pipeline from VCF to Sequence to PDB</a:t>
            </a:r>
          </a:p>
          <a:p>
            <a:pPr indent="-323850" lvl="2" marL="1371600" rtl="0">
              <a:spcBef>
                <a:spcPts val="0"/>
              </a:spcBef>
            </a:pPr>
            <a:r>
              <a:rPr lang="zh-CN"/>
              <a:t>Intersect VCF files with Human Genome-19 -&gt; Mutated Genome</a:t>
            </a:r>
          </a:p>
          <a:p>
            <a:pPr indent="-323850" lvl="2" marL="1371600" rtl="0">
              <a:spcBef>
                <a:spcPts val="0"/>
              </a:spcBef>
            </a:pPr>
            <a:r>
              <a:rPr lang="zh-CN"/>
              <a:t>Mutated Genome x Human Annotation GTF -&gt; Mutated PDB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2) Collect data from Tools discussed in Session 1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Use WT and Mutant PDB files to collect FoldX information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Create single amino acid substitutions in WT PDB files for precomputation and run SIFT/Polyphen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3) Use this data to fill in tables in our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399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Questions from Last session	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06600" y="110512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-How do we test it?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-Live competition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-Private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-&gt; annotated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-&gt; never tested on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             before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/>
              <a:t>C</a:t>
            </a:r>
            <a:r>
              <a:rPr lang="zh-CN"/>
              <a:t>ritical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/>
              <a:t>A</a:t>
            </a:r>
            <a:r>
              <a:rPr lang="zh-CN"/>
              <a:t>ssessment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/>
              <a:t>G</a:t>
            </a:r>
            <a:r>
              <a:rPr lang="zh-CN"/>
              <a:t>enomic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/>
              <a:t>I</a:t>
            </a:r>
            <a:r>
              <a:rPr lang="zh-CN"/>
              <a:t>nterpretation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00" y="738450"/>
            <a:ext cx="6201801" cy="21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450" y="3015675"/>
            <a:ext cx="5745049" cy="19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Our work during this session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rtl="0">
              <a:spcBef>
                <a:spcPts val="0"/>
              </a:spcBef>
              <a:buSzPct val="110526"/>
            </a:pPr>
            <a:r>
              <a:rPr lang="zh-CN" sz="1900"/>
              <a:t>Database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zh-CN" sz="1900"/>
              <a:t>Data Structure - user friendly (Query), extensibility, aggregation function (further analysis)</a:t>
            </a:r>
          </a:p>
          <a:p>
            <a:pPr indent="-361950" lvl="0" marL="457200" rtl="0">
              <a:spcBef>
                <a:spcPts val="0"/>
              </a:spcBef>
              <a:buSzPct val="110526"/>
            </a:pPr>
            <a:r>
              <a:rPr lang="zh-CN" sz="1900"/>
              <a:t>Data generation - resources</a:t>
            </a:r>
          </a:p>
          <a:p>
            <a:pPr indent="-361950" lvl="1" marL="914400" rtl="0">
              <a:spcBef>
                <a:spcPts val="0"/>
              </a:spcBef>
              <a:buSzPct val="110526"/>
            </a:pPr>
            <a:r>
              <a:rPr lang="zh-CN" sz="1900"/>
              <a:t>python, shell (UniprotKB)</a:t>
            </a:r>
          </a:p>
          <a:p>
            <a:pPr indent="-349250" lvl="1" marL="914400" rtl="0">
              <a:spcBef>
                <a:spcPts val="0"/>
              </a:spcBef>
              <a:buClr>
                <a:srgbClr val="8890A8"/>
              </a:buClr>
              <a:buSzPct val="100000"/>
            </a:pPr>
            <a:r>
              <a:rPr lang="zh-CN" sz="1900">
                <a:solidFill>
                  <a:srgbClr val="8890A8"/>
                </a:solidFill>
              </a:rPr>
              <a:t>vcf, RNA transcripts</a:t>
            </a:r>
          </a:p>
          <a:p>
            <a:pPr indent="-361950" lvl="0" marL="457200" rtl="0">
              <a:spcBef>
                <a:spcPts val="0"/>
              </a:spcBef>
              <a:buSzPct val="110526"/>
            </a:pPr>
            <a:r>
              <a:rPr lang="zh-CN" sz="1900"/>
              <a:t>Pipelines - first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SQL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05000" y="1012500"/>
            <a:ext cx="4175100" cy="479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05000" y="1493942"/>
            <a:ext cx="4175100" cy="28485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W</a:t>
            </a:r>
            <a:r>
              <a:rPr lang="zh-CN" sz="1700"/>
              <a:t>ork with structured data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Support ACID and joins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Limitless indexing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Validate data before it’s added to the database and increase data quality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Most SQL code is portable to other SQL databases</a:t>
            </a:r>
          </a:p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824000" y="1012500"/>
            <a:ext cx="4117500" cy="479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Cons</a:t>
            </a:r>
          </a:p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4824000" y="1493952"/>
            <a:ext cx="4320000" cy="34650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Don’t scale out horizontally very well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Data is normalized ⇒  lots of joins ⇒ affects speed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Don’t support semi-structured data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Full-text search requires third-party tools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Difficult to store high-variability data in tables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zh-CN" sz="1700"/>
              <a:t>Sharding over many servers can be done but requires application code and will be operationally inefficient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05000" y="135000"/>
            <a:ext cx="8536500" cy="675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NoSQL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05000" y="1012500"/>
            <a:ext cx="4175100" cy="479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Pros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05000" y="1493942"/>
            <a:ext cx="4175100" cy="28485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36550" lvl="0" marL="457200">
              <a:spcBef>
                <a:spcPts val="0"/>
              </a:spcBef>
              <a:buSzPct val="100000"/>
            </a:pPr>
            <a:r>
              <a:rPr lang="zh-CN" sz="1700"/>
              <a:t>Can scale out horizontally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Support </a:t>
            </a:r>
            <a:r>
              <a:rPr lang="zh-CN" sz="1700"/>
              <a:t>unstructured and semi-structured data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High availability with BASE and some support ACID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Modular architecture allows components to be exchanged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zh-CN" sz="1700"/>
              <a:t>Lower operational costs are obtained by autosharding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zh-CN" sz="1700"/>
              <a:t>No need for an object-relational mapping layer</a:t>
            </a:r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4824000" y="1012500"/>
            <a:ext cx="4117500" cy="479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Cons</a:t>
            </a:r>
          </a:p>
        </p:txBody>
      </p:sp>
      <p:sp>
        <p:nvSpPr>
          <p:cNvPr id="117" name="Shape 117"/>
          <p:cNvSpPr txBox="1"/>
          <p:nvPr>
            <p:ph idx="4" type="body"/>
          </p:nvPr>
        </p:nvSpPr>
        <p:spPr>
          <a:xfrm>
            <a:off x="4824000" y="1493951"/>
            <a:ext cx="4117500" cy="3172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CN"/>
              <a:t>Weaker or eventual consistency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Limited support for joins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Data is denormalized, requiring mass updates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Limited indexing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The document store has its own proprietary non-standard query language ⇒ prohibits portability</a:t>
            </a:r>
          </a:p>
          <a:p>
            <a:pPr indent="-355600" lvl="0" marL="457200">
              <a:spcBef>
                <a:spcPts val="0"/>
              </a:spcBef>
            </a:pPr>
            <a:r>
              <a:rPr lang="zh-CN"/>
              <a:t>Don’t work with existing reporting and OLAP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Reasons to choose NoSQL database for our project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CN"/>
              <a:t>SQL</a:t>
            </a:r>
            <a:r>
              <a:rPr lang="zh-CN"/>
              <a:t> database is normalized, which needs lots of joins and affects the speed. ⇒ want a denormalized database.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CN"/>
              <a:t>Our database needs to be scaled out  horizontally (e.g. want to add more analysis result in the future).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SQL database has ACID properties that more focus on consistency, but our database requires more availability. ⇒  choose BASE systems tend to be much simpler and faster.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CN"/>
              <a:t>Data can be flexible, i.e. don't need to pre-defined our data structure. ⇒ NoSQL support unstructured or semi-structured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NoSQL database types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Key-value stores[Redis]: offer very high speed via the less complicated data model.(Anything can be stored as a value, but only key can be queried.)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Column stores[Cassandra]:  are fast and can be nearly as simple as Key-Value Stores, which is good for storing data and compress data.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Graph stores[Neo4j]: They are not typically scalable, but do have some great uses and they are really good for storing relationships.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b="1" lang="zh-CN"/>
              <a:t>Document stores[MongoDB]</a:t>
            </a:r>
            <a:r>
              <a:rPr lang="zh-CN"/>
              <a:t>: All information can be stored in one document. </a:t>
            </a:r>
            <a:br>
              <a:rPr lang="zh-CN"/>
            </a:br>
            <a:r>
              <a:rPr lang="zh-CN"/>
              <a:t>⇒  Have a flexible schemas, dynamic queries, defined indexes, good performance on big DB(since it can store data as binary format, e.g. bson).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MongoDB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P</a:t>
            </a:r>
            <a:r>
              <a:rPr lang="zh-CN"/>
              <a:t>opular open-source document-oriented database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D</a:t>
            </a:r>
            <a:r>
              <a:rPr lang="zh-CN"/>
              <a:t>ata objects are inherently hierarchical, tree-like structures (most notably JSON or XML, JSON enables transferring data between servers and web apps with the use of the human-readable format.)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CN"/>
              <a:t>Have a flexible schemas, dynamic queries, defined indexes, good performance on big data application. 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CN"/>
              <a:t>Examples: order data, customer data, log data, product catalog, user generated content (chat sessions, tweets, blog posts, ratings, comments). Fastest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Collections and fields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CN"/>
              <a:t>Collection (“table” in SQL): WT (protein), MT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CN"/>
              <a:t>Field (“column” in SQL): 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WT: seqence detail - FoldX; domain - Pfam; graph - IUPred; score - Tango</a:t>
            </a:r>
          </a:p>
          <a:p>
            <a:pPr indent="-323850" lvl="2" marL="1371600" rtl="0">
              <a:spcBef>
                <a:spcPts val="300"/>
              </a:spcBef>
              <a:buSzPct val="100000"/>
              <a:buFont typeface="Arial"/>
            </a:pPr>
            <a:r>
              <a:rPr lang="zh-CN" sz="1500"/>
              <a:t>Document (“row” in SQL): SNPs (embedded)</a:t>
            </a:r>
          </a:p>
          <a:p>
            <a:pPr indent="-292100" lvl="3" marL="1828800" rtl="0">
              <a:spcBef>
                <a:spcPts val="0"/>
              </a:spcBef>
              <a:buSzPct val="83333"/>
            </a:pPr>
            <a:r>
              <a:rPr lang="zh-CN" sz="1200"/>
              <a:t>position; codon; nucleotide; AA; gene structure; Domain (boolean); IUPred (numeric)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zh-CN"/>
              <a:t>MT: nucleotide; AA; coverage; </a:t>
            </a:r>
            <a:r>
              <a:rPr lang="zh-CN"/>
              <a:t>seqence detail </a:t>
            </a:r>
            <a:r>
              <a:rPr b="1" lang="zh-CN"/>
              <a:t>ddG</a:t>
            </a:r>
            <a:r>
              <a:rPr lang="zh-CN"/>
              <a:t>- FoldX; domain - Pfam; graph - IUPred; score, </a:t>
            </a:r>
            <a:r>
              <a:rPr b="1" lang="zh-CN"/>
              <a:t>dTango</a:t>
            </a:r>
            <a:r>
              <a:rPr lang="zh-CN"/>
              <a:t> - Tango; Polyphen; SIFT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