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0" clrIdx="0">
    <p:extLst>
      <p:ext uri="{19B8F6BF-5375-455C-9EA6-DF929625EA0E}">
        <p15:presenceInfo xmlns:p15="http://schemas.microsoft.com/office/powerpoint/2012/main" userId="" providerId="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43"/>
  </p:normalViewPr>
  <p:slideViewPr>
    <p:cSldViewPr snapToGrid="0" snapToObjects="1">
      <p:cViewPr varScale="1">
        <p:scale>
          <a:sx n="81" d="100"/>
          <a:sy n="81" d="100"/>
        </p:scale>
        <p:origin x="20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commentAuthors" Target="commentAuthors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D34CF3-E938-AD47-B9BA-BA60A1814225}" type="doc">
      <dgm:prSet loTypeId="urn:microsoft.com/office/officeart/2005/8/layout/process2" loCatId="" qsTypeId="urn:microsoft.com/office/officeart/2005/8/quickstyle/simple4" qsCatId="simple" csTypeId="urn:microsoft.com/office/officeart/2005/8/colors/accent1_2" csCatId="accent1" phldr="1"/>
      <dgm:spPr/>
    </dgm:pt>
    <dgm:pt modelId="{60E1B8A5-C3C4-1B47-BB4D-28D1CB7BCD37}">
      <dgm:prSet phldrT="[Text]"/>
      <dgm:spPr/>
      <dgm:t>
        <a:bodyPr/>
        <a:lstStyle/>
        <a:p>
          <a:r>
            <a:rPr lang="en-US" altLang="zh-CN" dirty="0" smtClean="0"/>
            <a:t>Find</a:t>
          </a:r>
          <a:r>
            <a:rPr lang="zh-CN" altLang="en-US" baseline="0" dirty="0" smtClean="0"/>
            <a:t> </a:t>
          </a:r>
          <a:r>
            <a:rPr lang="en-US" altLang="zh-CN" baseline="0" dirty="0" smtClean="0"/>
            <a:t>baby's</a:t>
          </a:r>
          <a:r>
            <a:rPr lang="zh-CN" altLang="en-US" baseline="0" dirty="0" smtClean="0"/>
            <a:t> </a:t>
          </a:r>
          <a:r>
            <a:rPr lang="en-US" altLang="zh-CN" baseline="0" dirty="0" smtClean="0"/>
            <a:t>birthday</a:t>
          </a:r>
          <a:endParaRPr lang="en-US" dirty="0"/>
        </a:p>
      </dgm:t>
    </dgm:pt>
    <dgm:pt modelId="{4A86B5A1-9E21-1C42-AA75-1ABEF9C0F4E4}" type="parTrans" cxnId="{CD68EE2E-B47E-8548-BDC2-93E6ECB93983}">
      <dgm:prSet/>
      <dgm:spPr/>
      <dgm:t>
        <a:bodyPr/>
        <a:lstStyle/>
        <a:p>
          <a:endParaRPr lang="en-US"/>
        </a:p>
      </dgm:t>
    </dgm:pt>
    <dgm:pt modelId="{9B3E3412-4B5A-B44D-86F9-8F45B74CD3A0}" type="sibTrans" cxnId="{CD68EE2E-B47E-8548-BDC2-93E6ECB93983}">
      <dgm:prSet/>
      <dgm:spPr/>
      <dgm:t>
        <a:bodyPr/>
        <a:lstStyle/>
        <a:p>
          <a:endParaRPr lang="en-US"/>
        </a:p>
      </dgm:t>
    </dgm:pt>
    <dgm:pt modelId="{8C40E681-D194-3B46-9F89-1E49F682D1F4}">
      <dgm:prSet phldrT="[Text]"/>
      <dgm:spPr/>
      <dgm:t>
        <a:bodyPr/>
        <a:lstStyle/>
        <a:p>
          <a:r>
            <a:rPr lang="en-US" altLang="zh-CN" dirty="0" smtClean="0"/>
            <a:t>Set</a:t>
          </a:r>
          <a:r>
            <a:rPr lang="zh-CN" altLang="en-US" baseline="0" dirty="0" smtClean="0"/>
            <a:t> </a:t>
          </a:r>
          <a:r>
            <a:rPr lang="en-US" altLang="zh-CN" baseline="0" dirty="0" smtClean="0"/>
            <a:t>l</a:t>
          </a:r>
          <a:r>
            <a:rPr lang="en-US" altLang="zh-CN" dirty="0" smtClean="0"/>
            <a:t>abel</a:t>
          </a:r>
          <a:r>
            <a:rPr lang="zh-CN" altLang="en-US" dirty="0" smtClean="0"/>
            <a:t> </a:t>
          </a:r>
          <a:r>
            <a:rPr lang="en-US" altLang="zh-CN" dirty="0" smtClean="0"/>
            <a:t>for</a:t>
          </a:r>
          <a:r>
            <a:rPr lang="zh-CN" altLang="en-US" dirty="0" smtClean="0"/>
            <a:t> </a:t>
          </a:r>
          <a:r>
            <a:rPr lang="en-US" altLang="zh-CN" dirty="0" smtClean="0"/>
            <a:t>user</a:t>
          </a:r>
          <a:endParaRPr lang="en-US" dirty="0"/>
        </a:p>
      </dgm:t>
    </dgm:pt>
    <dgm:pt modelId="{D416A879-7390-F746-99F5-AE145F2C92EB}" type="parTrans" cxnId="{D0D0FA10-CE9B-B14B-9399-2C0B873AB52A}">
      <dgm:prSet/>
      <dgm:spPr/>
      <dgm:t>
        <a:bodyPr/>
        <a:lstStyle/>
        <a:p>
          <a:endParaRPr lang="en-US"/>
        </a:p>
      </dgm:t>
    </dgm:pt>
    <dgm:pt modelId="{C69279D6-EB76-394A-974F-08402869C7F1}" type="sibTrans" cxnId="{D0D0FA10-CE9B-B14B-9399-2C0B873AB52A}">
      <dgm:prSet/>
      <dgm:spPr/>
      <dgm:t>
        <a:bodyPr/>
        <a:lstStyle/>
        <a:p>
          <a:endParaRPr lang="en-US"/>
        </a:p>
      </dgm:t>
    </dgm:pt>
    <dgm:pt modelId="{7829ECDB-BBD5-C644-B851-FA7305E54793}" type="pres">
      <dgm:prSet presAssocID="{7ED34CF3-E938-AD47-B9BA-BA60A1814225}" presName="linearFlow" presStyleCnt="0">
        <dgm:presLayoutVars>
          <dgm:resizeHandles val="exact"/>
        </dgm:presLayoutVars>
      </dgm:prSet>
      <dgm:spPr/>
    </dgm:pt>
    <dgm:pt modelId="{484E6B32-6452-7D4F-B049-64BFA9F39702}" type="pres">
      <dgm:prSet presAssocID="{60E1B8A5-C3C4-1B47-BB4D-28D1CB7BCD37}" presName="node" presStyleLbl="node1" presStyleIdx="0" presStyleCnt="2">
        <dgm:presLayoutVars>
          <dgm:bulletEnabled val="1"/>
        </dgm:presLayoutVars>
      </dgm:prSet>
      <dgm:spPr/>
    </dgm:pt>
    <dgm:pt modelId="{4EA12B14-02D6-1F4C-9FD5-B45E8383DFE5}" type="pres">
      <dgm:prSet presAssocID="{9B3E3412-4B5A-B44D-86F9-8F45B74CD3A0}" presName="sibTrans" presStyleLbl="sibTrans2D1" presStyleIdx="0" presStyleCnt="1"/>
      <dgm:spPr/>
    </dgm:pt>
    <dgm:pt modelId="{A794A406-FE3A-954E-99BA-FF250D42D819}" type="pres">
      <dgm:prSet presAssocID="{9B3E3412-4B5A-B44D-86F9-8F45B74CD3A0}" presName="connectorText" presStyleLbl="sibTrans2D1" presStyleIdx="0" presStyleCnt="1"/>
      <dgm:spPr/>
    </dgm:pt>
    <dgm:pt modelId="{573636B3-9D72-3849-8821-B69BBFC9607F}" type="pres">
      <dgm:prSet presAssocID="{8C40E681-D194-3B46-9F89-1E49F682D1F4}" presName="node" presStyleLbl="node1" presStyleIdx="1" presStyleCnt="2">
        <dgm:presLayoutVars>
          <dgm:bulletEnabled val="1"/>
        </dgm:presLayoutVars>
      </dgm:prSet>
      <dgm:spPr/>
    </dgm:pt>
  </dgm:ptLst>
  <dgm:cxnLst>
    <dgm:cxn modelId="{4138CD3D-4D63-5D47-9D3C-70C23CAEF2F2}" type="presOf" srcId="{7ED34CF3-E938-AD47-B9BA-BA60A1814225}" destId="{7829ECDB-BBD5-C644-B851-FA7305E54793}" srcOrd="0" destOrd="0" presId="urn:microsoft.com/office/officeart/2005/8/layout/process2"/>
    <dgm:cxn modelId="{ACA66E4A-0EA0-3F46-9695-7B7DEFA80F8D}" type="presOf" srcId="{8C40E681-D194-3B46-9F89-1E49F682D1F4}" destId="{573636B3-9D72-3849-8821-B69BBFC9607F}" srcOrd="0" destOrd="0" presId="urn:microsoft.com/office/officeart/2005/8/layout/process2"/>
    <dgm:cxn modelId="{CD68EE2E-B47E-8548-BDC2-93E6ECB93983}" srcId="{7ED34CF3-E938-AD47-B9BA-BA60A1814225}" destId="{60E1B8A5-C3C4-1B47-BB4D-28D1CB7BCD37}" srcOrd="0" destOrd="0" parTransId="{4A86B5A1-9E21-1C42-AA75-1ABEF9C0F4E4}" sibTransId="{9B3E3412-4B5A-B44D-86F9-8F45B74CD3A0}"/>
    <dgm:cxn modelId="{22A3AE06-3A8B-9B4A-8B28-AACA7B6D2BCF}" type="presOf" srcId="{60E1B8A5-C3C4-1B47-BB4D-28D1CB7BCD37}" destId="{484E6B32-6452-7D4F-B049-64BFA9F39702}" srcOrd="0" destOrd="0" presId="urn:microsoft.com/office/officeart/2005/8/layout/process2"/>
    <dgm:cxn modelId="{F9FC9BA7-BFD8-AC4E-A003-0153A19DCB91}" type="presOf" srcId="{9B3E3412-4B5A-B44D-86F9-8F45B74CD3A0}" destId="{A794A406-FE3A-954E-99BA-FF250D42D819}" srcOrd="1" destOrd="0" presId="urn:microsoft.com/office/officeart/2005/8/layout/process2"/>
    <dgm:cxn modelId="{AA458F00-C638-3B49-A7C6-86F2BCBE1C66}" type="presOf" srcId="{9B3E3412-4B5A-B44D-86F9-8F45B74CD3A0}" destId="{4EA12B14-02D6-1F4C-9FD5-B45E8383DFE5}" srcOrd="0" destOrd="0" presId="urn:microsoft.com/office/officeart/2005/8/layout/process2"/>
    <dgm:cxn modelId="{D0D0FA10-CE9B-B14B-9399-2C0B873AB52A}" srcId="{7ED34CF3-E938-AD47-B9BA-BA60A1814225}" destId="{8C40E681-D194-3B46-9F89-1E49F682D1F4}" srcOrd="1" destOrd="0" parTransId="{D416A879-7390-F746-99F5-AE145F2C92EB}" sibTransId="{C69279D6-EB76-394A-974F-08402869C7F1}"/>
    <dgm:cxn modelId="{5C7AFC37-A789-F140-9839-CB83F088E002}" type="presParOf" srcId="{7829ECDB-BBD5-C644-B851-FA7305E54793}" destId="{484E6B32-6452-7D4F-B049-64BFA9F39702}" srcOrd="0" destOrd="0" presId="urn:microsoft.com/office/officeart/2005/8/layout/process2"/>
    <dgm:cxn modelId="{AC4DE0F0-704B-A941-BA8C-1ED9C5EB90DA}" type="presParOf" srcId="{7829ECDB-BBD5-C644-B851-FA7305E54793}" destId="{4EA12B14-02D6-1F4C-9FD5-B45E8383DFE5}" srcOrd="1" destOrd="0" presId="urn:microsoft.com/office/officeart/2005/8/layout/process2"/>
    <dgm:cxn modelId="{1E8698B9-DBEF-8D49-B2AA-64B6B94305A1}" type="presParOf" srcId="{4EA12B14-02D6-1F4C-9FD5-B45E8383DFE5}" destId="{A794A406-FE3A-954E-99BA-FF250D42D819}" srcOrd="0" destOrd="0" presId="urn:microsoft.com/office/officeart/2005/8/layout/process2"/>
    <dgm:cxn modelId="{8B50F7EC-4AED-1646-BBAB-491E1E8369ED}" type="presParOf" srcId="{7829ECDB-BBD5-C644-B851-FA7305E54793}" destId="{573636B3-9D72-3849-8821-B69BBFC9607F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4E6B32-6452-7D4F-B049-64BFA9F39702}">
      <dsp:nvSpPr>
        <dsp:cNvPr id="0" name=""/>
        <dsp:cNvSpPr/>
      </dsp:nvSpPr>
      <dsp:spPr>
        <a:xfrm>
          <a:off x="78403" y="383"/>
          <a:ext cx="2262324" cy="12568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Find</a:t>
          </a:r>
          <a:r>
            <a:rPr lang="zh-CN" altLang="en-US" sz="3200" kern="1200" baseline="0" dirty="0" smtClean="0"/>
            <a:t> </a:t>
          </a:r>
          <a:r>
            <a:rPr lang="en-US" altLang="zh-CN" sz="3200" kern="1200" baseline="0" dirty="0" smtClean="0"/>
            <a:t>baby's</a:t>
          </a:r>
          <a:r>
            <a:rPr lang="zh-CN" altLang="en-US" sz="3200" kern="1200" baseline="0" dirty="0" smtClean="0"/>
            <a:t> </a:t>
          </a:r>
          <a:r>
            <a:rPr lang="en-US" altLang="zh-CN" sz="3200" kern="1200" baseline="0" dirty="0" smtClean="0"/>
            <a:t>birthday</a:t>
          </a:r>
          <a:endParaRPr lang="en-US" sz="3200" kern="1200" dirty="0"/>
        </a:p>
      </dsp:txBody>
      <dsp:txXfrm>
        <a:off x="115215" y="37195"/>
        <a:ext cx="2188700" cy="1183222"/>
      </dsp:txXfrm>
    </dsp:sp>
    <dsp:sp modelId="{4EA12B14-02D6-1F4C-9FD5-B45E8383DFE5}">
      <dsp:nvSpPr>
        <dsp:cNvPr id="0" name=""/>
        <dsp:cNvSpPr/>
      </dsp:nvSpPr>
      <dsp:spPr>
        <a:xfrm rot="5400000">
          <a:off x="973906" y="1288651"/>
          <a:ext cx="471317" cy="56558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 rot="-5400000">
        <a:off x="1039891" y="1335783"/>
        <a:ext cx="339349" cy="329922"/>
      </dsp:txXfrm>
    </dsp:sp>
    <dsp:sp modelId="{573636B3-9D72-3849-8821-B69BBFC9607F}">
      <dsp:nvSpPr>
        <dsp:cNvPr id="0" name=""/>
        <dsp:cNvSpPr/>
      </dsp:nvSpPr>
      <dsp:spPr>
        <a:xfrm>
          <a:off x="78403" y="1885653"/>
          <a:ext cx="2262324" cy="12568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Set</a:t>
          </a:r>
          <a:r>
            <a:rPr lang="zh-CN" altLang="en-US" sz="3200" kern="1200" baseline="0" dirty="0" smtClean="0"/>
            <a:t> </a:t>
          </a:r>
          <a:r>
            <a:rPr lang="en-US" altLang="zh-CN" sz="3200" kern="1200" baseline="0" dirty="0" smtClean="0"/>
            <a:t>l</a:t>
          </a:r>
          <a:r>
            <a:rPr lang="en-US" altLang="zh-CN" sz="3200" kern="1200" dirty="0" smtClean="0"/>
            <a:t>abel</a:t>
          </a:r>
          <a:r>
            <a:rPr lang="zh-CN" altLang="en-US" sz="3200" kern="1200" dirty="0" smtClean="0"/>
            <a:t> </a:t>
          </a:r>
          <a:r>
            <a:rPr lang="en-US" altLang="zh-CN" sz="3200" kern="1200" dirty="0" smtClean="0"/>
            <a:t>for</a:t>
          </a:r>
          <a:r>
            <a:rPr lang="zh-CN" altLang="en-US" sz="3200" kern="1200" dirty="0" smtClean="0"/>
            <a:t> </a:t>
          </a:r>
          <a:r>
            <a:rPr lang="en-US" altLang="zh-CN" sz="3200" kern="1200" dirty="0" smtClean="0"/>
            <a:t>user</a:t>
          </a:r>
          <a:endParaRPr lang="en-US" sz="3200" kern="1200" dirty="0"/>
        </a:p>
      </dsp:txBody>
      <dsp:txXfrm>
        <a:off x="115215" y="1922465"/>
        <a:ext cx="2188700" cy="11832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CN" b="1" dirty="0" smtClean="0"/>
              <a:t>Life</a:t>
            </a:r>
            <a:r>
              <a:rPr lang="en-US" altLang="zh-CN" b="1" dirty="0" smtClean="0"/>
              <a:t>-stage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Prediction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for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Product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Recommendation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in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E-commerce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zh-CN" altLang="en-US" dirty="0" smtClean="0"/>
          </a:p>
          <a:p>
            <a:pPr algn="l"/>
            <a:r>
              <a:rPr lang="en-US" altLang="zh-CN" dirty="0" smtClean="0"/>
              <a:t>Team</a:t>
            </a:r>
            <a:r>
              <a:rPr lang="zh-CN" altLang="en-US" dirty="0" smtClean="0"/>
              <a:t> </a:t>
            </a:r>
            <a:r>
              <a:rPr lang="en-US" altLang="zh-CN" dirty="0" smtClean="0"/>
              <a:t>member:</a:t>
            </a:r>
            <a:r>
              <a:rPr lang="zh-CN" altLang="en-US" dirty="0" smtClean="0"/>
              <a:t> </a:t>
            </a:r>
          </a:p>
          <a:p>
            <a:pPr algn="l"/>
            <a:r>
              <a:rPr lang="zh-CN" altLang="en-US" dirty="0" smtClean="0"/>
              <a:t> </a:t>
            </a:r>
            <a:r>
              <a:rPr lang="en-US" altLang="zh-CN" dirty="0" err="1" smtClean="0"/>
              <a:t>Xubin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Zhuge</a:t>
            </a:r>
            <a:r>
              <a:rPr lang="en-US" altLang="zh-CN" dirty="0" smtClean="0"/>
              <a:t>,</a:t>
            </a:r>
            <a:r>
              <a:rPr lang="zh-CN" altLang="en-US" dirty="0" smtClean="0"/>
              <a:t>  </a:t>
            </a:r>
            <a:r>
              <a:rPr lang="en-US" altLang="zh-CN" dirty="0" err="1" smtClean="0"/>
              <a:t>Yuqi</a:t>
            </a:r>
            <a:r>
              <a:rPr lang="zh-CN" altLang="en-US" dirty="0" smtClean="0"/>
              <a:t> </a:t>
            </a:r>
            <a:r>
              <a:rPr lang="en-US" altLang="zh-CN" dirty="0" smtClean="0"/>
              <a:t>Zhang,</a:t>
            </a:r>
            <a:r>
              <a:rPr lang="zh-CN" altLang="en-US" dirty="0" smtClean="0"/>
              <a:t> </a:t>
            </a:r>
            <a:r>
              <a:rPr lang="en-US" altLang="zh-CN" dirty="0" smtClean="0"/>
              <a:t>Rui</a:t>
            </a:r>
            <a:r>
              <a:rPr lang="zh-CN" altLang="en-US" dirty="0" smtClean="0"/>
              <a:t> </a:t>
            </a:r>
            <a:r>
              <a:rPr lang="en-US" altLang="zh-CN" dirty="0" smtClean="0"/>
              <a:t>Chang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359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559676"/>
            <a:ext cx="10018713" cy="1014413"/>
          </a:xfrm>
        </p:spPr>
        <p:txBody>
          <a:bodyPr/>
          <a:lstStyle/>
          <a:p>
            <a:r>
              <a:rPr lang="en-US" altLang="zh-CN" b="1" dirty="0" smtClean="0"/>
              <a:t>Mum-baby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Domain: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An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Efficient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Solution</a:t>
            </a:r>
            <a:endParaRPr lang="en-US" b="1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8045423"/>
              </p:ext>
            </p:extLst>
          </p:nvPr>
        </p:nvGraphicFramePr>
        <p:xfrm>
          <a:off x="1720794" y="1974631"/>
          <a:ext cx="5058377" cy="3250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9130"/>
                <a:gridCol w="3419247"/>
              </a:tblGrid>
              <a:tr h="5418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Label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Baby</a:t>
                      </a:r>
                      <a:r>
                        <a:rPr lang="zh-CN" altLang="en-US" sz="2000" dirty="0" smtClean="0"/>
                        <a:t> </a:t>
                      </a:r>
                      <a:r>
                        <a:rPr lang="en-US" altLang="zh-CN" sz="2000" dirty="0" smtClean="0"/>
                        <a:t>Age</a:t>
                      </a:r>
                      <a:r>
                        <a:rPr lang="zh-CN" altLang="en-US" sz="2000" dirty="0" smtClean="0"/>
                        <a:t> </a:t>
                      </a:r>
                      <a:r>
                        <a:rPr lang="en-US" altLang="zh-CN" sz="2000" dirty="0" smtClean="0"/>
                        <a:t>Category(life</a:t>
                      </a:r>
                      <a:r>
                        <a:rPr lang="zh-CN" altLang="en-US" sz="2000" dirty="0" smtClean="0"/>
                        <a:t> </a:t>
                      </a:r>
                      <a:r>
                        <a:rPr lang="en-US" altLang="zh-CN" sz="2000" dirty="0" smtClean="0"/>
                        <a:t>stage)</a:t>
                      </a:r>
                      <a:endParaRPr lang="en-US" sz="2000" dirty="0"/>
                    </a:p>
                  </a:txBody>
                  <a:tcPr/>
                </a:tc>
              </a:tr>
              <a:tr h="5418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+mn-lt"/>
                        </a:rPr>
                        <a:t>Pregnant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5418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+mn-lt"/>
                        </a:rPr>
                        <a:t>New</a:t>
                      </a:r>
                      <a:r>
                        <a:rPr lang="zh-CN" altLang="en-US" sz="2000" dirty="0" smtClean="0">
                          <a:latin typeface="+mn-lt"/>
                        </a:rPr>
                        <a:t> </a:t>
                      </a:r>
                      <a:r>
                        <a:rPr lang="en-US" altLang="zh-CN" sz="2000" dirty="0" smtClean="0">
                          <a:latin typeface="+mn-lt"/>
                        </a:rPr>
                        <a:t>born-6</a:t>
                      </a:r>
                      <a:r>
                        <a:rPr lang="zh-CN" altLang="en-US" sz="2000" dirty="0" smtClean="0">
                          <a:latin typeface="+mn-lt"/>
                        </a:rPr>
                        <a:t> </a:t>
                      </a:r>
                      <a:r>
                        <a:rPr lang="en-US" altLang="zh-CN" sz="2000" dirty="0" smtClean="0">
                          <a:latin typeface="+mn-lt"/>
                        </a:rPr>
                        <a:t>months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5418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+mn-lt"/>
                        </a:rPr>
                        <a:t>6</a:t>
                      </a:r>
                      <a:r>
                        <a:rPr lang="zh-CN" altLang="en-US" sz="2000" dirty="0" smtClean="0">
                          <a:latin typeface="+mn-lt"/>
                        </a:rPr>
                        <a:t> </a:t>
                      </a:r>
                      <a:r>
                        <a:rPr lang="en-US" altLang="zh-CN" sz="2000" dirty="0" smtClean="0">
                          <a:latin typeface="+mn-lt"/>
                        </a:rPr>
                        <a:t>months</a:t>
                      </a:r>
                      <a:r>
                        <a:rPr lang="zh-CN" altLang="en-US" sz="2000" dirty="0" smtClean="0">
                          <a:latin typeface="+mn-lt"/>
                        </a:rPr>
                        <a:t> </a:t>
                      </a:r>
                      <a:r>
                        <a:rPr lang="en-US" altLang="zh-CN" sz="2000" dirty="0" smtClean="0">
                          <a:latin typeface="+mn-lt"/>
                        </a:rPr>
                        <a:t>–</a:t>
                      </a:r>
                      <a:r>
                        <a:rPr lang="zh-CN" altLang="en-US" sz="2000" dirty="0" smtClean="0">
                          <a:latin typeface="+mn-lt"/>
                        </a:rPr>
                        <a:t> </a:t>
                      </a:r>
                      <a:r>
                        <a:rPr lang="en-US" altLang="zh-CN" sz="2000" dirty="0" smtClean="0">
                          <a:latin typeface="+mn-lt"/>
                        </a:rPr>
                        <a:t>1</a:t>
                      </a:r>
                      <a:r>
                        <a:rPr lang="zh-CN" altLang="en-US" sz="2000" dirty="0" smtClean="0">
                          <a:latin typeface="+mn-lt"/>
                        </a:rPr>
                        <a:t> </a:t>
                      </a:r>
                      <a:r>
                        <a:rPr lang="en-US" altLang="zh-CN" sz="2000" dirty="0" smtClean="0">
                          <a:latin typeface="+mn-lt"/>
                        </a:rPr>
                        <a:t>year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5418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aseline="0" smtClean="0">
                          <a:latin typeface="+mn-lt"/>
                        </a:rPr>
                        <a:t>  </a:t>
                      </a:r>
                      <a:r>
                        <a:rPr lang="en-US" altLang="zh-CN" sz="2000" baseline="0" smtClean="0">
                          <a:latin typeface="+mn-lt"/>
                        </a:rPr>
                        <a:t>1-3</a:t>
                      </a:r>
                      <a:r>
                        <a:rPr lang="zh-CN" altLang="en-US" sz="2000" baseline="0" smtClean="0">
                          <a:latin typeface="+mn-lt"/>
                        </a:rPr>
                        <a:t> </a:t>
                      </a:r>
                      <a:r>
                        <a:rPr lang="en-US" altLang="zh-CN" sz="2000" baseline="0" smtClean="0">
                          <a:latin typeface="+mn-lt"/>
                        </a:rPr>
                        <a:t>years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5418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+mn-lt"/>
                        </a:rPr>
                        <a:t>3-6</a:t>
                      </a:r>
                      <a:r>
                        <a:rPr lang="zh-CN" altLang="en-US" sz="2000" dirty="0" smtClean="0">
                          <a:latin typeface="+mn-lt"/>
                        </a:rPr>
                        <a:t> </a:t>
                      </a:r>
                      <a:r>
                        <a:rPr lang="en-US" altLang="zh-CN" sz="2000" dirty="0" smtClean="0">
                          <a:latin typeface="+mn-lt"/>
                        </a:rPr>
                        <a:t>years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720794" y="5626021"/>
            <a:ext cx="5405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Life-stage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labels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for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Mom-baby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domain</a:t>
            </a:r>
            <a:endParaRPr lang="en-US" sz="2400" b="1" dirty="0"/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1948637905"/>
              </p:ext>
            </p:extLst>
          </p:nvPr>
        </p:nvGraphicFramePr>
        <p:xfrm>
          <a:off x="7740868" y="1986455"/>
          <a:ext cx="2419131" cy="3142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740868" y="5579854"/>
            <a:ext cx="2617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In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training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process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8155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496614"/>
            <a:ext cx="10018713" cy="1300655"/>
          </a:xfrm>
        </p:spPr>
        <p:txBody>
          <a:bodyPr>
            <a:normAutofit/>
          </a:bodyPr>
          <a:lstStyle/>
          <a:p>
            <a:r>
              <a:rPr lang="en-US" altLang="zh-CN" sz="4400" b="1" dirty="0" smtClean="0"/>
              <a:t>Feature</a:t>
            </a:r>
            <a:r>
              <a:rPr lang="en-US" altLang="zh-CN" sz="4400" b="1" dirty="0" smtClean="0"/>
              <a:t>s</a:t>
            </a:r>
            <a:r>
              <a:rPr lang="zh-CN" altLang="en-US" sz="4400" b="1" dirty="0" smtClean="0"/>
              <a:t> </a:t>
            </a:r>
            <a:r>
              <a:rPr lang="en-US" altLang="zh-CN" sz="4400" b="1" dirty="0" smtClean="0"/>
              <a:t>for</a:t>
            </a:r>
            <a:r>
              <a:rPr lang="zh-CN" altLang="en-US" sz="4400" b="1" dirty="0" smtClean="0"/>
              <a:t> </a:t>
            </a:r>
            <a:r>
              <a:rPr lang="en-US" altLang="zh-CN" sz="4400" b="1" dirty="0" smtClean="0"/>
              <a:t>the</a:t>
            </a:r>
            <a:r>
              <a:rPr lang="zh-CN" altLang="en-US" sz="4400" b="1" dirty="0" smtClean="0"/>
              <a:t> </a:t>
            </a:r>
            <a:r>
              <a:rPr lang="en-US" altLang="zh-CN" sz="4400" b="1" dirty="0" smtClean="0"/>
              <a:t>Classifier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86455"/>
            <a:ext cx="10018713" cy="3804745"/>
          </a:xfrm>
        </p:spPr>
        <p:txBody>
          <a:bodyPr>
            <a:normAutofit/>
          </a:bodyPr>
          <a:lstStyle/>
          <a:p>
            <a:r>
              <a:rPr lang="en-US" altLang="zh-CN" sz="2800" b="1" dirty="0" smtClean="0"/>
              <a:t>Category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features:</a:t>
            </a:r>
            <a:r>
              <a:rPr lang="zh-CN" altLang="en-US" sz="2800" b="1" dirty="0" smtClean="0"/>
              <a:t> </a:t>
            </a:r>
            <a:r>
              <a:rPr lang="en-US" altLang="zh-CN" sz="2800" dirty="0" smtClean="0"/>
              <a:t>all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items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are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mapped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to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category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hierarchy.</a:t>
            </a:r>
            <a:endParaRPr lang="zh-CN" altLang="en-US" sz="2800" dirty="0" smtClean="0"/>
          </a:p>
          <a:p>
            <a:r>
              <a:rPr lang="en-US" altLang="zh-CN" sz="2800" b="1" dirty="0" smtClean="0"/>
              <a:t>Queries:</a:t>
            </a:r>
            <a:r>
              <a:rPr lang="zh-CN" altLang="en-US" sz="2800" b="1" dirty="0" smtClean="0"/>
              <a:t> </a:t>
            </a:r>
            <a:r>
              <a:rPr lang="en-US" altLang="zh-CN" sz="2800" dirty="0" smtClean="0"/>
              <a:t>user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product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search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activities.</a:t>
            </a:r>
            <a:endParaRPr lang="zh-CN" altLang="en-US" sz="2800" dirty="0" smtClean="0"/>
          </a:p>
          <a:p>
            <a:r>
              <a:rPr lang="en-US" altLang="zh-CN" sz="2800" b="1" dirty="0" smtClean="0"/>
              <a:t>Product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property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features:</a:t>
            </a:r>
            <a:r>
              <a:rPr lang="zh-CN" altLang="en-US" sz="2800" b="1" dirty="0" smtClean="0"/>
              <a:t> </a:t>
            </a:r>
            <a:r>
              <a:rPr lang="en-US" altLang="zh-CN" sz="2800" dirty="0" smtClean="0"/>
              <a:t>meta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data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of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product.</a:t>
            </a:r>
            <a:r>
              <a:rPr lang="zh-CN" altLang="en-US" sz="2800" dirty="0" smtClean="0"/>
              <a:t>  </a:t>
            </a:r>
            <a:r>
              <a:rPr lang="en-US" altLang="zh-CN" sz="2800" dirty="0" err="1" smtClean="0"/>
              <a:t>Eg</a:t>
            </a:r>
            <a:r>
              <a:rPr lang="en-US" altLang="zh-CN" sz="2800" dirty="0" smtClean="0"/>
              <a:t>.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’Size’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“M”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“L”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or</a:t>
            </a:r>
            <a:r>
              <a:rPr lang="zh-CN" altLang="en-US" sz="2800" dirty="0" smtClean="0"/>
              <a:t>  </a:t>
            </a:r>
            <a:r>
              <a:rPr lang="en-US" altLang="zh-CN" sz="2800" dirty="0" smtClean="0"/>
              <a:t>label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’Age’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“newborn”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“1-3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years”.</a:t>
            </a:r>
            <a:endParaRPr lang="zh-CN" altLang="en-US" sz="2800" b="1" dirty="0" smtClean="0"/>
          </a:p>
          <a:p>
            <a:r>
              <a:rPr lang="en-US" altLang="zh-CN" sz="2800" b="1" dirty="0" smtClean="0"/>
              <a:t>Product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title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features:</a:t>
            </a:r>
            <a:r>
              <a:rPr lang="zh-CN" altLang="en-US" sz="2800" b="1" dirty="0" smtClean="0"/>
              <a:t> </a:t>
            </a:r>
            <a:r>
              <a:rPr lang="en-US" altLang="zh-CN" sz="2800" dirty="0" smtClean="0"/>
              <a:t>created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by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sellers</a:t>
            </a:r>
            <a:endParaRPr lang="zh-CN" altLang="en-US" sz="2800" dirty="0" smtClean="0"/>
          </a:p>
          <a:p>
            <a:r>
              <a:rPr lang="en-US" altLang="zh-CN" sz="2800" b="1" dirty="0" smtClean="0"/>
              <a:t>Other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features</a:t>
            </a:r>
            <a:endParaRPr lang="zh-CN" alt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04140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Time</a:t>
            </a:r>
            <a:r>
              <a:rPr lang="zh-CN" altLang="en-US" dirty="0" smtClean="0"/>
              <a:t> </a:t>
            </a:r>
            <a:r>
              <a:rPr lang="en-US" altLang="zh-CN" dirty="0" smtClean="0"/>
              <a:t>window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purchasing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One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user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will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buy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things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different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time.</a:t>
            </a:r>
            <a:endParaRPr lang="zh-CN" altLang="en-US" sz="2800" dirty="0" smtClean="0"/>
          </a:p>
          <a:p>
            <a:r>
              <a:rPr lang="en-US" altLang="zh-CN" sz="2800" dirty="0" smtClean="0"/>
              <a:t>Different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purchasing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time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will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effect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prediction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of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current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life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stage</a:t>
            </a:r>
            <a:endParaRPr lang="zh-CN" altLang="en-US" sz="2800" dirty="0" smtClean="0"/>
          </a:p>
          <a:p>
            <a:r>
              <a:rPr lang="en-US" altLang="zh-CN" sz="2800" dirty="0" smtClean="0"/>
              <a:t>We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divide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each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consumer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fixed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time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sequence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X</a:t>
            </a:r>
            <a:r>
              <a:rPr lang="zh-CN" altLang="en-US" sz="2800" dirty="0"/>
              <a:t>  </a:t>
            </a:r>
            <a:r>
              <a:rPr lang="en-US" altLang="zh-CN" sz="2800" dirty="0" smtClean="0"/>
              <a:t>into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multiple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subsequences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with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fixed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size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time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windows.</a:t>
            </a:r>
            <a:endParaRPr lang="zh-CN" alt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870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23498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zh-CN" sz="5400" b="1" dirty="0" smtClean="0"/>
              <a:t>Input</a:t>
            </a:r>
            <a:r>
              <a:rPr lang="zh-CN" altLang="en-US" sz="5400" b="1" dirty="0" smtClean="0"/>
              <a:t> </a:t>
            </a:r>
            <a:r>
              <a:rPr lang="en-US" altLang="zh-CN" sz="5400" b="1" dirty="0"/>
              <a:t>D</a:t>
            </a:r>
            <a:r>
              <a:rPr lang="en-US" altLang="zh-CN" sz="5400" b="1" dirty="0" smtClean="0"/>
              <a:t>ata</a:t>
            </a:r>
            <a:endParaRPr lang="en-US" sz="5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43" y="1702676"/>
            <a:ext cx="11707976" cy="3925613"/>
          </a:xfrm>
        </p:spPr>
      </p:pic>
    </p:spTree>
    <p:extLst>
      <p:ext uri="{BB962C8B-B14F-4D97-AF65-F5344CB8AC3E}">
        <p14:creationId xmlns:p14="http://schemas.microsoft.com/office/powerpoint/2010/main" val="734629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53814"/>
          </a:xfrm>
        </p:spPr>
        <p:txBody>
          <a:bodyPr/>
          <a:lstStyle/>
          <a:p>
            <a:r>
              <a:rPr lang="en-US" altLang="zh-CN" dirty="0" smtClean="0"/>
              <a:t>Build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/>
              <a:t>F</a:t>
            </a:r>
            <a:r>
              <a:rPr lang="en-US" altLang="zh-CN" dirty="0" smtClean="0"/>
              <a:t>eature</a:t>
            </a:r>
            <a:r>
              <a:rPr lang="zh-CN" altLang="en-US" dirty="0" smtClean="0"/>
              <a:t> </a:t>
            </a:r>
            <a:r>
              <a:rPr lang="en-US" altLang="zh-CN" dirty="0"/>
              <a:t>M</a:t>
            </a:r>
            <a:r>
              <a:rPr lang="en-US" altLang="zh-CN" dirty="0" smtClean="0"/>
              <a:t>atrix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70" y="2144110"/>
            <a:ext cx="10400754" cy="3711068"/>
          </a:xfrm>
        </p:spPr>
      </p:pic>
    </p:spTree>
    <p:extLst>
      <p:ext uri="{BB962C8B-B14F-4D97-AF65-F5344CB8AC3E}">
        <p14:creationId xmlns:p14="http://schemas.microsoft.com/office/powerpoint/2010/main" val="11852156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315</TotalTime>
  <Words>179</Words>
  <Application>Microsoft Macintosh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Corbel</vt:lpstr>
      <vt:lpstr>华文楷体</vt:lpstr>
      <vt:lpstr>Arial</vt:lpstr>
      <vt:lpstr>Parallax</vt:lpstr>
      <vt:lpstr>Life-stage Prediction for Product Recommendation in E-commerce</vt:lpstr>
      <vt:lpstr>Mum-baby Domain: An Efficient Solution</vt:lpstr>
      <vt:lpstr>Features for the Classifier</vt:lpstr>
      <vt:lpstr>Time window of purchasing</vt:lpstr>
      <vt:lpstr>Input Data</vt:lpstr>
      <vt:lpstr>Build the Feature Matrix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12</cp:revision>
  <dcterms:created xsi:type="dcterms:W3CDTF">2016-04-12T19:49:18Z</dcterms:created>
  <dcterms:modified xsi:type="dcterms:W3CDTF">2016-04-13T01:20:01Z</dcterms:modified>
</cp:coreProperties>
</file>