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7" r:id="rId6"/>
    <p:sldId id="261" r:id="rId7"/>
    <p:sldId id="263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1482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5FE84-DF79-9C46-9EC5-002D2A7BB92E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7295F-13FF-1241-AE23-313A1C46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9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7295F-13FF-1241-AE23-313A1C46F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FA24-51A1-8D4F-B554-BD7773482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82D8E-5DF6-1248-A3BA-D7255715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9D02-9E66-A84C-938C-B1B98CE7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CF69-715D-F342-BBB4-6F8A799A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579A-1B3C-E945-A51D-A60DE99C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6C7A-3CB5-A741-B18F-C19939F8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B0BF-DA9F-A249-AFD8-894D565C8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8C38-D6DC-EF4B-936C-FA1D52D3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CB7E-D95E-BD4F-A8C8-3E199022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C111-492A-8045-AD8C-098CA31D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7F55E-6413-A540-B9F5-DD2887A32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2E98A-03B6-284C-9078-66B695B00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29A1-2DF7-3041-A94F-61AD771C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C46D-AB62-3C4E-914F-B4D0569C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F222-A9A9-904D-92B3-32EDAF15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35C7-B89D-3546-96B8-A40F69EA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3209-A70E-EB42-882C-0FBAA692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6EEE-954F-F54F-81E8-C1354C17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01E2-0A5E-C447-A0EF-280CB38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EB99-CD53-1A42-9021-88A3EBF6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E092-C928-FB41-8126-97B9FD8D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FB64B-F0A0-A346-B475-616CC3B8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0B43-E91E-0F46-8457-E884187C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1B4F-2E85-2E44-951E-4BCA6979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96F5-024F-6C4D-9C25-B86DDE8B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6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5820-FA3E-FE48-B224-26C6F8E1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AF2B-21F1-6542-869C-80F970E2A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0E3D-287A-DC46-9742-D295095F4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679C-58DB-844A-A8C5-5770CD0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1A69B-8D34-5C4E-9320-6D1A0FE5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BC536-C010-944F-966F-7C9334DF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1B18-D89A-294E-B900-A86D383D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6F09-B8F3-074D-8139-4E6252E3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13CFC-FC4B-FE48-A446-31F02F86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3E9F-F936-4749-B316-927155F7A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DF20A-322F-244A-BA55-B7A75FB7D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E11-43E6-DC46-8393-63A7FFA4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661D7-B47D-7C4D-BF6A-1ADC9930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1574F-6B6E-394C-AB24-90D21A27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6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1A79-41C3-004B-B195-FE83971F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BBFA5-2BA6-2442-8169-E157B164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A41EF-94BC-3742-B2FF-6A6FA688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7AC28-38D6-684D-948D-D6B12BD2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07E71-A5C7-2943-A5B9-FB072792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9B7BA-9CE1-984F-9422-5227E83D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40208-DB98-CB4D-8D86-C7A9AE30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C5D6-ADE2-A14C-9AC9-5BF74189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642D-700B-D540-884C-BA4B7868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A09C-8CAF-E642-A9C4-5994DA79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FC9B-B9E7-4B44-8B38-63F78D9C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6A0-2FCC-E841-A7F5-9E0B06D0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3E280-3F4B-564A-B812-2E47D995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C603-4389-FF46-8E12-BF511A02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7B396-6A1D-FA48-89E1-55C7F159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12B86-92D8-8F4A-9115-A0D86BC95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BC88-39DF-1341-8F8D-A7069EEC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3E584-7BB6-5A41-B9FA-CA38B826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6915-28A1-DC40-9BC2-4AF56B4C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FD3C3-D8CC-714F-94CB-D9087379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9977F-52A3-CE4B-9E17-9ED76AE2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62B8-E1A1-644A-9504-1E2F16E46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BF77-9937-3949-85C7-71F003983F8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EB2E-C5A6-5640-A9B7-42B68ACA7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D893-6D35-4C43-800B-F79BF1458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8E27-B0EB-884A-8342-B1433A79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41DA0-E21D-EA40-9E23-692347914C70}"/>
              </a:ext>
            </a:extLst>
          </p:cNvPr>
          <p:cNvSpPr txBox="1"/>
          <p:nvPr/>
        </p:nvSpPr>
        <p:spPr>
          <a:xfrm>
            <a:off x="559478" y="877318"/>
            <a:ext cx="11632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4000" b="1" dirty="0"/>
              <a:t>How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do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international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economic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activities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between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two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countries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impact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a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nation’s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innovation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over</a:t>
            </a:r>
            <a:r>
              <a:rPr lang="zh-Hans" altLang="en-US" sz="4000" b="1" dirty="0"/>
              <a:t> </a:t>
            </a:r>
            <a:r>
              <a:rPr lang="en-US" altLang="zh-Hans" sz="4000" b="1" dirty="0"/>
              <a:t>time?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429F0-B003-4A44-8C6B-AF6DA410B19B}"/>
              </a:ext>
            </a:extLst>
          </p:cNvPr>
          <p:cNvSpPr txBox="1"/>
          <p:nvPr/>
        </p:nvSpPr>
        <p:spPr>
          <a:xfrm>
            <a:off x="559478" y="3440817"/>
            <a:ext cx="81489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2000" dirty="0"/>
              <a:t>National</a:t>
            </a:r>
            <a:r>
              <a:rPr lang="zh-Hans" altLang="en-US" sz="2000" dirty="0"/>
              <a:t> </a:t>
            </a:r>
            <a:r>
              <a:rPr lang="en-US" altLang="zh-Hans" sz="2000" dirty="0"/>
              <a:t>Innovation</a:t>
            </a:r>
            <a:r>
              <a:rPr lang="zh-Hans" altLang="en-US" sz="2000" dirty="0"/>
              <a:t> </a:t>
            </a:r>
            <a:r>
              <a:rPr lang="en-US" altLang="zh-Hans" sz="2000" dirty="0"/>
              <a:t>level</a:t>
            </a:r>
            <a:r>
              <a:rPr lang="zh-Hans" altLang="en-US" sz="2000" dirty="0"/>
              <a:t> </a:t>
            </a:r>
            <a:r>
              <a:rPr lang="en-US" altLang="zh-Hans" sz="2000" dirty="0"/>
              <a:t>before</a:t>
            </a:r>
            <a:r>
              <a:rPr lang="zh-Hans" altLang="en-US" sz="2000" dirty="0"/>
              <a:t> </a:t>
            </a:r>
            <a:r>
              <a:rPr lang="en-US" altLang="zh-Hans" sz="2000" dirty="0"/>
              <a:t>and</a:t>
            </a:r>
            <a:r>
              <a:rPr lang="zh-Hans" altLang="en-US" sz="2000" dirty="0"/>
              <a:t> </a:t>
            </a:r>
            <a:r>
              <a:rPr lang="en-US" altLang="zh-Hans" sz="2000" dirty="0"/>
              <a:t>after</a:t>
            </a:r>
            <a:r>
              <a:rPr lang="zh-Hans" altLang="en-US" sz="2000" dirty="0"/>
              <a:t> </a:t>
            </a:r>
            <a:r>
              <a:rPr lang="en-US" altLang="zh-Hans" sz="2000" dirty="0"/>
              <a:t>joining</a:t>
            </a:r>
            <a:r>
              <a:rPr lang="zh-Hans" altLang="en-US" sz="2000" dirty="0"/>
              <a:t> </a:t>
            </a:r>
            <a:r>
              <a:rPr lang="en-US" altLang="zh-Hans" sz="2000" dirty="0"/>
              <a:t>WTO?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2000" dirty="0"/>
              <a:t>Heterogeneous</a:t>
            </a:r>
            <a:r>
              <a:rPr lang="zh-Hans" altLang="en-US" sz="2000" dirty="0"/>
              <a:t> </a:t>
            </a:r>
            <a:r>
              <a:rPr lang="en-US" altLang="zh-Hans" sz="2000" dirty="0"/>
              <a:t>impacts</a:t>
            </a:r>
            <a:r>
              <a:rPr lang="zh-Hans" altLang="en-US" sz="2000" dirty="0"/>
              <a:t> </a:t>
            </a:r>
            <a:r>
              <a:rPr lang="en-US" altLang="zh-Hans" sz="2000" dirty="0"/>
              <a:t>on</a:t>
            </a:r>
            <a:r>
              <a:rPr lang="zh-Hans" altLang="en-US" sz="2000" dirty="0"/>
              <a:t> </a:t>
            </a:r>
            <a:r>
              <a:rPr lang="en-US" altLang="zh-Hans" sz="2000" dirty="0"/>
              <a:t>emerging</a:t>
            </a:r>
            <a:r>
              <a:rPr lang="zh-Hans" altLang="en-US" sz="2000" dirty="0"/>
              <a:t> </a:t>
            </a:r>
            <a:r>
              <a:rPr lang="en-US" altLang="zh-Hans" sz="2000" dirty="0"/>
              <a:t>innovator</a:t>
            </a:r>
            <a:r>
              <a:rPr lang="zh-Hans" altLang="en-US" sz="2000" dirty="0"/>
              <a:t> </a:t>
            </a:r>
            <a:r>
              <a:rPr lang="en-US" altLang="zh-Hans" sz="2000" dirty="0"/>
              <a:t>nation</a:t>
            </a:r>
            <a:r>
              <a:rPr lang="zh-Hans" altLang="en-US" sz="2000" dirty="0"/>
              <a:t> </a:t>
            </a:r>
            <a:r>
              <a:rPr lang="en-US" altLang="zh-Hans" sz="2000" dirty="0"/>
              <a:t>and</a:t>
            </a:r>
            <a:r>
              <a:rPr lang="zh-Hans" altLang="en-US" sz="2000" dirty="0"/>
              <a:t> </a:t>
            </a:r>
            <a:r>
              <a:rPr lang="en-US" altLang="zh-Hans" sz="2000" dirty="0"/>
              <a:t>leading</a:t>
            </a:r>
            <a:r>
              <a:rPr lang="zh-Hans" altLang="en-US" sz="2000" dirty="0"/>
              <a:t> </a:t>
            </a:r>
            <a:r>
              <a:rPr lang="en-US" altLang="zh-Hans" sz="2000" dirty="0"/>
              <a:t>innovator</a:t>
            </a:r>
            <a:r>
              <a:rPr lang="zh-Hans" altLang="en-US" sz="2000" dirty="0"/>
              <a:t> </a:t>
            </a:r>
            <a:r>
              <a:rPr lang="en-US" altLang="zh-Hans" sz="2000" dirty="0"/>
              <a:t>nation?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2000" dirty="0"/>
              <a:t>More</a:t>
            </a:r>
            <a:r>
              <a:rPr lang="zh-Hans" altLang="en-US" sz="2000" dirty="0"/>
              <a:t> </a:t>
            </a:r>
            <a:r>
              <a:rPr lang="en-US" altLang="zh-Hans" sz="2000" dirty="0"/>
              <a:t>trade</a:t>
            </a:r>
            <a:r>
              <a:rPr lang="zh-Hans" altLang="en-US" sz="2000" dirty="0"/>
              <a:t> </a:t>
            </a:r>
            <a:r>
              <a:rPr lang="en-US" altLang="zh-Hans" sz="2000" dirty="0"/>
              <a:t>and</a:t>
            </a:r>
            <a:r>
              <a:rPr lang="zh-Hans" altLang="en-US" sz="2000" dirty="0"/>
              <a:t> </a:t>
            </a:r>
            <a:r>
              <a:rPr lang="en-US" altLang="zh-Hans" sz="2000" dirty="0"/>
              <a:t>FDI</a:t>
            </a:r>
            <a:r>
              <a:rPr lang="zh-Hans" altLang="en-US" sz="2000" dirty="0"/>
              <a:t> </a:t>
            </a:r>
            <a:r>
              <a:rPr lang="en-US" altLang="zh-Hans" sz="2000" dirty="0"/>
              <a:t>lead</a:t>
            </a:r>
            <a:r>
              <a:rPr lang="zh-Hans" altLang="en-US" sz="2000" dirty="0"/>
              <a:t> </a:t>
            </a:r>
            <a:r>
              <a:rPr lang="en-US" altLang="zh-Hans" sz="2000" dirty="0"/>
              <a:t>to</a:t>
            </a:r>
            <a:r>
              <a:rPr lang="zh-Hans" altLang="en-US" sz="2000" dirty="0"/>
              <a:t> </a:t>
            </a:r>
            <a:r>
              <a:rPr lang="en-US" altLang="zh-Hans" sz="2000" dirty="0"/>
              <a:t>more</a:t>
            </a:r>
            <a:r>
              <a:rPr lang="zh-Hans" altLang="en-US" sz="2000" dirty="0"/>
              <a:t> </a:t>
            </a:r>
            <a:r>
              <a:rPr lang="en-US" altLang="zh-Hans" sz="2000" dirty="0"/>
              <a:t>innovation?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58A51-42F7-C148-81D5-BFE57C9C3FDE}"/>
              </a:ext>
            </a:extLst>
          </p:cNvPr>
          <p:cNvSpPr txBox="1"/>
          <p:nvPr/>
        </p:nvSpPr>
        <p:spPr>
          <a:xfrm>
            <a:off x="559478" y="2202164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MACSS</a:t>
            </a:r>
            <a:r>
              <a:rPr lang="zh-Hans" altLang="en-US" dirty="0"/>
              <a:t> </a:t>
            </a:r>
            <a:r>
              <a:rPr lang="en-US" altLang="zh-Hans" dirty="0"/>
              <a:t>Student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 err="1"/>
              <a:t>Yuqian</a:t>
            </a:r>
            <a:r>
              <a:rPr lang="zh-Hans" altLang="en-US" dirty="0"/>
              <a:t> </a:t>
            </a:r>
            <a:r>
              <a:rPr lang="en-US" altLang="zh-Hans" dirty="0"/>
              <a:t>Gong</a:t>
            </a:r>
            <a:r>
              <a:rPr lang="zh-Hans" altLang="en-US" dirty="0"/>
              <a:t> </a:t>
            </a:r>
            <a:r>
              <a:rPr lang="en-US" altLang="zh-Hans" dirty="0"/>
              <a:t>(Nancy)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1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0A22-1C7F-2943-8E09-B7400916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Further</a:t>
            </a:r>
            <a:r>
              <a:rPr lang="zh-Hans" altLang="en-US" dirty="0"/>
              <a:t> </a:t>
            </a:r>
            <a:r>
              <a:rPr lang="en-US" altLang="zh-Hans" dirty="0"/>
              <a:t>Discussion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Challenges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875B7-7D26-DE44-B5B5-AE55AE541ABC}"/>
              </a:ext>
            </a:extLst>
          </p:cNvPr>
          <p:cNvSpPr txBox="1"/>
          <p:nvPr/>
        </p:nvSpPr>
        <p:spPr>
          <a:xfrm>
            <a:off x="838200" y="2175164"/>
            <a:ext cx="823652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3200" dirty="0"/>
              <a:t>Alternative</a:t>
            </a:r>
            <a:r>
              <a:rPr lang="zh-Hans" altLang="en-US" sz="3200" dirty="0"/>
              <a:t> </a:t>
            </a:r>
            <a:r>
              <a:rPr lang="en-US" altLang="zh-Hans" sz="3200" dirty="0"/>
              <a:t>model</a:t>
            </a:r>
            <a:r>
              <a:rPr lang="zh-Hans" altLang="en-US" sz="3200" dirty="0"/>
              <a:t> </a:t>
            </a:r>
            <a:endParaRPr lang="en-US" altLang="zh-Han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3200" dirty="0"/>
              <a:t>Better</a:t>
            </a:r>
            <a:r>
              <a:rPr lang="zh-Hans" altLang="en-US" sz="3200" dirty="0"/>
              <a:t> </a:t>
            </a:r>
            <a:r>
              <a:rPr lang="en-US" altLang="zh-Hans" sz="3200" dirty="0"/>
              <a:t>operationalize</a:t>
            </a:r>
            <a:r>
              <a:rPr lang="zh-Hans" altLang="en-US" sz="3200" dirty="0"/>
              <a:t> </a:t>
            </a:r>
            <a:r>
              <a:rPr lang="en-US" altLang="zh-Hans" sz="3200" dirty="0"/>
              <a:t>my</a:t>
            </a:r>
            <a:r>
              <a:rPr lang="zh-Hans" altLang="en-US" sz="3200" dirty="0"/>
              <a:t> </a:t>
            </a:r>
            <a:r>
              <a:rPr lang="en-US" altLang="zh-Hans" sz="3200" dirty="0"/>
              <a:t>model</a:t>
            </a:r>
            <a:r>
              <a:rPr lang="zh-Hans" altLang="en-US" sz="3200" dirty="0"/>
              <a:t> </a:t>
            </a:r>
            <a:endParaRPr lang="en-US" altLang="zh-Han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" sz="3200" dirty="0"/>
              <a:t>Variable</a:t>
            </a:r>
            <a:r>
              <a:rPr lang="zh-Hans" altLang="en-US" sz="3200" dirty="0"/>
              <a:t> </a:t>
            </a:r>
            <a:r>
              <a:rPr lang="en-US" altLang="zh-Hans" sz="3200" dirty="0"/>
              <a:t>to</a:t>
            </a:r>
            <a:r>
              <a:rPr lang="zh-Hans" altLang="en-US" sz="3200" dirty="0"/>
              <a:t> </a:t>
            </a:r>
            <a:r>
              <a:rPr lang="en-US" altLang="zh-Hans" sz="3200" dirty="0"/>
              <a:t>measure</a:t>
            </a:r>
            <a:r>
              <a:rPr lang="zh-Hans" altLang="en-US" sz="3200" dirty="0"/>
              <a:t>  </a:t>
            </a:r>
            <a:r>
              <a:rPr lang="en-US" altLang="zh-Hans" sz="3200" dirty="0"/>
              <a:t>innovation</a:t>
            </a:r>
            <a:r>
              <a:rPr lang="zh-Hans" altLang="en-US" sz="3200" dirty="0"/>
              <a:t> </a:t>
            </a:r>
            <a:r>
              <a:rPr lang="en-US" altLang="zh-Hans" sz="3200" dirty="0"/>
              <a:t>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" sz="3200" dirty="0"/>
              <a:t>Variable</a:t>
            </a:r>
            <a:r>
              <a:rPr lang="zh-Hans" altLang="en-US" sz="3200" dirty="0"/>
              <a:t> </a:t>
            </a:r>
            <a:r>
              <a:rPr lang="en-US" altLang="zh-Hans" sz="3200" dirty="0"/>
              <a:t>to</a:t>
            </a:r>
            <a:r>
              <a:rPr lang="zh-Hans" altLang="en-US" sz="3200" dirty="0"/>
              <a:t> </a:t>
            </a:r>
            <a:r>
              <a:rPr lang="en-US" altLang="zh-Hans" sz="3200" dirty="0"/>
              <a:t>measure</a:t>
            </a:r>
            <a:r>
              <a:rPr lang="zh-Hans" altLang="en-US" sz="3200" dirty="0"/>
              <a:t> </a:t>
            </a:r>
            <a:r>
              <a:rPr lang="en-US" altLang="zh-Hans" sz="3200" dirty="0"/>
              <a:t>quality</a:t>
            </a:r>
            <a:r>
              <a:rPr lang="zh-Hans" altLang="en-US" sz="3200" dirty="0"/>
              <a:t> </a:t>
            </a:r>
            <a:r>
              <a:rPr lang="en-US" altLang="zh-Hans" sz="3200" dirty="0"/>
              <a:t>of</a:t>
            </a:r>
            <a:r>
              <a:rPr lang="zh-Hans" altLang="en-US" sz="3200" dirty="0"/>
              <a:t> </a:t>
            </a:r>
            <a:r>
              <a:rPr lang="en-US" altLang="zh-Hans" sz="3200" dirty="0"/>
              <a:t>linkage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" sz="3200" dirty="0"/>
              <a:t>Impacts</a:t>
            </a:r>
            <a:r>
              <a:rPr lang="zh-Hans" altLang="en-US" sz="3200" dirty="0"/>
              <a:t> </a:t>
            </a:r>
            <a:r>
              <a:rPr lang="en-US" altLang="zh-Hans" sz="3200" dirty="0"/>
              <a:t>of</a:t>
            </a:r>
            <a:r>
              <a:rPr lang="zh-Hans" altLang="en-US" sz="3200" dirty="0"/>
              <a:t> </a:t>
            </a:r>
            <a:r>
              <a:rPr lang="en-US" altLang="zh-Hans" sz="3200" dirty="0"/>
              <a:t>trade</a:t>
            </a:r>
            <a:r>
              <a:rPr lang="zh-Hans" altLang="en-US" sz="3200" dirty="0"/>
              <a:t> </a:t>
            </a:r>
            <a:r>
              <a:rPr lang="en-US" altLang="zh-Hans" sz="3200" dirty="0"/>
              <a:t>flows</a:t>
            </a:r>
            <a:r>
              <a:rPr lang="zh-Hans" altLang="en-US" sz="3200" dirty="0"/>
              <a:t> </a:t>
            </a:r>
            <a:endParaRPr lang="en-US" altLang="zh-Han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" sz="3200" dirty="0"/>
              <a:t>Control</a:t>
            </a:r>
            <a:r>
              <a:rPr lang="zh-Hans" altLang="en-US" sz="3200" dirty="0"/>
              <a:t> </a:t>
            </a:r>
            <a:r>
              <a:rPr lang="en-US" altLang="zh-Hans" sz="3200" dirty="0"/>
              <a:t>variables</a:t>
            </a:r>
            <a:r>
              <a:rPr lang="zh-Hans" altLang="en-US" sz="3200" dirty="0"/>
              <a:t> </a:t>
            </a:r>
            <a:endParaRPr lang="en-US" altLang="zh-Han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Hans" dirty="0"/>
          </a:p>
          <a:p>
            <a:pPr lvl="1"/>
            <a:endParaRPr lang="en-US" altLang="zh-Hans" dirty="0"/>
          </a:p>
          <a:p>
            <a:pPr lvl="1"/>
            <a:endParaRPr lang="en-US" altLang="zh-Hans" dirty="0"/>
          </a:p>
          <a:p>
            <a:pPr lvl="1"/>
            <a:endParaRPr lang="en-US" altLang="zh-Hans" dirty="0"/>
          </a:p>
          <a:p>
            <a:pPr lvl="1"/>
            <a:endParaRPr lang="en-US" altLang="zh-Hans" dirty="0"/>
          </a:p>
          <a:p>
            <a:pPr lvl="1"/>
            <a:endParaRPr lang="en-US" altLang="zh-Hans" dirty="0"/>
          </a:p>
          <a:p>
            <a:pPr lvl="1"/>
            <a:endParaRPr lang="en-US" altLang="zh-Hans" dirty="0"/>
          </a:p>
          <a:p>
            <a:pPr lvl="1"/>
            <a:endParaRPr lang="en-US" altLang="zh-Hans" dirty="0"/>
          </a:p>
          <a:p>
            <a:pPr lvl="1"/>
            <a:r>
              <a:rPr lang="zh-Hans" altLang="en-US" dirty="0"/>
              <a:t> </a:t>
            </a:r>
            <a:endParaRPr lang="en-US" altLang="zh-Han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Han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050E-F5BC-FF48-B4B7-CA951BF9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20" y="147782"/>
            <a:ext cx="10515600" cy="1325563"/>
          </a:xfrm>
        </p:spPr>
        <p:txBody>
          <a:bodyPr/>
          <a:lstStyle/>
          <a:p>
            <a:r>
              <a:rPr lang="en-US" altLang="zh-Hans" dirty="0"/>
              <a:t>Background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A1F5-5D71-C043-A1EC-4F3CEF7E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220" y="1198707"/>
            <a:ext cx="414943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Hans" dirty="0"/>
              <a:t>Solow</a:t>
            </a:r>
            <a:r>
              <a:rPr lang="zh-Hans" altLang="en-US" dirty="0"/>
              <a:t> </a:t>
            </a:r>
            <a:r>
              <a:rPr lang="en-US" altLang="zh-Hans" dirty="0"/>
              <a:t>Growth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F6BBA-6508-944B-A23D-9583FE89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5" y="2166505"/>
            <a:ext cx="5435600" cy="407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4A957-3D90-E04F-9799-3594626CC253}"/>
              </a:ext>
            </a:extLst>
          </p:cNvPr>
          <p:cNvSpPr txBox="1"/>
          <p:nvPr/>
        </p:nvSpPr>
        <p:spPr>
          <a:xfrm>
            <a:off x="6802581" y="947573"/>
            <a:ext cx="5153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dirty="0"/>
              <a:t>Previous</a:t>
            </a:r>
            <a:r>
              <a:rPr lang="zh-Hans" altLang="en-US" sz="2800" dirty="0"/>
              <a:t> </a:t>
            </a:r>
            <a:r>
              <a:rPr lang="en-US" altLang="zh-Hans" sz="2800" dirty="0"/>
              <a:t>literature</a:t>
            </a:r>
            <a:r>
              <a:rPr lang="zh-Hans" altLang="en-US" sz="2800" dirty="0"/>
              <a:t> </a:t>
            </a:r>
            <a:r>
              <a:rPr lang="en-US" altLang="zh-Hans" sz="2800" dirty="0"/>
              <a:t>on</a:t>
            </a:r>
            <a:r>
              <a:rPr lang="zh-Hans" altLang="en-US" sz="2800" dirty="0"/>
              <a:t> </a:t>
            </a:r>
            <a:r>
              <a:rPr lang="en-US" altLang="zh-Hans" sz="2800" dirty="0"/>
              <a:t>drivers</a:t>
            </a:r>
            <a:r>
              <a:rPr lang="zh-Hans" altLang="en-US" sz="2800" dirty="0"/>
              <a:t> </a:t>
            </a:r>
            <a:r>
              <a:rPr lang="en-US" altLang="zh-Hans" sz="2800" dirty="0"/>
              <a:t>of</a:t>
            </a:r>
            <a:r>
              <a:rPr lang="zh-Hans" altLang="en-US" sz="2800" dirty="0"/>
              <a:t> </a:t>
            </a:r>
            <a:r>
              <a:rPr lang="en-US" altLang="zh-Hans" sz="2800" dirty="0"/>
              <a:t>innovation</a:t>
            </a:r>
            <a:r>
              <a:rPr lang="zh-Hans" altLang="en-US" sz="2800" dirty="0"/>
              <a:t> </a:t>
            </a:r>
            <a:r>
              <a:rPr lang="en-US" altLang="zh-Hans" sz="2800" dirty="0"/>
              <a:t>process</a:t>
            </a:r>
            <a:r>
              <a:rPr lang="zh-Hans" altLang="en-US" sz="2800" dirty="0"/>
              <a:t> 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261F2-B406-4C4A-96CF-7632DF7C8623}"/>
              </a:ext>
            </a:extLst>
          </p:cNvPr>
          <p:cNvSpPr txBox="1"/>
          <p:nvPr/>
        </p:nvSpPr>
        <p:spPr>
          <a:xfrm>
            <a:off x="6664036" y="2333685"/>
            <a:ext cx="5292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2400" dirty="0"/>
              <a:t>National</a:t>
            </a:r>
            <a:r>
              <a:rPr lang="zh-Hans" altLang="en-US" sz="2400" dirty="0"/>
              <a:t> </a:t>
            </a:r>
            <a:r>
              <a:rPr lang="en-US" altLang="zh-Hans" sz="2400" dirty="0"/>
              <a:t>investments</a:t>
            </a:r>
            <a:r>
              <a:rPr lang="zh-Hans" altLang="en-US" sz="2400" dirty="0"/>
              <a:t> </a:t>
            </a:r>
            <a:endParaRPr lang="en-US" altLang="zh-Han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2400" dirty="0"/>
              <a:t>Other</a:t>
            </a:r>
            <a:r>
              <a:rPr lang="zh-Hans" altLang="en-US" sz="2400" dirty="0"/>
              <a:t> </a:t>
            </a:r>
            <a:r>
              <a:rPr lang="en-US" altLang="zh-Hans" sz="2400" dirty="0"/>
              <a:t>factors</a:t>
            </a:r>
            <a:r>
              <a:rPr lang="zh-Hans" altLang="en-US" sz="2400" dirty="0"/>
              <a:t> </a:t>
            </a:r>
            <a:r>
              <a:rPr lang="en-US" altLang="zh-Hans" sz="2400" dirty="0"/>
              <a:t>play</a:t>
            </a:r>
            <a:r>
              <a:rPr lang="zh-Hans" altLang="en-US" sz="2400" dirty="0"/>
              <a:t> </a:t>
            </a:r>
            <a:r>
              <a:rPr lang="en-US" altLang="zh-Hans" sz="2400" dirty="0"/>
              <a:t>a</a:t>
            </a:r>
            <a:r>
              <a:rPr lang="zh-Hans" altLang="en-US" sz="2400" dirty="0"/>
              <a:t> </a:t>
            </a:r>
            <a:r>
              <a:rPr lang="en-US" altLang="zh-Hans" sz="2400" dirty="0"/>
              <a:t>role:</a:t>
            </a:r>
            <a:r>
              <a:rPr lang="zh-Hans" altLang="en-US" sz="2400" dirty="0"/>
              <a:t> </a:t>
            </a:r>
            <a:endParaRPr lang="en-US" altLang="zh-Han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" sz="2400" dirty="0"/>
              <a:t>Intensity</a:t>
            </a:r>
            <a:r>
              <a:rPr lang="zh-Hans" altLang="en-US" sz="2400" dirty="0"/>
              <a:t> </a:t>
            </a:r>
            <a:r>
              <a:rPr lang="en-US" altLang="zh-Hans" sz="2400" dirty="0"/>
              <a:t>of</a:t>
            </a:r>
            <a:r>
              <a:rPr lang="zh-Hans" altLang="en-US" sz="2400" dirty="0"/>
              <a:t> </a:t>
            </a:r>
            <a:r>
              <a:rPr lang="en-US" altLang="zh-Hans" sz="2400" dirty="0"/>
              <a:t>a</a:t>
            </a:r>
            <a:r>
              <a:rPr lang="zh-Hans" altLang="en-US" sz="2400" dirty="0"/>
              <a:t> </a:t>
            </a:r>
            <a:r>
              <a:rPr lang="en-US" altLang="zh-Hans" sz="2400" dirty="0"/>
              <a:t>nation’s</a:t>
            </a:r>
            <a:r>
              <a:rPr lang="zh-Hans" altLang="en-US" sz="2400" dirty="0"/>
              <a:t> </a:t>
            </a:r>
            <a:r>
              <a:rPr lang="en-US" altLang="zh-Hans" sz="2400" dirty="0"/>
              <a:t>financial</a:t>
            </a:r>
            <a:r>
              <a:rPr lang="zh-Hans" altLang="en-US" sz="2400" dirty="0"/>
              <a:t> </a:t>
            </a:r>
            <a:r>
              <a:rPr lang="en-US" altLang="zh-Hans" sz="2400" dirty="0"/>
              <a:t>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Hans" altLang="en-US" sz="2400" dirty="0"/>
              <a:t> </a:t>
            </a:r>
            <a:r>
              <a:rPr lang="en-US" altLang="zh-Hans" sz="2400" dirty="0"/>
              <a:t>Human</a:t>
            </a:r>
            <a:r>
              <a:rPr lang="zh-Hans" altLang="en-US" sz="2400" dirty="0"/>
              <a:t> </a:t>
            </a:r>
            <a:r>
              <a:rPr lang="en-US" altLang="zh-Hans" sz="2400" dirty="0"/>
              <a:t>capital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innovation</a:t>
            </a:r>
            <a:r>
              <a:rPr lang="zh-Hans" altLang="en-US" sz="2400" dirty="0"/>
              <a:t> </a:t>
            </a:r>
            <a:r>
              <a:rPr lang="en-US" altLang="zh-Hans" sz="2400" dirty="0"/>
              <a:t>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" sz="2400" dirty="0"/>
              <a:t>Accumulated</a:t>
            </a:r>
            <a:r>
              <a:rPr lang="zh-Hans" altLang="en-US" sz="2400" dirty="0"/>
              <a:t> </a:t>
            </a:r>
            <a:r>
              <a:rPr lang="en-US" altLang="zh-Hans" sz="2400" dirty="0"/>
              <a:t>technological</a:t>
            </a:r>
            <a:r>
              <a:rPr lang="zh-Hans" altLang="en-US" sz="2400" dirty="0"/>
              <a:t> </a:t>
            </a:r>
            <a:r>
              <a:rPr lang="en-US" altLang="zh-Hans" sz="2400" dirty="0"/>
              <a:t>capital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" sz="2400" dirty="0"/>
              <a:t>Supportive</a:t>
            </a:r>
            <a:r>
              <a:rPr lang="zh-Hans" altLang="en-US" sz="2400" dirty="0"/>
              <a:t> </a:t>
            </a:r>
            <a:r>
              <a:rPr lang="en-US" altLang="zh-Hans" sz="2400" dirty="0"/>
              <a:t>innovation</a:t>
            </a:r>
            <a:r>
              <a:rPr lang="zh-Hans" altLang="en-US" sz="2400" dirty="0"/>
              <a:t> </a:t>
            </a:r>
            <a:r>
              <a:rPr lang="en-US" altLang="zh-Hans" sz="2400" dirty="0"/>
              <a:t>environment</a:t>
            </a:r>
            <a:r>
              <a:rPr lang="zh-Hans" altLang="en-US" sz="2400" dirty="0"/>
              <a:t> </a:t>
            </a:r>
            <a:r>
              <a:rPr lang="en-US" altLang="zh-Hans" sz="2400" dirty="0"/>
              <a:t>in</a:t>
            </a:r>
            <a:r>
              <a:rPr lang="zh-Hans" altLang="en-US" sz="2400" dirty="0"/>
              <a:t> </a:t>
            </a:r>
            <a:r>
              <a:rPr lang="en-US" altLang="zh-Hans" sz="2400" dirty="0"/>
              <a:t>a</a:t>
            </a:r>
            <a:r>
              <a:rPr lang="zh-Hans" altLang="en-US" sz="2400" dirty="0"/>
              <a:t> </a:t>
            </a:r>
            <a:r>
              <a:rPr lang="en-US" altLang="zh-Hans" sz="2400" dirty="0"/>
              <a:t>nation’s</a:t>
            </a:r>
            <a:r>
              <a:rPr lang="zh-Hans" altLang="en-US" sz="2400" dirty="0"/>
              <a:t> </a:t>
            </a:r>
            <a:r>
              <a:rPr lang="en-US" altLang="zh-Hans" sz="2400" dirty="0"/>
              <a:t>industrial</a:t>
            </a:r>
            <a:r>
              <a:rPr lang="zh-Hans" altLang="en-US" sz="2400" dirty="0"/>
              <a:t> </a:t>
            </a:r>
            <a:r>
              <a:rPr lang="en-US" altLang="zh-Hans" sz="2400" dirty="0"/>
              <a:t>clusters</a:t>
            </a:r>
            <a:r>
              <a:rPr lang="zh-Hans" altLang="en-US" sz="2400" dirty="0"/>
              <a:t>  </a:t>
            </a:r>
            <a:endParaRPr lang="en-US" altLang="zh-Han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" sz="2400" dirty="0"/>
              <a:t>…….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7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73ED-BA35-DE44-A8D6-C549F6D1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227"/>
            <a:ext cx="10515600" cy="1325563"/>
          </a:xfrm>
        </p:spPr>
        <p:txBody>
          <a:bodyPr/>
          <a:lstStyle/>
          <a:p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closed</a:t>
            </a:r>
            <a:r>
              <a:rPr lang="zh-Hans" altLang="en-US" dirty="0"/>
              <a:t> </a:t>
            </a:r>
            <a:r>
              <a:rPr lang="en-US" altLang="zh-Hans" dirty="0"/>
              <a:t>economy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open</a:t>
            </a:r>
            <a:r>
              <a:rPr lang="zh-Hans" altLang="en-US" dirty="0"/>
              <a:t> </a:t>
            </a:r>
            <a:r>
              <a:rPr lang="en-US" altLang="zh-Hans" dirty="0"/>
              <a:t>economy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177A-B371-4044-9B8B-20E130ED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Hans" dirty="0"/>
              <a:t>International</a:t>
            </a:r>
            <a:r>
              <a:rPr lang="zh-Hans" altLang="en-US" dirty="0"/>
              <a:t> </a:t>
            </a:r>
            <a:r>
              <a:rPr lang="en-US" altLang="zh-Hans" dirty="0"/>
              <a:t>Trade</a:t>
            </a:r>
            <a:r>
              <a:rPr lang="zh-Hans" altLang="en-US" dirty="0"/>
              <a:t> </a:t>
            </a:r>
            <a:r>
              <a:rPr lang="en-US" altLang="zh-Hans" dirty="0"/>
              <a:t>Flows</a:t>
            </a:r>
            <a:r>
              <a:rPr lang="zh-Hans" altLang="en-US" dirty="0"/>
              <a:t>  </a:t>
            </a:r>
            <a:r>
              <a:rPr lang="en-US" altLang="zh-Hans" dirty="0"/>
              <a:t>(US$)</a:t>
            </a:r>
            <a:r>
              <a:rPr lang="zh-Hans" altLang="en-U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A23E0-1233-4F4D-836F-F7469FCE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5" y="2577419"/>
            <a:ext cx="5258335" cy="3201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77A81-55BD-A24B-8935-40F9D10CB28F}"/>
              </a:ext>
            </a:extLst>
          </p:cNvPr>
          <p:cNvSpPr txBox="1"/>
          <p:nvPr/>
        </p:nvSpPr>
        <p:spPr>
          <a:xfrm>
            <a:off x="7107383" y="1475823"/>
            <a:ext cx="5250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dirty="0"/>
              <a:t>Foreign</a:t>
            </a:r>
            <a:r>
              <a:rPr lang="zh-Hans" altLang="en-US" sz="2800" dirty="0"/>
              <a:t> </a:t>
            </a:r>
            <a:r>
              <a:rPr lang="en-US" altLang="zh-Hans" sz="2800" dirty="0"/>
              <a:t>Direct</a:t>
            </a:r>
            <a:r>
              <a:rPr lang="zh-Hans" altLang="en-US" sz="2800" dirty="0"/>
              <a:t> </a:t>
            </a:r>
            <a:r>
              <a:rPr lang="en-US" altLang="zh-Hans" sz="2800" dirty="0"/>
              <a:t>Investment,</a:t>
            </a:r>
            <a:r>
              <a:rPr lang="zh-Hans" altLang="en-US" sz="2800" dirty="0"/>
              <a:t> </a:t>
            </a:r>
            <a:r>
              <a:rPr lang="en-US" altLang="zh-Hans" sz="2800" dirty="0"/>
              <a:t>net</a:t>
            </a:r>
            <a:r>
              <a:rPr lang="zh-Hans" altLang="en-US" sz="2800" dirty="0"/>
              <a:t> </a:t>
            </a:r>
            <a:r>
              <a:rPr lang="en-US" altLang="zh-Hans" sz="2800" dirty="0"/>
              <a:t>inflows</a:t>
            </a:r>
            <a:r>
              <a:rPr lang="zh-Hans" altLang="en-US" sz="2800" dirty="0"/>
              <a:t> </a:t>
            </a:r>
            <a:r>
              <a:rPr lang="en-US" altLang="zh-Hans" sz="2800" dirty="0"/>
              <a:t>(US$)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FA474-379F-6F47-84B5-D0243B4A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2649255"/>
            <a:ext cx="5201228" cy="31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3E3-6A5C-E648-82F7-23BBCAA9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95194"/>
            <a:ext cx="10515600" cy="1325563"/>
          </a:xfrm>
        </p:spPr>
        <p:txBody>
          <a:bodyPr/>
          <a:lstStyle/>
          <a:p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Furman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Hayes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F1915-1D2D-294F-94EA-7BC4E806451B}"/>
              </a:ext>
            </a:extLst>
          </p:cNvPr>
          <p:cNvSpPr txBox="1"/>
          <p:nvPr/>
        </p:nvSpPr>
        <p:spPr>
          <a:xfrm>
            <a:off x="263236" y="2511527"/>
            <a:ext cx="587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dirty="0"/>
              <a:t>Determinants</a:t>
            </a:r>
            <a:r>
              <a:rPr lang="zh-Hans" altLang="en-US" sz="2400" dirty="0"/>
              <a:t> </a:t>
            </a:r>
            <a:r>
              <a:rPr lang="en-US" altLang="zh-Hans" sz="2400" dirty="0"/>
              <a:t>of</a:t>
            </a:r>
            <a:r>
              <a:rPr lang="zh-Hans" altLang="en-US" sz="2400" dirty="0"/>
              <a:t> </a:t>
            </a:r>
            <a:r>
              <a:rPr lang="en-US" altLang="zh-Hans" sz="2400" dirty="0"/>
              <a:t>national</a:t>
            </a:r>
            <a:r>
              <a:rPr lang="zh-Hans" altLang="en-US" sz="2400" dirty="0"/>
              <a:t> </a:t>
            </a:r>
            <a:r>
              <a:rPr lang="en-US" altLang="zh-Hans" sz="2400" dirty="0"/>
              <a:t>innovative</a:t>
            </a:r>
            <a:r>
              <a:rPr lang="zh-Hans" altLang="en-US" sz="2400" dirty="0"/>
              <a:t> </a:t>
            </a:r>
            <a:r>
              <a:rPr lang="en-US" altLang="zh-Hans" sz="2400" dirty="0"/>
              <a:t>capacity:</a:t>
            </a:r>
            <a:r>
              <a:rPr lang="zh-Hans" altLang="en-US" sz="2400" dirty="0"/>
              <a:t>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D96E8-1B18-9449-B5A1-76BA181FF53E}"/>
              </a:ext>
            </a:extLst>
          </p:cNvPr>
          <p:cNvSpPr txBox="1"/>
          <p:nvPr/>
        </p:nvSpPr>
        <p:spPr>
          <a:xfrm>
            <a:off x="401781" y="3326168"/>
            <a:ext cx="4959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Hans" dirty="0"/>
              <a:t>Common</a:t>
            </a:r>
            <a:r>
              <a:rPr lang="zh-Hans" altLang="en-US" dirty="0"/>
              <a:t> </a:t>
            </a:r>
            <a:r>
              <a:rPr lang="en-US" altLang="zh-Hans" dirty="0"/>
              <a:t>innovation</a:t>
            </a:r>
            <a:r>
              <a:rPr lang="zh-Hans" altLang="en-US" dirty="0"/>
              <a:t> </a:t>
            </a:r>
            <a:r>
              <a:rPr lang="en-US" altLang="zh-Hans" dirty="0"/>
              <a:t>infrastructure</a:t>
            </a:r>
          </a:p>
          <a:p>
            <a:r>
              <a:rPr lang="zh-Hans" altLang="en-US" dirty="0"/>
              <a:t>       </a:t>
            </a:r>
            <a:r>
              <a:rPr lang="en-US" altLang="zh-Hans" dirty="0"/>
              <a:t>(e.g.</a:t>
            </a:r>
            <a:r>
              <a:rPr lang="zh-Hans" altLang="en-US" dirty="0"/>
              <a:t> </a:t>
            </a:r>
            <a:r>
              <a:rPr lang="en-US" altLang="zh-Hans" dirty="0"/>
              <a:t>Patent</a:t>
            </a:r>
            <a:r>
              <a:rPr lang="zh-Hans" altLang="en-US" dirty="0"/>
              <a:t> </a:t>
            </a:r>
            <a:r>
              <a:rPr lang="en-US" altLang="zh-Hans" dirty="0"/>
              <a:t>Stock,</a:t>
            </a:r>
            <a:r>
              <a:rPr lang="zh-Hans" altLang="en-US" dirty="0"/>
              <a:t> </a:t>
            </a:r>
            <a:r>
              <a:rPr lang="en-US" altLang="zh-Hans" dirty="0"/>
              <a:t>GDP,</a:t>
            </a:r>
            <a:r>
              <a:rPr lang="zh-Hans" altLang="en-US" dirty="0"/>
              <a:t> </a:t>
            </a:r>
            <a:r>
              <a:rPr lang="en-US" altLang="zh-Hans" dirty="0"/>
              <a:t>Education</a:t>
            </a:r>
            <a:r>
              <a:rPr lang="zh-Hans" altLang="en-US" dirty="0"/>
              <a:t> </a:t>
            </a:r>
            <a:r>
              <a:rPr lang="en-US" altLang="zh-Hans" dirty="0"/>
              <a:t>expenditure)</a:t>
            </a:r>
          </a:p>
          <a:p>
            <a:r>
              <a:rPr lang="en-US" altLang="zh-Hans" dirty="0"/>
              <a:t>(b)</a:t>
            </a:r>
            <a:r>
              <a:rPr lang="zh-Hans" altLang="en-US" dirty="0"/>
              <a:t> </a:t>
            </a:r>
            <a:r>
              <a:rPr lang="en-US" altLang="zh-Hans" dirty="0"/>
              <a:t>Cluster-specific</a:t>
            </a:r>
            <a:r>
              <a:rPr lang="zh-Hans" altLang="en-US" dirty="0"/>
              <a:t> </a:t>
            </a:r>
            <a:r>
              <a:rPr lang="en-US" altLang="zh-Hans" dirty="0"/>
              <a:t>innovation</a:t>
            </a:r>
            <a:r>
              <a:rPr lang="zh-Hans" altLang="en-US" dirty="0"/>
              <a:t> </a:t>
            </a:r>
            <a:r>
              <a:rPr lang="en-US" altLang="zh-Hans" dirty="0"/>
              <a:t>environment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(c)</a:t>
            </a:r>
            <a:r>
              <a:rPr lang="zh-Hans" altLang="en-US" dirty="0"/>
              <a:t> </a:t>
            </a:r>
            <a:r>
              <a:rPr lang="en-US" altLang="zh-Hans" dirty="0"/>
              <a:t>Quality</a:t>
            </a:r>
            <a:r>
              <a:rPr lang="zh-Hans" altLang="en-US" dirty="0"/>
              <a:t> </a:t>
            </a:r>
            <a:r>
              <a:rPr lang="en-US" altLang="zh-Hans" dirty="0"/>
              <a:t>linkage</a:t>
            </a:r>
            <a:r>
              <a:rPr lang="zh-Hans" altLang="en-US" dirty="0"/>
              <a:t> </a:t>
            </a:r>
            <a:r>
              <a:rPr lang="en-US" altLang="zh-Hans" dirty="0"/>
              <a:t>between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above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pPr marL="342900" indent="-342900">
              <a:buAutoNum type="alphaLcParenBoth"/>
            </a:pPr>
            <a:endParaRPr lang="en-US" altLang="zh-Hans" dirty="0"/>
          </a:p>
          <a:p>
            <a:pPr marL="342900" indent="-342900">
              <a:buAutoNum type="alphaLcParenBoth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72565F-7968-FF45-A842-4371789FD909}"/>
                  </a:ext>
                </a:extLst>
              </p:cNvPr>
              <p:cNvSpPr txBox="1"/>
              <p:nvPr/>
            </p:nvSpPr>
            <p:spPr>
              <a:xfrm>
                <a:off x="6634787" y="3301658"/>
                <a:ext cx="5066145" cy="369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Han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Hans" altLang="en-US" dirty="0"/>
                  <a:t> </a:t>
                </a:r>
                <a:r>
                  <a:rPr lang="en-US" altLang="zh-Hans" dirty="0"/>
                  <a:t>: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Flow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of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innovations</a:t>
                </a:r>
              </a:p>
              <a:p>
                <a:r>
                  <a:rPr lang="en-US" altLang="zh-Hans" dirty="0"/>
                  <a:t>X:</a:t>
                </a:r>
                <a:r>
                  <a:rPr lang="zh-Hans" altLang="en-US" dirty="0"/>
                  <a:t>  </a:t>
                </a:r>
                <a:r>
                  <a:rPr lang="en-US" altLang="zh-Hans" dirty="0"/>
                  <a:t>Level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of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resource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commitments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and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policy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choices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that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constitute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the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innovation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structure</a:t>
                </a:r>
                <a:r>
                  <a:rPr lang="zh-Hans" altLang="en-US" dirty="0"/>
                  <a:t> </a:t>
                </a:r>
                <a:endParaRPr lang="en-US" altLang="zh-Hans" dirty="0"/>
              </a:p>
              <a:p>
                <a:r>
                  <a:rPr lang="en-US" altLang="zh-Hans" dirty="0"/>
                  <a:t>Y: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Environments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for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innovation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a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country‘s</a:t>
                </a:r>
                <a:r>
                  <a:rPr lang="zh-Hans" altLang="en-US" dirty="0"/>
                  <a:t>  </a:t>
                </a:r>
                <a:r>
                  <a:rPr lang="en-US" altLang="zh-Hans" dirty="0"/>
                  <a:t>industrial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clusters</a:t>
                </a:r>
                <a:r>
                  <a:rPr lang="zh-Hans" altLang="en-US" dirty="0"/>
                  <a:t> </a:t>
                </a:r>
                <a:endParaRPr lang="en-US" altLang="zh-Hans" dirty="0"/>
              </a:p>
              <a:p>
                <a:r>
                  <a:rPr lang="en-US" altLang="zh-Hans" dirty="0"/>
                  <a:t>Z: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Strength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of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linkages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between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common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infrastructure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and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nation’s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industrial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clusters</a:t>
                </a:r>
                <a:r>
                  <a:rPr lang="zh-Hans" altLang="en-US" dirty="0"/>
                  <a:t> </a:t>
                </a:r>
                <a:endParaRPr lang="en-US" altLang="zh-Hans" dirty="0"/>
              </a:p>
              <a:p>
                <a:r>
                  <a:rPr lang="en-US" altLang="zh-Hans" dirty="0"/>
                  <a:t>H: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Total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level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of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human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capital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and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labor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recourses</a:t>
                </a:r>
              </a:p>
              <a:p>
                <a:r>
                  <a:rPr lang="en-US" altLang="zh-Hans" dirty="0"/>
                  <a:t>A: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Stock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of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knowledge</a:t>
                </a:r>
                <a:r>
                  <a:rPr lang="zh-Hans" altLang="en-US" dirty="0"/>
                  <a:t> </a:t>
                </a:r>
                <a:endParaRPr lang="en-US" altLang="zh-Hans" dirty="0"/>
              </a:p>
              <a:p>
                <a:endParaRPr lang="en-US" altLang="zh-Hans" dirty="0"/>
              </a:p>
              <a:p>
                <a:endParaRPr lang="en-US" altLang="zh-Han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72565F-7968-FF45-A842-4371789FD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787" y="3301658"/>
                <a:ext cx="5066145" cy="3693896"/>
              </a:xfrm>
              <a:prstGeom prst="rect">
                <a:avLst/>
              </a:prstGeom>
              <a:blipFill>
                <a:blip r:embed="rId2"/>
                <a:stretch>
                  <a:fillRect l="-750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046E481-5B24-864B-B330-4A5D88C5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8095"/>
            <a:ext cx="6244552" cy="1038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0803A9-AB59-9544-AA71-447C75109495}"/>
              </a:ext>
            </a:extLst>
          </p:cNvPr>
          <p:cNvSpPr txBox="1"/>
          <p:nvPr/>
        </p:nvSpPr>
        <p:spPr>
          <a:xfrm>
            <a:off x="6634787" y="2535690"/>
            <a:ext cx="44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dirty="0"/>
              <a:t>Variables</a:t>
            </a:r>
            <a:r>
              <a:rPr lang="zh-Hans" altLang="en-US" sz="2400" dirty="0"/>
              <a:t> </a:t>
            </a:r>
            <a:r>
              <a:rPr lang="en-US" altLang="zh-Hans" sz="2400" dirty="0"/>
              <a:t>of</a:t>
            </a:r>
            <a:r>
              <a:rPr lang="zh-Hans" altLang="en-US" sz="2400" dirty="0"/>
              <a:t> </a:t>
            </a:r>
            <a:r>
              <a:rPr lang="en-US" altLang="zh-Hans" sz="2400" dirty="0"/>
              <a:t>Interest: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4E8DC-2ED8-6145-B639-B56BEAF706E6}"/>
              </a:ext>
            </a:extLst>
          </p:cNvPr>
          <p:cNvSpPr txBox="1"/>
          <p:nvPr/>
        </p:nvSpPr>
        <p:spPr>
          <a:xfrm>
            <a:off x="526472" y="6103366"/>
            <a:ext cx="1166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Source:</a:t>
            </a:r>
            <a:r>
              <a:rPr lang="en-US" dirty="0"/>
              <a:t> Furman, J. L., &amp; Hayes, R. (2004). Catching up or standing still</a:t>
            </a:r>
            <a:r>
              <a:rPr lang="en-US" altLang="zh-Hans" dirty="0"/>
              <a:t>:</a:t>
            </a:r>
            <a:r>
              <a:rPr lang="en-US" dirty="0"/>
              <a:t> National innovative productivity among ‘follower’ countries, 1978–1999. Research Policy, 33(9), 1329–1354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3E3-6A5C-E648-82F7-23BBCAA9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95194"/>
            <a:ext cx="10515600" cy="1325563"/>
          </a:xfrm>
        </p:spPr>
        <p:txBody>
          <a:bodyPr/>
          <a:lstStyle/>
          <a:p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Furman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Hayes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F1915-1D2D-294F-94EA-7BC4E806451B}"/>
              </a:ext>
            </a:extLst>
          </p:cNvPr>
          <p:cNvSpPr txBox="1"/>
          <p:nvPr/>
        </p:nvSpPr>
        <p:spPr>
          <a:xfrm>
            <a:off x="263236" y="2511527"/>
            <a:ext cx="587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dirty="0"/>
              <a:t>Determinants</a:t>
            </a:r>
            <a:r>
              <a:rPr lang="zh-Hans" altLang="en-US" sz="2400" dirty="0"/>
              <a:t> </a:t>
            </a:r>
            <a:r>
              <a:rPr lang="en-US" altLang="zh-Hans" sz="2400" dirty="0"/>
              <a:t>of</a:t>
            </a:r>
            <a:r>
              <a:rPr lang="zh-Hans" altLang="en-US" sz="2400" dirty="0"/>
              <a:t> </a:t>
            </a:r>
            <a:r>
              <a:rPr lang="en-US" altLang="zh-Hans" sz="2400" dirty="0"/>
              <a:t>national</a:t>
            </a:r>
            <a:r>
              <a:rPr lang="zh-Hans" altLang="en-US" sz="2400" dirty="0"/>
              <a:t> </a:t>
            </a:r>
            <a:r>
              <a:rPr lang="en-US" altLang="zh-Hans" sz="2400" dirty="0"/>
              <a:t>innovative</a:t>
            </a:r>
            <a:r>
              <a:rPr lang="zh-Hans" altLang="en-US" sz="2400" dirty="0"/>
              <a:t> </a:t>
            </a:r>
            <a:r>
              <a:rPr lang="en-US" altLang="zh-Hans" sz="2400" dirty="0"/>
              <a:t>capacity:</a:t>
            </a:r>
            <a:r>
              <a:rPr lang="zh-Hans" altLang="en-US" sz="2400" dirty="0"/>
              <a:t>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D96E8-1B18-9449-B5A1-76BA181FF53E}"/>
              </a:ext>
            </a:extLst>
          </p:cNvPr>
          <p:cNvSpPr txBox="1"/>
          <p:nvPr/>
        </p:nvSpPr>
        <p:spPr>
          <a:xfrm>
            <a:off x="401781" y="3326168"/>
            <a:ext cx="4959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Hans" dirty="0"/>
              <a:t>Common</a:t>
            </a:r>
            <a:r>
              <a:rPr lang="zh-Hans" altLang="en-US" dirty="0"/>
              <a:t> </a:t>
            </a:r>
            <a:r>
              <a:rPr lang="en-US" altLang="zh-Hans" dirty="0"/>
              <a:t>innovation</a:t>
            </a:r>
            <a:r>
              <a:rPr lang="zh-Hans" altLang="en-US" dirty="0"/>
              <a:t> </a:t>
            </a:r>
            <a:r>
              <a:rPr lang="en-US" altLang="zh-Hans" dirty="0"/>
              <a:t>infrastructure</a:t>
            </a:r>
          </a:p>
          <a:p>
            <a:r>
              <a:rPr lang="zh-Hans" altLang="en-US" dirty="0"/>
              <a:t>       </a:t>
            </a:r>
            <a:r>
              <a:rPr lang="en-US" altLang="zh-Hans" dirty="0"/>
              <a:t>(e.g.</a:t>
            </a:r>
            <a:r>
              <a:rPr lang="zh-Hans" altLang="en-US" dirty="0"/>
              <a:t> </a:t>
            </a:r>
            <a:r>
              <a:rPr lang="en-US" altLang="zh-Hans" dirty="0"/>
              <a:t>Patent</a:t>
            </a:r>
            <a:r>
              <a:rPr lang="zh-Hans" altLang="en-US" dirty="0"/>
              <a:t> </a:t>
            </a:r>
            <a:r>
              <a:rPr lang="en-US" altLang="zh-Hans" dirty="0"/>
              <a:t>Stock,</a:t>
            </a:r>
            <a:r>
              <a:rPr lang="zh-Hans" altLang="en-US" dirty="0"/>
              <a:t> </a:t>
            </a:r>
            <a:r>
              <a:rPr lang="en-US" altLang="zh-Hans" dirty="0"/>
              <a:t>GDP,</a:t>
            </a:r>
            <a:r>
              <a:rPr lang="zh-Hans" altLang="en-US" dirty="0"/>
              <a:t> </a:t>
            </a:r>
            <a:r>
              <a:rPr lang="en-US" altLang="zh-Hans" dirty="0"/>
              <a:t>Education</a:t>
            </a:r>
            <a:r>
              <a:rPr lang="zh-Hans" altLang="en-US" dirty="0"/>
              <a:t> </a:t>
            </a:r>
            <a:r>
              <a:rPr lang="en-US" altLang="zh-Hans" dirty="0"/>
              <a:t>expenditure)</a:t>
            </a:r>
          </a:p>
          <a:p>
            <a:r>
              <a:rPr lang="en-US" altLang="zh-Hans" dirty="0"/>
              <a:t>(b)</a:t>
            </a:r>
            <a:r>
              <a:rPr lang="zh-Hans" altLang="en-US" dirty="0"/>
              <a:t> </a:t>
            </a:r>
            <a:r>
              <a:rPr lang="en-US" altLang="zh-Hans" dirty="0"/>
              <a:t>Cluster-specific</a:t>
            </a:r>
            <a:r>
              <a:rPr lang="zh-Hans" altLang="en-US" dirty="0"/>
              <a:t> </a:t>
            </a:r>
            <a:r>
              <a:rPr lang="en-US" altLang="zh-Hans" dirty="0"/>
              <a:t>innovation</a:t>
            </a:r>
            <a:r>
              <a:rPr lang="zh-Hans" altLang="en-US" dirty="0"/>
              <a:t> </a:t>
            </a:r>
            <a:r>
              <a:rPr lang="en-US" altLang="zh-Hans" dirty="0"/>
              <a:t>environment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(c)</a:t>
            </a:r>
            <a:r>
              <a:rPr lang="zh-Hans" altLang="en-US" dirty="0"/>
              <a:t> </a:t>
            </a:r>
            <a:r>
              <a:rPr lang="en-US" altLang="zh-Hans" dirty="0"/>
              <a:t>Quality</a:t>
            </a:r>
            <a:r>
              <a:rPr lang="zh-Hans" altLang="en-US" dirty="0"/>
              <a:t> </a:t>
            </a:r>
            <a:r>
              <a:rPr lang="en-US" altLang="zh-Hans" dirty="0"/>
              <a:t>linkage</a:t>
            </a:r>
            <a:r>
              <a:rPr lang="zh-Hans" altLang="en-US" dirty="0"/>
              <a:t> </a:t>
            </a:r>
            <a:r>
              <a:rPr lang="en-US" altLang="zh-Hans" dirty="0"/>
              <a:t>between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above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pPr marL="342900" indent="-342900">
              <a:buAutoNum type="alphaLcParenBoth"/>
            </a:pPr>
            <a:endParaRPr lang="en-US" altLang="zh-Hans" dirty="0"/>
          </a:p>
          <a:p>
            <a:pPr marL="342900" indent="-342900">
              <a:buAutoNum type="alphaLcParenBoth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72565F-7968-FF45-A842-4371789FD909}"/>
                  </a:ext>
                </a:extLst>
              </p:cNvPr>
              <p:cNvSpPr txBox="1"/>
              <p:nvPr/>
            </p:nvSpPr>
            <p:spPr>
              <a:xfrm>
                <a:off x="6634787" y="3301658"/>
                <a:ext cx="5066145" cy="369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Han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Hans" altLang="en-US" dirty="0"/>
                  <a:t> </a:t>
                </a:r>
                <a:r>
                  <a:rPr lang="en-US" altLang="zh-Hans" dirty="0"/>
                  <a:t>: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Flow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of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innovations</a:t>
                </a:r>
              </a:p>
              <a:p>
                <a:r>
                  <a:rPr lang="en-US" altLang="zh-Hans" dirty="0"/>
                  <a:t>X:</a:t>
                </a:r>
                <a:r>
                  <a:rPr lang="zh-Hans" altLang="en-US" dirty="0"/>
                  <a:t>  </a:t>
                </a:r>
                <a:r>
                  <a:rPr lang="en-US" altLang="zh-Hans" dirty="0"/>
                  <a:t>Level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of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resource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commitments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and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policy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choices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that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constitute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the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innovation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structure</a:t>
                </a:r>
                <a:r>
                  <a:rPr lang="zh-Hans" altLang="en-US" dirty="0"/>
                  <a:t> </a:t>
                </a:r>
                <a:endParaRPr lang="en-US" altLang="zh-Hans" dirty="0"/>
              </a:p>
              <a:p>
                <a:r>
                  <a:rPr lang="en-US" altLang="zh-Hans" dirty="0"/>
                  <a:t>Y: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Environments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for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innovation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a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country‘s</a:t>
                </a:r>
                <a:r>
                  <a:rPr lang="zh-Hans" altLang="en-US" dirty="0"/>
                  <a:t>  </a:t>
                </a:r>
                <a:r>
                  <a:rPr lang="en-US" altLang="zh-Hans" dirty="0"/>
                  <a:t>industrial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clusters</a:t>
                </a:r>
                <a:r>
                  <a:rPr lang="zh-Hans" altLang="en-US" dirty="0"/>
                  <a:t> </a:t>
                </a:r>
                <a:endParaRPr lang="en-US" altLang="zh-Hans" dirty="0"/>
              </a:p>
              <a:p>
                <a:r>
                  <a:rPr lang="en-US" altLang="zh-Hans" dirty="0"/>
                  <a:t>Z: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Strength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of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linkages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between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common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infrastructure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and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nation’s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industrial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clusters</a:t>
                </a:r>
                <a:r>
                  <a:rPr lang="zh-Hans" altLang="en-US" dirty="0"/>
                  <a:t> </a:t>
                </a:r>
                <a:endParaRPr lang="en-US" altLang="zh-Hans" dirty="0"/>
              </a:p>
              <a:p>
                <a:r>
                  <a:rPr lang="en-US" altLang="zh-Hans" dirty="0"/>
                  <a:t>H: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Total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level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of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human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capital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and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labor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recourses</a:t>
                </a:r>
              </a:p>
              <a:p>
                <a:r>
                  <a:rPr lang="en-US" altLang="zh-Hans" dirty="0"/>
                  <a:t>A: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Stock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of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knowledge</a:t>
                </a:r>
                <a:r>
                  <a:rPr lang="zh-Hans" altLang="en-US" dirty="0"/>
                  <a:t> </a:t>
                </a:r>
                <a:endParaRPr lang="en-US" altLang="zh-Hans" dirty="0"/>
              </a:p>
              <a:p>
                <a:endParaRPr lang="en-US" altLang="zh-Hans" dirty="0"/>
              </a:p>
              <a:p>
                <a:endParaRPr lang="en-US" altLang="zh-Han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72565F-7968-FF45-A842-4371789FD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787" y="3301658"/>
                <a:ext cx="5066145" cy="3693896"/>
              </a:xfrm>
              <a:prstGeom prst="rect">
                <a:avLst/>
              </a:prstGeom>
              <a:blipFill>
                <a:blip r:embed="rId2"/>
                <a:stretch>
                  <a:fillRect l="-750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046E481-5B24-864B-B330-4A5D88C5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8095"/>
            <a:ext cx="6244552" cy="1038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0803A9-AB59-9544-AA71-447C75109495}"/>
              </a:ext>
            </a:extLst>
          </p:cNvPr>
          <p:cNvSpPr txBox="1"/>
          <p:nvPr/>
        </p:nvSpPr>
        <p:spPr>
          <a:xfrm>
            <a:off x="6634787" y="2535690"/>
            <a:ext cx="44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dirty="0"/>
              <a:t>Variables</a:t>
            </a:r>
            <a:r>
              <a:rPr lang="zh-Hans" altLang="en-US" sz="2400" dirty="0"/>
              <a:t> </a:t>
            </a:r>
            <a:r>
              <a:rPr lang="en-US" altLang="zh-Hans" sz="2400" dirty="0"/>
              <a:t>of</a:t>
            </a:r>
            <a:r>
              <a:rPr lang="zh-Hans" altLang="en-US" sz="2400" dirty="0"/>
              <a:t> </a:t>
            </a:r>
            <a:r>
              <a:rPr lang="en-US" altLang="zh-Hans" sz="2400" dirty="0"/>
              <a:t>Interest: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4E8DC-2ED8-6145-B639-B56BEAF706E6}"/>
              </a:ext>
            </a:extLst>
          </p:cNvPr>
          <p:cNvSpPr txBox="1"/>
          <p:nvPr/>
        </p:nvSpPr>
        <p:spPr>
          <a:xfrm>
            <a:off x="526472" y="6103366"/>
            <a:ext cx="1166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Source:</a:t>
            </a:r>
            <a:r>
              <a:rPr lang="en-US" dirty="0"/>
              <a:t> Furman, J. L., &amp; Hayes, R. (2004). Catching up or standing still</a:t>
            </a:r>
            <a:r>
              <a:rPr lang="en-US" altLang="zh-Hans" dirty="0"/>
              <a:t>:</a:t>
            </a:r>
            <a:r>
              <a:rPr lang="en-US" dirty="0"/>
              <a:t> National innovative productivity among ‘follower’ countries, 1978–1999. Research Policy, 33(9), 1329–1354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3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43DE-2953-B547-815B-130F9B8D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2" y="365125"/>
            <a:ext cx="10515600" cy="1325563"/>
          </a:xfrm>
        </p:spPr>
        <p:txBody>
          <a:bodyPr/>
          <a:lstStyle/>
          <a:p>
            <a:r>
              <a:rPr lang="en-US" altLang="zh-Hans" dirty="0"/>
              <a:t>New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D49F0-4FBC-884F-84F2-14B3135B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33" y="1690688"/>
            <a:ext cx="9033934" cy="10290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DFB4E-F1D5-404F-AFD4-C0C95F603338}"/>
              </a:ext>
            </a:extLst>
          </p:cNvPr>
          <p:cNvSpPr txBox="1"/>
          <p:nvPr/>
        </p:nvSpPr>
        <p:spPr>
          <a:xfrm>
            <a:off x="982133" y="2895600"/>
            <a:ext cx="6146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dirty="0"/>
              <a:t>New</a:t>
            </a:r>
            <a:r>
              <a:rPr lang="zh-Hans" altLang="en-US" sz="2400" dirty="0"/>
              <a:t> </a:t>
            </a:r>
            <a:r>
              <a:rPr lang="en-US" altLang="zh-Hans" sz="2400" dirty="0"/>
              <a:t>variables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be</a:t>
            </a:r>
            <a:r>
              <a:rPr lang="zh-Hans" altLang="en-US" sz="2400" dirty="0"/>
              <a:t> </a:t>
            </a:r>
            <a:r>
              <a:rPr lang="en-US" altLang="zh-Hans" sz="2400" dirty="0"/>
              <a:t>incorporated:</a:t>
            </a:r>
          </a:p>
          <a:p>
            <a:endParaRPr lang="en-US" altLang="zh-Hans" sz="2000" dirty="0"/>
          </a:p>
          <a:p>
            <a:r>
              <a:rPr lang="en-US" altLang="zh-Hans" sz="2000" dirty="0"/>
              <a:t>M:</a:t>
            </a:r>
            <a:r>
              <a:rPr lang="zh-Hans" altLang="en-US" sz="2000" dirty="0"/>
              <a:t> </a:t>
            </a:r>
            <a:r>
              <a:rPr lang="en-US" altLang="zh-Hans" sz="2000" dirty="0"/>
              <a:t>trade</a:t>
            </a:r>
            <a:r>
              <a:rPr lang="zh-Hans" altLang="en-US" sz="2000" dirty="0"/>
              <a:t> </a:t>
            </a:r>
            <a:r>
              <a:rPr lang="en-US" altLang="zh-Hans" sz="2000" dirty="0"/>
              <a:t>flows</a:t>
            </a:r>
            <a:r>
              <a:rPr lang="zh-Hans" altLang="en-US" sz="2000" dirty="0"/>
              <a:t> </a:t>
            </a:r>
            <a:endParaRPr lang="en-US" altLang="zh-Hans" sz="2000" dirty="0"/>
          </a:p>
          <a:p>
            <a:r>
              <a:rPr lang="en-US" altLang="zh-Hans" sz="2000" dirty="0"/>
              <a:t>F:</a:t>
            </a:r>
            <a:r>
              <a:rPr lang="zh-Hans" altLang="en-US" sz="2000" dirty="0"/>
              <a:t> </a:t>
            </a:r>
            <a:r>
              <a:rPr lang="en-US" altLang="zh-Hans" sz="2000" dirty="0"/>
              <a:t>foreign</a:t>
            </a:r>
            <a:r>
              <a:rPr lang="zh-Hans" altLang="en-US" sz="2000" dirty="0"/>
              <a:t> </a:t>
            </a:r>
            <a:r>
              <a:rPr lang="en-US" altLang="zh-Hans" sz="2000" dirty="0"/>
              <a:t>direct</a:t>
            </a:r>
            <a:r>
              <a:rPr lang="zh-Hans" altLang="en-US" sz="2000" dirty="0"/>
              <a:t> </a:t>
            </a:r>
            <a:r>
              <a:rPr lang="en-US" altLang="zh-Hans" sz="2000" dirty="0"/>
              <a:t>investment</a:t>
            </a:r>
          </a:p>
          <a:p>
            <a:r>
              <a:rPr lang="en-US" altLang="zh-Hans" sz="2000" dirty="0"/>
              <a:t>C:</a:t>
            </a:r>
            <a:r>
              <a:rPr lang="zh-Hans" altLang="en-US" sz="2000" dirty="0"/>
              <a:t> </a:t>
            </a:r>
            <a:r>
              <a:rPr lang="en-US" altLang="zh-Hans" sz="2000" dirty="0"/>
              <a:t>control</a:t>
            </a:r>
            <a:r>
              <a:rPr lang="zh-Hans" altLang="en-US" sz="2000" dirty="0"/>
              <a:t> </a:t>
            </a:r>
            <a:r>
              <a:rPr lang="en-US" altLang="zh-Hans" sz="2000" dirty="0"/>
              <a:t>variables</a:t>
            </a:r>
            <a:r>
              <a:rPr lang="zh-Hans" altLang="en-US" sz="2000" dirty="0"/>
              <a:t> </a:t>
            </a:r>
            <a:endParaRPr lang="en-US" altLang="zh-Hans" sz="2000" dirty="0"/>
          </a:p>
          <a:p>
            <a:r>
              <a:rPr lang="zh-Han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3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B5BF-C1B7-F540-86F7-44F0E298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39" y="95103"/>
            <a:ext cx="10515600" cy="1325563"/>
          </a:xfrm>
        </p:spPr>
        <p:txBody>
          <a:bodyPr/>
          <a:lstStyle/>
          <a:p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Methods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44C2-9391-5A46-8C8D-73187B8B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634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1EFD5-F28E-384A-B637-2A008D19182A}"/>
              </a:ext>
            </a:extLst>
          </p:cNvPr>
          <p:cNvSpPr txBox="1"/>
          <p:nvPr/>
        </p:nvSpPr>
        <p:spPr>
          <a:xfrm>
            <a:off x="496839" y="1420666"/>
            <a:ext cx="705388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Innovative</a:t>
            </a:r>
            <a:r>
              <a:rPr lang="zh-Hans" altLang="en-US" b="1" dirty="0"/>
              <a:t> </a:t>
            </a:r>
            <a:r>
              <a:rPr lang="en-US" altLang="zh-Hans" b="1" dirty="0"/>
              <a:t>Output</a:t>
            </a:r>
          </a:p>
          <a:p>
            <a:r>
              <a:rPr lang="zh-Hans" altLang="en-US" dirty="0"/>
              <a:t>      </a:t>
            </a:r>
            <a:r>
              <a:rPr lang="en-US" altLang="zh-Hans" dirty="0"/>
              <a:t>variable: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</a:t>
            </a:r>
            <a:r>
              <a:rPr lang="en-US" altLang="zh-Hans" dirty="0"/>
              <a:t>Patent</a:t>
            </a:r>
            <a:r>
              <a:rPr lang="zh-Hans" altLang="en-US" dirty="0"/>
              <a:t> </a:t>
            </a:r>
            <a:r>
              <a:rPr lang="en-US" altLang="zh-Hans" dirty="0"/>
              <a:t>Granted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country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year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</a:t>
            </a:r>
            <a:r>
              <a:rPr lang="en-US" altLang="zh-Hans" dirty="0"/>
              <a:t>source:</a:t>
            </a:r>
          </a:p>
          <a:p>
            <a:r>
              <a:rPr lang="zh-Hans" altLang="en-US" dirty="0"/>
              <a:t>                    </a:t>
            </a:r>
            <a:r>
              <a:rPr lang="en-US" altLang="zh-Hans" dirty="0"/>
              <a:t>WIPO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Quality</a:t>
            </a:r>
            <a:r>
              <a:rPr lang="zh-Hans" altLang="en-US" b="1" dirty="0"/>
              <a:t> </a:t>
            </a:r>
            <a:r>
              <a:rPr lang="en-US" altLang="zh-Hans" b="1" dirty="0"/>
              <a:t>of</a:t>
            </a:r>
            <a:r>
              <a:rPr lang="zh-Hans" altLang="en-US" b="1" dirty="0"/>
              <a:t> </a:t>
            </a:r>
            <a:r>
              <a:rPr lang="en-US" altLang="zh-Hans" b="1" dirty="0"/>
              <a:t>innovation</a:t>
            </a:r>
            <a:r>
              <a:rPr lang="zh-Hans" altLang="en-US" b="1" dirty="0"/>
              <a:t> </a:t>
            </a:r>
            <a:endParaRPr lang="en-US" altLang="zh-Hans" b="1" dirty="0"/>
          </a:p>
          <a:p>
            <a:r>
              <a:rPr lang="zh-Hans" altLang="en-US" dirty="0"/>
              <a:t>      </a:t>
            </a:r>
            <a:r>
              <a:rPr lang="en-US" altLang="zh-Hans" dirty="0"/>
              <a:t>variable: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  </a:t>
            </a:r>
            <a:r>
              <a:rPr lang="en-US" altLang="zh-Hans" dirty="0"/>
              <a:t>GDP,</a:t>
            </a:r>
            <a:r>
              <a:rPr lang="zh-Hans" altLang="en-US" dirty="0"/>
              <a:t> </a:t>
            </a:r>
            <a:r>
              <a:rPr lang="en-US" altLang="zh-Hans" dirty="0"/>
              <a:t>National</a:t>
            </a:r>
            <a:r>
              <a:rPr lang="zh-Hans" altLang="en-US" dirty="0"/>
              <a:t> </a:t>
            </a:r>
            <a:r>
              <a:rPr lang="en-US" altLang="zh-Hans" dirty="0"/>
              <a:t>education</a:t>
            </a:r>
            <a:r>
              <a:rPr lang="zh-Hans" altLang="en-US" dirty="0"/>
              <a:t> </a:t>
            </a:r>
            <a:r>
              <a:rPr lang="en-US" altLang="zh-Hans" dirty="0"/>
              <a:t>expenditure,</a:t>
            </a:r>
            <a:r>
              <a:rPr lang="zh-Hans" altLang="en-US" dirty="0"/>
              <a:t> </a:t>
            </a:r>
            <a:r>
              <a:rPr lang="en-US" altLang="zh-Hans" dirty="0"/>
              <a:t>number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</a:p>
          <a:p>
            <a:r>
              <a:rPr lang="zh-Hans" altLang="en-US" dirty="0"/>
              <a:t>                      </a:t>
            </a:r>
            <a:r>
              <a:rPr lang="en-US" altLang="zh-Hans" dirty="0"/>
              <a:t>educational</a:t>
            </a:r>
            <a:r>
              <a:rPr lang="zh-Hans" altLang="en-US" dirty="0"/>
              <a:t> </a:t>
            </a:r>
            <a:r>
              <a:rPr lang="en-US" altLang="zh-Hans" dirty="0"/>
              <a:t>institutions…..</a:t>
            </a:r>
          </a:p>
          <a:p>
            <a:r>
              <a:rPr lang="zh-Hans" altLang="en-US" dirty="0"/>
              <a:t>       </a:t>
            </a:r>
            <a:r>
              <a:rPr lang="en-US" altLang="zh-Hans" dirty="0"/>
              <a:t>source: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 </a:t>
            </a:r>
            <a:r>
              <a:rPr lang="en-US" altLang="zh-Hans" dirty="0"/>
              <a:t>WDI</a:t>
            </a:r>
          </a:p>
          <a:p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Cluster-specific</a:t>
            </a:r>
            <a:r>
              <a:rPr lang="zh-Hans" altLang="en-US" b="1" dirty="0"/>
              <a:t> </a:t>
            </a:r>
            <a:r>
              <a:rPr lang="en-US" altLang="zh-Hans" b="1" dirty="0"/>
              <a:t>innovation</a:t>
            </a:r>
            <a:r>
              <a:rPr lang="zh-Hans" altLang="en-US" b="1" dirty="0"/>
              <a:t> </a:t>
            </a:r>
            <a:r>
              <a:rPr lang="en-US" altLang="zh-Hans" b="1" dirty="0"/>
              <a:t>environment</a:t>
            </a:r>
          </a:p>
          <a:p>
            <a:r>
              <a:rPr lang="zh-Hans" altLang="en-US" dirty="0"/>
              <a:t>      </a:t>
            </a:r>
            <a:r>
              <a:rPr lang="en-US" altLang="zh-Hans" dirty="0"/>
              <a:t>variable:</a:t>
            </a:r>
          </a:p>
          <a:p>
            <a:r>
              <a:rPr lang="zh-Hans" altLang="en-US" dirty="0"/>
              <a:t>                       </a:t>
            </a:r>
            <a:r>
              <a:rPr lang="en-US" altLang="zh-Hans" dirty="0"/>
              <a:t>R&amp;D</a:t>
            </a:r>
            <a:r>
              <a:rPr lang="zh-Hans" altLang="en-US" dirty="0"/>
              <a:t> </a:t>
            </a:r>
            <a:r>
              <a:rPr lang="en-US" altLang="zh-Hans" dirty="0"/>
              <a:t>expenditure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private</a:t>
            </a:r>
            <a:r>
              <a:rPr lang="zh-Hans" altLang="en-US" dirty="0"/>
              <a:t> </a:t>
            </a:r>
            <a:r>
              <a:rPr lang="en-US" altLang="zh-Hans" dirty="0"/>
              <a:t>industry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</a:t>
            </a:r>
            <a:r>
              <a:rPr lang="en-US" altLang="zh-Hans" dirty="0"/>
              <a:t>source:</a:t>
            </a:r>
          </a:p>
          <a:p>
            <a:r>
              <a:rPr lang="zh-Hans" altLang="en-US" dirty="0"/>
              <a:t>                     </a:t>
            </a:r>
            <a:r>
              <a:rPr lang="en-US" altLang="zh-Hans" dirty="0"/>
              <a:t>OECD</a:t>
            </a:r>
          </a:p>
          <a:p>
            <a:r>
              <a:rPr lang="zh-Hans" altLang="en-US" dirty="0"/>
              <a:t>      </a:t>
            </a:r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        </a:t>
            </a: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       </a:t>
            </a:r>
            <a:endParaRPr lang="en-US" altLang="zh-Hans" dirty="0"/>
          </a:p>
          <a:p>
            <a:pPr lvl="1" algn="ctr"/>
            <a:endParaRPr lang="en-US" altLang="zh-Hans" dirty="0"/>
          </a:p>
          <a:p>
            <a:pPr marL="742950" lvl="1" indent="-285750" algn="ctr">
              <a:buFont typeface="Wingdings" pitchFamily="2" charset="2"/>
              <a:buChar char="§"/>
            </a:pPr>
            <a:endParaRPr lang="en-US" altLang="zh-Hans" dirty="0"/>
          </a:p>
          <a:p>
            <a:pPr lvl="1" algn="ctr"/>
            <a:r>
              <a:rPr lang="zh-Hans" altLang="en-US" dirty="0"/>
              <a:t> </a:t>
            </a:r>
            <a:endParaRPr lang="en-US" altLang="zh-Han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9FA22-2C33-A443-B7A0-927193FA71C1}"/>
              </a:ext>
            </a:extLst>
          </p:cNvPr>
          <p:cNvSpPr txBox="1"/>
          <p:nvPr/>
        </p:nvSpPr>
        <p:spPr>
          <a:xfrm>
            <a:off x="6977688" y="1374499"/>
            <a:ext cx="50896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Quality</a:t>
            </a:r>
            <a:r>
              <a:rPr lang="zh-Hans" altLang="en-US" b="1" dirty="0"/>
              <a:t> </a:t>
            </a:r>
            <a:r>
              <a:rPr lang="en-US" altLang="zh-Hans" b="1" dirty="0"/>
              <a:t>of</a:t>
            </a:r>
            <a:r>
              <a:rPr lang="zh-Hans" altLang="en-US" b="1" dirty="0"/>
              <a:t> </a:t>
            </a:r>
            <a:r>
              <a:rPr lang="en-US" altLang="zh-Hans" b="1" dirty="0"/>
              <a:t>linkage</a:t>
            </a:r>
            <a:r>
              <a:rPr lang="zh-Hans" altLang="en-US" b="1" dirty="0"/>
              <a:t> </a:t>
            </a:r>
            <a:endParaRPr lang="en-US" altLang="zh-Hans" b="1" dirty="0"/>
          </a:p>
          <a:p>
            <a:r>
              <a:rPr lang="zh-Hans" altLang="en-US" dirty="0"/>
              <a:t>       </a:t>
            </a:r>
            <a:r>
              <a:rPr lang="en-US" altLang="zh-Hans" dirty="0"/>
              <a:t>variable: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   </a:t>
            </a:r>
            <a:r>
              <a:rPr lang="en-US" altLang="zh-Hans" dirty="0"/>
              <a:t>national</a:t>
            </a:r>
            <a:r>
              <a:rPr lang="zh-Hans" altLang="en-US" dirty="0"/>
              <a:t> </a:t>
            </a:r>
            <a:r>
              <a:rPr lang="en-US" altLang="zh-Hans" dirty="0"/>
              <a:t>R&amp;D</a:t>
            </a:r>
            <a:r>
              <a:rPr lang="zh-Hans" altLang="en-US" dirty="0"/>
              <a:t> </a:t>
            </a:r>
            <a:r>
              <a:rPr lang="en-US" altLang="zh-Hans" dirty="0"/>
              <a:t>expenditure(not</a:t>
            </a:r>
          </a:p>
          <a:p>
            <a:r>
              <a:rPr lang="zh-Hans" altLang="en-US" dirty="0"/>
              <a:t>                        </a:t>
            </a:r>
            <a:r>
              <a:rPr lang="en-US" altLang="zh-Hans" dirty="0"/>
              <a:t>industry)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</a:t>
            </a:r>
            <a:r>
              <a:rPr lang="en-US" altLang="zh-Hans" dirty="0"/>
              <a:t>source:</a:t>
            </a:r>
          </a:p>
          <a:p>
            <a:r>
              <a:rPr lang="zh-Hans" altLang="en-US" dirty="0"/>
              <a:t>                      </a:t>
            </a:r>
            <a:r>
              <a:rPr lang="en-US" altLang="zh-Hans" dirty="0"/>
              <a:t>OECD</a:t>
            </a:r>
          </a:p>
          <a:p>
            <a:r>
              <a:rPr lang="zh-Hans" altLang="en-US" dirty="0"/>
              <a:t>         </a:t>
            </a:r>
            <a:endParaRPr lang="en-US" altLang="zh-Hans" dirty="0"/>
          </a:p>
          <a:p>
            <a:r>
              <a:rPr lang="zh-Hans" altLang="en-US" dirty="0"/>
              <a:t>        </a:t>
            </a:r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Trade</a:t>
            </a:r>
            <a:r>
              <a:rPr lang="zh-Hans" altLang="en-US" b="1" dirty="0"/>
              <a:t> </a:t>
            </a:r>
            <a:r>
              <a:rPr lang="en-US" altLang="zh-Hans" b="1" dirty="0"/>
              <a:t>flows/FDI</a:t>
            </a:r>
          </a:p>
          <a:p>
            <a:r>
              <a:rPr lang="zh-Hans" altLang="en-US" dirty="0"/>
              <a:t>       </a:t>
            </a:r>
            <a:r>
              <a:rPr lang="en-US" altLang="zh-Hans" dirty="0"/>
              <a:t>variable: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</a:t>
            </a:r>
            <a:r>
              <a:rPr lang="en-US" altLang="zh-Hans" dirty="0"/>
              <a:t>imports/exports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goods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services,</a:t>
            </a:r>
          </a:p>
          <a:p>
            <a:r>
              <a:rPr lang="zh-Hans" altLang="en-US" dirty="0"/>
              <a:t>                    </a:t>
            </a:r>
            <a:r>
              <a:rPr lang="en-US" altLang="zh-Hans" dirty="0"/>
              <a:t>high-</a:t>
            </a:r>
            <a:r>
              <a:rPr lang="zh-Hans" altLang="en-US" dirty="0"/>
              <a:t> </a:t>
            </a:r>
            <a:r>
              <a:rPr lang="en-US" altLang="zh-Hans" dirty="0"/>
              <a:t>technology</a:t>
            </a:r>
            <a:r>
              <a:rPr lang="zh-Hans" altLang="en-US" dirty="0"/>
              <a:t> </a:t>
            </a:r>
            <a:r>
              <a:rPr lang="en-US" altLang="zh-Hans" dirty="0"/>
              <a:t>imports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exports,</a:t>
            </a:r>
          </a:p>
          <a:p>
            <a:r>
              <a:rPr lang="zh-Hans" altLang="en-US" dirty="0"/>
              <a:t>                    </a:t>
            </a:r>
            <a:r>
              <a:rPr lang="en-US" altLang="zh-Hans" dirty="0"/>
              <a:t>foreign</a:t>
            </a:r>
            <a:r>
              <a:rPr lang="zh-Hans" altLang="en-US" dirty="0"/>
              <a:t> </a:t>
            </a:r>
            <a:r>
              <a:rPr lang="en-US" altLang="zh-Hans" dirty="0"/>
              <a:t>direct</a:t>
            </a:r>
            <a:r>
              <a:rPr lang="zh-Hans" altLang="en-US" dirty="0"/>
              <a:t> </a:t>
            </a:r>
            <a:r>
              <a:rPr lang="en-US" altLang="zh-Hans" dirty="0"/>
              <a:t>investment</a:t>
            </a:r>
            <a:r>
              <a:rPr lang="zh-Hans" altLang="en-US" dirty="0"/>
              <a:t> </a:t>
            </a:r>
            <a:r>
              <a:rPr lang="en-US" altLang="zh-Hans" dirty="0"/>
              <a:t>net</a:t>
            </a:r>
            <a:r>
              <a:rPr lang="zh-Hans" altLang="en-US" dirty="0"/>
              <a:t> </a:t>
            </a:r>
            <a:r>
              <a:rPr lang="en-US" altLang="zh-Hans" dirty="0"/>
              <a:t>inflows</a:t>
            </a:r>
          </a:p>
          <a:p>
            <a:r>
              <a:rPr lang="zh-Hans" altLang="en-US" dirty="0"/>
              <a:t>      </a:t>
            </a:r>
            <a:r>
              <a:rPr lang="en-US" altLang="zh-Hans" dirty="0"/>
              <a:t>source: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  </a:t>
            </a:r>
            <a:r>
              <a:rPr lang="en-US" altLang="zh-Hans" dirty="0"/>
              <a:t>WDI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Other</a:t>
            </a:r>
            <a:r>
              <a:rPr lang="zh-Hans" altLang="en-US" b="1" dirty="0"/>
              <a:t> </a:t>
            </a:r>
            <a:r>
              <a:rPr lang="en-US" altLang="zh-Hans" b="1" dirty="0"/>
              <a:t>control</a:t>
            </a:r>
            <a:r>
              <a:rPr lang="zh-Hans" altLang="en-US" b="1" dirty="0"/>
              <a:t> </a:t>
            </a:r>
            <a:r>
              <a:rPr lang="en-US" altLang="zh-Hans" b="1" dirty="0"/>
              <a:t>variable</a:t>
            </a:r>
            <a:r>
              <a:rPr lang="zh-Hans" altLang="en-US" b="1" dirty="0"/>
              <a:t> </a:t>
            </a:r>
            <a:endParaRPr lang="en-US" altLang="zh-Hans" b="1" dirty="0"/>
          </a:p>
        </p:txBody>
      </p:sp>
    </p:spTree>
    <p:extLst>
      <p:ext uri="{BB962C8B-B14F-4D97-AF65-F5344CB8AC3E}">
        <p14:creationId xmlns:p14="http://schemas.microsoft.com/office/powerpoint/2010/main" val="239484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B5BF-C1B7-F540-86F7-44F0E298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2" y="95103"/>
            <a:ext cx="10515600" cy="1325563"/>
          </a:xfrm>
        </p:spPr>
        <p:txBody>
          <a:bodyPr/>
          <a:lstStyle/>
          <a:p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Methods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44C2-9391-5A46-8C8D-73187B8B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634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1EFD5-F28E-384A-B637-2A008D19182A}"/>
              </a:ext>
            </a:extLst>
          </p:cNvPr>
          <p:cNvSpPr txBox="1"/>
          <p:nvPr/>
        </p:nvSpPr>
        <p:spPr>
          <a:xfrm>
            <a:off x="496839" y="1420666"/>
            <a:ext cx="705388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Innovative</a:t>
            </a:r>
            <a:r>
              <a:rPr lang="zh-Hans" altLang="en-US" b="1" dirty="0"/>
              <a:t> </a:t>
            </a:r>
            <a:r>
              <a:rPr lang="en-US" altLang="zh-Hans" b="1" dirty="0"/>
              <a:t>Output</a:t>
            </a:r>
          </a:p>
          <a:p>
            <a:r>
              <a:rPr lang="zh-Hans" altLang="en-US" dirty="0"/>
              <a:t>      </a:t>
            </a:r>
            <a:r>
              <a:rPr lang="en-US" altLang="zh-Hans" dirty="0"/>
              <a:t>variable: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</a:t>
            </a:r>
            <a:r>
              <a:rPr lang="en-US" altLang="zh-Hans" dirty="0"/>
              <a:t>Patent</a:t>
            </a:r>
            <a:r>
              <a:rPr lang="zh-Hans" altLang="en-US" dirty="0"/>
              <a:t> </a:t>
            </a:r>
            <a:r>
              <a:rPr lang="en-US" altLang="zh-Hans" dirty="0"/>
              <a:t>Granted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country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year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</a:t>
            </a:r>
            <a:r>
              <a:rPr lang="en-US" altLang="zh-Hans" dirty="0"/>
              <a:t>source:</a:t>
            </a:r>
          </a:p>
          <a:p>
            <a:r>
              <a:rPr lang="zh-Hans" altLang="en-US" dirty="0"/>
              <a:t>                    </a:t>
            </a:r>
            <a:r>
              <a:rPr lang="en-US" altLang="zh-Hans" dirty="0"/>
              <a:t>WIPO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Quality</a:t>
            </a:r>
            <a:r>
              <a:rPr lang="zh-Hans" altLang="en-US" b="1" dirty="0"/>
              <a:t> </a:t>
            </a:r>
            <a:r>
              <a:rPr lang="en-US" altLang="zh-Hans" b="1" dirty="0"/>
              <a:t>of</a:t>
            </a:r>
            <a:r>
              <a:rPr lang="zh-Hans" altLang="en-US" b="1" dirty="0"/>
              <a:t> </a:t>
            </a:r>
            <a:r>
              <a:rPr lang="en-US" altLang="zh-Hans" b="1" dirty="0"/>
              <a:t>innovation</a:t>
            </a:r>
            <a:r>
              <a:rPr lang="zh-Hans" altLang="en-US" b="1" dirty="0"/>
              <a:t> </a:t>
            </a:r>
            <a:endParaRPr lang="en-US" altLang="zh-Hans" b="1" dirty="0"/>
          </a:p>
          <a:p>
            <a:r>
              <a:rPr lang="zh-Hans" altLang="en-US" dirty="0"/>
              <a:t>      </a:t>
            </a:r>
            <a:r>
              <a:rPr lang="en-US" altLang="zh-Hans" dirty="0"/>
              <a:t>variable: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  </a:t>
            </a:r>
            <a:r>
              <a:rPr lang="en-US" altLang="zh-Hans" dirty="0"/>
              <a:t>GDP,</a:t>
            </a:r>
            <a:r>
              <a:rPr lang="zh-Hans" altLang="en-US" dirty="0"/>
              <a:t> </a:t>
            </a:r>
            <a:r>
              <a:rPr lang="en-US" altLang="zh-Hans" dirty="0"/>
              <a:t>National</a:t>
            </a:r>
            <a:r>
              <a:rPr lang="zh-Hans" altLang="en-US" dirty="0"/>
              <a:t> </a:t>
            </a:r>
            <a:r>
              <a:rPr lang="en-US" altLang="zh-Hans" dirty="0"/>
              <a:t>education</a:t>
            </a:r>
            <a:r>
              <a:rPr lang="zh-Hans" altLang="en-US" dirty="0"/>
              <a:t> </a:t>
            </a:r>
            <a:r>
              <a:rPr lang="en-US" altLang="zh-Hans" dirty="0"/>
              <a:t>expenditure,</a:t>
            </a:r>
            <a:r>
              <a:rPr lang="zh-Hans" altLang="en-US" dirty="0"/>
              <a:t> </a:t>
            </a:r>
            <a:r>
              <a:rPr lang="en-US" altLang="zh-Hans" dirty="0"/>
              <a:t>number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</a:p>
          <a:p>
            <a:r>
              <a:rPr lang="zh-Hans" altLang="en-US" dirty="0"/>
              <a:t>                      </a:t>
            </a:r>
            <a:r>
              <a:rPr lang="en-US" altLang="zh-Hans" dirty="0"/>
              <a:t>educational</a:t>
            </a:r>
            <a:r>
              <a:rPr lang="zh-Hans" altLang="en-US" dirty="0"/>
              <a:t> </a:t>
            </a:r>
            <a:r>
              <a:rPr lang="en-US" altLang="zh-Hans" dirty="0"/>
              <a:t>institutions…..</a:t>
            </a:r>
          </a:p>
          <a:p>
            <a:r>
              <a:rPr lang="zh-Hans" altLang="en-US" dirty="0"/>
              <a:t>       </a:t>
            </a:r>
            <a:r>
              <a:rPr lang="en-US" altLang="zh-Hans" dirty="0"/>
              <a:t>source: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 </a:t>
            </a:r>
            <a:r>
              <a:rPr lang="en-US" altLang="zh-Hans" dirty="0"/>
              <a:t>WDI</a:t>
            </a:r>
          </a:p>
          <a:p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Cluster-specific</a:t>
            </a:r>
            <a:r>
              <a:rPr lang="zh-Hans" altLang="en-US" b="1" dirty="0"/>
              <a:t> </a:t>
            </a:r>
            <a:r>
              <a:rPr lang="en-US" altLang="zh-Hans" b="1" dirty="0"/>
              <a:t>innovation</a:t>
            </a:r>
            <a:r>
              <a:rPr lang="zh-Hans" altLang="en-US" b="1" dirty="0"/>
              <a:t> </a:t>
            </a:r>
            <a:r>
              <a:rPr lang="en-US" altLang="zh-Hans" b="1" dirty="0"/>
              <a:t>environment</a:t>
            </a:r>
          </a:p>
          <a:p>
            <a:r>
              <a:rPr lang="zh-Hans" altLang="en-US" dirty="0"/>
              <a:t>      </a:t>
            </a:r>
            <a:r>
              <a:rPr lang="en-US" altLang="zh-Hans" dirty="0"/>
              <a:t>variable:</a:t>
            </a:r>
          </a:p>
          <a:p>
            <a:r>
              <a:rPr lang="zh-Hans" altLang="en-US" dirty="0"/>
              <a:t>                       </a:t>
            </a:r>
            <a:r>
              <a:rPr lang="en-US" altLang="zh-Hans" dirty="0"/>
              <a:t>R&amp;D</a:t>
            </a:r>
            <a:r>
              <a:rPr lang="zh-Hans" altLang="en-US" dirty="0"/>
              <a:t> </a:t>
            </a:r>
            <a:r>
              <a:rPr lang="en-US" altLang="zh-Hans" dirty="0"/>
              <a:t>expenditure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private</a:t>
            </a:r>
            <a:r>
              <a:rPr lang="zh-Hans" altLang="en-US" dirty="0"/>
              <a:t> </a:t>
            </a:r>
            <a:r>
              <a:rPr lang="en-US" altLang="zh-Hans" dirty="0"/>
              <a:t>industry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</a:t>
            </a:r>
            <a:r>
              <a:rPr lang="en-US" altLang="zh-Hans" dirty="0"/>
              <a:t>source:</a:t>
            </a:r>
          </a:p>
          <a:p>
            <a:r>
              <a:rPr lang="zh-Hans" altLang="en-US" dirty="0"/>
              <a:t>                     </a:t>
            </a:r>
            <a:r>
              <a:rPr lang="en-US" altLang="zh-Hans" dirty="0"/>
              <a:t>OECD</a:t>
            </a:r>
          </a:p>
          <a:p>
            <a:r>
              <a:rPr lang="zh-Hans" altLang="en-US" dirty="0"/>
              <a:t>      </a:t>
            </a:r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        </a:t>
            </a: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       </a:t>
            </a:r>
            <a:endParaRPr lang="en-US" altLang="zh-Hans" dirty="0"/>
          </a:p>
          <a:p>
            <a:pPr lvl="1" algn="ctr"/>
            <a:endParaRPr lang="en-US" altLang="zh-Hans" dirty="0"/>
          </a:p>
          <a:p>
            <a:pPr marL="742950" lvl="1" indent="-285750" algn="ctr">
              <a:buFont typeface="Wingdings" pitchFamily="2" charset="2"/>
              <a:buChar char="§"/>
            </a:pPr>
            <a:endParaRPr lang="en-US" altLang="zh-Hans" dirty="0"/>
          </a:p>
          <a:p>
            <a:pPr lvl="1" algn="ctr"/>
            <a:r>
              <a:rPr lang="zh-Hans" altLang="en-US" dirty="0"/>
              <a:t> </a:t>
            </a:r>
            <a:endParaRPr lang="en-US" altLang="zh-Han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9FA22-2C33-A443-B7A0-927193FA71C1}"/>
              </a:ext>
            </a:extLst>
          </p:cNvPr>
          <p:cNvSpPr txBox="1"/>
          <p:nvPr/>
        </p:nvSpPr>
        <p:spPr>
          <a:xfrm>
            <a:off x="6977688" y="1374499"/>
            <a:ext cx="50896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Quality</a:t>
            </a:r>
            <a:r>
              <a:rPr lang="zh-Hans" altLang="en-US" b="1" dirty="0"/>
              <a:t> </a:t>
            </a:r>
            <a:r>
              <a:rPr lang="en-US" altLang="zh-Hans" b="1" dirty="0"/>
              <a:t>of</a:t>
            </a:r>
            <a:r>
              <a:rPr lang="zh-Hans" altLang="en-US" b="1" dirty="0"/>
              <a:t> </a:t>
            </a:r>
            <a:r>
              <a:rPr lang="en-US" altLang="zh-Hans" b="1" dirty="0"/>
              <a:t>linkage</a:t>
            </a:r>
            <a:r>
              <a:rPr lang="zh-Hans" altLang="en-US" b="1" dirty="0"/>
              <a:t> </a:t>
            </a:r>
            <a:endParaRPr lang="en-US" altLang="zh-Hans" b="1" dirty="0"/>
          </a:p>
          <a:p>
            <a:r>
              <a:rPr lang="zh-Hans" altLang="en-US" dirty="0"/>
              <a:t>       </a:t>
            </a:r>
            <a:r>
              <a:rPr lang="en-US" altLang="zh-Hans" dirty="0"/>
              <a:t>variable: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   </a:t>
            </a:r>
            <a:r>
              <a:rPr lang="en-US" altLang="zh-Hans" dirty="0"/>
              <a:t>national</a:t>
            </a:r>
            <a:r>
              <a:rPr lang="zh-Hans" altLang="en-US" dirty="0"/>
              <a:t> </a:t>
            </a:r>
            <a:r>
              <a:rPr lang="en-US" altLang="zh-Hans" dirty="0"/>
              <a:t>R&amp;D</a:t>
            </a:r>
            <a:r>
              <a:rPr lang="zh-Hans" altLang="en-US" dirty="0"/>
              <a:t> </a:t>
            </a:r>
            <a:r>
              <a:rPr lang="en-US" altLang="zh-Hans" dirty="0"/>
              <a:t>expenditure(not</a:t>
            </a:r>
          </a:p>
          <a:p>
            <a:r>
              <a:rPr lang="zh-Hans" altLang="en-US" dirty="0"/>
              <a:t>                        </a:t>
            </a:r>
            <a:r>
              <a:rPr lang="en-US" altLang="zh-Hans" dirty="0"/>
              <a:t>industry)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</a:t>
            </a:r>
            <a:r>
              <a:rPr lang="en-US" altLang="zh-Hans" dirty="0"/>
              <a:t>source:</a:t>
            </a:r>
          </a:p>
          <a:p>
            <a:r>
              <a:rPr lang="zh-Hans" altLang="en-US" dirty="0"/>
              <a:t>                      </a:t>
            </a:r>
            <a:r>
              <a:rPr lang="en-US" altLang="zh-Hans" dirty="0"/>
              <a:t>OECD</a:t>
            </a:r>
          </a:p>
          <a:p>
            <a:r>
              <a:rPr lang="zh-Hans" altLang="en-US" dirty="0"/>
              <a:t>         </a:t>
            </a:r>
            <a:endParaRPr lang="en-US" altLang="zh-Hans" dirty="0"/>
          </a:p>
          <a:p>
            <a:r>
              <a:rPr lang="zh-Hans" altLang="en-US" dirty="0"/>
              <a:t>        </a:t>
            </a:r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Trade</a:t>
            </a:r>
            <a:r>
              <a:rPr lang="zh-Hans" altLang="en-US" b="1" dirty="0"/>
              <a:t> </a:t>
            </a:r>
            <a:r>
              <a:rPr lang="en-US" altLang="zh-Hans" b="1" dirty="0"/>
              <a:t>flows/FDI</a:t>
            </a:r>
          </a:p>
          <a:p>
            <a:r>
              <a:rPr lang="zh-Hans" altLang="en-US" dirty="0"/>
              <a:t>       </a:t>
            </a:r>
            <a:r>
              <a:rPr lang="en-US" altLang="zh-Hans" dirty="0"/>
              <a:t>variable: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</a:t>
            </a:r>
            <a:r>
              <a:rPr lang="en-US" altLang="zh-Hans" dirty="0"/>
              <a:t>imports/exports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goods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services,</a:t>
            </a:r>
          </a:p>
          <a:p>
            <a:r>
              <a:rPr lang="zh-Hans" altLang="en-US" dirty="0"/>
              <a:t>                    </a:t>
            </a:r>
            <a:r>
              <a:rPr lang="en-US" altLang="zh-Hans" dirty="0"/>
              <a:t>high-</a:t>
            </a:r>
            <a:r>
              <a:rPr lang="zh-Hans" altLang="en-US" dirty="0"/>
              <a:t> </a:t>
            </a:r>
            <a:r>
              <a:rPr lang="en-US" altLang="zh-Hans" dirty="0"/>
              <a:t>technology</a:t>
            </a:r>
            <a:r>
              <a:rPr lang="zh-Hans" altLang="en-US" dirty="0"/>
              <a:t> </a:t>
            </a:r>
            <a:r>
              <a:rPr lang="en-US" altLang="zh-Hans" dirty="0"/>
              <a:t>imports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exports,</a:t>
            </a:r>
          </a:p>
          <a:p>
            <a:r>
              <a:rPr lang="zh-Hans" altLang="en-US" dirty="0"/>
              <a:t>                    </a:t>
            </a:r>
            <a:r>
              <a:rPr lang="en-US" altLang="zh-Hans" dirty="0"/>
              <a:t>foreign</a:t>
            </a:r>
            <a:r>
              <a:rPr lang="zh-Hans" altLang="en-US" dirty="0"/>
              <a:t> </a:t>
            </a:r>
            <a:r>
              <a:rPr lang="en-US" altLang="zh-Hans" dirty="0"/>
              <a:t>direct</a:t>
            </a:r>
            <a:r>
              <a:rPr lang="zh-Hans" altLang="en-US" dirty="0"/>
              <a:t> </a:t>
            </a:r>
            <a:r>
              <a:rPr lang="en-US" altLang="zh-Hans" dirty="0"/>
              <a:t>investment</a:t>
            </a:r>
            <a:r>
              <a:rPr lang="zh-Hans" altLang="en-US" dirty="0"/>
              <a:t> </a:t>
            </a:r>
            <a:r>
              <a:rPr lang="en-US" altLang="zh-Hans" dirty="0"/>
              <a:t>net</a:t>
            </a:r>
            <a:r>
              <a:rPr lang="zh-Hans" altLang="en-US" dirty="0"/>
              <a:t> </a:t>
            </a:r>
            <a:r>
              <a:rPr lang="en-US" altLang="zh-Hans" dirty="0"/>
              <a:t>inflows</a:t>
            </a:r>
          </a:p>
          <a:p>
            <a:r>
              <a:rPr lang="zh-Hans" altLang="en-US" dirty="0"/>
              <a:t>      </a:t>
            </a:r>
            <a:r>
              <a:rPr lang="en-US" altLang="zh-Hans" dirty="0"/>
              <a:t>source: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                      </a:t>
            </a:r>
            <a:r>
              <a:rPr lang="en-US" altLang="zh-Hans" dirty="0"/>
              <a:t>WDI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b="1" dirty="0"/>
              <a:t>Other</a:t>
            </a:r>
            <a:r>
              <a:rPr lang="zh-Hans" altLang="en-US" b="1" dirty="0"/>
              <a:t> </a:t>
            </a:r>
            <a:r>
              <a:rPr lang="en-US" altLang="zh-Hans" b="1" dirty="0"/>
              <a:t>control</a:t>
            </a:r>
            <a:r>
              <a:rPr lang="zh-Hans" altLang="en-US" b="1" dirty="0"/>
              <a:t> </a:t>
            </a:r>
            <a:r>
              <a:rPr lang="en-US" altLang="zh-Hans" b="1" dirty="0"/>
              <a:t>variable</a:t>
            </a:r>
            <a:r>
              <a:rPr lang="zh-Hans" altLang="en-US" b="1" dirty="0"/>
              <a:t> </a:t>
            </a:r>
            <a:endParaRPr lang="en-US" altLang="zh-Hans" b="1" dirty="0"/>
          </a:p>
          <a:p>
            <a:r>
              <a:rPr lang="zh-Hans" altLang="en-US" b="1" dirty="0"/>
              <a:t>     </a:t>
            </a:r>
            <a:endParaRPr lang="en-US" altLang="zh-Hans" sz="1600" dirty="0"/>
          </a:p>
        </p:txBody>
      </p:sp>
    </p:spTree>
    <p:extLst>
      <p:ext uri="{BB962C8B-B14F-4D97-AF65-F5344CB8AC3E}">
        <p14:creationId xmlns:p14="http://schemas.microsoft.com/office/powerpoint/2010/main" val="177808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C839-3C92-0C48-8F4C-34C70FE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Methods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95B2-7BF3-B645-BEB1-8FA60168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170"/>
            <a:ext cx="10515600" cy="4351338"/>
          </a:xfrm>
        </p:spPr>
        <p:txBody>
          <a:bodyPr/>
          <a:lstStyle/>
          <a:p>
            <a:pPr marL="285750" indent="-285750"/>
            <a:r>
              <a:rPr lang="en-US" altLang="zh-Hans" dirty="0"/>
              <a:t>Time</a:t>
            </a:r>
            <a:r>
              <a:rPr lang="zh-Hans" altLang="en-US" dirty="0"/>
              <a:t> </a:t>
            </a:r>
            <a:r>
              <a:rPr lang="en-US" altLang="zh-Hans" dirty="0"/>
              <a:t>Series</a:t>
            </a:r>
            <a:r>
              <a:rPr lang="zh-Hans" altLang="en-US" dirty="0"/>
              <a:t> </a:t>
            </a:r>
            <a:r>
              <a:rPr lang="en-US" altLang="zh-Hans" dirty="0"/>
              <a:t>Method/</a:t>
            </a:r>
            <a:r>
              <a:rPr lang="en-US" altLang="zh-Hans" dirty="0" err="1"/>
              <a:t>Autoregression</a:t>
            </a:r>
            <a:endParaRPr lang="en-US" altLang="zh-Hans" dirty="0"/>
          </a:p>
          <a:p>
            <a:pPr marL="285750" indent="-285750"/>
            <a:r>
              <a:rPr lang="en-US" altLang="zh-Hans" dirty="0"/>
              <a:t>PCA</a:t>
            </a:r>
          </a:p>
          <a:p>
            <a:pPr marL="285750" indent="-285750"/>
            <a:r>
              <a:rPr lang="en-US" altLang="zh-Hans" dirty="0"/>
              <a:t>Neural</a:t>
            </a:r>
            <a:r>
              <a:rPr lang="zh-Hans" altLang="en-US" dirty="0"/>
              <a:t> </a:t>
            </a:r>
            <a:r>
              <a:rPr lang="en-US" altLang="zh-Hans" dirty="0"/>
              <a:t>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3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722</Words>
  <Application>Microsoft Macintosh PowerPoint</Application>
  <PresentationFormat>Widescreen</PresentationFormat>
  <Paragraphs>174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Background </vt:lpstr>
      <vt:lpstr>From closed economy to open economy</vt:lpstr>
      <vt:lpstr>Model by Furman &amp; Hayes</vt:lpstr>
      <vt:lpstr>Model by Furman &amp; Hayes</vt:lpstr>
      <vt:lpstr>New Model </vt:lpstr>
      <vt:lpstr>Data and Methods </vt:lpstr>
      <vt:lpstr>Data and Methods </vt:lpstr>
      <vt:lpstr>Methods </vt:lpstr>
      <vt:lpstr>Further Discussion and Challenges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18</cp:revision>
  <dcterms:created xsi:type="dcterms:W3CDTF">2018-04-04T01:12:52Z</dcterms:created>
  <dcterms:modified xsi:type="dcterms:W3CDTF">2018-04-04T04:47:47Z</dcterms:modified>
</cp:coreProperties>
</file>