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reflects presidency changes: clinton, bush, jiang ze min, deng xiao ping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human right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hong kong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nuclear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market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unsupervised learning: We are not interested in prediction, because we do not have an associated response variable Y . Rather, the goal is to discover interesting things about the measurements on X1, X2, . . . , Xp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two particular types of unsupervised learning: principal components analysis, a tool used for data visualization or data pre-processing before supervised techniques are applied, and clustering, a broad class of methods for discovering unknown subgroups in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Uses Bayes theorem to classify words to different topics based on the relative frequency of words in each article (document)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Increase in coverage overall (though may be increase in all news)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Since we pulled in </a:t>
            </a:r>
            <a:r>
              <a:rPr lang="en" u="sng"/>
              <a:t>all</a:t>
            </a:r>
            <a:r>
              <a:rPr lang="en"/>
              <a:t> articles mentioning China, we got a lot of pieces that weren’t strictly about US/China relations--a lot of articles about restaurants, Chinatown in NYC, etc., as well as the arts, books, sports, and other topics.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casmlab/get-nytimes-articles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800" y="4992425"/>
            <a:ext cx="1496400" cy="14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ctrTitle"/>
          </p:nvPr>
        </p:nvSpPr>
        <p:spPr>
          <a:xfrm>
            <a:off x="457200" y="751676"/>
            <a:ext cx="8229600" cy="279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6800"/>
              <a:t>Narratives of China in the US media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 sz="4800">
                <a:solidFill>
                  <a:schemeClr val="dk2"/>
                </a:solidFill>
              </a:rPr>
              <a:t>Analysis of NYT articles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6800"/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Introduction to Data Science Final Project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Kathryn Zickuhr, Yuqi Liao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Overview: Top 100 bigrams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" y="1566879"/>
            <a:ext cx="8385899" cy="505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Overview: Top 100 trigrams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5" y="1606500"/>
            <a:ext cx="8840350" cy="49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04800" y="274650"/>
            <a:ext cx="85394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approach: Clustering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3871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Based on methods in </a:t>
            </a:r>
            <a:r>
              <a:rPr b="1" i="1" lang="en" sz="2400"/>
              <a:t>R and Data Mining: Examples and Case Studies</a:t>
            </a:r>
            <a:r>
              <a:rPr lang="en" sz="2400"/>
              <a:t> (@RDataMining)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One potential disadvantage of K-means clustering is that it requires us to pre-specify the number of clusters 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Hierarchical clustering has an added advantage over K-means clustering in that it results in an attractive tree-based representation of the observations, called a dendrogram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828"/>
            <a:ext cx="9143999" cy="6390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6 clusters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8422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1: new street art york world work open state mr us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2: new year state presid nation week mr one hous two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3: year one world last american mr two like new nation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4: unit state nation american world year offici countri trade new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5: presid clinton mr american trade administr hous offici state year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6: new york year citi time art one street mr last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15 clusters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11143800" cy="552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1: art new street york show work includ time citi american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2: presid clinton mr hous trade state administr polici american nation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3: one world mr like new peopl nation govern say day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4: unit state nation world american offici countri year new trade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5: japan world war american countri year trade state unit first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6: new york citi time year mr one compani street state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7: week mr life last one new hous world time year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8: last week year month mr one world new govern time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9: american trade offici state unit administr world clinton nation compani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10: year last new one world two ago first mr time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11: new year state week two american compani york last one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12: two one year mr first world day new nation week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13: year one ago mr world like die time nation first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14: street new art york work world open state show includ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15: new presid nation state year offici clinton govern unit citi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4800" y="274650"/>
            <a:ext cx="8539499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approach: Topic modeling (LDA)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83871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Based on methods in </a:t>
            </a:r>
            <a:r>
              <a:rPr b="1" i="1" lang="en" sz="2400"/>
              <a:t>R and Data Mining: Examples and Case Studies</a:t>
            </a:r>
            <a:r>
              <a:rPr lang="en" sz="2400"/>
              <a:t> (@RDataMining)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Latent Dirichlet Allocation (LDA)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“Bag of words” model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Bayes classifier assigns words to topics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Still choose K topics you think the data will fall into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 modeling (LDA): 6 topics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Topic 1 Topic 2   Topic 3 Topic 4    Topic 5  Topic 6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[1,] "one"   "compani" "world" "presid"   "new"    "new"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[2,] "like"  "year"    "women" "unit"     "art"    "citi"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[3,] "year"  "market"  "team"  "state"    "pm"     "offici"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[4,] "time"  "hong"    "book"  "nation"   "york"   "year"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[5,] "mr"    "kong"    "week"  "clinton"  "street" "nation"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[6,] "peopl" "million" "new"   "mr"       "museum" "say" 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[7,] "day"   "percent" "state" "american" "music"  "feder"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[8,] "even"  "new"     "game"  "offici"   "avenu"  "hous" 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[9,] "world" "billion" "life"  "leader"   "sunday" "peopl"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[10,] "look"  "trade"   "unit"  "govern"   "center" "two"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677950"/>
            <a:ext cx="8484600" cy="486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1: company, market, percent, year, million, billion, stock, new, industry, economy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2: leader, party, govern, mr, polit, beijing, communist, year, right, human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3: state, unit, trade, clinton, american, nuclear, president, taiwan, korea, administ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4: new, york, die, mr, year, university, school, home, dr, hospital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5: book, year, story, novel, one, world, life, new, culture, history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6: week, book, life, new, illustr, house, woman, list, york, age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7: film, art, new, show, mr, movie, work, design, museum, year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8: unit, nation, war, president, state, ira1, russia, military, council, soviet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9: hong, kong, city, people, year, immigr, new, last, two, british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10: one, world, like, people, say, ever, time, mr, year, get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11: president, mr, clinton, office, house, state, american, nation, white, administration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12: team, world, women, game, state, unit, olympic, men, first, play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13: one, like, street, restaurant, day, city, house, room, year, new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14: new, president, city, house, republican, court, senate, york, clinton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15: pm, new, art, street, museum, music, ticket, saturday, sunday, york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 modeling (LDA): 15 topics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77950"/>
            <a:ext cx="7738200" cy="50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1: Stock market &amp; economy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2: Human rights, Beijing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3: Taiwan, trade, nuclear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4: New York, university, hospital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5: Books (novels, history, culture)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6: New York, books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7: Film, design, museums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8: Iraq, Russia, military, council, Soviet, war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9: Hong Kong, British, year, last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10: one, world, like, people, say, ever, time, year, get (?)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11: Clinton, House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12: Sports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13: Restaurants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14: Clinton, Senate, Republicans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15: New York weekend cultural activities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457200" y="274650"/>
            <a:ext cx="86868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Topic modeling: 15 topics (summary)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Project Goals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Background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Overview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Word Association; Word Frequency; Word Cloud</a:t>
            </a:r>
          </a:p>
          <a:p>
            <a:pPr indent="-381000" lvl="1" marL="9144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Bigrams &amp; Trigrams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Clustering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Topic Modeling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Lessons for the Future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Resources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3089"/>
            <a:ext cx="9143998" cy="603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Major Events 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446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1989: </a:t>
            </a:r>
            <a:r>
              <a:rPr lang="en" sz="2400"/>
              <a:t>Tiananmen Square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1991:</a:t>
            </a:r>
            <a:r>
              <a:rPr lang="en" sz="2400"/>
              <a:t> China joins Asia-Pacific Economic Cooperation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1992: </a:t>
            </a:r>
            <a:r>
              <a:rPr lang="en" sz="2400"/>
              <a:t>Deng Xiaoping accelerates market reforms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1992: </a:t>
            </a:r>
            <a:r>
              <a:rPr lang="en" sz="2400"/>
              <a:t>China ratifies the Nuclear Non-Proliferation Treaty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1994:</a:t>
            </a:r>
            <a:r>
              <a:rPr lang="en" sz="2400"/>
              <a:t> China Starts the "Three Gorges Dam" Project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1995:</a:t>
            </a:r>
            <a:r>
              <a:rPr lang="en" sz="2400"/>
              <a:t> Taiwanese president visits U.S.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1996: </a:t>
            </a:r>
            <a:r>
              <a:rPr lang="en" sz="2400"/>
              <a:t>3rd Taiwan Strait Crisis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1997: </a:t>
            </a:r>
            <a:r>
              <a:rPr lang="en" sz="2400"/>
              <a:t>Hong Kong returns to Chinese Rule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1998: </a:t>
            </a:r>
            <a:r>
              <a:rPr lang="en" sz="2400"/>
              <a:t>Clinton visits China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1999: </a:t>
            </a:r>
            <a:r>
              <a:rPr lang="en" sz="2400"/>
              <a:t>Bombing of the Chinese Embassy in Belgrade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1999: </a:t>
            </a:r>
            <a:r>
              <a:rPr lang="en" sz="2400"/>
              <a:t>China Seeks Entry to WTO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approaches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interest is “hard news”: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Filter articles to focus on international news/foreign desk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Filter on certain words (+trade, -food)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Start with groups of words per topic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Run analysis over different number of clusters to see which minimizes residuals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State Department: Chronology of U.S.-China Relations, 1784-2000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https://history.state.gov/countries/issues/china-us-relations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 and Data Mining: Examples and Case Studies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An Introduction to Statistical Learning with Applications in 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various narratives about China have changed over time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Examine whether the topics the American media has focused on in its coverage of China changed from </a:t>
            </a:r>
            <a:r>
              <a:rPr b="1" lang="en" u="sng"/>
              <a:t>1990 to 2000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the characteristics of articles in this time span are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lead paragraph of NYT articles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Major Events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446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1989: </a:t>
            </a:r>
            <a:r>
              <a:rPr lang="en" sz="2400"/>
              <a:t>Tiananmen Square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1991:</a:t>
            </a:r>
            <a:r>
              <a:rPr lang="en" sz="2400"/>
              <a:t> China joins Asia-Pacific Economic Cooperation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1992: </a:t>
            </a:r>
            <a:r>
              <a:rPr lang="en" sz="2400"/>
              <a:t>Deng Xiaoping accelerates market reforms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1992: </a:t>
            </a:r>
            <a:r>
              <a:rPr lang="en" sz="2400"/>
              <a:t>China ratifies the Nuclear Non-Proliferation Treaty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1994:</a:t>
            </a:r>
            <a:r>
              <a:rPr lang="en" sz="2400"/>
              <a:t> China Starts the "Three Gorges Dam" Project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1995:</a:t>
            </a:r>
            <a:r>
              <a:rPr lang="en" sz="2400"/>
              <a:t> Taiwanese president visits U.S.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1996: </a:t>
            </a:r>
            <a:r>
              <a:rPr lang="en" sz="2400"/>
              <a:t>3rd Taiwan Strait Crisis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1997: </a:t>
            </a:r>
            <a:r>
              <a:rPr lang="en" sz="2400"/>
              <a:t>Hong Kong returns to Chinese Rule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1998: </a:t>
            </a:r>
            <a:r>
              <a:rPr lang="en" sz="2400"/>
              <a:t>Clinton visits China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1999: </a:t>
            </a:r>
            <a:r>
              <a:rPr lang="en" sz="2400"/>
              <a:t>Bombing of the Chinese Embassy in Belgrade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2400"/>
              <a:t>1999: </a:t>
            </a:r>
            <a:r>
              <a:rPr lang="en" sz="2400"/>
              <a:t>China Seeks Entry to WTO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 &amp; Pre-Process Data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76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Used python to retrieve articles mentioning China from the New York Times Article API (JSON -&gt; TSV -&gt; CSV)</a:t>
            </a:r>
          </a:p>
          <a:p>
            <a:pPr indent="0" lvl="0" marL="45720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Method: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https://github.com/casmlab/get-nytimes-articles</a:t>
            </a:r>
          </a:p>
          <a:p>
            <a:pPr indent="-4191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Next, pre-processed the text of the articles in Python and R (lowercase, removed #s, removed stopwords, stemmed, etc.)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Converted to a term document matrix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Overview: Word Associations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76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&gt; findAssocs(tdm, "tiananmen", 0.2)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tiananmen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squar             0.63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massacr           0.29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crackdown         0.26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democraci         0.22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demonstr          0.22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prodemocraci      0.22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Overview: Word Cloud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24" y="1649200"/>
            <a:ext cx="4996574" cy="49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words (</a:t>
            </a:r>
            <a:r>
              <a:rPr lang="en" u="sng"/>
              <a:t>most</a:t>
            </a:r>
            <a:r>
              <a:rPr lang="en"/>
              <a:t> freq removed) 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3332" r="3332" t="59410"/>
          <a:stretch/>
        </p:blipFill>
        <p:spPr>
          <a:xfrm>
            <a:off x="0" y="1741725"/>
            <a:ext cx="9144001" cy="46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119" l="-29334" r="-31489" t="-120"/>
          <a:stretch/>
        </p:blipFill>
        <p:spPr>
          <a:xfrm>
            <a:off x="0" y="0"/>
            <a:ext cx="9144001" cy="67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