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7" r:id="rId1"/>
  </p:sldMasterIdLst>
  <p:notesMasterIdLst>
    <p:notesMasterId r:id="rId17"/>
  </p:notesMasterIdLst>
  <p:handoutMasterIdLst>
    <p:handoutMasterId r:id="rId18"/>
  </p:handoutMasterIdLst>
  <p:sldIdLst>
    <p:sldId id="326" r:id="rId2"/>
    <p:sldId id="332" r:id="rId3"/>
    <p:sldId id="335" r:id="rId4"/>
    <p:sldId id="336" r:id="rId5"/>
    <p:sldId id="340" r:id="rId6"/>
    <p:sldId id="337" r:id="rId7"/>
    <p:sldId id="341" r:id="rId8"/>
    <p:sldId id="342" r:id="rId9"/>
    <p:sldId id="338" r:id="rId10"/>
    <p:sldId id="343" r:id="rId11"/>
    <p:sldId id="344" r:id="rId12"/>
    <p:sldId id="334" r:id="rId13"/>
    <p:sldId id="330" r:id="rId14"/>
    <p:sldId id="311" r:id="rId15"/>
    <p:sldId id="312" r:id="rId16"/>
  </p:sldIdLst>
  <p:sldSz cx="9144000" cy="6858000" type="screen4x3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F91"/>
    <a:srgbClr val="005BBB"/>
    <a:srgbClr val="666666"/>
    <a:srgbClr val="828383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1" autoAdjust="0"/>
    <p:restoredTop sz="95775"/>
  </p:normalViewPr>
  <p:slideViewPr>
    <p:cSldViewPr snapToGrid="0" snapToObjects="1">
      <p:cViewPr>
        <p:scale>
          <a:sx n="120" d="100"/>
          <a:sy n="120" d="100"/>
        </p:scale>
        <p:origin x="144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 sz="24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Data</a:t>
            </a:r>
            <a:r>
              <a:rPr lang="en-US" sz="2400" b="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Analysis</a:t>
            </a:r>
            <a:endParaRPr lang="en-US" sz="2400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c:rich>
      </c:tx>
      <c:layout>
        <c:manualLayout>
          <c:xMode val="edge"/>
          <c:yMode val="edge"/>
          <c:x val="0.38530815109343902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6.94865452951582E-2"/>
          <c:y val="0.18978671073608999"/>
          <c:w val="0.90466852428734701"/>
          <c:h val="0.617691604255487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C-F24D-A506-2D89D4CCEC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C-F24D-A506-2D89D4CCEC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AC-F24D-A506-2D89D4CCEC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9636728"/>
        <c:axId val="-2101194392"/>
      </c:barChart>
      <c:catAx>
        <c:axId val="-2099636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412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101194392"/>
        <c:crosses val="autoZero"/>
        <c:auto val="1"/>
        <c:lblAlgn val="ctr"/>
        <c:lblOffset val="100"/>
        <c:noMultiLvlLbl val="0"/>
      </c:catAx>
      <c:valAx>
        <c:axId val="-2101194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99636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0186910035848"/>
          <c:y val="0.93190648234361995"/>
          <c:w val="0.60624004007451404"/>
          <c:h val="6.79453725055462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alpha val="62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33A1-6D17-2C4C-B4C2-C83DB37352CC}" type="datetimeFigureOut">
              <a:rPr lang="en-US" smtClean="0">
                <a:latin typeface="Arial" charset="0"/>
              </a:rPr>
              <a:t>2/10/20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71E-5108-1245-8B63-E8B205C9AF87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fld id="{5B96CA4F-2197-CC40-B4FC-798A937A9DC6}" type="datetimeFigureOut">
              <a:rPr lang="en-US" smtClean="0"/>
              <a:pPr/>
              <a:t>2/10/20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02322656-8894-1544-92AA-01B3CF5E61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3C2530-3207-434D-8DBA-C5ED8866B6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9B6311-6DC7-C246-8BE9-FF15F20977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5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823924" y="-1"/>
            <a:ext cx="5320075" cy="63161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8"/>
            <a:ext cx="3029533" cy="42584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8"/>
            <a:ext cx="3291108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 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CD81E1C-E7C0-5643-856D-74D7A6D19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3863701" y="692544"/>
            <a:ext cx="5290360" cy="5318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7"/>
            <a:ext cx="3029533" cy="42753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7"/>
            <a:ext cx="3292385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550263E-EA9E-6F4F-B2E4-BD35FF9FE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9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-1"/>
            <a:ext cx="9144000" cy="63161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49C74-E4F5-8D41-B244-08047CAAE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18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0A15519-F1A8-6947-A9DF-B0F701FC2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9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CB2476-02A5-5B47-B943-E201EA9FE5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AE654-F18D-6245-8848-994732D3C2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1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84ADAF-A181-264F-84DF-653B022629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67E50-EC2C-2049-BACB-03C002CFE0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9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CC7C73-A62A-A74C-AC45-73557B732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797"/>
            <a:ext cx="9144000" cy="68519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ADDDE2-C548-8E44-A41D-D09937D0272F}"/>
              </a:ext>
            </a:extLst>
          </p:cNvPr>
          <p:cNvSpPr/>
          <p:nvPr userDrawn="1"/>
        </p:nvSpPr>
        <p:spPr>
          <a:xfrm>
            <a:off x="1" y="3438846"/>
            <a:ext cx="9144000" cy="3425951"/>
          </a:xfrm>
          <a:prstGeom prst="rect">
            <a:avLst/>
          </a:prstGeom>
          <a:solidFill>
            <a:srgbClr val="1D4F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69110" y="1031555"/>
            <a:ext cx="4978908" cy="2387600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7F930EF-C716-2345-8E9C-8700FA42A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92C2000-A5F7-6248-8664-29E8E7221D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B6AA4F-0200-D14D-92C9-2D415866AC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CC7C73-A62A-A74C-AC45-73557B732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797"/>
            <a:ext cx="9144000" cy="6851904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5EDBB07-1433-AE46-93BA-02179E2A6B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0715F73-74DA-7740-A195-94D09A9A2D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31555"/>
            <a:ext cx="4978908" cy="2387600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97EBF4-8F35-6244-A3B1-F577249F6E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7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6" y="1735998"/>
            <a:ext cx="6043003" cy="43092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710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4F9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3D83F124-31E4-B24A-A2AE-EF8C4ADFB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5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916179" y="1751872"/>
            <a:ext cx="4541837" cy="4276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71317" y="1735998"/>
            <a:ext cx="3126394" cy="42936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710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4F9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91994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8"/>
            <a:ext cx="7886700" cy="4258402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600"/>
              </a:spcBef>
              <a:buClr>
                <a:srgbClr val="1D4F91"/>
              </a:buClr>
              <a:buFont typeface="Arial"/>
              <a:buChar char="•"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  <a:p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</a:p>
          <a:p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</a:p>
          <a:p>
            <a:r>
              <a:rPr lang="en-US" dirty="0"/>
              <a:t>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  <a:p>
            <a:r>
              <a:rPr lang="en-US" dirty="0"/>
              <a:t>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5519"/>
            <a:ext cx="7886700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B4CCC98-1928-6840-B7FC-BA09DF3C0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1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71316" y="1735411"/>
            <a:ext cx="7886699" cy="42759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Clr>
                <a:srgbClr val="005BBB"/>
              </a:buClr>
              <a:buFontTx/>
              <a:buNone/>
              <a:defRPr sz="1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552450" indent="-209550">
              <a:lnSpc>
                <a:spcPct val="120000"/>
              </a:lnSpc>
              <a:buClr>
                <a:srgbClr val="005BBB"/>
              </a:buClr>
              <a:buFont typeface="Arial" charset="0"/>
              <a:buChar char="•"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57250" marR="0" indent="-171450" algn="l" defTabSz="685800" rtl="0" eaLnBrk="1" fontAlgn="auto" latinLnBrk="0" hangingPunct="1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857250" algn="l"/>
              </a:tabLst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E5F231E-627F-D347-813F-24EE8B027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0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DD9A12F-7DD7-0E4A-B2BC-79A20AD6969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313" y="10409"/>
            <a:ext cx="9144000" cy="68519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idx="1"/>
          </p:nvPr>
        </p:nvSpPr>
        <p:spPr>
          <a:xfrm>
            <a:off x="571316" y="1740185"/>
            <a:ext cx="7886700" cy="349129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 Placeholder 12"/>
          <p:cNvSpPr>
            <a:spLocks noGrp="1"/>
          </p:cNvSpPr>
          <p:nvPr>
            <p:ph type="title"/>
          </p:nvPr>
        </p:nvSpPr>
        <p:spPr>
          <a:xfrm>
            <a:off x="571316" y="736810"/>
            <a:ext cx="7886700" cy="868430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533B6E-AD8D-7B45-8C8F-B1A2A8D7C16B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74682" y="6435813"/>
            <a:ext cx="2244903" cy="30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2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1" r:id="rId2"/>
    <p:sldLayoutId id="2147483932" r:id="rId3"/>
    <p:sldLayoutId id="2147483930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rgbClr val="1D4F9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marR="0" indent="0" algn="l" defTabSz="685800" rtl="0" eaLnBrk="1" fontAlgn="auto" latinLnBrk="0" hangingPunct="1">
        <a:lnSpc>
          <a:spcPct val="110000"/>
        </a:lnSpc>
        <a:spcBef>
          <a:spcPts val="75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None/>
        <a:tabLst/>
        <a:defRPr sz="16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375"/>
        </a:spcBef>
        <a:buClr>
          <a:srgbClr val="1D4F91"/>
        </a:buClr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375"/>
        </a:spcBef>
        <a:buClr>
          <a:srgbClr val="1D4F91"/>
        </a:buClr>
        <a:buFont typeface="LucidaGrande" charset="0"/>
        <a:buChar char="-"/>
        <a:defRPr sz="16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312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5544">
          <p15:clr>
            <a:srgbClr val="F26B43"/>
          </p15:clr>
        </p15:guide>
        <p15:guide id="5" pos="216">
          <p15:clr>
            <a:srgbClr val="F26B43"/>
          </p15:clr>
        </p15:guide>
        <p15:guide id="6" pos="3348">
          <p15:clr>
            <a:srgbClr val="F26B43"/>
          </p15:clr>
        </p15:guide>
        <p15:guide id="7" pos="3528">
          <p15:clr>
            <a:srgbClr val="F26B43"/>
          </p15:clr>
        </p15:guide>
        <p15:guide id="8" pos="3384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40CA94-11E4-B645-A48E-47B4AC5ED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Sub-topic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095C2-75EC-7E40-A39E-1F80030BEB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8E5118-022A-E14C-80E6-257592D343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63620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64731D-935A-E747-B573-BE2F9FA667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984" y="2128761"/>
            <a:ext cx="8572684" cy="430920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5.1</a:t>
            </a:r>
            <a:r>
              <a:rPr lang="zh-CN" altLang="en-US" sz="1800" dirty="0"/>
              <a:t> </a:t>
            </a:r>
            <a:r>
              <a:rPr lang="en-US" altLang="zh-CN" sz="1800" dirty="0"/>
              <a:t>﻿Predictor identification performance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altLang="zh-CN" sz="1800" dirty="0"/>
              <a:t>	F1</a:t>
            </a:r>
            <a:r>
              <a:rPr lang="zh-CN" altLang="en-US" sz="1800" dirty="0"/>
              <a:t> </a:t>
            </a:r>
            <a:r>
              <a:rPr lang="en-US" altLang="zh-CN" sz="1800" dirty="0"/>
              <a:t>score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calculated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categories</a:t>
            </a:r>
            <a:r>
              <a:rPr lang="zh-CN" altLang="en-US" sz="1800" dirty="0"/>
              <a:t> </a:t>
            </a:r>
            <a:r>
              <a:rPr lang="en-US" altLang="zh-CN" sz="1800" dirty="0"/>
              <a:t>separately.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strong</a:t>
            </a:r>
            <a:r>
              <a:rPr lang="zh-CN" altLang="en-US" sz="1800" dirty="0"/>
              <a:t> </a:t>
            </a:r>
            <a:r>
              <a:rPr lang="en-US" altLang="zh-CN" sz="1800" dirty="0"/>
              <a:t>cases,</a:t>
            </a:r>
            <a:r>
              <a:rPr lang="zh-CN" altLang="en-US" sz="1800" dirty="0"/>
              <a:t> </a:t>
            </a:r>
            <a:r>
              <a:rPr lang="en-US" altLang="zh-CN" sz="1800" dirty="0"/>
              <a:t>positive</a:t>
            </a:r>
            <a:r>
              <a:rPr lang="zh-CN" altLang="en-US" sz="1800" dirty="0"/>
              <a:t> </a:t>
            </a:r>
            <a:r>
              <a:rPr lang="en-US" altLang="zh-CN" sz="1800" dirty="0"/>
              <a:t>is?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weak</a:t>
            </a:r>
            <a:r>
              <a:rPr lang="zh-CN" altLang="en-US" sz="1800" dirty="0"/>
              <a:t> </a:t>
            </a:r>
            <a:r>
              <a:rPr lang="en-US" altLang="zh-CN" sz="1800" dirty="0"/>
              <a:t>cases,</a:t>
            </a:r>
            <a:r>
              <a:rPr lang="zh-CN" altLang="en-US" sz="1800" dirty="0"/>
              <a:t> </a:t>
            </a:r>
            <a:r>
              <a:rPr lang="en-US" altLang="zh-CN" sz="1800" dirty="0"/>
              <a:t>positive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?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5670F-E5A2-DC48-BD74-D934E296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6E81B-6B87-FC4C-ACD3-7B877A4CB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EBD504-989A-AC4C-B114-CB07443E6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404" y="2638142"/>
            <a:ext cx="3496524" cy="777005"/>
          </a:xfrm>
          <a:prstGeom prst="rect">
            <a:avLst/>
          </a:prstGeom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0A0C912E-A046-E243-89C8-C858A4321B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449" b="-1"/>
          <a:stretch/>
        </p:blipFill>
        <p:spPr>
          <a:xfrm>
            <a:off x="5050118" y="3676760"/>
            <a:ext cx="1663882" cy="550925"/>
          </a:xfrm>
          <a:prstGeom prst="rect">
            <a:avLst/>
          </a:prstGeom>
        </p:spPr>
      </p:pic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8A54049D-A691-584F-9111-C5F09D4EEE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849"/>
          <a:stretch/>
        </p:blipFill>
        <p:spPr>
          <a:xfrm>
            <a:off x="2432798" y="3676760"/>
            <a:ext cx="1661085" cy="5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2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64731D-935A-E747-B573-BE2F9FA667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984" y="2128761"/>
            <a:ext cx="8572684" cy="430920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﻿5.2 estimation performance</a:t>
            </a:r>
          </a:p>
          <a:p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every</a:t>
            </a:r>
            <a:r>
              <a:rPr lang="zh-CN" altLang="en-US" sz="1800" dirty="0"/>
              <a:t> </a:t>
            </a:r>
            <a:r>
              <a:rPr lang="en-US" altLang="zh-CN" sz="1800" dirty="0"/>
              <a:t>scenario: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Bias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Variance</a:t>
            </a:r>
          </a:p>
          <a:p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MSE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5670F-E5A2-DC48-BD74-D934E296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6E81B-6B87-FC4C-ACD3-7B877A4CB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4ED15279-2DB1-D246-88C7-581CDA7DB8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923"/>
          <a:stretch/>
        </p:blipFill>
        <p:spPr>
          <a:xfrm>
            <a:off x="3133368" y="2733508"/>
            <a:ext cx="1381298" cy="861606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53E97FE5-2129-2D46-A245-A6B17F063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579"/>
          <a:stretch/>
        </p:blipFill>
        <p:spPr>
          <a:xfrm>
            <a:off x="3189778" y="4977142"/>
            <a:ext cx="1382222" cy="609047"/>
          </a:xfrm>
          <a:prstGeom prst="rect">
            <a:avLst/>
          </a:prstGeom>
        </p:spPr>
      </p:pic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1BF5E729-FE6A-7D44-A7CF-80AB7C686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321" b="38258"/>
          <a:stretch/>
        </p:blipFill>
        <p:spPr>
          <a:xfrm>
            <a:off x="3189778" y="3897651"/>
            <a:ext cx="1382222" cy="60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65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10FCFE-4A3E-3C4A-B610-DFFEE6DDC8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31DDBC-00AE-AA47-8CE8-918ACDA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8B8D0-C4D5-044C-82F5-D03FE1776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8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6F854F6-4B4A-484C-AA12-9250C6B381DD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4D3C82-5863-3244-8B49-E492FEAC51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A6545F-1E7A-2042-B20F-85DCF0D8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E9312-8CD4-1342-85FC-C0411C75A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36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</p:spPr>
        <p:txBody>
          <a:bodyPr/>
          <a:lstStyle/>
          <a:p>
            <a:fld id="{DFF3CF64-7C58-ED48-B151-C0AF0EEF359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22311DC-5A74-F546-9B88-157F0CDB9AA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-1"/>
            <a:ext cx="9144000" cy="6316134"/>
          </a:xfrm>
        </p:spPr>
      </p:sp>
    </p:spTree>
    <p:extLst>
      <p:ext uri="{BB962C8B-B14F-4D97-AF65-F5344CB8AC3E}">
        <p14:creationId xmlns:p14="http://schemas.microsoft.com/office/powerpoint/2010/main" val="1087124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Placeholder 14"/>
          <p:cNvGraphicFramePr>
            <a:graphicFrameLocks noGrp="1"/>
          </p:cNvGraphicFramePr>
          <p:nvPr>
            <p:ph type="pic" idx="14"/>
            <p:extLst>
              <p:ext uri="{D42A27DB-BD31-4B8C-83A1-F6EECF244321}">
                <p14:modId xmlns:p14="http://schemas.microsoft.com/office/powerpoint/2010/main" val="2552592437"/>
              </p:ext>
            </p:extLst>
          </p:nvPr>
        </p:nvGraphicFramePr>
        <p:xfrm>
          <a:off x="3863975" y="692150"/>
          <a:ext cx="5289550" cy="491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punit</a:t>
            </a:r>
            <a:r>
              <a:rPr lang="en-US" dirty="0"/>
              <a:t> et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and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and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 </a:t>
            </a:r>
            <a:r>
              <a:rPr lang="en-US" dirty="0" err="1"/>
              <a:t>aante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aliquet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</p:spPr>
        <p:txBody>
          <a:bodyPr/>
          <a:lstStyle/>
          <a:p>
            <a:fld id="{DFF3CF64-7C58-ED48-B151-C0AF0EEF359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8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64731D-935A-E747-B573-BE2F9FA667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1316" y="2128761"/>
            <a:ext cx="6043003" cy="430920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2</a:t>
            </a:r>
            <a:r>
              <a:rPr lang="zh-CN" altLang="en-US" sz="2000" dirty="0"/>
              <a:t> </a:t>
            </a:r>
            <a:r>
              <a:rPr lang="en-US" altLang="zh-CN" sz="2000" dirty="0"/>
              <a:t>Statistical</a:t>
            </a:r>
            <a:r>
              <a:rPr lang="zh-CN" altLang="en-US" sz="2000" dirty="0"/>
              <a:t> </a:t>
            </a:r>
            <a:r>
              <a:rPr lang="en-US" altLang="zh-CN" sz="2000" dirty="0"/>
              <a:t>methods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studied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3 Scenarios to be investigated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 Methods for generating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5 performance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6 simulation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5670F-E5A2-DC48-BD74-D934E296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outline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6E81B-6B87-FC4C-ACD3-7B877A4CB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64731D-935A-E747-B573-BE2F9FA667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984" y="2128761"/>
            <a:ext cx="8572684" cy="4309202"/>
          </a:xfrm>
        </p:spPr>
        <p:txBody>
          <a:bodyPr>
            <a:normAutofit/>
          </a:bodyPr>
          <a:lstStyle/>
          <a:p>
            <a:r>
              <a:rPr lang="en-US" sz="1800" dirty="0"/>
              <a:t>Design a simulation study to investigate and illustrate</a:t>
            </a:r>
            <a:r>
              <a:rPr lang="en-US" altLang="zh-CN" sz="1800" dirty="0"/>
              <a:t>: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how well each of the two </a:t>
            </a:r>
            <a:r>
              <a:rPr lang="en-US" altLang="zh-CN" sz="1800" dirty="0"/>
              <a:t>variables</a:t>
            </a:r>
            <a:r>
              <a:rPr lang="zh-CN" altLang="en-US" sz="1800" dirty="0"/>
              <a:t> </a:t>
            </a:r>
            <a:r>
              <a:rPr lang="en-US" altLang="zh-CN" sz="1800" dirty="0"/>
              <a:t>selection</a:t>
            </a:r>
            <a:r>
              <a:rPr lang="zh-CN" altLang="en-US" sz="1800" dirty="0"/>
              <a:t> </a:t>
            </a:r>
            <a:r>
              <a:rPr lang="en-US" sz="1800" dirty="0"/>
              <a:t>methods in identifying </a:t>
            </a:r>
            <a:r>
              <a:rPr lang="en-US" sz="1800" b="1" dirty="0"/>
              <a:t>weak</a:t>
            </a:r>
            <a:r>
              <a:rPr lang="en-US" sz="1800" dirty="0"/>
              <a:t> and </a:t>
            </a:r>
            <a:r>
              <a:rPr lang="en-US" sz="1800" b="1" dirty="0"/>
              <a:t>strong</a:t>
            </a:r>
            <a:r>
              <a:rPr lang="en-US" sz="1800" dirty="0"/>
              <a:t> predictors;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how </a:t>
            </a:r>
            <a:r>
              <a:rPr lang="en-US" sz="1800" b="1" dirty="0"/>
              <a:t>missing “weak” predictors </a:t>
            </a:r>
            <a:r>
              <a:rPr lang="en-US" sz="1800" dirty="0"/>
              <a:t>impacts the parameter estimations.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5670F-E5A2-DC48-BD74-D934E296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objectives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6E81B-6B87-FC4C-ACD3-7B877A4CB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64731D-935A-E747-B573-BE2F9FA667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984" y="2128761"/>
            <a:ext cx="8572684" cy="430920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﻿2.1 Step-wise forward method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altLang="zh-CN" sz="1800" dirty="0"/>
          </a:p>
          <a:p>
            <a:r>
              <a:rPr lang="en-US" altLang="zh-CN" sz="1800" dirty="0"/>
              <a:t>2.2</a:t>
            </a:r>
            <a:r>
              <a:rPr lang="zh-CN" altLang="en-US" sz="1800" dirty="0"/>
              <a:t> </a:t>
            </a:r>
            <a:r>
              <a:rPr lang="en-US" altLang="zh-CN" sz="1800" dirty="0"/>
              <a:t>﻿Automated LASSO regression LASSO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5670F-E5A2-DC48-BD74-D934E296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studied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6E81B-6B87-FC4C-ACD3-7B877A4CB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8921FB65-95CD-3849-B54C-C897077D3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674" y="2884813"/>
            <a:ext cx="3759200" cy="698500"/>
          </a:xfrm>
          <a:prstGeom prst="rect">
            <a:avLst/>
          </a:prstGeom>
        </p:spPr>
      </p:pic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C7B21868-55E0-654F-9FB4-EEC2F1601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126" y="4339364"/>
            <a:ext cx="3627748" cy="85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8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64731D-935A-E747-B573-BE2F9FA667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1316" y="1701580"/>
            <a:ext cx="8572684" cy="430920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3.1</a:t>
            </a:r>
            <a:r>
              <a:rPr lang="zh-CN" altLang="en-US" sz="2000" dirty="0"/>
              <a:t> </a:t>
            </a:r>
            <a:r>
              <a:rPr lang="en-US" altLang="zh-CN" sz="2000" dirty="0"/>
              <a:t>define</a:t>
            </a:r>
            <a:r>
              <a:rPr lang="zh-CN" altLang="en-US" sz="2000" dirty="0"/>
              <a:t> </a:t>
            </a:r>
            <a:r>
              <a:rPr lang="en-US" altLang="zh-CN" sz="2000" dirty="0"/>
              <a:t>predictor</a:t>
            </a:r>
            <a:r>
              <a:rPr lang="zh-CN" altLang="en-US" sz="2000" dirty="0"/>
              <a:t> </a:t>
            </a:r>
            <a:r>
              <a:rPr lang="en-US" altLang="zh-CN" sz="2000" dirty="0"/>
              <a:t>attributes: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﻿Definition of strong predictors</a:t>
            </a:r>
          </a:p>
          <a:p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﻿Definition of weak but correlated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﻿Definition of weak and independent predictors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Definition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noise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5670F-E5A2-DC48-BD74-D934E296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dirty="0"/>
              <a:t>Scenarios to be investigated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6E81B-6B87-FC4C-ACD3-7B877A4CB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8A7FE-1D66-D24B-8348-2602388A8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903" y="2454902"/>
            <a:ext cx="4581526" cy="543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4BE202-E491-1F4C-AE5B-85178161C7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003"/>
          <a:stretch/>
        </p:blipFill>
        <p:spPr>
          <a:xfrm>
            <a:off x="1101941" y="3468769"/>
            <a:ext cx="7792167" cy="3755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903E36-C2B2-0A43-B592-3E868B3F1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478" y="4735796"/>
            <a:ext cx="7792630" cy="420624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796DCFE9-CD38-DA40-9638-4716BC522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936" y="5763659"/>
            <a:ext cx="2222128" cy="32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6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64731D-935A-E747-B573-BE2F9FA667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1316" y="1605538"/>
            <a:ext cx="8687352" cy="430920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3.2</a:t>
            </a:r>
            <a:r>
              <a:rPr lang="zh-CN" altLang="en-US" sz="2000" dirty="0"/>
              <a:t> </a:t>
            </a:r>
            <a:r>
              <a:rPr lang="en-US" altLang="zh-CN" sz="2000" dirty="0"/>
              <a:t>tuning</a:t>
            </a:r>
            <a:r>
              <a:rPr lang="zh-CN" altLang="en-US" sz="2000" dirty="0"/>
              <a:t> </a:t>
            </a:r>
            <a:r>
              <a:rPr lang="en-US" altLang="zh-CN" sz="2000" dirty="0"/>
              <a:t>parameter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Sample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size:</a:t>
            </a:r>
            <a:r>
              <a:rPr lang="zh-CN" altLang="en-US" sz="1800" b="1" dirty="0"/>
              <a:t> </a:t>
            </a:r>
            <a:endParaRPr lang="en-US" altLang="zh-CN" sz="1800" b="1" dirty="0"/>
          </a:p>
          <a:p>
            <a:pPr lvl="1" indent="0">
              <a:buNone/>
            </a:pPr>
            <a:r>
              <a:rPr lang="en-US" altLang="zh-CN" dirty="0"/>
              <a:t>1)</a:t>
            </a:r>
            <a:r>
              <a:rPr lang="zh-CN" altLang="en-US" dirty="0"/>
              <a:t> </a:t>
            </a:r>
            <a:r>
              <a:rPr lang="en-US" dirty="0"/>
              <a:t>n = 200</a:t>
            </a:r>
          </a:p>
          <a:p>
            <a:pPr lvl="1" indent="0">
              <a:buNone/>
            </a:pPr>
            <a:r>
              <a:rPr lang="en-US" altLang="zh-CN" dirty="0"/>
              <a:t>2)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dirty="0"/>
              <a:t>1000</a:t>
            </a:r>
          </a:p>
          <a:p>
            <a:pPr lvl="1" indent="0">
              <a:buNone/>
            </a:pPr>
            <a:r>
              <a:rPr lang="en-US" altLang="zh-CN" dirty="0"/>
              <a:t>3)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= </a:t>
            </a:r>
            <a:r>
              <a:rPr lang="en-US" dirty="0"/>
              <a:t>5000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Strength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predictors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ratio:</a:t>
            </a:r>
          </a:p>
          <a:p>
            <a:r>
              <a:rPr lang="zh-CN" altLang="en-US" sz="1800" dirty="0"/>
              <a:t> </a:t>
            </a:r>
            <a:r>
              <a:rPr lang="en-US" altLang="zh-CN" sz="1500" dirty="0"/>
              <a:t>The</a:t>
            </a:r>
            <a:r>
              <a:rPr lang="zh-CN" altLang="en-US" sz="1500" dirty="0"/>
              <a:t> </a:t>
            </a:r>
            <a:r>
              <a:rPr lang="en-US" altLang="zh-CN" sz="1500" dirty="0"/>
              <a:t>total</a:t>
            </a:r>
            <a:r>
              <a:rPr lang="zh-CN" altLang="en-US" sz="1500" dirty="0"/>
              <a:t> </a:t>
            </a:r>
            <a:r>
              <a:rPr lang="en-US" altLang="zh-CN" sz="1500" dirty="0"/>
              <a:t>number</a:t>
            </a:r>
            <a:r>
              <a:rPr lang="zh-CN" altLang="en-US" sz="1500" dirty="0"/>
              <a:t> </a:t>
            </a:r>
            <a:r>
              <a:rPr lang="en-US" altLang="zh-CN" sz="1500" dirty="0"/>
              <a:t>of</a:t>
            </a:r>
            <a:r>
              <a:rPr lang="zh-CN" altLang="en-US" sz="1500" dirty="0"/>
              <a:t> </a:t>
            </a:r>
            <a:r>
              <a:rPr lang="en-US" altLang="zh-CN" sz="1500" dirty="0"/>
              <a:t>predictors</a:t>
            </a:r>
            <a:r>
              <a:rPr lang="zh-CN" altLang="en-US" sz="1500" dirty="0"/>
              <a:t> </a:t>
            </a:r>
            <a:r>
              <a:rPr lang="en-US" altLang="zh-CN" sz="1500" dirty="0"/>
              <a:t>are</a:t>
            </a:r>
            <a:r>
              <a:rPr lang="zh-CN" altLang="en-US" sz="1500" dirty="0"/>
              <a:t> </a:t>
            </a:r>
            <a:r>
              <a:rPr lang="en-US" altLang="zh-CN" sz="1500" dirty="0"/>
              <a:t>200,</a:t>
            </a:r>
            <a:r>
              <a:rPr lang="zh-CN" altLang="en-US" sz="1500" dirty="0"/>
              <a:t> </a:t>
            </a:r>
            <a:r>
              <a:rPr lang="en-US" altLang="zh-CN" sz="1500" dirty="0"/>
              <a:t>where</a:t>
            </a:r>
            <a:r>
              <a:rPr lang="zh-CN" altLang="en-US" sz="1500" dirty="0"/>
              <a:t> </a:t>
            </a:r>
            <a:r>
              <a:rPr lang="en-US" altLang="zh-CN" sz="1500" dirty="0"/>
              <a:t>100</a:t>
            </a:r>
            <a:r>
              <a:rPr lang="zh-CN" altLang="en-US" sz="1500" dirty="0"/>
              <a:t> </a:t>
            </a:r>
            <a:r>
              <a:rPr lang="en-US" altLang="zh-CN" sz="1500" dirty="0"/>
              <a:t>are</a:t>
            </a:r>
            <a:r>
              <a:rPr lang="zh-CN" altLang="en-US" sz="1500" dirty="0"/>
              <a:t> </a:t>
            </a:r>
            <a:r>
              <a:rPr lang="en-US" altLang="zh-CN" sz="1500" dirty="0"/>
              <a:t>noise</a:t>
            </a:r>
            <a:r>
              <a:rPr lang="zh-CN" altLang="en-US" sz="1500" dirty="0"/>
              <a:t> </a:t>
            </a:r>
            <a:r>
              <a:rPr lang="en-US" altLang="zh-CN" sz="1500" dirty="0"/>
              <a:t>predictors.</a:t>
            </a:r>
            <a:r>
              <a:rPr lang="zh-CN" altLang="en-US" sz="1500" dirty="0"/>
              <a:t> </a:t>
            </a:r>
            <a:r>
              <a:rPr lang="en-US" altLang="zh-CN" sz="1500" dirty="0"/>
              <a:t>Here</a:t>
            </a:r>
            <a:r>
              <a:rPr lang="zh-CN" altLang="en-US" sz="1500" dirty="0"/>
              <a:t> </a:t>
            </a:r>
            <a:r>
              <a:rPr lang="en-US" altLang="zh-CN" sz="1500" dirty="0"/>
              <a:t>we</a:t>
            </a:r>
            <a:r>
              <a:rPr lang="zh-CN" altLang="en-US" sz="1500" dirty="0"/>
              <a:t> </a:t>
            </a:r>
            <a:r>
              <a:rPr lang="en-US" altLang="zh-CN" sz="1500" dirty="0"/>
              <a:t>consider</a:t>
            </a:r>
            <a:r>
              <a:rPr lang="zh-CN" altLang="en-US" sz="1500" dirty="0"/>
              <a:t> </a:t>
            </a:r>
            <a:r>
              <a:rPr lang="en-US" altLang="zh-CN" sz="1500" dirty="0"/>
              <a:t>2</a:t>
            </a:r>
            <a:r>
              <a:rPr lang="zh-CN" altLang="en-US" sz="1500" dirty="0"/>
              <a:t> </a:t>
            </a:r>
            <a:r>
              <a:rPr lang="en-US" altLang="zh-CN" sz="1500" dirty="0"/>
              <a:t>strength</a:t>
            </a:r>
            <a:r>
              <a:rPr lang="zh-CN" altLang="en-US" sz="1500" dirty="0"/>
              <a:t> </a:t>
            </a:r>
            <a:r>
              <a:rPr lang="en-US" altLang="zh-CN" sz="1500" dirty="0"/>
              <a:t>predictors</a:t>
            </a:r>
            <a:r>
              <a:rPr lang="zh-CN" altLang="en-US" sz="1500" dirty="0"/>
              <a:t> </a:t>
            </a:r>
            <a:r>
              <a:rPr lang="en-US" altLang="zh-CN" sz="1500" dirty="0"/>
              <a:t>ratio</a:t>
            </a:r>
            <a:r>
              <a:rPr lang="zh-CN" altLang="en-US" sz="1500" dirty="0"/>
              <a:t> </a:t>
            </a:r>
            <a:r>
              <a:rPr lang="en-US" altLang="zh-CN" sz="1400" dirty="0"/>
              <a:t>(</a:t>
            </a:r>
            <a:r>
              <a:rPr lang="zh-CN" altLang="en-US" sz="1400" dirty="0"/>
              <a:t> </a:t>
            </a:r>
            <a:r>
              <a:rPr lang="en-US" altLang="zh-CN" sz="1400" dirty="0"/>
              <a:t>r:</a:t>
            </a:r>
            <a:r>
              <a:rPr lang="en-US" sz="1400" dirty="0"/>
              <a:t> strength</a:t>
            </a:r>
            <a:r>
              <a:rPr lang="en-US" altLang="zh-CN" sz="1400" dirty="0"/>
              <a:t>:</a:t>
            </a:r>
            <a:r>
              <a:rPr lang="zh-CN" altLang="en-US" sz="1400" dirty="0"/>
              <a:t> </a:t>
            </a:r>
            <a:r>
              <a:rPr lang="en-US" altLang="zh-CN" sz="1400" dirty="0" err="1"/>
              <a:t>weak_but_correlated</a:t>
            </a:r>
            <a:r>
              <a:rPr lang="en-US" altLang="zh-CN" sz="1400" dirty="0"/>
              <a:t>:</a:t>
            </a:r>
            <a:r>
              <a:rPr lang="zh-CN" altLang="en-US" sz="1400" dirty="0"/>
              <a:t> </a:t>
            </a:r>
            <a:r>
              <a:rPr lang="en-US" altLang="zh-CN" sz="1400" dirty="0" err="1"/>
              <a:t>weak_and_independent</a:t>
            </a:r>
            <a:r>
              <a:rPr lang="en-US" altLang="zh-CN" sz="1400" dirty="0"/>
              <a:t> )</a:t>
            </a:r>
            <a:endParaRPr lang="en-US" altLang="zh-CN" sz="1800" dirty="0"/>
          </a:p>
          <a:p>
            <a:r>
              <a:rPr lang="en-US" sz="1800" dirty="0"/>
              <a:t>	</a:t>
            </a:r>
            <a:r>
              <a:rPr lang="en-US" altLang="zh-CN" dirty="0"/>
              <a:t>1)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en-US" dirty="0"/>
              <a:t> = 5</a:t>
            </a:r>
            <a:r>
              <a:rPr lang="en-US" altLang="zh-CN" dirty="0"/>
              <a:t>:</a:t>
            </a:r>
            <a:r>
              <a:rPr lang="en-US" dirty="0"/>
              <a:t>1</a:t>
            </a:r>
            <a:r>
              <a:rPr lang="en-US" altLang="zh-CN" dirty="0"/>
              <a:t>:</a:t>
            </a:r>
            <a:r>
              <a:rPr lang="en-US" dirty="0"/>
              <a:t>4</a:t>
            </a:r>
          </a:p>
          <a:p>
            <a:r>
              <a:rPr lang="en-US" dirty="0"/>
              <a:t>	</a:t>
            </a:r>
            <a:r>
              <a:rPr lang="en-US" altLang="zh-CN" dirty="0"/>
              <a:t>2)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dirty="0"/>
              <a:t>= 5</a:t>
            </a:r>
            <a:r>
              <a:rPr lang="en-US" altLang="zh-CN" dirty="0"/>
              <a:t>:3:2</a:t>
            </a:r>
            <a:endParaRPr lang="en-US" sz="1800" dirty="0"/>
          </a:p>
          <a:p>
            <a:r>
              <a:rPr lang="en-US" altLang="zh-CN" sz="2000" dirty="0"/>
              <a:t>6</a:t>
            </a:r>
            <a:r>
              <a:rPr lang="zh-CN" altLang="en-US" sz="2000" dirty="0"/>
              <a:t> </a:t>
            </a:r>
            <a:r>
              <a:rPr lang="en-US" altLang="zh-CN" sz="2000" dirty="0"/>
              <a:t>combinations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above</a:t>
            </a:r>
            <a:r>
              <a:rPr lang="zh-CN" altLang="en-US" sz="2000" dirty="0"/>
              <a:t> </a:t>
            </a:r>
            <a:r>
              <a:rPr lang="en-US" altLang="zh-CN" sz="2000" dirty="0"/>
              <a:t>parameters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scenario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studied</a:t>
            </a:r>
            <a:r>
              <a:rPr lang="zh-CN" altLang="en-US" sz="2000" dirty="0"/>
              <a:t> 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5670F-E5A2-DC48-BD74-D934E296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dirty="0"/>
              <a:t>Scenarios to be investigated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6E81B-6B87-FC4C-ACD3-7B877A4CB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1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64731D-935A-E747-B573-BE2F9FA667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984" y="2128761"/>
            <a:ext cx="8572684" cy="4309202"/>
          </a:xfrm>
        </p:spPr>
        <p:txBody>
          <a:bodyPr>
            <a:normAutofit/>
          </a:bodyPr>
          <a:lstStyle/>
          <a:p>
            <a:r>
              <a:rPr lang="en-US" sz="1800" dirty="0"/>
              <a:t>﻿4.1 Distribution of </a:t>
            </a:r>
            <a:r>
              <a:rPr lang="en-US" altLang="zh-CN" sz="1800" dirty="0"/>
              <a:t>response</a:t>
            </a:r>
            <a:r>
              <a:rPr lang="zh-CN" altLang="en-US" sz="1800" dirty="0"/>
              <a:t> </a:t>
            </a:r>
            <a:r>
              <a:rPr lang="en-US" altLang="zh-CN" sz="1800" dirty="0"/>
              <a:t>variable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5670F-E5A2-DC48-BD74-D934E296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Methods for generating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6E81B-6B87-FC4C-ACD3-7B877A4CB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C10D75B-BF97-B947-B678-DF1B36ABF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3092450"/>
            <a:ext cx="1891628" cy="5862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F81B26-5B70-5E49-846A-A6DD9B734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16" y="4001227"/>
            <a:ext cx="8458016" cy="58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3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64731D-935A-E747-B573-BE2F9FA667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984" y="2128761"/>
            <a:ext cx="8572684" cy="4309202"/>
          </a:xfrm>
        </p:spPr>
        <p:txBody>
          <a:bodyPr>
            <a:normAutofit/>
          </a:bodyPr>
          <a:lstStyle/>
          <a:p>
            <a:r>
              <a:rPr lang="en-US" sz="1800" dirty="0"/>
              <a:t>﻿4.</a:t>
            </a:r>
            <a:r>
              <a:rPr lang="en-US" altLang="zh-CN" sz="1800" dirty="0"/>
              <a:t>2</a:t>
            </a:r>
            <a:r>
              <a:rPr lang="en-US" sz="1800" dirty="0"/>
              <a:t> </a:t>
            </a:r>
            <a:r>
              <a:rPr lang="en-US" altLang="zh-CN" sz="1800" dirty="0"/>
              <a:t>Data</a:t>
            </a:r>
            <a:r>
              <a:rPr lang="zh-CN" altLang="en-US" sz="1800" dirty="0"/>
              <a:t> </a:t>
            </a:r>
            <a:r>
              <a:rPr lang="en-US" altLang="zh-CN" sz="1800" dirty="0"/>
              <a:t>generating</a:t>
            </a:r>
            <a:r>
              <a:rPr lang="zh-CN" altLang="en-US" sz="1800" dirty="0"/>
              <a:t> </a:t>
            </a:r>
            <a:r>
              <a:rPr lang="en-US" altLang="zh-CN" sz="1800" dirty="0"/>
              <a:t>with</a:t>
            </a:r>
            <a:r>
              <a:rPr lang="zh-CN" altLang="en-US" sz="1800" dirty="0"/>
              <a:t> </a:t>
            </a:r>
            <a:r>
              <a:rPr lang="en-US" altLang="zh-CN" sz="1800" dirty="0"/>
              <a:t>pre-defined</a:t>
            </a:r>
            <a:r>
              <a:rPr lang="zh-CN" altLang="en-US" sz="1800" dirty="0"/>
              <a:t> </a:t>
            </a:r>
            <a:r>
              <a:rPr lang="en-US" altLang="zh-CN" sz="1800" dirty="0"/>
              <a:t>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﻿The data of predictors are generated by R function</a:t>
            </a:r>
            <a:r>
              <a:rPr lang="zh-CN" altLang="en-US" dirty="0"/>
              <a:t> </a:t>
            </a:r>
            <a:r>
              <a:rPr lang="en-US" b="1" dirty="0" err="1"/>
              <a:t>mvrnorm</a:t>
            </a:r>
            <a:r>
              <a:rPr lang="en-US" altLang="zh-CN" b="1" dirty="0"/>
              <a:t>(</a:t>
            </a:r>
            <a:r>
              <a:rPr lang="zh-CN" altLang="en-US" b="1" dirty="0"/>
              <a:t> </a:t>
            </a:r>
            <a:r>
              <a:rPr lang="en-US" altLang="zh-CN" b="1" dirty="0"/>
              <a:t>)</a:t>
            </a:r>
            <a:r>
              <a:rPr lang="en-US" b="1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</a:t>
            </a:r>
            <a:r>
              <a:rPr lang="en-US" dirty="0"/>
              <a:t>o change the correlation between</a:t>
            </a:r>
            <a:r>
              <a:rPr lang="zh-CN" altLang="en-US" dirty="0"/>
              <a:t> </a:t>
            </a:r>
            <a:r>
              <a:rPr lang="en-US" dirty="0"/>
              <a:t>different predictors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marL="800100" lvl="1" indent="-285750"/>
            <a:r>
              <a:rPr lang="en-US" altLang="zh-CN" dirty="0"/>
              <a:t>Pass</a:t>
            </a:r>
            <a:r>
              <a:rPr lang="zh-CN" altLang="en-US" dirty="0"/>
              <a:t> </a:t>
            </a:r>
            <a:r>
              <a:rPr lang="en-US" dirty="0"/>
              <a:t>a pre-defined covariance matrix </a:t>
            </a:r>
            <a:r>
              <a:rPr lang="en-US" dirty="0" err="1"/>
              <a:t>mvrnorm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dirty="0"/>
              <a:t>function.</a:t>
            </a:r>
          </a:p>
          <a:p>
            <a:pPr marL="800100" lvl="1" indent="-285750"/>
            <a:r>
              <a:rPr lang="en-US" dirty="0"/>
              <a:t>Here we consider a certain</a:t>
            </a:r>
            <a:r>
              <a:rPr lang="zh-CN" altLang="en-US" dirty="0"/>
              <a:t> </a:t>
            </a:r>
            <a:r>
              <a:rPr lang="en-US" dirty="0"/>
              <a:t>scenario: </a:t>
            </a:r>
          </a:p>
          <a:p>
            <a:pPr marL="1143000" lvl="2" indent="-285750"/>
            <a:r>
              <a:rPr lang="en-US" altLang="zh-CN" dirty="0"/>
              <a:t>S</a:t>
            </a:r>
            <a:r>
              <a:rPr lang="en-US" dirty="0"/>
              <a:t>trong variables and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dirty="0"/>
              <a:t>of weak variables are indepen</a:t>
            </a:r>
            <a:r>
              <a:rPr lang="en-US" altLang="zh-CN" dirty="0"/>
              <a:t>den</a:t>
            </a:r>
            <a:r>
              <a:rPr lang="en-US" dirty="0"/>
              <a:t>t</a:t>
            </a:r>
            <a:r>
              <a:rPr lang="en-US" altLang="zh-CN" dirty="0"/>
              <a:t>;</a:t>
            </a:r>
          </a:p>
          <a:p>
            <a:pPr marL="1143000" lvl="2" indent="-285750"/>
            <a:r>
              <a:rPr lang="en-US" altLang="zh-CN" dirty="0"/>
              <a:t>O</a:t>
            </a:r>
            <a:r>
              <a:rPr lang="en-US" dirty="0"/>
              <a:t>ther</a:t>
            </a:r>
            <a:r>
              <a:rPr lang="zh-CN" altLang="en-US" dirty="0"/>
              <a:t> </a:t>
            </a:r>
            <a:r>
              <a:rPr lang="en-US" dirty="0"/>
              <a:t>weak predictors are correlated with </a:t>
            </a:r>
            <a:r>
              <a:rPr lang="en-US" altLang="zh-CN" dirty="0"/>
              <a:t>one</a:t>
            </a:r>
            <a:r>
              <a:rPr lang="en-US" dirty="0"/>
              <a:t> specific strong variable. </a:t>
            </a:r>
          </a:p>
          <a:p>
            <a:pPr marL="1143000" lvl="2" indent="-285750"/>
            <a:r>
              <a:rPr lang="en-US" altLang="zh-CN" dirty="0"/>
              <a:t>R</a:t>
            </a:r>
            <a:r>
              <a:rPr lang="en-US" dirty="0"/>
              <a:t>estrict one strong predictor can only be correlated with one weak predictor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5670F-E5A2-DC48-BD74-D934E296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Methods for generating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6E81B-6B87-FC4C-ACD3-7B877A4CB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9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64731D-935A-E747-B573-BE2F9FA667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984" y="2128761"/>
            <a:ext cx="8572684" cy="430920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5.1</a:t>
            </a:r>
            <a:r>
              <a:rPr lang="zh-CN" altLang="en-US" sz="1800" dirty="0"/>
              <a:t> </a:t>
            </a:r>
            <a:r>
              <a:rPr lang="en-US" altLang="zh-CN" sz="1800" dirty="0"/>
              <a:t>﻿Predictor identification performance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altLang="zh-CN" sz="1800" dirty="0"/>
              <a:t>	F1</a:t>
            </a:r>
            <a:r>
              <a:rPr lang="zh-CN" altLang="en-US" sz="1800" dirty="0"/>
              <a:t> </a:t>
            </a:r>
            <a:r>
              <a:rPr lang="en-US" altLang="zh-CN" sz="1800" dirty="0"/>
              <a:t>score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calculated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categories</a:t>
            </a:r>
            <a:r>
              <a:rPr lang="zh-CN" altLang="en-US" sz="1800" dirty="0"/>
              <a:t> </a:t>
            </a:r>
            <a:r>
              <a:rPr lang="en-US" altLang="zh-CN" sz="1800" dirty="0"/>
              <a:t>separately.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strong</a:t>
            </a:r>
            <a:r>
              <a:rPr lang="zh-CN" altLang="en-US" sz="1800" dirty="0"/>
              <a:t> </a:t>
            </a:r>
            <a:r>
              <a:rPr lang="en-US" altLang="zh-CN" sz="1800" dirty="0"/>
              <a:t>cases,</a:t>
            </a:r>
            <a:r>
              <a:rPr lang="zh-CN" altLang="en-US" sz="1800" dirty="0"/>
              <a:t> </a:t>
            </a:r>
            <a:r>
              <a:rPr lang="en-US" altLang="zh-CN" sz="1800" dirty="0"/>
              <a:t>positive</a:t>
            </a:r>
            <a:r>
              <a:rPr lang="zh-CN" altLang="en-US" sz="1800" dirty="0"/>
              <a:t> </a:t>
            </a:r>
            <a:r>
              <a:rPr lang="en-US" altLang="zh-CN" sz="1800" dirty="0"/>
              <a:t>is?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weak</a:t>
            </a:r>
            <a:r>
              <a:rPr lang="zh-CN" altLang="en-US" sz="1800" dirty="0"/>
              <a:t> </a:t>
            </a:r>
            <a:r>
              <a:rPr lang="en-US" altLang="zh-CN" sz="1800" dirty="0"/>
              <a:t>cases,</a:t>
            </a:r>
            <a:r>
              <a:rPr lang="zh-CN" altLang="en-US" sz="1800" dirty="0"/>
              <a:t> </a:t>
            </a:r>
            <a:r>
              <a:rPr lang="en-US" altLang="zh-CN" sz="1800" dirty="0"/>
              <a:t>positive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?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5670F-E5A2-DC48-BD74-D934E296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6E81B-6B87-FC4C-ACD3-7B877A4CB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EBD504-989A-AC4C-B114-CB07443E6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404" y="2638142"/>
            <a:ext cx="3496524" cy="777005"/>
          </a:xfrm>
          <a:prstGeom prst="rect">
            <a:avLst/>
          </a:prstGeom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0A0C912E-A046-E243-89C8-C858A4321B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449" b="-1"/>
          <a:stretch/>
        </p:blipFill>
        <p:spPr>
          <a:xfrm>
            <a:off x="5050118" y="3676760"/>
            <a:ext cx="1663882" cy="550925"/>
          </a:xfrm>
          <a:prstGeom prst="rect">
            <a:avLst/>
          </a:prstGeom>
        </p:spPr>
      </p:pic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8A54049D-A691-584F-9111-C5F09D4EEE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849"/>
          <a:stretch/>
        </p:blipFill>
        <p:spPr>
          <a:xfrm>
            <a:off x="2432798" y="3676760"/>
            <a:ext cx="1661085" cy="5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49299"/>
      </p:ext>
    </p:extLst>
  </p:cSld>
  <p:clrMapOvr>
    <a:masterClrMapping/>
  </p:clrMapOvr>
</p:sld>
</file>

<file path=ppt/theme/theme1.xml><?xml version="1.0" encoding="utf-8"?>
<a:theme xmlns:a="http://schemas.openxmlformats.org/drawingml/2006/main" name="1_UB Powerpoint Template">
  <a:themeElements>
    <a:clrScheme name="Custom 1">
      <a:dk1>
        <a:srgbClr val="53565A"/>
      </a:dk1>
      <a:lt1>
        <a:srgbClr val="FFFFFF"/>
      </a:lt1>
      <a:dk2>
        <a:srgbClr val="0077C8"/>
      </a:dk2>
      <a:lt2>
        <a:srgbClr val="FFFFFF"/>
      </a:lt2>
      <a:accent1>
        <a:srgbClr val="1D4F91"/>
      </a:accent1>
      <a:accent2>
        <a:srgbClr val="17802F"/>
      </a:accent2>
      <a:accent3>
        <a:srgbClr val="FC4C02"/>
      </a:accent3>
      <a:accent4>
        <a:srgbClr val="75787B"/>
      </a:accent4>
      <a:accent5>
        <a:srgbClr val="FFA300"/>
      </a:accent5>
      <a:accent6>
        <a:srgbClr val="AE2573"/>
      </a:accent6>
      <a:hlink>
        <a:srgbClr val="FF2500"/>
      </a:hlink>
      <a:folHlink>
        <a:srgbClr val="A632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2758</TotalTime>
  <Words>454</Words>
  <Application>Microsoft Macintosh PowerPoint</Application>
  <PresentationFormat>On-screen Show (4:3)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LucidaGrande</vt:lpstr>
      <vt:lpstr>1_UB Powerpoint Template</vt:lpstr>
      <vt:lpstr>PRESENTATION TITLE</vt:lpstr>
      <vt:lpstr>outline</vt:lpstr>
      <vt:lpstr>1 objectives</vt:lpstr>
      <vt:lpstr>2 Statistical method to be studied</vt:lpstr>
      <vt:lpstr>3 Scenarios to be investigated</vt:lpstr>
      <vt:lpstr>3 Scenarios to be investigated</vt:lpstr>
      <vt:lpstr>4 Methods for generating data</vt:lpstr>
      <vt:lpstr>4 Methods for generating data</vt:lpstr>
      <vt:lpstr>5 performance analysis</vt:lpstr>
      <vt:lpstr>5 performance analysis</vt:lpstr>
      <vt:lpstr>5 performance analysis</vt:lpstr>
      <vt:lpstr>PowerPoint Presentation</vt:lpstr>
      <vt:lpstr>PowerPoint Presentation</vt:lpstr>
      <vt:lpstr>PowerPoint Presentation</vt:lpstr>
      <vt:lpstr>Click to edit 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Template</dc:title>
  <dc:subject/>
  <dc:creator>Microsoft Office User</dc:creator>
  <cp:keywords/>
  <dc:description/>
  <cp:lastModifiedBy>Miao, Yuqi</cp:lastModifiedBy>
  <cp:revision>321</cp:revision>
  <cp:lastPrinted>2015-10-19T19:01:41Z</cp:lastPrinted>
  <dcterms:created xsi:type="dcterms:W3CDTF">2016-06-28T14:05:07Z</dcterms:created>
  <dcterms:modified xsi:type="dcterms:W3CDTF">2020-02-11T03:51:51Z</dcterms:modified>
  <cp:category/>
</cp:coreProperties>
</file>