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14"/>
  </p:notesMasterIdLst>
  <p:handoutMasterIdLst>
    <p:handoutMasterId r:id="rId15"/>
  </p:handoutMasterIdLst>
  <p:sldIdLst>
    <p:sldId id="326" r:id="rId2"/>
    <p:sldId id="332" r:id="rId3"/>
    <p:sldId id="335" r:id="rId4"/>
    <p:sldId id="336" r:id="rId5"/>
    <p:sldId id="340" r:id="rId6"/>
    <p:sldId id="337" r:id="rId7"/>
    <p:sldId id="341" r:id="rId8"/>
    <p:sldId id="338" r:id="rId9"/>
    <p:sldId id="334" r:id="rId10"/>
    <p:sldId id="330" r:id="rId11"/>
    <p:sldId id="311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7" autoAdjust="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510934390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6176916042554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F24D-A506-2D89D4CCEC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C-F24D-A506-2D89D4CCEC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C-F24D-A506-2D89D4CC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636728"/>
        <c:axId val="-2101194392"/>
      </c:barChart>
      <c:catAx>
        <c:axId val="-209963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01194392"/>
        <c:crosses val="autoZero"/>
        <c:auto val="1"/>
        <c:lblAlgn val="ctr"/>
        <c:lblOffset val="100"/>
        <c:noMultiLvlLbl val="0"/>
      </c:catAx>
      <c:valAx>
        <c:axId val="-210119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963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910035848"/>
          <c:y val="0.93190648234361995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2/10/20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2/10/20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F854F6-4B4A-484C-AA12-9250C6B381D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A6545F-1E7A-2042-B20F-85DCF0D8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2311DC-5A74-F546-9B88-157F0CDB9AA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6316134"/>
          </a:xfrm>
        </p:spPr>
      </p:sp>
    </p:spTree>
    <p:extLst>
      <p:ext uri="{BB962C8B-B14F-4D97-AF65-F5344CB8AC3E}">
        <p14:creationId xmlns:p14="http://schemas.microsoft.com/office/powerpoint/2010/main" val="10871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14"/>
          <p:cNvGraphicFramePr>
            <a:graphicFrameLocks noGrp="1"/>
          </p:cNvGraphicFramePr>
          <p:nvPr>
            <p:ph type="pic" idx="14"/>
            <p:extLst>
              <p:ext uri="{D42A27DB-BD31-4B8C-83A1-F6EECF244321}">
                <p14:modId xmlns:p14="http://schemas.microsoft.com/office/powerpoint/2010/main" val="2552592437"/>
              </p:ext>
            </p:extLst>
          </p:nvPr>
        </p:nvGraphicFramePr>
        <p:xfrm>
          <a:off x="3863975" y="692150"/>
          <a:ext cx="528955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punit</a:t>
            </a:r>
            <a:r>
              <a:rPr lang="en-US" dirty="0"/>
              <a:t> et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and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and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 </a:t>
            </a:r>
            <a:r>
              <a:rPr lang="en-US" dirty="0" err="1"/>
              <a:t>aante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2128761"/>
            <a:ext cx="6043003" cy="43092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Statistical</a:t>
            </a:r>
            <a:r>
              <a:rPr lang="zh-CN" altLang="en-US" sz="2000" dirty="0"/>
              <a:t> </a:t>
            </a:r>
            <a:r>
              <a:rPr lang="en-US" altLang="zh-CN" sz="2000" dirty="0"/>
              <a:t>methods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Scenarios to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Methods for generating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performance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 simulation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outline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Design a simulation study to investigate and illustrate</a:t>
            </a:r>
            <a:r>
              <a:rPr lang="en-US" altLang="zh-CN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well each of the two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selection</a:t>
            </a:r>
            <a:r>
              <a:rPr lang="zh-CN" altLang="en-US" sz="1800" dirty="0"/>
              <a:t> </a:t>
            </a:r>
            <a:r>
              <a:rPr lang="en-US" sz="1800" dirty="0"/>
              <a:t>methods in identifying </a:t>
            </a:r>
            <a:r>
              <a:rPr lang="en-US" sz="1800" b="1" dirty="0"/>
              <a:t>weak</a:t>
            </a:r>
            <a:r>
              <a:rPr lang="en-US" sz="1800" dirty="0"/>
              <a:t> and </a:t>
            </a:r>
            <a:r>
              <a:rPr lang="en-US" sz="1800" b="1" dirty="0"/>
              <a:t>strong</a:t>
            </a:r>
            <a:r>
              <a:rPr lang="en-US" sz="1800" dirty="0"/>
              <a:t> predictors;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</a:t>
            </a:r>
            <a:r>
              <a:rPr lang="en-US" sz="1800" b="1" dirty="0"/>
              <a:t>missing “weak” predictors </a:t>
            </a:r>
            <a:r>
              <a:rPr lang="en-US" sz="1800" dirty="0"/>
              <a:t>impacts the parameter estimations.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﻿2.1 Step-wise forward method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altLang="zh-CN" sz="1800" dirty="0"/>
          </a:p>
          <a:p>
            <a:r>
              <a:rPr lang="en-US" altLang="zh-CN" sz="1800" dirty="0"/>
              <a:t>2.2</a:t>
            </a:r>
            <a:r>
              <a:rPr lang="zh-CN" altLang="en-US" sz="1800" dirty="0"/>
              <a:t> </a:t>
            </a:r>
            <a:r>
              <a:rPr lang="en-US" altLang="zh-CN" sz="1800" dirty="0"/>
              <a:t>﻿Automated LASSO regression LASSO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21FB65-95CD-3849-B54C-C897077D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74" y="2884813"/>
            <a:ext cx="3759200" cy="6985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7B21868-55E0-654F-9FB4-EEC2F160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26" y="4339364"/>
            <a:ext cx="3627748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1701580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en-US" altLang="zh-CN" sz="2000" dirty="0"/>
              <a:t>define</a:t>
            </a:r>
            <a:r>
              <a:rPr lang="zh-CN" altLang="en-US" sz="2000" dirty="0"/>
              <a:t> </a:t>
            </a:r>
            <a:r>
              <a:rPr lang="en-US" altLang="zh-CN" sz="2000" dirty="0"/>
              <a:t>predictor</a:t>
            </a:r>
            <a:r>
              <a:rPr lang="zh-CN" altLang="en-US" sz="2000" dirty="0"/>
              <a:t> </a:t>
            </a:r>
            <a:r>
              <a:rPr lang="en-US" altLang="zh-CN" sz="2000" dirty="0"/>
              <a:t>attributes: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strong predictors</a:t>
            </a: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but correlated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and independent predictors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Definition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noise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A7FE-1D66-D24B-8348-2602388A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03" y="2454902"/>
            <a:ext cx="4581526" cy="54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BE202-E491-1F4C-AE5B-85178161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03"/>
          <a:stretch/>
        </p:blipFill>
        <p:spPr>
          <a:xfrm>
            <a:off x="1101941" y="3468769"/>
            <a:ext cx="7792167" cy="375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03E36-C2B2-0A43-B592-3E868B3F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78" y="4735796"/>
            <a:ext cx="7792630" cy="42062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96DCFE9-CD38-DA40-9638-4716BC522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936" y="5763659"/>
            <a:ext cx="2222128" cy="3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1605538"/>
            <a:ext cx="8572684" cy="43092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3.2</a:t>
            </a:r>
            <a:r>
              <a:rPr lang="zh-CN" altLang="en-US" sz="2400" dirty="0"/>
              <a:t> </a:t>
            </a:r>
            <a:r>
              <a:rPr lang="en-US" altLang="zh-CN" sz="2400" dirty="0"/>
              <a:t>tuning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Sample</a:t>
            </a:r>
            <a:r>
              <a:rPr lang="zh-CN" altLang="en-US" sz="1800" dirty="0"/>
              <a:t> </a:t>
            </a:r>
            <a:r>
              <a:rPr lang="en-US" altLang="zh-CN" sz="1800" dirty="0"/>
              <a:t>size: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1)</a:t>
            </a:r>
            <a:r>
              <a:rPr lang="zh-CN" altLang="en-US" sz="1800" dirty="0"/>
              <a:t> </a:t>
            </a:r>
            <a:r>
              <a:rPr lang="en-US" sz="1800" dirty="0"/>
              <a:t>n = 200,</a:t>
            </a:r>
          </a:p>
          <a:p>
            <a:pPr lvl="1" indent="0">
              <a:buNone/>
            </a:pPr>
            <a:r>
              <a:rPr lang="en-US" altLang="zh-CN" sz="1800" dirty="0"/>
              <a:t>2)</a:t>
            </a:r>
            <a:r>
              <a:rPr lang="zh-CN" altLang="en-US" sz="1800" dirty="0"/>
              <a:t> </a:t>
            </a:r>
            <a:r>
              <a:rPr lang="en-US" altLang="zh-CN" sz="1800" dirty="0"/>
              <a:t>n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sz="1800" dirty="0"/>
              <a:t>1000, </a:t>
            </a:r>
          </a:p>
          <a:p>
            <a:pPr lvl="1" indent="0">
              <a:buNone/>
            </a:pPr>
            <a:r>
              <a:rPr lang="en-US" altLang="zh-CN" sz="1800" dirty="0"/>
              <a:t>3)</a:t>
            </a:r>
            <a:r>
              <a:rPr lang="zh-CN" altLang="en-US" sz="1800" dirty="0"/>
              <a:t> </a:t>
            </a:r>
            <a:r>
              <a:rPr lang="en-US" altLang="zh-CN" sz="1800" dirty="0"/>
              <a:t>n</a:t>
            </a:r>
            <a:r>
              <a:rPr lang="zh-CN" altLang="en-US" sz="1800" dirty="0"/>
              <a:t> </a:t>
            </a:r>
            <a:r>
              <a:rPr lang="en-US" altLang="zh-CN" sz="1800" dirty="0"/>
              <a:t>= </a:t>
            </a:r>
            <a:r>
              <a:rPr lang="en-US" sz="1800" dirty="0"/>
              <a:t>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Strength</a:t>
            </a:r>
            <a:r>
              <a:rPr lang="zh-CN" altLang="en-US" sz="1800" dirty="0"/>
              <a:t> </a:t>
            </a:r>
            <a:r>
              <a:rPr lang="en-US" altLang="zh-CN" sz="1800" dirty="0"/>
              <a:t>predictors</a:t>
            </a:r>
            <a:r>
              <a:rPr lang="zh-CN" altLang="en-US" sz="1800" dirty="0"/>
              <a:t> </a:t>
            </a:r>
            <a:r>
              <a:rPr lang="en-US" altLang="zh-CN" sz="1800" dirty="0"/>
              <a:t>ratio: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total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predictors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200,</a:t>
            </a:r>
            <a:r>
              <a:rPr lang="zh-CN" altLang="en-US" sz="1800" dirty="0"/>
              <a:t> </a:t>
            </a:r>
            <a:r>
              <a:rPr lang="en-US" altLang="zh-CN" sz="1800" dirty="0"/>
              <a:t>where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noise</a:t>
            </a:r>
            <a:r>
              <a:rPr lang="zh-CN" altLang="en-US" sz="1800" dirty="0"/>
              <a:t> </a:t>
            </a:r>
            <a:r>
              <a:rPr lang="en-US" altLang="zh-CN" sz="1800" dirty="0"/>
              <a:t>predictors.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Here</a:t>
            </a:r>
            <a:r>
              <a:rPr lang="zh-CN" altLang="en-US" sz="1800" dirty="0"/>
              <a:t> </a:t>
            </a:r>
            <a:r>
              <a:rPr lang="en-US" altLang="zh-CN" sz="1800" dirty="0"/>
              <a:t>we</a:t>
            </a:r>
            <a:r>
              <a:rPr lang="zh-CN" altLang="en-US" sz="1800" dirty="0"/>
              <a:t> </a:t>
            </a:r>
            <a:r>
              <a:rPr lang="en-US" altLang="zh-CN" sz="1800" dirty="0"/>
              <a:t>consider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strength</a:t>
            </a:r>
            <a:r>
              <a:rPr lang="zh-CN" altLang="en-US" sz="1800" dirty="0"/>
              <a:t> </a:t>
            </a:r>
            <a:r>
              <a:rPr lang="en-US" altLang="zh-CN" sz="1800" dirty="0"/>
              <a:t>predictors</a:t>
            </a:r>
            <a:r>
              <a:rPr lang="zh-CN" altLang="en-US" sz="1800" dirty="0"/>
              <a:t> </a:t>
            </a:r>
            <a:r>
              <a:rPr lang="en-US" altLang="zh-CN" sz="1800" dirty="0"/>
              <a:t>ratio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(</a:t>
            </a:r>
            <a:r>
              <a:rPr lang="zh-CN" altLang="en-US" sz="1800" dirty="0"/>
              <a:t> </a:t>
            </a:r>
            <a:r>
              <a:rPr lang="en-US" altLang="zh-CN" sz="1800" dirty="0"/>
              <a:t>r:</a:t>
            </a:r>
            <a:r>
              <a:rPr lang="en-US" sz="1800" dirty="0"/>
              <a:t> strength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weak_but_correlated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weak_and_independent</a:t>
            </a:r>
            <a:r>
              <a:rPr lang="en-US" altLang="zh-CN" sz="1800" dirty="0"/>
              <a:t> )</a:t>
            </a:r>
          </a:p>
          <a:p>
            <a:r>
              <a:rPr lang="en-US" sz="1800" dirty="0"/>
              <a:t>	</a:t>
            </a:r>
            <a:r>
              <a:rPr lang="en-US" altLang="zh-CN" sz="1800" dirty="0"/>
              <a:t>1)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sz="1800" dirty="0"/>
              <a:t> = 5</a:t>
            </a:r>
            <a:r>
              <a:rPr lang="en-US" altLang="zh-CN" sz="1800" dirty="0"/>
              <a:t>:</a:t>
            </a:r>
            <a:r>
              <a:rPr lang="en-US" sz="1800" dirty="0"/>
              <a:t>1</a:t>
            </a:r>
            <a:r>
              <a:rPr lang="en-US" altLang="zh-CN" sz="1800" dirty="0"/>
              <a:t>:</a:t>
            </a:r>
            <a:r>
              <a:rPr lang="en-US" sz="1800" dirty="0"/>
              <a:t>4</a:t>
            </a:r>
          </a:p>
          <a:p>
            <a:r>
              <a:rPr lang="en-US" sz="1800" dirty="0"/>
              <a:t>	</a:t>
            </a:r>
            <a:r>
              <a:rPr lang="en-US" altLang="zh-CN" sz="1800" dirty="0"/>
              <a:t>2)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zh-CN" altLang="en-US" sz="1800" dirty="0"/>
              <a:t> </a:t>
            </a:r>
            <a:r>
              <a:rPr lang="en-US" sz="1800" dirty="0"/>
              <a:t>= 5</a:t>
            </a:r>
            <a:r>
              <a:rPr lang="en-US" altLang="zh-CN" sz="1800" dirty="0"/>
              <a:t>:3:2</a:t>
            </a:r>
            <a:endParaRPr lang="en-US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combinations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above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  <a:r>
              <a:rPr lang="zh-CN" altLang="en-US" sz="2000" dirty="0"/>
              <a:t> 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dirty="0"/>
              <a:t>the simulated population needs to meet following characteristics</a:t>
            </a:r>
            <a:r>
              <a:rPr lang="en-US" altLang="zh-CN" dirty="0"/>
              <a:t>.</a:t>
            </a:r>
          </a:p>
          <a:p>
            <a:r>
              <a:rPr lang="en-US" dirty="0"/>
              <a:t>Firstly,</a:t>
            </a:r>
            <a:r>
              <a:rPr lang="zh-CN" altLang="en-US" dirty="0"/>
              <a:t> </a:t>
            </a:r>
            <a:r>
              <a:rPr lang="en-US" dirty="0"/>
              <a:t>the expectation of outcome variable</a:t>
            </a:r>
            <a:r>
              <a:rPr lang="zh-CN" altLang="en-US" dirty="0"/>
              <a:t> </a:t>
            </a:r>
            <a:r>
              <a:rPr lang="en-US" dirty="0"/>
              <a:t>is the linear combination of predictors with </a:t>
            </a:r>
            <a:r>
              <a:rPr lang="en-US" altLang="zh-CN" dirty="0"/>
              <a:t>a</a:t>
            </a:r>
            <a:r>
              <a:rPr lang="en-US" dirty="0"/>
              <a:t> constant-variance error term; </a:t>
            </a:r>
          </a:p>
          <a:p>
            <a:r>
              <a:rPr lang="en-US" dirty="0"/>
              <a:t>Secondly, the predictors are</a:t>
            </a:r>
            <a:r>
              <a:rPr lang="zh-CN" altLang="en-US" dirty="0"/>
              <a:t> </a:t>
            </a:r>
            <a:r>
              <a:rPr lang="en-US" dirty="0"/>
              <a:t>mutually correlated, 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for generating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generating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334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LucidaGrande</vt:lpstr>
      <vt:lpstr>1_UB Powerpoint Template</vt:lpstr>
      <vt:lpstr>PRESENTATION TITLE</vt:lpstr>
      <vt:lpstr>outline</vt:lpstr>
      <vt:lpstr>1 objectives</vt:lpstr>
      <vt:lpstr>2 Statistical method to be studied</vt:lpstr>
      <vt:lpstr>3 Scenarios to be investigated</vt:lpstr>
      <vt:lpstr>3 Scenarios to be investigated</vt:lpstr>
      <vt:lpstr>4 Methods for generating data</vt:lpstr>
      <vt:lpstr>Methods for generating data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Miao, Yuqi</cp:lastModifiedBy>
  <cp:revision>317</cp:revision>
  <cp:lastPrinted>2015-10-19T19:01:41Z</cp:lastPrinted>
  <dcterms:created xsi:type="dcterms:W3CDTF">2016-06-28T14:05:07Z</dcterms:created>
  <dcterms:modified xsi:type="dcterms:W3CDTF">2020-02-10T22:22:53Z</dcterms:modified>
  <cp:category/>
</cp:coreProperties>
</file>