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9" r:id="rId2"/>
  </p:sldMasterIdLst>
  <p:notesMasterIdLst>
    <p:notesMasterId r:id="rId17"/>
  </p:notesMasterIdLst>
  <p:sldIdLst>
    <p:sldId id="327" r:id="rId3"/>
    <p:sldId id="258" r:id="rId4"/>
    <p:sldId id="329" r:id="rId5"/>
    <p:sldId id="264" r:id="rId6"/>
    <p:sldId id="330" r:id="rId7"/>
    <p:sldId id="304" r:id="rId8"/>
    <p:sldId id="313" r:id="rId9"/>
    <p:sldId id="312" r:id="rId10"/>
    <p:sldId id="331" r:id="rId11"/>
    <p:sldId id="265" r:id="rId12"/>
    <p:sldId id="321" r:id="rId13"/>
    <p:sldId id="322" r:id="rId14"/>
    <p:sldId id="323" r:id="rId15"/>
    <p:sldId id="2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0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00"/>
    <a:srgbClr val="FF9300"/>
    <a:srgbClr val="ED7D31"/>
    <a:srgbClr val="595959"/>
    <a:srgbClr val="CCCCCC"/>
    <a:srgbClr val="FCCDB6"/>
    <a:srgbClr val="FF9900"/>
    <a:srgbClr val="009BD6"/>
    <a:srgbClr val="FFFF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87713" autoAdjust="0"/>
  </p:normalViewPr>
  <p:slideViewPr>
    <p:cSldViewPr snapToGrid="0">
      <p:cViewPr varScale="1">
        <p:scale>
          <a:sx n="65" d="100"/>
          <a:sy n="65" d="100"/>
        </p:scale>
        <p:origin x="360" y="48"/>
      </p:cViewPr>
      <p:guideLst>
        <p:guide orient="horz" pos="320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F6F29-60AA-46F1-AFCA-9ECBEBECBE6A}" type="datetimeFigureOut">
              <a:rPr lang="zh-CN" altLang="en-US" smtClean="0"/>
              <a:t>2019/9/17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B9AF1-1F74-416B-8CD9-C1C7B56C3EB3}" type="slidenum">
              <a:rPr lang="zh-CN" altLang="en-US" smtClean="0"/>
              <a:t>‹#›</a:t>
            </a:fld>
            <a:endParaRPr lang="zh-CN" altLang="en-US"/>
          </a:p>
        </p:txBody>
      </p:sp>
    </p:spTree>
    <p:extLst>
      <p:ext uri="{BB962C8B-B14F-4D97-AF65-F5344CB8AC3E}">
        <p14:creationId xmlns:p14="http://schemas.microsoft.com/office/powerpoint/2010/main" val="167666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5B9AF1-1F74-416B-8CD9-C1C7B56C3EB3}" type="slidenum">
              <a:rPr lang="zh-CN" altLang="en-US" smtClean="0"/>
              <a:t>2</a:t>
            </a:fld>
            <a:endParaRPr lang="zh-CN" altLang="en-US"/>
          </a:p>
        </p:txBody>
      </p:sp>
    </p:spTree>
    <p:extLst>
      <p:ext uri="{BB962C8B-B14F-4D97-AF65-F5344CB8AC3E}">
        <p14:creationId xmlns:p14="http://schemas.microsoft.com/office/powerpoint/2010/main" val="412198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5B9AF1-1F74-416B-8CD9-C1C7B56C3EB3}" type="slidenum">
              <a:rPr lang="zh-CN" altLang="en-US" smtClean="0"/>
              <a:t>11</a:t>
            </a:fld>
            <a:endParaRPr lang="zh-CN" altLang="en-US"/>
          </a:p>
        </p:txBody>
      </p:sp>
    </p:spTree>
    <p:extLst>
      <p:ext uri="{BB962C8B-B14F-4D97-AF65-F5344CB8AC3E}">
        <p14:creationId xmlns:p14="http://schemas.microsoft.com/office/powerpoint/2010/main" val="3222505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5B9AF1-1F74-416B-8CD9-C1C7B56C3EB3}"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963540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5B9AF1-1F74-416B-8CD9-C1C7B56C3EB3}"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147001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5B9AF1-1F74-416B-8CD9-C1C7B56C3EB3}"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373753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5B9AF1-1F74-416B-8CD9-C1C7B56C3EB3}" type="slidenum">
              <a:rPr lang="zh-CN" altLang="en-US" smtClean="0"/>
              <a:t>4</a:t>
            </a:fld>
            <a:endParaRPr lang="zh-CN" altLang="en-US"/>
          </a:p>
        </p:txBody>
      </p:sp>
    </p:spTree>
    <p:extLst>
      <p:ext uri="{BB962C8B-B14F-4D97-AF65-F5344CB8AC3E}">
        <p14:creationId xmlns:p14="http://schemas.microsoft.com/office/powerpoint/2010/main" val="3715560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5B9AF1-1F74-416B-8CD9-C1C7B56C3EB3}" type="slidenum">
              <a:rPr lang="zh-CN" altLang="en-US" smtClean="0"/>
              <a:t>5</a:t>
            </a:fld>
            <a:endParaRPr lang="zh-CN" altLang="en-US"/>
          </a:p>
        </p:txBody>
      </p:sp>
    </p:spTree>
    <p:extLst>
      <p:ext uri="{BB962C8B-B14F-4D97-AF65-F5344CB8AC3E}">
        <p14:creationId xmlns:p14="http://schemas.microsoft.com/office/powerpoint/2010/main" val="3100081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05B9AF1-1F74-416B-8CD9-C1C7B56C3EB3}" type="slidenum">
              <a:rPr lang="zh-CN" altLang="en-US" smtClean="0"/>
              <a:t>6</a:t>
            </a:fld>
            <a:endParaRPr lang="zh-CN" altLang="en-US"/>
          </a:p>
        </p:txBody>
      </p:sp>
    </p:spTree>
    <p:extLst>
      <p:ext uri="{BB962C8B-B14F-4D97-AF65-F5344CB8AC3E}">
        <p14:creationId xmlns:p14="http://schemas.microsoft.com/office/powerpoint/2010/main" val="226596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705B9AF1-1F74-416B-8CD9-C1C7B56C3EB3}" type="slidenum">
              <a:rPr lang="zh-CN" altLang="en-US" smtClean="0"/>
              <a:t>7</a:t>
            </a:fld>
            <a:endParaRPr lang="zh-CN" altLang="en-US"/>
          </a:p>
        </p:txBody>
      </p:sp>
    </p:spTree>
    <p:extLst>
      <p:ext uri="{BB962C8B-B14F-4D97-AF65-F5344CB8AC3E}">
        <p14:creationId xmlns:p14="http://schemas.microsoft.com/office/powerpoint/2010/main" val="4015436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5B9AF1-1F74-416B-8CD9-C1C7B56C3EB3}" type="slidenum">
              <a:rPr lang="zh-CN" altLang="en-US" smtClean="0"/>
              <a:t>8</a:t>
            </a:fld>
            <a:endParaRPr lang="zh-CN" altLang="en-US"/>
          </a:p>
        </p:txBody>
      </p:sp>
    </p:spTree>
    <p:extLst>
      <p:ext uri="{BB962C8B-B14F-4D97-AF65-F5344CB8AC3E}">
        <p14:creationId xmlns:p14="http://schemas.microsoft.com/office/powerpoint/2010/main" val="307744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5B9AF1-1F74-416B-8CD9-C1C7B56C3EB3}" type="slidenum">
              <a:rPr lang="zh-CN" altLang="en-US" smtClean="0"/>
              <a:t>9</a:t>
            </a:fld>
            <a:endParaRPr lang="zh-CN" altLang="en-US"/>
          </a:p>
        </p:txBody>
      </p:sp>
    </p:spTree>
    <p:extLst>
      <p:ext uri="{BB962C8B-B14F-4D97-AF65-F5344CB8AC3E}">
        <p14:creationId xmlns:p14="http://schemas.microsoft.com/office/powerpoint/2010/main" val="2585189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5B9AF1-1F74-416B-8CD9-C1C7B56C3EB3}" type="slidenum">
              <a:rPr lang="zh-CN" altLang="en-US" smtClean="0"/>
              <a:t>10</a:t>
            </a:fld>
            <a:endParaRPr lang="zh-CN" altLang="en-US"/>
          </a:p>
        </p:txBody>
      </p:sp>
    </p:spTree>
    <p:extLst>
      <p:ext uri="{BB962C8B-B14F-4D97-AF65-F5344CB8AC3E}">
        <p14:creationId xmlns:p14="http://schemas.microsoft.com/office/powerpoint/2010/main" val="10098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hyperlink" Target="http://www.tianya.cn/publicforum/content/no20/1/317960.shtml"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hyperlink" Target="http://www.tianya.cn/publicforum/content/no20/1/317960.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Text Box 62"/>
          <p:cNvSpPr txBox="1">
            <a:spLocks noChangeArrowheads="1"/>
          </p:cNvSpPr>
          <p:nvPr/>
        </p:nvSpPr>
        <p:spPr bwMode="auto">
          <a:xfrm>
            <a:off x="9839548" y="6284236"/>
            <a:ext cx="2352452" cy="369332"/>
          </a:xfrm>
          <a:prstGeom prst="rect">
            <a:avLst/>
          </a:prstGeom>
          <a:noFill/>
          <a:effectLst>
            <a:reflection blurRad="6350" stA="50000" endA="300" endPos="38500" dist="50800" dir="5400000" sy="-100000" algn="bl" rotWithShape="0"/>
          </a:effectLst>
        </p:spPr>
        <p:txBody>
          <a:bodyPr wrap="square" rtlCol="0">
            <a:spAutoFit/>
          </a:bodyPr>
          <a:lstStyle>
            <a:defPPr>
              <a:defRPr lang="zh-CN"/>
            </a:defPPr>
            <a:lvl1pPr marL="0" defTabSz="914400" eaLnBrk="1" latinLnBrk="0" hangingPunct="1">
              <a:defRPr sz="180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vl2pPr defTabSz="914400" eaLnBrk="1" latinLnBrk="0" hangingPunct="1">
              <a:defRPr sz="1800">
                <a:latin typeface="+mn-lt"/>
                <a:ea typeface="+mn-ea"/>
              </a:defRPr>
            </a:lvl2pPr>
            <a:lvl3pPr defTabSz="914400" eaLnBrk="1" latinLnBrk="0" hangingPunct="1">
              <a:defRPr sz="1800">
                <a:latin typeface="+mn-lt"/>
                <a:ea typeface="+mn-ea"/>
              </a:defRPr>
            </a:lvl3pPr>
            <a:lvl4pPr defTabSz="914400" eaLnBrk="1" latinLnBrk="0" hangingPunct="1">
              <a:defRPr sz="1800">
                <a:latin typeface="+mn-lt"/>
                <a:ea typeface="+mn-ea"/>
              </a:defRPr>
            </a:lvl4pPr>
            <a:lvl5pPr defTabSz="914400" eaLnBrk="1" latinLnBrk="0" hangingPunct="1">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r>
              <a:rPr lang="zh-CN" altLang="en-US" sz="1800" b="1" baseline="0" dirty="0" smtClean="0">
                <a:solidFill>
                  <a:srgbClr val="F4F4F4"/>
                </a:solidFill>
                <a:latin typeface="微软雅黑" pitchFamily="34" charset="-122"/>
                <a:ea typeface="微软雅黑" pitchFamily="34" charset="-122"/>
              </a:rPr>
              <a:t>静思笃行   </a:t>
            </a:r>
            <a:r>
              <a:rPr lang="zh-CN" altLang="en-US" sz="1800" b="1" dirty="0" smtClean="0">
                <a:solidFill>
                  <a:srgbClr val="F4F4F4"/>
                </a:solidFill>
                <a:latin typeface="微软雅黑" pitchFamily="34" charset="-122"/>
                <a:ea typeface="微软雅黑" pitchFamily="34" charset="-122"/>
              </a:rPr>
              <a:t>持中秉正</a:t>
            </a:r>
            <a:r>
              <a:rPr lang="zh-CN" altLang="en-US" sz="1800" b="1" baseline="0" dirty="0" smtClean="0">
                <a:solidFill>
                  <a:srgbClr val="F4F4F4"/>
                </a:solidFill>
                <a:latin typeface="微软雅黑" pitchFamily="34" charset="-122"/>
                <a:ea typeface="微软雅黑" pitchFamily="34" charset="-122"/>
              </a:rPr>
              <a:t> </a:t>
            </a:r>
            <a:endParaRPr lang="en-GB" altLang="zh-CN" sz="1800" b="1" dirty="0">
              <a:solidFill>
                <a:srgbClr val="F4F4F4"/>
              </a:solidFill>
              <a:latin typeface="微软雅黑" pitchFamily="34" charset="-122"/>
              <a:ea typeface="微软雅黑" pitchFamily="34" charset="-122"/>
            </a:endParaRPr>
          </a:p>
        </p:txBody>
      </p:sp>
      <p:grpSp>
        <p:nvGrpSpPr>
          <p:cNvPr id="20" name="组合 19">
            <a:extLst>
              <a:ext uri="{FF2B5EF4-FFF2-40B4-BE49-F238E27FC236}">
                <a16:creationId xmlns:a16="http://schemas.microsoft.com/office/drawing/2014/main" xmlns="" id="{E9DF518F-DA3C-4280-A63C-A1A64B08BBF9}"/>
              </a:ext>
            </a:extLst>
          </p:cNvPr>
          <p:cNvGrpSpPr/>
          <p:nvPr userDrawn="1"/>
        </p:nvGrpSpPr>
        <p:grpSpPr>
          <a:xfrm>
            <a:off x="1900718" y="1775284"/>
            <a:ext cx="9239596" cy="1679453"/>
            <a:chOff x="1898614" y="2272628"/>
            <a:chExt cx="9239596" cy="1679453"/>
          </a:xfrm>
        </p:grpSpPr>
        <p:sp>
          <p:nvSpPr>
            <p:cNvPr id="21" name="文本框 20">
              <a:extLst>
                <a:ext uri="{FF2B5EF4-FFF2-40B4-BE49-F238E27FC236}">
                  <a16:creationId xmlns:a16="http://schemas.microsoft.com/office/drawing/2014/main" xmlns="" id="{3B1A5786-BDA3-40D7-BD58-37351C80DC15}"/>
                </a:ext>
              </a:extLst>
            </p:cNvPr>
            <p:cNvSpPr txBox="1"/>
            <p:nvPr/>
          </p:nvSpPr>
          <p:spPr>
            <a:xfrm>
              <a:off x="1898614" y="2272628"/>
              <a:ext cx="8353796" cy="830997"/>
            </a:xfrm>
            <a:prstGeom prst="rect">
              <a:avLst/>
            </a:prstGeom>
            <a:noFill/>
          </p:spPr>
          <p:txBody>
            <a:bodyPr wrap="square" rtlCol="0">
              <a:spAutoFit/>
            </a:bodyPr>
            <a:lstStyle/>
            <a:p>
              <a:pPr algn="ctr" defTabSz="914377">
                <a:defRPr/>
              </a:pPr>
              <a:r>
                <a:rPr lang="zh-CN" altLang="en-US" sz="4800" b="1" dirty="0" smtClean="0">
                  <a:solidFill>
                    <a:schemeClr val="tx1"/>
                  </a:solidFill>
                  <a:latin typeface="微软雅黑" panose="020B0503020204020204" pitchFamily="34" charset="-122"/>
                  <a:ea typeface="微软雅黑" panose="020B0503020204020204" pitchFamily="34" charset="-122"/>
                </a:rPr>
                <a:t>教育信息系统</a:t>
              </a:r>
              <a:endParaRPr lang="zh-CN" altLang="en-US" sz="4800" b="1" dirty="0">
                <a:solidFill>
                  <a:schemeClr val="tx1"/>
                </a:solidFill>
                <a:latin typeface="微软雅黑" panose="020B0503020204020204" pitchFamily="34" charset="-122"/>
                <a:ea typeface="微软雅黑" panose="020B0503020204020204" pitchFamily="34" charset="-122"/>
              </a:endParaRPr>
            </a:p>
          </p:txBody>
        </p:sp>
        <p:sp>
          <p:nvSpPr>
            <p:cNvPr id="22" name="文本框 13">
              <a:extLst>
                <a:ext uri="{FF2B5EF4-FFF2-40B4-BE49-F238E27FC236}">
                  <a16:creationId xmlns:a16="http://schemas.microsoft.com/office/drawing/2014/main" xmlns="" id="{15B8E8C7-2408-4B16-83A9-FF8371B201D6}"/>
                </a:ext>
              </a:extLst>
            </p:cNvPr>
            <p:cNvSpPr txBox="1">
              <a:spLocks noChangeArrowheads="1"/>
            </p:cNvSpPr>
            <p:nvPr/>
          </p:nvSpPr>
          <p:spPr bwMode="auto">
            <a:xfrm>
              <a:off x="1937060" y="3244195"/>
              <a:ext cx="9201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000" dirty="0" smtClean="0">
                  <a:effectLst/>
                </a:rPr>
                <a:t>Education Information Interaction System</a:t>
              </a:r>
              <a:endParaRPr lang="en-US" altLang="zh-CN" sz="4000" dirty="0">
                <a:effectLst/>
              </a:endParaRPr>
            </a:p>
          </p:txBody>
        </p:sp>
      </p:grpSp>
      <p:sp>
        <p:nvSpPr>
          <p:cNvPr id="23" name="文本框 22"/>
          <p:cNvSpPr txBox="1"/>
          <p:nvPr userDrawn="1"/>
        </p:nvSpPr>
        <p:spPr>
          <a:xfrm>
            <a:off x="8538781" y="4456220"/>
            <a:ext cx="2601533" cy="369332"/>
          </a:xfrm>
          <a:prstGeom prst="rect">
            <a:avLst/>
          </a:prstGeom>
          <a:noFill/>
        </p:spPr>
        <p:txBody>
          <a:bodyPr wrap="square" rtlCol="0">
            <a:spAutoFit/>
          </a:bodyPr>
          <a:lstStyle/>
          <a:p>
            <a:r>
              <a:rPr lang="en-US" altLang="zh-CN" dirty="0" smtClean="0">
                <a:solidFill>
                  <a:schemeClr val="tx1"/>
                </a:solidFill>
                <a:latin typeface="等线"/>
              </a:rPr>
              <a:t>2018.12.26</a:t>
            </a:r>
            <a:r>
              <a:rPr lang="en-US" altLang="zh-CN" baseline="0" dirty="0" smtClean="0">
                <a:solidFill>
                  <a:schemeClr val="tx1"/>
                </a:solidFill>
                <a:latin typeface="等线"/>
              </a:rPr>
              <a:t>   </a:t>
            </a:r>
            <a:r>
              <a:rPr lang="zh-CN" altLang="en-US" dirty="0" smtClean="0">
                <a:solidFill>
                  <a:schemeClr val="tx1"/>
                </a:solidFill>
                <a:latin typeface="等线"/>
              </a:rPr>
              <a:t>昌娜</a:t>
            </a:r>
            <a:endParaRPr lang="zh-CN" altLang="en-US" dirty="0">
              <a:solidFill>
                <a:schemeClr val="tx1"/>
              </a:solidFill>
              <a:latin typeface="等线"/>
            </a:endParaRPr>
          </a:p>
        </p:txBody>
      </p:sp>
    </p:spTree>
    <p:extLst>
      <p:ext uri="{BB962C8B-B14F-4D97-AF65-F5344CB8AC3E}">
        <p14:creationId xmlns:p14="http://schemas.microsoft.com/office/powerpoint/2010/main" val="15719693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Text Box 62"/>
          <p:cNvSpPr txBox="1">
            <a:spLocks noChangeArrowheads="1"/>
          </p:cNvSpPr>
          <p:nvPr/>
        </p:nvSpPr>
        <p:spPr bwMode="auto">
          <a:xfrm>
            <a:off x="9839548" y="6284236"/>
            <a:ext cx="2352452" cy="369332"/>
          </a:xfrm>
          <a:prstGeom prst="rect">
            <a:avLst/>
          </a:prstGeom>
          <a:noFill/>
          <a:effectLst>
            <a:reflection blurRad="6350" stA="50000" endA="300" endPos="38500" dist="50800" dir="5400000" sy="-100000" algn="bl" rotWithShape="0"/>
          </a:effectLst>
        </p:spPr>
        <p:txBody>
          <a:bodyPr wrap="square" rtlCol="0">
            <a:spAutoFit/>
          </a:bodyPr>
          <a:lstStyle>
            <a:defPPr>
              <a:defRPr lang="zh-CN"/>
            </a:defPPr>
            <a:lvl1pPr marL="0" defTabSz="914400" eaLnBrk="1" latinLnBrk="0" hangingPunct="1">
              <a:defRPr sz="180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vl2pPr defTabSz="914400" eaLnBrk="1" latinLnBrk="0" hangingPunct="1">
              <a:defRPr sz="1800">
                <a:latin typeface="+mn-lt"/>
                <a:ea typeface="+mn-ea"/>
              </a:defRPr>
            </a:lvl2pPr>
            <a:lvl3pPr defTabSz="914400" eaLnBrk="1" latinLnBrk="0" hangingPunct="1">
              <a:defRPr sz="1800">
                <a:latin typeface="+mn-lt"/>
                <a:ea typeface="+mn-ea"/>
              </a:defRPr>
            </a:lvl3pPr>
            <a:lvl4pPr defTabSz="914400" eaLnBrk="1" latinLnBrk="0" hangingPunct="1">
              <a:defRPr sz="1800">
                <a:latin typeface="+mn-lt"/>
                <a:ea typeface="+mn-ea"/>
              </a:defRPr>
            </a:lvl4pPr>
            <a:lvl5pPr defTabSz="914400" eaLnBrk="1" latinLnBrk="0" hangingPunct="1">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r>
              <a:rPr lang="zh-CN" altLang="en-US" b="1" dirty="0" smtClean="0">
                <a:solidFill>
                  <a:srgbClr val="F4F4F4"/>
                </a:solidFill>
                <a:latin typeface="微软雅黑" pitchFamily="34" charset="-122"/>
                <a:ea typeface="微软雅黑" pitchFamily="34" charset="-122"/>
              </a:rPr>
              <a:t>静思笃行   持中秉正 </a:t>
            </a:r>
            <a:endParaRPr lang="en-GB" altLang="zh-CN" b="1" dirty="0">
              <a:solidFill>
                <a:srgbClr val="F4F4F4"/>
              </a:solidFill>
              <a:latin typeface="微软雅黑" pitchFamily="34" charset="-122"/>
              <a:ea typeface="微软雅黑" pitchFamily="34" charset="-122"/>
            </a:endParaRPr>
          </a:p>
        </p:txBody>
      </p:sp>
      <p:grpSp>
        <p:nvGrpSpPr>
          <p:cNvPr id="20" name="组合 19">
            <a:extLst>
              <a:ext uri="{FF2B5EF4-FFF2-40B4-BE49-F238E27FC236}">
                <a16:creationId xmlns="" xmlns:a16="http://schemas.microsoft.com/office/drawing/2014/main" id="{E9DF518F-DA3C-4280-A63C-A1A64B08BBF9}"/>
              </a:ext>
            </a:extLst>
          </p:cNvPr>
          <p:cNvGrpSpPr/>
          <p:nvPr userDrawn="1"/>
        </p:nvGrpSpPr>
        <p:grpSpPr>
          <a:xfrm>
            <a:off x="1580602" y="1775284"/>
            <a:ext cx="13915472" cy="1569660"/>
            <a:chOff x="2270994" y="2272628"/>
            <a:chExt cx="13222981" cy="1569660"/>
          </a:xfrm>
        </p:grpSpPr>
        <p:sp>
          <p:nvSpPr>
            <p:cNvPr id="21" name="文本框 20">
              <a:extLst>
                <a:ext uri="{FF2B5EF4-FFF2-40B4-BE49-F238E27FC236}">
                  <a16:creationId xmlns="" xmlns:a16="http://schemas.microsoft.com/office/drawing/2014/main" id="{3B1A5786-BDA3-40D7-BD58-37351C80DC15}"/>
                </a:ext>
              </a:extLst>
            </p:cNvPr>
            <p:cNvSpPr txBox="1"/>
            <p:nvPr/>
          </p:nvSpPr>
          <p:spPr>
            <a:xfrm>
              <a:off x="2270994" y="2272628"/>
              <a:ext cx="8353796" cy="1569660"/>
            </a:xfrm>
            <a:prstGeom prst="rect">
              <a:avLst/>
            </a:prstGeom>
            <a:noFill/>
          </p:spPr>
          <p:txBody>
            <a:bodyPr wrap="square" rtlCol="0">
              <a:spAutoFit/>
            </a:bodyPr>
            <a:lstStyle/>
            <a:p>
              <a:pPr algn="ctr" defTabSz="914377">
                <a:defRPr/>
              </a:pPr>
              <a:r>
                <a:rPr lang="zh-CN" altLang="en-US" sz="4800" b="1" dirty="0" smtClean="0">
                  <a:solidFill>
                    <a:prstClr val="black"/>
                  </a:solidFill>
                  <a:latin typeface="微软雅黑" panose="020B0503020204020204" pitchFamily="34" charset="-122"/>
                  <a:ea typeface="微软雅黑" panose="020B0503020204020204" pitchFamily="34" charset="-122"/>
                </a:rPr>
                <a:t>教育与信息计算整合的深度思考</a:t>
              </a:r>
              <a:endParaRPr lang="zh-CN" altLang="en-US" sz="4800" b="1" dirty="0">
                <a:solidFill>
                  <a:prstClr val="black"/>
                </a:solidFill>
                <a:latin typeface="微软雅黑" panose="020B0503020204020204" pitchFamily="34" charset="-122"/>
                <a:ea typeface="微软雅黑" panose="020B0503020204020204" pitchFamily="34" charset="-122"/>
              </a:endParaRPr>
            </a:p>
          </p:txBody>
        </p:sp>
        <p:sp>
          <p:nvSpPr>
            <p:cNvPr id="22" name="文本框 13">
              <a:extLst>
                <a:ext uri="{FF2B5EF4-FFF2-40B4-BE49-F238E27FC236}">
                  <a16:creationId xmlns="" xmlns:a16="http://schemas.microsoft.com/office/drawing/2014/main" id="{15B8E8C7-2408-4B16-83A9-FF8371B201D6}"/>
                </a:ext>
              </a:extLst>
            </p:cNvPr>
            <p:cNvSpPr txBox="1">
              <a:spLocks noChangeArrowheads="1"/>
            </p:cNvSpPr>
            <p:nvPr/>
          </p:nvSpPr>
          <p:spPr bwMode="auto">
            <a:xfrm>
              <a:off x="6292825" y="3232802"/>
              <a:ext cx="9201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dirty="0" smtClean="0">
                  <a:solidFill>
                    <a:prstClr val="black"/>
                  </a:solidFill>
                </a:rPr>
                <a:t>----</a:t>
              </a:r>
              <a:r>
                <a:rPr lang="zh-CN" altLang="en-US" sz="2000" dirty="0" smtClean="0">
                  <a:solidFill>
                    <a:prstClr val="black"/>
                  </a:solidFill>
                </a:rPr>
                <a:t>来自教育软件开发的</a:t>
              </a:r>
              <a:r>
                <a:rPr lang="zh-CN" altLang="en-US" sz="2000" smtClean="0">
                  <a:solidFill>
                    <a:prstClr val="black"/>
                  </a:solidFill>
                </a:rPr>
                <a:t>感悟*教育部分</a:t>
              </a:r>
              <a:endParaRPr lang="zh-CN" altLang="en-US" sz="2000" dirty="0" smtClean="0">
                <a:solidFill>
                  <a:prstClr val="black"/>
                </a:solidFill>
              </a:endParaRPr>
            </a:p>
          </p:txBody>
        </p:sp>
      </p:grpSp>
      <p:sp>
        <p:nvSpPr>
          <p:cNvPr id="23" name="文本框 22"/>
          <p:cNvSpPr txBox="1"/>
          <p:nvPr userDrawn="1"/>
        </p:nvSpPr>
        <p:spPr>
          <a:xfrm>
            <a:off x="8789503" y="3394336"/>
            <a:ext cx="2601533" cy="369332"/>
          </a:xfrm>
          <a:prstGeom prst="rect">
            <a:avLst/>
          </a:prstGeom>
          <a:noFill/>
        </p:spPr>
        <p:txBody>
          <a:bodyPr wrap="square" rtlCol="0">
            <a:spAutoFit/>
          </a:bodyPr>
          <a:lstStyle/>
          <a:p>
            <a:r>
              <a:rPr lang="en-US" altLang="zh-CN" dirty="0" smtClean="0">
                <a:solidFill>
                  <a:prstClr val="black"/>
                </a:solidFill>
                <a:latin typeface="等线"/>
              </a:rPr>
              <a:t>2019.09   </a:t>
            </a:r>
            <a:r>
              <a:rPr lang="zh-CN" altLang="en-US" dirty="0" smtClean="0">
                <a:solidFill>
                  <a:prstClr val="black"/>
                </a:solidFill>
                <a:latin typeface="等线"/>
              </a:rPr>
              <a:t>黄景碧</a:t>
            </a:r>
            <a:endParaRPr lang="zh-CN" altLang="en-US" dirty="0">
              <a:solidFill>
                <a:prstClr val="black"/>
              </a:solidFill>
              <a:latin typeface="等线"/>
            </a:endParaRPr>
          </a:p>
        </p:txBody>
      </p:sp>
    </p:spTree>
    <p:extLst>
      <p:ext uri="{BB962C8B-B14F-4D97-AF65-F5344CB8AC3E}">
        <p14:creationId xmlns:p14="http://schemas.microsoft.com/office/powerpoint/2010/main" val="20373237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17" name="Group 4">
            <a:extLst>
              <a:ext uri="{FF2B5EF4-FFF2-40B4-BE49-F238E27FC236}">
                <a16:creationId xmlns="" xmlns:a16="http://schemas.microsoft.com/office/drawing/2014/main" id="{1AEC7F16-F739-408B-BC16-EB74BC97DF45}"/>
              </a:ext>
            </a:extLst>
          </p:cNvPr>
          <p:cNvGrpSpPr>
            <a:grpSpLocks noChangeAspect="1"/>
          </p:cNvGrpSpPr>
          <p:nvPr userDrawn="1"/>
        </p:nvGrpSpPr>
        <p:grpSpPr bwMode="auto">
          <a:xfrm>
            <a:off x="2290702" y="3510097"/>
            <a:ext cx="2109303" cy="1534132"/>
            <a:chOff x="3320" y="188"/>
            <a:chExt cx="2072" cy="1507"/>
          </a:xfrm>
          <a:solidFill>
            <a:srgbClr val="FF8500"/>
          </a:solidFill>
        </p:grpSpPr>
        <p:sp>
          <p:nvSpPr>
            <p:cNvPr id="18" name="Freeform 5">
              <a:extLst>
                <a:ext uri="{FF2B5EF4-FFF2-40B4-BE49-F238E27FC236}">
                  <a16:creationId xmlns="" xmlns:a16="http://schemas.microsoft.com/office/drawing/2014/main" id="{E02E936F-C9D1-48E6-9603-AC46B7E7D79E}"/>
                </a:ext>
              </a:extLst>
            </p:cNvPr>
            <p:cNvSpPr>
              <a:spLocks noEditPoints="1"/>
            </p:cNvSpPr>
            <p:nvPr/>
          </p:nvSpPr>
          <p:spPr bwMode="auto">
            <a:xfrm>
              <a:off x="3320" y="188"/>
              <a:ext cx="2072" cy="1507"/>
            </a:xfrm>
            <a:custGeom>
              <a:avLst/>
              <a:gdLst>
                <a:gd name="T0" fmla="*/ 741 w 874"/>
                <a:gd name="T1" fmla="*/ 210 h 635"/>
                <a:gd name="T2" fmla="*/ 616 w 874"/>
                <a:gd name="T3" fmla="*/ 23 h 635"/>
                <a:gd name="T4" fmla="*/ 70 w 874"/>
                <a:gd name="T5" fmla="*/ 141 h 635"/>
                <a:gd name="T6" fmla="*/ 176 w 874"/>
                <a:gd name="T7" fmla="*/ 218 h 635"/>
                <a:gd name="T8" fmla="*/ 158 w 874"/>
                <a:gd name="T9" fmla="*/ 280 h 635"/>
                <a:gd name="T10" fmla="*/ 664 w 874"/>
                <a:gd name="T11" fmla="*/ 333 h 635"/>
                <a:gd name="T12" fmla="*/ 159 w 874"/>
                <a:gd name="T13" fmla="*/ 319 h 635"/>
                <a:gd name="T14" fmla="*/ 119 w 874"/>
                <a:gd name="T15" fmla="*/ 266 h 635"/>
                <a:gd name="T16" fmla="*/ 577 w 874"/>
                <a:gd name="T17" fmla="*/ 594 h 635"/>
                <a:gd name="T18" fmla="*/ 871 w 874"/>
                <a:gd name="T19" fmla="*/ 350 h 635"/>
                <a:gd name="T20" fmla="*/ 736 w 874"/>
                <a:gd name="T21" fmla="*/ 213 h 635"/>
                <a:gd name="T22" fmla="*/ 91 w 874"/>
                <a:gd name="T23" fmla="*/ 193 h 635"/>
                <a:gd name="T24" fmla="*/ 229 w 874"/>
                <a:gd name="T25" fmla="*/ 71 h 635"/>
                <a:gd name="T26" fmla="*/ 529 w 874"/>
                <a:gd name="T27" fmla="*/ 199 h 635"/>
                <a:gd name="T28" fmla="*/ 533 w 874"/>
                <a:gd name="T29" fmla="*/ 121 h 635"/>
                <a:gd name="T30" fmla="*/ 595 w 874"/>
                <a:gd name="T31" fmla="*/ 92 h 635"/>
                <a:gd name="T32" fmla="*/ 603 w 874"/>
                <a:gd name="T33" fmla="*/ 132 h 635"/>
                <a:gd name="T34" fmla="*/ 527 w 874"/>
                <a:gd name="T35" fmla="*/ 126 h 635"/>
                <a:gd name="T36" fmla="*/ 525 w 874"/>
                <a:gd name="T37" fmla="*/ 180 h 635"/>
                <a:gd name="T38" fmla="*/ 99 w 874"/>
                <a:gd name="T39" fmla="*/ 181 h 635"/>
                <a:gd name="T40" fmla="*/ 101 w 874"/>
                <a:gd name="T41" fmla="*/ 128 h 635"/>
                <a:gd name="T42" fmla="*/ 103 w 874"/>
                <a:gd name="T43" fmla="*/ 74 h 635"/>
                <a:gd name="T44" fmla="*/ 91 w 874"/>
                <a:gd name="T45" fmla="*/ 82 h 635"/>
                <a:gd name="T46" fmla="*/ 183 w 874"/>
                <a:gd name="T47" fmla="*/ 326 h 635"/>
                <a:gd name="T48" fmla="*/ 168 w 874"/>
                <a:gd name="T49" fmla="*/ 315 h 635"/>
                <a:gd name="T50" fmla="*/ 162 w 874"/>
                <a:gd name="T51" fmla="*/ 285 h 635"/>
                <a:gd name="T52" fmla="*/ 161 w 874"/>
                <a:gd name="T53" fmla="*/ 273 h 635"/>
                <a:gd name="T54" fmla="*/ 472 w 874"/>
                <a:gd name="T55" fmla="*/ 218 h 635"/>
                <a:gd name="T56" fmla="*/ 721 w 874"/>
                <a:gd name="T57" fmla="*/ 304 h 635"/>
                <a:gd name="T58" fmla="*/ 514 w 874"/>
                <a:gd name="T59" fmla="*/ 400 h 635"/>
                <a:gd name="T60" fmla="*/ 685 w 874"/>
                <a:gd name="T61" fmla="*/ 337 h 635"/>
                <a:gd name="T62" fmla="*/ 512 w 874"/>
                <a:gd name="T63" fmla="*/ 442 h 635"/>
                <a:gd name="T64" fmla="*/ 545 w 874"/>
                <a:gd name="T65" fmla="*/ 338 h 635"/>
                <a:gd name="T66" fmla="*/ 508 w 874"/>
                <a:gd name="T67" fmla="*/ 349 h 635"/>
                <a:gd name="T68" fmla="*/ 187 w 874"/>
                <a:gd name="T69" fmla="*/ 345 h 635"/>
                <a:gd name="T70" fmla="*/ 506 w 874"/>
                <a:gd name="T71" fmla="*/ 395 h 635"/>
                <a:gd name="T72" fmla="*/ 184 w 874"/>
                <a:gd name="T73" fmla="*/ 447 h 635"/>
                <a:gd name="T74" fmla="*/ 491 w 874"/>
                <a:gd name="T75" fmla="*/ 439 h 635"/>
                <a:gd name="T76" fmla="*/ 123 w 874"/>
                <a:gd name="T77" fmla="*/ 327 h 635"/>
                <a:gd name="T78" fmla="*/ 61 w 874"/>
                <a:gd name="T79" fmla="*/ 398 h 635"/>
                <a:gd name="T80" fmla="*/ 46 w 874"/>
                <a:gd name="T81" fmla="*/ 305 h 635"/>
                <a:gd name="T82" fmla="*/ 285 w 874"/>
                <a:gd name="T83" fmla="*/ 460 h 635"/>
                <a:gd name="T84" fmla="*/ 516 w 874"/>
                <a:gd name="T85" fmla="*/ 496 h 635"/>
                <a:gd name="T86" fmla="*/ 35 w 874"/>
                <a:gd name="T87" fmla="*/ 334 h 635"/>
                <a:gd name="T88" fmla="*/ 242 w 874"/>
                <a:gd name="T89" fmla="*/ 573 h 635"/>
                <a:gd name="T90" fmla="*/ 27 w 874"/>
                <a:gd name="T91" fmla="*/ 399 h 635"/>
                <a:gd name="T92" fmla="*/ 450 w 874"/>
                <a:gd name="T93" fmla="*/ 621 h 635"/>
                <a:gd name="T94" fmla="*/ 23 w 874"/>
                <a:gd name="T95" fmla="*/ 503 h 635"/>
                <a:gd name="T96" fmla="*/ 709 w 874"/>
                <a:gd name="T97" fmla="*/ 504 h 635"/>
                <a:gd name="T98" fmla="*/ 554 w 874"/>
                <a:gd name="T99" fmla="*/ 576 h 635"/>
                <a:gd name="T100" fmla="*/ 578 w 874"/>
                <a:gd name="T101" fmla="*/ 538 h 635"/>
                <a:gd name="T102" fmla="*/ 458 w 874"/>
                <a:gd name="T103" fmla="*/ 562 h 635"/>
                <a:gd name="T104" fmla="*/ 652 w 874"/>
                <a:gd name="T105" fmla="*/ 459 h 635"/>
                <a:gd name="T106" fmla="*/ 453 w 874"/>
                <a:gd name="T107" fmla="*/ 546 h 635"/>
                <a:gd name="T108" fmla="*/ 449 w 874"/>
                <a:gd name="T109" fmla="*/ 577 h 635"/>
                <a:gd name="T110" fmla="*/ 448 w 874"/>
                <a:gd name="T111" fmla="*/ 596 h 635"/>
                <a:gd name="T112" fmla="*/ 26 w 874"/>
                <a:gd name="T113" fmla="*/ 504 h 635"/>
                <a:gd name="T114" fmla="*/ 275 w 874"/>
                <a:gd name="T115" fmla="*/ 469 h 635"/>
                <a:gd name="T116" fmla="*/ 681 w 874"/>
                <a:gd name="T117" fmla="*/ 437 h 635"/>
                <a:gd name="T118" fmla="*/ 728 w 874"/>
                <a:gd name="T119" fmla="*/ 333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4" h="635">
                  <a:moveTo>
                    <a:pt x="871" y="350"/>
                  </a:moveTo>
                  <a:cubicBezTo>
                    <a:pt x="871" y="350"/>
                    <a:pt x="871" y="349"/>
                    <a:pt x="871" y="349"/>
                  </a:cubicBezTo>
                  <a:cubicBezTo>
                    <a:pt x="856" y="336"/>
                    <a:pt x="832" y="335"/>
                    <a:pt x="812" y="332"/>
                  </a:cubicBezTo>
                  <a:cubicBezTo>
                    <a:pt x="790" y="328"/>
                    <a:pt x="764" y="321"/>
                    <a:pt x="740" y="321"/>
                  </a:cubicBezTo>
                  <a:cubicBezTo>
                    <a:pt x="742" y="315"/>
                    <a:pt x="738" y="308"/>
                    <a:pt x="731" y="309"/>
                  </a:cubicBezTo>
                  <a:cubicBezTo>
                    <a:pt x="731" y="308"/>
                    <a:pt x="729" y="307"/>
                    <a:pt x="728" y="308"/>
                  </a:cubicBezTo>
                  <a:cubicBezTo>
                    <a:pt x="727" y="308"/>
                    <a:pt x="726" y="309"/>
                    <a:pt x="726" y="309"/>
                  </a:cubicBezTo>
                  <a:cubicBezTo>
                    <a:pt x="726" y="309"/>
                    <a:pt x="726" y="308"/>
                    <a:pt x="726" y="308"/>
                  </a:cubicBezTo>
                  <a:cubicBezTo>
                    <a:pt x="713" y="279"/>
                    <a:pt x="711" y="247"/>
                    <a:pt x="723" y="217"/>
                  </a:cubicBezTo>
                  <a:cubicBezTo>
                    <a:pt x="727" y="217"/>
                    <a:pt x="730" y="217"/>
                    <a:pt x="733" y="216"/>
                  </a:cubicBezTo>
                  <a:cubicBezTo>
                    <a:pt x="734" y="217"/>
                    <a:pt x="734" y="218"/>
                    <a:pt x="735" y="217"/>
                  </a:cubicBezTo>
                  <a:cubicBezTo>
                    <a:pt x="739" y="216"/>
                    <a:pt x="741" y="214"/>
                    <a:pt x="741" y="210"/>
                  </a:cubicBezTo>
                  <a:cubicBezTo>
                    <a:pt x="741" y="209"/>
                    <a:pt x="741" y="206"/>
                    <a:pt x="739" y="204"/>
                  </a:cubicBezTo>
                  <a:cubicBezTo>
                    <a:pt x="739" y="204"/>
                    <a:pt x="740" y="204"/>
                    <a:pt x="740" y="204"/>
                  </a:cubicBezTo>
                  <a:cubicBezTo>
                    <a:pt x="742" y="205"/>
                    <a:pt x="744" y="201"/>
                    <a:pt x="741" y="200"/>
                  </a:cubicBezTo>
                  <a:cubicBezTo>
                    <a:pt x="695" y="181"/>
                    <a:pt x="651" y="158"/>
                    <a:pt x="609" y="132"/>
                  </a:cubicBezTo>
                  <a:cubicBezTo>
                    <a:pt x="614" y="125"/>
                    <a:pt x="619" y="118"/>
                    <a:pt x="623" y="110"/>
                  </a:cubicBezTo>
                  <a:cubicBezTo>
                    <a:pt x="623" y="109"/>
                    <a:pt x="623" y="108"/>
                    <a:pt x="622" y="108"/>
                  </a:cubicBezTo>
                  <a:cubicBezTo>
                    <a:pt x="616" y="108"/>
                    <a:pt x="612" y="108"/>
                    <a:pt x="606" y="109"/>
                  </a:cubicBezTo>
                  <a:cubicBezTo>
                    <a:pt x="606" y="109"/>
                    <a:pt x="606" y="109"/>
                    <a:pt x="606" y="109"/>
                  </a:cubicBezTo>
                  <a:cubicBezTo>
                    <a:pt x="601" y="99"/>
                    <a:pt x="598" y="90"/>
                    <a:pt x="596" y="79"/>
                  </a:cubicBezTo>
                  <a:cubicBezTo>
                    <a:pt x="595" y="68"/>
                    <a:pt x="592" y="53"/>
                    <a:pt x="600" y="45"/>
                  </a:cubicBezTo>
                  <a:cubicBezTo>
                    <a:pt x="601" y="43"/>
                    <a:pt x="600" y="41"/>
                    <a:pt x="599" y="41"/>
                  </a:cubicBezTo>
                  <a:cubicBezTo>
                    <a:pt x="605" y="35"/>
                    <a:pt x="610" y="29"/>
                    <a:pt x="616" y="23"/>
                  </a:cubicBezTo>
                  <a:cubicBezTo>
                    <a:pt x="617" y="22"/>
                    <a:pt x="616" y="20"/>
                    <a:pt x="615" y="20"/>
                  </a:cubicBezTo>
                  <a:cubicBezTo>
                    <a:pt x="615" y="20"/>
                    <a:pt x="614" y="20"/>
                    <a:pt x="614" y="20"/>
                  </a:cubicBezTo>
                  <a:cubicBezTo>
                    <a:pt x="586" y="12"/>
                    <a:pt x="556" y="11"/>
                    <a:pt x="527" y="10"/>
                  </a:cubicBezTo>
                  <a:cubicBezTo>
                    <a:pt x="497" y="9"/>
                    <a:pt x="466" y="8"/>
                    <a:pt x="436" y="7"/>
                  </a:cubicBezTo>
                  <a:cubicBezTo>
                    <a:pt x="405" y="6"/>
                    <a:pt x="374" y="5"/>
                    <a:pt x="343" y="4"/>
                  </a:cubicBezTo>
                  <a:cubicBezTo>
                    <a:pt x="311" y="3"/>
                    <a:pt x="279" y="0"/>
                    <a:pt x="247" y="2"/>
                  </a:cubicBezTo>
                  <a:cubicBezTo>
                    <a:pt x="246" y="2"/>
                    <a:pt x="246" y="2"/>
                    <a:pt x="246" y="3"/>
                  </a:cubicBezTo>
                  <a:cubicBezTo>
                    <a:pt x="215" y="9"/>
                    <a:pt x="184" y="23"/>
                    <a:pt x="155" y="35"/>
                  </a:cubicBezTo>
                  <a:cubicBezTo>
                    <a:pt x="141" y="41"/>
                    <a:pt x="127" y="47"/>
                    <a:pt x="113" y="53"/>
                  </a:cubicBezTo>
                  <a:cubicBezTo>
                    <a:pt x="103" y="57"/>
                    <a:pt x="90" y="61"/>
                    <a:pt x="82" y="69"/>
                  </a:cubicBezTo>
                  <a:cubicBezTo>
                    <a:pt x="77" y="76"/>
                    <a:pt x="76" y="86"/>
                    <a:pt x="75" y="94"/>
                  </a:cubicBezTo>
                  <a:cubicBezTo>
                    <a:pt x="74" y="110"/>
                    <a:pt x="72" y="126"/>
                    <a:pt x="70" y="141"/>
                  </a:cubicBezTo>
                  <a:cubicBezTo>
                    <a:pt x="69" y="157"/>
                    <a:pt x="66" y="188"/>
                    <a:pt x="86" y="194"/>
                  </a:cubicBezTo>
                  <a:cubicBezTo>
                    <a:pt x="86" y="195"/>
                    <a:pt x="86" y="195"/>
                    <a:pt x="86" y="195"/>
                  </a:cubicBezTo>
                  <a:cubicBezTo>
                    <a:pt x="107" y="199"/>
                    <a:pt x="128" y="201"/>
                    <a:pt x="150" y="202"/>
                  </a:cubicBezTo>
                  <a:cubicBezTo>
                    <a:pt x="149" y="202"/>
                    <a:pt x="149" y="203"/>
                    <a:pt x="150" y="203"/>
                  </a:cubicBezTo>
                  <a:cubicBezTo>
                    <a:pt x="153" y="210"/>
                    <a:pt x="159" y="215"/>
                    <a:pt x="166" y="218"/>
                  </a:cubicBezTo>
                  <a:cubicBezTo>
                    <a:pt x="166" y="218"/>
                    <a:pt x="167" y="218"/>
                    <a:pt x="166" y="218"/>
                  </a:cubicBezTo>
                  <a:cubicBezTo>
                    <a:pt x="161" y="213"/>
                    <a:pt x="157" y="207"/>
                    <a:pt x="152" y="202"/>
                  </a:cubicBezTo>
                  <a:cubicBezTo>
                    <a:pt x="168" y="203"/>
                    <a:pt x="184" y="203"/>
                    <a:pt x="200" y="204"/>
                  </a:cubicBezTo>
                  <a:cubicBezTo>
                    <a:pt x="240" y="206"/>
                    <a:pt x="279" y="207"/>
                    <a:pt x="318" y="208"/>
                  </a:cubicBezTo>
                  <a:cubicBezTo>
                    <a:pt x="337" y="209"/>
                    <a:pt x="356" y="210"/>
                    <a:pt x="374" y="211"/>
                  </a:cubicBezTo>
                  <a:cubicBezTo>
                    <a:pt x="344" y="211"/>
                    <a:pt x="313" y="213"/>
                    <a:pt x="283" y="214"/>
                  </a:cubicBezTo>
                  <a:cubicBezTo>
                    <a:pt x="248" y="216"/>
                    <a:pt x="211" y="214"/>
                    <a:pt x="176" y="218"/>
                  </a:cubicBezTo>
                  <a:cubicBezTo>
                    <a:pt x="175" y="219"/>
                    <a:pt x="175" y="221"/>
                    <a:pt x="176" y="221"/>
                  </a:cubicBezTo>
                  <a:cubicBezTo>
                    <a:pt x="211" y="223"/>
                    <a:pt x="248" y="219"/>
                    <a:pt x="283" y="217"/>
                  </a:cubicBezTo>
                  <a:cubicBezTo>
                    <a:pt x="318" y="216"/>
                    <a:pt x="354" y="217"/>
                    <a:pt x="389" y="213"/>
                  </a:cubicBezTo>
                  <a:cubicBezTo>
                    <a:pt x="390" y="213"/>
                    <a:pt x="390" y="212"/>
                    <a:pt x="390" y="212"/>
                  </a:cubicBezTo>
                  <a:cubicBezTo>
                    <a:pt x="405" y="213"/>
                    <a:pt x="420" y="213"/>
                    <a:pt x="435" y="215"/>
                  </a:cubicBezTo>
                  <a:cubicBezTo>
                    <a:pt x="437" y="215"/>
                    <a:pt x="440" y="215"/>
                    <a:pt x="443" y="215"/>
                  </a:cubicBezTo>
                  <a:cubicBezTo>
                    <a:pt x="402" y="216"/>
                    <a:pt x="361" y="218"/>
                    <a:pt x="321" y="220"/>
                  </a:cubicBezTo>
                  <a:cubicBezTo>
                    <a:pt x="297" y="221"/>
                    <a:pt x="273" y="222"/>
                    <a:pt x="249" y="223"/>
                  </a:cubicBezTo>
                  <a:cubicBezTo>
                    <a:pt x="225" y="224"/>
                    <a:pt x="200" y="223"/>
                    <a:pt x="176" y="227"/>
                  </a:cubicBezTo>
                  <a:cubicBezTo>
                    <a:pt x="176" y="227"/>
                    <a:pt x="176" y="227"/>
                    <a:pt x="176" y="227"/>
                  </a:cubicBezTo>
                  <a:cubicBezTo>
                    <a:pt x="175" y="227"/>
                    <a:pt x="175" y="227"/>
                    <a:pt x="175" y="226"/>
                  </a:cubicBezTo>
                  <a:cubicBezTo>
                    <a:pt x="151" y="217"/>
                    <a:pt x="157" y="270"/>
                    <a:pt x="158" y="280"/>
                  </a:cubicBezTo>
                  <a:cubicBezTo>
                    <a:pt x="160" y="294"/>
                    <a:pt x="165" y="342"/>
                    <a:pt x="188" y="339"/>
                  </a:cubicBezTo>
                  <a:cubicBezTo>
                    <a:pt x="189" y="339"/>
                    <a:pt x="189" y="339"/>
                    <a:pt x="189" y="338"/>
                  </a:cubicBezTo>
                  <a:cubicBezTo>
                    <a:pt x="210" y="341"/>
                    <a:pt x="232" y="339"/>
                    <a:pt x="253" y="339"/>
                  </a:cubicBezTo>
                  <a:cubicBezTo>
                    <a:pt x="277" y="338"/>
                    <a:pt x="301" y="337"/>
                    <a:pt x="325" y="335"/>
                  </a:cubicBezTo>
                  <a:cubicBezTo>
                    <a:pt x="372" y="333"/>
                    <a:pt x="419" y="329"/>
                    <a:pt x="465" y="328"/>
                  </a:cubicBezTo>
                  <a:cubicBezTo>
                    <a:pt x="512" y="327"/>
                    <a:pt x="559" y="329"/>
                    <a:pt x="606" y="328"/>
                  </a:cubicBezTo>
                  <a:cubicBezTo>
                    <a:pt x="645" y="328"/>
                    <a:pt x="692" y="330"/>
                    <a:pt x="728" y="313"/>
                  </a:cubicBezTo>
                  <a:cubicBezTo>
                    <a:pt x="729" y="314"/>
                    <a:pt x="730" y="314"/>
                    <a:pt x="731" y="314"/>
                  </a:cubicBezTo>
                  <a:cubicBezTo>
                    <a:pt x="732" y="321"/>
                    <a:pt x="730" y="325"/>
                    <a:pt x="726" y="326"/>
                  </a:cubicBezTo>
                  <a:cubicBezTo>
                    <a:pt x="723" y="326"/>
                    <a:pt x="720" y="327"/>
                    <a:pt x="718" y="327"/>
                  </a:cubicBezTo>
                  <a:cubicBezTo>
                    <a:pt x="711" y="329"/>
                    <a:pt x="703" y="330"/>
                    <a:pt x="696" y="331"/>
                  </a:cubicBezTo>
                  <a:cubicBezTo>
                    <a:pt x="685" y="332"/>
                    <a:pt x="675" y="333"/>
                    <a:pt x="664" y="333"/>
                  </a:cubicBezTo>
                  <a:cubicBezTo>
                    <a:pt x="642" y="334"/>
                    <a:pt x="620" y="333"/>
                    <a:pt x="598" y="333"/>
                  </a:cubicBezTo>
                  <a:cubicBezTo>
                    <a:pt x="582" y="333"/>
                    <a:pt x="565" y="333"/>
                    <a:pt x="549" y="333"/>
                  </a:cubicBezTo>
                  <a:cubicBezTo>
                    <a:pt x="549" y="333"/>
                    <a:pt x="549" y="333"/>
                    <a:pt x="549" y="332"/>
                  </a:cubicBezTo>
                  <a:cubicBezTo>
                    <a:pt x="550" y="332"/>
                    <a:pt x="549" y="331"/>
                    <a:pt x="548" y="332"/>
                  </a:cubicBezTo>
                  <a:cubicBezTo>
                    <a:pt x="548" y="332"/>
                    <a:pt x="547" y="332"/>
                    <a:pt x="547" y="333"/>
                  </a:cubicBezTo>
                  <a:cubicBezTo>
                    <a:pt x="518" y="333"/>
                    <a:pt x="489" y="333"/>
                    <a:pt x="459" y="334"/>
                  </a:cubicBezTo>
                  <a:cubicBezTo>
                    <a:pt x="413" y="336"/>
                    <a:pt x="367" y="338"/>
                    <a:pt x="321" y="341"/>
                  </a:cubicBezTo>
                  <a:cubicBezTo>
                    <a:pt x="299" y="342"/>
                    <a:pt x="277" y="344"/>
                    <a:pt x="255" y="346"/>
                  </a:cubicBezTo>
                  <a:cubicBezTo>
                    <a:pt x="232" y="348"/>
                    <a:pt x="211" y="350"/>
                    <a:pt x="188" y="343"/>
                  </a:cubicBezTo>
                  <a:cubicBezTo>
                    <a:pt x="187" y="343"/>
                    <a:pt x="187" y="343"/>
                    <a:pt x="187" y="343"/>
                  </a:cubicBezTo>
                  <a:cubicBezTo>
                    <a:pt x="187" y="343"/>
                    <a:pt x="186" y="342"/>
                    <a:pt x="185" y="342"/>
                  </a:cubicBezTo>
                  <a:cubicBezTo>
                    <a:pt x="173" y="349"/>
                    <a:pt x="162" y="327"/>
                    <a:pt x="159" y="319"/>
                  </a:cubicBezTo>
                  <a:cubicBezTo>
                    <a:pt x="156" y="309"/>
                    <a:pt x="155" y="299"/>
                    <a:pt x="154" y="290"/>
                  </a:cubicBezTo>
                  <a:cubicBezTo>
                    <a:pt x="153" y="274"/>
                    <a:pt x="146" y="221"/>
                    <a:pt x="172" y="221"/>
                  </a:cubicBezTo>
                  <a:cubicBezTo>
                    <a:pt x="172" y="221"/>
                    <a:pt x="173" y="220"/>
                    <a:pt x="172" y="220"/>
                  </a:cubicBezTo>
                  <a:cubicBezTo>
                    <a:pt x="140" y="215"/>
                    <a:pt x="151" y="278"/>
                    <a:pt x="152" y="294"/>
                  </a:cubicBezTo>
                  <a:cubicBezTo>
                    <a:pt x="153" y="300"/>
                    <a:pt x="156" y="316"/>
                    <a:pt x="161" y="329"/>
                  </a:cubicBezTo>
                  <a:cubicBezTo>
                    <a:pt x="158" y="325"/>
                    <a:pt x="156" y="321"/>
                    <a:pt x="154" y="316"/>
                  </a:cubicBezTo>
                  <a:cubicBezTo>
                    <a:pt x="154" y="316"/>
                    <a:pt x="153" y="315"/>
                    <a:pt x="153" y="315"/>
                  </a:cubicBezTo>
                  <a:cubicBezTo>
                    <a:pt x="151" y="312"/>
                    <a:pt x="149" y="308"/>
                    <a:pt x="147" y="305"/>
                  </a:cubicBezTo>
                  <a:cubicBezTo>
                    <a:pt x="140" y="292"/>
                    <a:pt x="133" y="279"/>
                    <a:pt x="125" y="266"/>
                  </a:cubicBezTo>
                  <a:cubicBezTo>
                    <a:pt x="111" y="242"/>
                    <a:pt x="97" y="216"/>
                    <a:pt x="81" y="193"/>
                  </a:cubicBezTo>
                  <a:cubicBezTo>
                    <a:pt x="80" y="191"/>
                    <a:pt x="77" y="192"/>
                    <a:pt x="78" y="194"/>
                  </a:cubicBezTo>
                  <a:cubicBezTo>
                    <a:pt x="90" y="219"/>
                    <a:pt x="105" y="242"/>
                    <a:pt x="119" y="266"/>
                  </a:cubicBezTo>
                  <a:cubicBezTo>
                    <a:pt x="94" y="275"/>
                    <a:pt x="67" y="285"/>
                    <a:pt x="44" y="298"/>
                  </a:cubicBezTo>
                  <a:cubicBezTo>
                    <a:pt x="26" y="307"/>
                    <a:pt x="30" y="334"/>
                    <a:pt x="30" y="351"/>
                  </a:cubicBezTo>
                  <a:cubicBezTo>
                    <a:pt x="30" y="356"/>
                    <a:pt x="29" y="369"/>
                    <a:pt x="29" y="384"/>
                  </a:cubicBezTo>
                  <a:cubicBezTo>
                    <a:pt x="19" y="384"/>
                    <a:pt x="15" y="393"/>
                    <a:pt x="12" y="402"/>
                  </a:cubicBezTo>
                  <a:cubicBezTo>
                    <a:pt x="7" y="420"/>
                    <a:pt x="7" y="442"/>
                    <a:pt x="6" y="461"/>
                  </a:cubicBezTo>
                  <a:cubicBezTo>
                    <a:pt x="6" y="476"/>
                    <a:pt x="0" y="524"/>
                    <a:pt x="29" y="516"/>
                  </a:cubicBezTo>
                  <a:cubicBezTo>
                    <a:pt x="29" y="516"/>
                    <a:pt x="29" y="516"/>
                    <a:pt x="29" y="517"/>
                  </a:cubicBezTo>
                  <a:cubicBezTo>
                    <a:pt x="61" y="533"/>
                    <a:pt x="98" y="540"/>
                    <a:pt x="133" y="549"/>
                  </a:cubicBezTo>
                  <a:cubicBezTo>
                    <a:pt x="169" y="558"/>
                    <a:pt x="205" y="565"/>
                    <a:pt x="241" y="576"/>
                  </a:cubicBezTo>
                  <a:cubicBezTo>
                    <a:pt x="310" y="596"/>
                    <a:pt x="377" y="627"/>
                    <a:pt x="450" y="634"/>
                  </a:cubicBezTo>
                  <a:cubicBezTo>
                    <a:pt x="450" y="635"/>
                    <a:pt x="451" y="635"/>
                    <a:pt x="452" y="635"/>
                  </a:cubicBezTo>
                  <a:cubicBezTo>
                    <a:pt x="495" y="628"/>
                    <a:pt x="537" y="611"/>
                    <a:pt x="577" y="594"/>
                  </a:cubicBezTo>
                  <a:cubicBezTo>
                    <a:pt x="619" y="577"/>
                    <a:pt x="661" y="560"/>
                    <a:pt x="703" y="542"/>
                  </a:cubicBezTo>
                  <a:cubicBezTo>
                    <a:pt x="723" y="534"/>
                    <a:pt x="744" y="526"/>
                    <a:pt x="764" y="517"/>
                  </a:cubicBezTo>
                  <a:cubicBezTo>
                    <a:pt x="784" y="509"/>
                    <a:pt x="805" y="498"/>
                    <a:pt x="825" y="490"/>
                  </a:cubicBezTo>
                  <a:cubicBezTo>
                    <a:pt x="838" y="486"/>
                    <a:pt x="857" y="487"/>
                    <a:pt x="867" y="477"/>
                  </a:cubicBezTo>
                  <a:cubicBezTo>
                    <a:pt x="873" y="470"/>
                    <a:pt x="873" y="462"/>
                    <a:pt x="865" y="458"/>
                  </a:cubicBezTo>
                  <a:cubicBezTo>
                    <a:pt x="863" y="457"/>
                    <a:pt x="862" y="457"/>
                    <a:pt x="862" y="458"/>
                  </a:cubicBezTo>
                  <a:cubicBezTo>
                    <a:pt x="861" y="457"/>
                    <a:pt x="859" y="456"/>
                    <a:pt x="858" y="457"/>
                  </a:cubicBezTo>
                  <a:cubicBezTo>
                    <a:pt x="858" y="458"/>
                    <a:pt x="857" y="458"/>
                    <a:pt x="857" y="459"/>
                  </a:cubicBezTo>
                  <a:cubicBezTo>
                    <a:pt x="852" y="424"/>
                    <a:pt x="852" y="393"/>
                    <a:pt x="864" y="359"/>
                  </a:cubicBezTo>
                  <a:cubicBezTo>
                    <a:pt x="864" y="358"/>
                    <a:pt x="864" y="358"/>
                    <a:pt x="864" y="358"/>
                  </a:cubicBezTo>
                  <a:cubicBezTo>
                    <a:pt x="866" y="357"/>
                    <a:pt x="869" y="356"/>
                    <a:pt x="872" y="355"/>
                  </a:cubicBezTo>
                  <a:cubicBezTo>
                    <a:pt x="874" y="354"/>
                    <a:pt x="874" y="350"/>
                    <a:pt x="871" y="350"/>
                  </a:cubicBezTo>
                  <a:close/>
                  <a:moveTo>
                    <a:pt x="736" y="213"/>
                  </a:moveTo>
                  <a:cubicBezTo>
                    <a:pt x="736" y="213"/>
                    <a:pt x="736" y="212"/>
                    <a:pt x="736" y="212"/>
                  </a:cubicBezTo>
                  <a:cubicBezTo>
                    <a:pt x="702" y="209"/>
                    <a:pt x="665" y="212"/>
                    <a:pt x="631" y="212"/>
                  </a:cubicBezTo>
                  <a:cubicBezTo>
                    <a:pt x="600" y="212"/>
                    <a:pt x="567" y="209"/>
                    <a:pt x="536" y="212"/>
                  </a:cubicBezTo>
                  <a:cubicBezTo>
                    <a:pt x="538" y="212"/>
                    <a:pt x="540" y="211"/>
                    <a:pt x="542" y="210"/>
                  </a:cubicBezTo>
                  <a:cubicBezTo>
                    <a:pt x="543" y="210"/>
                    <a:pt x="543" y="210"/>
                    <a:pt x="543" y="210"/>
                  </a:cubicBezTo>
                  <a:cubicBezTo>
                    <a:pt x="543" y="210"/>
                    <a:pt x="544" y="210"/>
                    <a:pt x="544" y="209"/>
                  </a:cubicBezTo>
                  <a:cubicBezTo>
                    <a:pt x="544" y="209"/>
                    <a:pt x="544" y="209"/>
                    <a:pt x="545" y="209"/>
                  </a:cubicBezTo>
                  <a:cubicBezTo>
                    <a:pt x="576" y="211"/>
                    <a:pt x="608" y="210"/>
                    <a:pt x="639" y="210"/>
                  </a:cubicBezTo>
                  <a:cubicBezTo>
                    <a:pt x="672" y="209"/>
                    <a:pt x="704" y="209"/>
                    <a:pt x="736" y="207"/>
                  </a:cubicBezTo>
                  <a:cubicBezTo>
                    <a:pt x="737" y="208"/>
                    <a:pt x="737" y="208"/>
                    <a:pt x="737" y="210"/>
                  </a:cubicBezTo>
                  <a:cubicBezTo>
                    <a:pt x="737" y="211"/>
                    <a:pt x="737" y="212"/>
                    <a:pt x="736" y="213"/>
                  </a:cubicBezTo>
                  <a:close/>
                  <a:moveTo>
                    <a:pt x="737" y="203"/>
                  </a:moveTo>
                  <a:cubicBezTo>
                    <a:pt x="737" y="203"/>
                    <a:pt x="737" y="203"/>
                    <a:pt x="736" y="203"/>
                  </a:cubicBezTo>
                  <a:cubicBezTo>
                    <a:pt x="704" y="204"/>
                    <a:pt x="672" y="206"/>
                    <a:pt x="639" y="206"/>
                  </a:cubicBezTo>
                  <a:cubicBezTo>
                    <a:pt x="609" y="207"/>
                    <a:pt x="578" y="205"/>
                    <a:pt x="547" y="207"/>
                  </a:cubicBezTo>
                  <a:cubicBezTo>
                    <a:pt x="562" y="193"/>
                    <a:pt x="575" y="176"/>
                    <a:pt x="588" y="160"/>
                  </a:cubicBezTo>
                  <a:cubicBezTo>
                    <a:pt x="594" y="151"/>
                    <a:pt x="601" y="143"/>
                    <a:pt x="607" y="134"/>
                  </a:cubicBezTo>
                  <a:cubicBezTo>
                    <a:pt x="648" y="162"/>
                    <a:pt x="691" y="184"/>
                    <a:pt x="737" y="203"/>
                  </a:cubicBezTo>
                  <a:close/>
                  <a:moveTo>
                    <a:pt x="429" y="210"/>
                  </a:moveTo>
                  <a:cubicBezTo>
                    <a:pt x="391" y="207"/>
                    <a:pt x="353" y="205"/>
                    <a:pt x="315" y="204"/>
                  </a:cubicBezTo>
                  <a:cubicBezTo>
                    <a:pt x="278" y="202"/>
                    <a:pt x="241" y="201"/>
                    <a:pt x="203" y="199"/>
                  </a:cubicBezTo>
                  <a:cubicBezTo>
                    <a:pt x="166" y="198"/>
                    <a:pt x="129" y="194"/>
                    <a:pt x="91" y="194"/>
                  </a:cubicBezTo>
                  <a:cubicBezTo>
                    <a:pt x="91" y="194"/>
                    <a:pt x="91" y="193"/>
                    <a:pt x="91" y="193"/>
                  </a:cubicBezTo>
                  <a:cubicBezTo>
                    <a:pt x="65" y="175"/>
                    <a:pt x="73" y="146"/>
                    <a:pt x="76" y="119"/>
                  </a:cubicBezTo>
                  <a:cubicBezTo>
                    <a:pt x="77" y="107"/>
                    <a:pt x="77" y="85"/>
                    <a:pt x="83" y="75"/>
                  </a:cubicBezTo>
                  <a:cubicBezTo>
                    <a:pt x="90" y="64"/>
                    <a:pt x="107" y="59"/>
                    <a:pt x="118" y="55"/>
                  </a:cubicBezTo>
                  <a:cubicBezTo>
                    <a:pt x="140" y="46"/>
                    <a:pt x="162" y="37"/>
                    <a:pt x="184" y="29"/>
                  </a:cubicBezTo>
                  <a:cubicBezTo>
                    <a:pt x="205" y="21"/>
                    <a:pt x="227" y="14"/>
                    <a:pt x="248" y="4"/>
                  </a:cubicBezTo>
                  <a:cubicBezTo>
                    <a:pt x="277" y="8"/>
                    <a:pt x="307" y="7"/>
                    <a:pt x="337" y="8"/>
                  </a:cubicBezTo>
                  <a:cubicBezTo>
                    <a:pt x="368" y="9"/>
                    <a:pt x="399" y="10"/>
                    <a:pt x="430" y="11"/>
                  </a:cubicBezTo>
                  <a:cubicBezTo>
                    <a:pt x="491" y="13"/>
                    <a:pt x="550" y="16"/>
                    <a:pt x="611" y="24"/>
                  </a:cubicBezTo>
                  <a:cubicBezTo>
                    <a:pt x="584" y="45"/>
                    <a:pt x="560" y="72"/>
                    <a:pt x="540" y="100"/>
                  </a:cubicBezTo>
                  <a:cubicBezTo>
                    <a:pt x="540" y="100"/>
                    <a:pt x="539" y="99"/>
                    <a:pt x="539" y="99"/>
                  </a:cubicBezTo>
                  <a:cubicBezTo>
                    <a:pt x="492" y="82"/>
                    <a:pt x="438" y="84"/>
                    <a:pt x="389" y="81"/>
                  </a:cubicBezTo>
                  <a:cubicBezTo>
                    <a:pt x="335" y="77"/>
                    <a:pt x="282" y="74"/>
                    <a:pt x="229" y="71"/>
                  </a:cubicBezTo>
                  <a:cubicBezTo>
                    <a:pt x="203" y="70"/>
                    <a:pt x="177" y="69"/>
                    <a:pt x="151" y="69"/>
                  </a:cubicBezTo>
                  <a:cubicBezTo>
                    <a:pt x="134" y="69"/>
                    <a:pt x="105" y="64"/>
                    <a:pt x="91" y="75"/>
                  </a:cubicBezTo>
                  <a:cubicBezTo>
                    <a:pt x="78" y="84"/>
                    <a:pt x="80" y="106"/>
                    <a:pt x="79" y="121"/>
                  </a:cubicBezTo>
                  <a:cubicBezTo>
                    <a:pt x="78" y="142"/>
                    <a:pt x="75" y="166"/>
                    <a:pt x="88" y="184"/>
                  </a:cubicBezTo>
                  <a:cubicBezTo>
                    <a:pt x="88" y="185"/>
                    <a:pt x="89" y="185"/>
                    <a:pt x="90" y="185"/>
                  </a:cubicBezTo>
                  <a:cubicBezTo>
                    <a:pt x="91" y="186"/>
                    <a:pt x="93" y="186"/>
                    <a:pt x="96" y="185"/>
                  </a:cubicBezTo>
                  <a:cubicBezTo>
                    <a:pt x="96" y="185"/>
                    <a:pt x="97" y="185"/>
                    <a:pt x="97" y="185"/>
                  </a:cubicBezTo>
                  <a:cubicBezTo>
                    <a:pt x="132" y="190"/>
                    <a:pt x="168" y="190"/>
                    <a:pt x="203" y="193"/>
                  </a:cubicBezTo>
                  <a:cubicBezTo>
                    <a:pt x="240" y="195"/>
                    <a:pt x="278" y="197"/>
                    <a:pt x="315" y="199"/>
                  </a:cubicBezTo>
                  <a:cubicBezTo>
                    <a:pt x="351" y="201"/>
                    <a:pt x="388" y="202"/>
                    <a:pt x="424" y="203"/>
                  </a:cubicBezTo>
                  <a:cubicBezTo>
                    <a:pt x="458" y="204"/>
                    <a:pt x="495" y="209"/>
                    <a:pt x="528" y="201"/>
                  </a:cubicBezTo>
                  <a:cubicBezTo>
                    <a:pt x="530" y="201"/>
                    <a:pt x="530" y="200"/>
                    <a:pt x="529" y="199"/>
                  </a:cubicBezTo>
                  <a:cubicBezTo>
                    <a:pt x="530" y="199"/>
                    <a:pt x="531" y="199"/>
                    <a:pt x="530" y="198"/>
                  </a:cubicBezTo>
                  <a:cubicBezTo>
                    <a:pt x="530" y="194"/>
                    <a:pt x="530" y="189"/>
                    <a:pt x="529" y="185"/>
                  </a:cubicBezTo>
                  <a:cubicBezTo>
                    <a:pt x="530" y="185"/>
                    <a:pt x="530" y="185"/>
                    <a:pt x="530" y="184"/>
                  </a:cubicBezTo>
                  <a:cubicBezTo>
                    <a:pt x="551" y="160"/>
                    <a:pt x="572" y="137"/>
                    <a:pt x="594" y="114"/>
                  </a:cubicBezTo>
                  <a:cubicBezTo>
                    <a:pt x="595" y="113"/>
                    <a:pt x="594" y="112"/>
                    <a:pt x="593" y="113"/>
                  </a:cubicBezTo>
                  <a:cubicBezTo>
                    <a:pt x="570" y="134"/>
                    <a:pt x="549" y="158"/>
                    <a:pt x="529" y="183"/>
                  </a:cubicBezTo>
                  <a:cubicBezTo>
                    <a:pt x="529" y="179"/>
                    <a:pt x="529" y="175"/>
                    <a:pt x="529" y="170"/>
                  </a:cubicBezTo>
                  <a:cubicBezTo>
                    <a:pt x="529" y="170"/>
                    <a:pt x="529" y="170"/>
                    <a:pt x="529" y="170"/>
                  </a:cubicBezTo>
                  <a:cubicBezTo>
                    <a:pt x="542" y="156"/>
                    <a:pt x="556" y="141"/>
                    <a:pt x="568" y="126"/>
                  </a:cubicBezTo>
                  <a:cubicBezTo>
                    <a:pt x="568" y="126"/>
                    <a:pt x="567" y="124"/>
                    <a:pt x="567" y="125"/>
                  </a:cubicBezTo>
                  <a:cubicBezTo>
                    <a:pt x="554" y="139"/>
                    <a:pt x="541" y="154"/>
                    <a:pt x="529" y="168"/>
                  </a:cubicBezTo>
                  <a:cubicBezTo>
                    <a:pt x="529" y="152"/>
                    <a:pt x="531" y="137"/>
                    <a:pt x="533" y="121"/>
                  </a:cubicBezTo>
                  <a:cubicBezTo>
                    <a:pt x="551" y="102"/>
                    <a:pt x="566" y="80"/>
                    <a:pt x="586" y="63"/>
                  </a:cubicBezTo>
                  <a:cubicBezTo>
                    <a:pt x="586" y="63"/>
                    <a:pt x="586" y="62"/>
                    <a:pt x="585" y="62"/>
                  </a:cubicBezTo>
                  <a:cubicBezTo>
                    <a:pt x="574" y="70"/>
                    <a:pt x="566" y="81"/>
                    <a:pt x="557" y="90"/>
                  </a:cubicBezTo>
                  <a:cubicBezTo>
                    <a:pt x="550" y="99"/>
                    <a:pt x="541" y="108"/>
                    <a:pt x="534" y="117"/>
                  </a:cubicBezTo>
                  <a:cubicBezTo>
                    <a:pt x="535" y="113"/>
                    <a:pt x="536" y="109"/>
                    <a:pt x="536" y="104"/>
                  </a:cubicBezTo>
                  <a:cubicBezTo>
                    <a:pt x="537" y="104"/>
                    <a:pt x="537" y="103"/>
                    <a:pt x="536" y="103"/>
                  </a:cubicBezTo>
                  <a:cubicBezTo>
                    <a:pt x="537" y="103"/>
                    <a:pt x="537" y="103"/>
                    <a:pt x="538" y="103"/>
                  </a:cubicBezTo>
                  <a:cubicBezTo>
                    <a:pt x="539" y="104"/>
                    <a:pt x="539" y="103"/>
                    <a:pt x="540" y="103"/>
                  </a:cubicBezTo>
                  <a:cubicBezTo>
                    <a:pt x="541" y="103"/>
                    <a:pt x="542" y="103"/>
                    <a:pt x="542" y="103"/>
                  </a:cubicBezTo>
                  <a:cubicBezTo>
                    <a:pt x="559" y="83"/>
                    <a:pt x="576" y="65"/>
                    <a:pt x="594" y="46"/>
                  </a:cubicBezTo>
                  <a:cubicBezTo>
                    <a:pt x="590" y="55"/>
                    <a:pt x="591" y="65"/>
                    <a:pt x="592" y="75"/>
                  </a:cubicBezTo>
                  <a:cubicBezTo>
                    <a:pt x="592" y="81"/>
                    <a:pt x="593" y="86"/>
                    <a:pt x="595" y="92"/>
                  </a:cubicBezTo>
                  <a:cubicBezTo>
                    <a:pt x="571" y="112"/>
                    <a:pt x="550" y="133"/>
                    <a:pt x="530" y="157"/>
                  </a:cubicBezTo>
                  <a:cubicBezTo>
                    <a:pt x="529" y="157"/>
                    <a:pt x="530" y="158"/>
                    <a:pt x="530" y="157"/>
                  </a:cubicBezTo>
                  <a:cubicBezTo>
                    <a:pt x="551" y="135"/>
                    <a:pt x="572" y="114"/>
                    <a:pt x="595" y="93"/>
                  </a:cubicBezTo>
                  <a:cubicBezTo>
                    <a:pt x="597" y="99"/>
                    <a:pt x="600" y="105"/>
                    <a:pt x="604" y="111"/>
                  </a:cubicBezTo>
                  <a:cubicBezTo>
                    <a:pt x="591" y="121"/>
                    <a:pt x="581" y="135"/>
                    <a:pt x="571" y="148"/>
                  </a:cubicBezTo>
                  <a:cubicBezTo>
                    <a:pt x="558" y="165"/>
                    <a:pt x="545" y="182"/>
                    <a:pt x="531" y="199"/>
                  </a:cubicBezTo>
                  <a:cubicBezTo>
                    <a:pt x="530" y="200"/>
                    <a:pt x="532" y="202"/>
                    <a:pt x="533" y="201"/>
                  </a:cubicBezTo>
                  <a:cubicBezTo>
                    <a:pt x="547" y="189"/>
                    <a:pt x="557" y="175"/>
                    <a:pt x="568" y="160"/>
                  </a:cubicBezTo>
                  <a:cubicBezTo>
                    <a:pt x="580" y="143"/>
                    <a:pt x="593" y="128"/>
                    <a:pt x="607" y="112"/>
                  </a:cubicBezTo>
                  <a:cubicBezTo>
                    <a:pt x="607" y="112"/>
                    <a:pt x="607" y="111"/>
                    <a:pt x="607" y="111"/>
                  </a:cubicBezTo>
                  <a:cubicBezTo>
                    <a:pt x="624" y="107"/>
                    <a:pt x="616" y="114"/>
                    <a:pt x="613" y="118"/>
                  </a:cubicBezTo>
                  <a:cubicBezTo>
                    <a:pt x="610" y="122"/>
                    <a:pt x="606" y="127"/>
                    <a:pt x="603" y="132"/>
                  </a:cubicBezTo>
                  <a:cubicBezTo>
                    <a:pt x="596" y="142"/>
                    <a:pt x="588" y="151"/>
                    <a:pt x="580" y="161"/>
                  </a:cubicBezTo>
                  <a:cubicBezTo>
                    <a:pt x="568" y="176"/>
                    <a:pt x="554" y="191"/>
                    <a:pt x="543" y="207"/>
                  </a:cubicBezTo>
                  <a:cubicBezTo>
                    <a:pt x="542" y="207"/>
                    <a:pt x="542" y="207"/>
                    <a:pt x="542" y="207"/>
                  </a:cubicBezTo>
                  <a:cubicBezTo>
                    <a:pt x="541" y="207"/>
                    <a:pt x="541" y="208"/>
                    <a:pt x="541" y="208"/>
                  </a:cubicBezTo>
                  <a:cubicBezTo>
                    <a:pt x="503" y="218"/>
                    <a:pt x="467" y="213"/>
                    <a:pt x="429" y="210"/>
                  </a:cubicBezTo>
                  <a:close/>
                  <a:moveTo>
                    <a:pt x="528" y="124"/>
                  </a:moveTo>
                  <a:cubicBezTo>
                    <a:pt x="527" y="124"/>
                    <a:pt x="527" y="123"/>
                    <a:pt x="527" y="123"/>
                  </a:cubicBezTo>
                  <a:cubicBezTo>
                    <a:pt x="458" y="118"/>
                    <a:pt x="388" y="118"/>
                    <a:pt x="319" y="115"/>
                  </a:cubicBezTo>
                  <a:cubicBezTo>
                    <a:pt x="250" y="113"/>
                    <a:pt x="181" y="105"/>
                    <a:pt x="111" y="99"/>
                  </a:cubicBezTo>
                  <a:cubicBezTo>
                    <a:pt x="111" y="99"/>
                    <a:pt x="111" y="99"/>
                    <a:pt x="111" y="100"/>
                  </a:cubicBezTo>
                  <a:cubicBezTo>
                    <a:pt x="179" y="112"/>
                    <a:pt x="248" y="114"/>
                    <a:pt x="316" y="118"/>
                  </a:cubicBezTo>
                  <a:cubicBezTo>
                    <a:pt x="386" y="122"/>
                    <a:pt x="457" y="126"/>
                    <a:pt x="527" y="126"/>
                  </a:cubicBezTo>
                  <a:cubicBezTo>
                    <a:pt x="527" y="126"/>
                    <a:pt x="527" y="126"/>
                    <a:pt x="527" y="125"/>
                  </a:cubicBezTo>
                  <a:cubicBezTo>
                    <a:pt x="527" y="129"/>
                    <a:pt x="526" y="132"/>
                    <a:pt x="526" y="135"/>
                  </a:cubicBezTo>
                  <a:cubicBezTo>
                    <a:pt x="471" y="132"/>
                    <a:pt x="416" y="133"/>
                    <a:pt x="362" y="131"/>
                  </a:cubicBezTo>
                  <a:cubicBezTo>
                    <a:pt x="306" y="129"/>
                    <a:pt x="251" y="127"/>
                    <a:pt x="196" y="124"/>
                  </a:cubicBezTo>
                  <a:cubicBezTo>
                    <a:pt x="195" y="124"/>
                    <a:pt x="195" y="125"/>
                    <a:pt x="196" y="125"/>
                  </a:cubicBezTo>
                  <a:cubicBezTo>
                    <a:pt x="251" y="128"/>
                    <a:pt x="306" y="131"/>
                    <a:pt x="362" y="134"/>
                  </a:cubicBezTo>
                  <a:cubicBezTo>
                    <a:pt x="416" y="136"/>
                    <a:pt x="471" y="139"/>
                    <a:pt x="525" y="138"/>
                  </a:cubicBezTo>
                  <a:cubicBezTo>
                    <a:pt x="525" y="143"/>
                    <a:pt x="524" y="147"/>
                    <a:pt x="524" y="152"/>
                  </a:cubicBezTo>
                  <a:cubicBezTo>
                    <a:pt x="518" y="152"/>
                    <a:pt x="512" y="152"/>
                    <a:pt x="506" y="152"/>
                  </a:cubicBezTo>
                  <a:cubicBezTo>
                    <a:pt x="506" y="152"/>
                    <a:pt x="506" y="153"/>
                    <a:pt x="506" y="153"/>
                  </a:cubicBezTo>
                  <a:cubicBezTo>
                    <a:pt x="512" y="153"/>
                    <a:pt x="518" y="153"/>
                    <a:pt x="524" y="153"/>
                  </a:cubicBezTo>
                  <a:cubicBezTo>
                    <a:pt x="524" y="162"/>
                    <a:pt x="524" y="171"/>
                    <a:pt x="525" y="180"/>
                  </a:cubicBezTo>
                  <a:cubicBezTo>
                    <a:pt x="525" y="180"/>
                    <a:pt x="525" y="180"/>
                    <a:pt x="525" y="180"/>
                  </a:cubicBezTo>
                  <a:cubicBezTo>
                    <a:pt x="485" y="186"/>
                    <a:pt x="446" y="171"/>
                    <a:pt x="405" y="177"/>
                  </a:cubicBezTo>
                  <a:cubicBezTo>
                    <a:pt x="404" y="177"/>
                    <a:pt x="404" y="179"/>
                    <a:pt x="406" y="179"/>
                  </a:cubicBezTo>
                  <a:cubicBezTo>
                    <a:pt x="429" y="178"/>
                    <a:pt x="451" y="178"/>
                    <a:pt x="475" y="182"/>
                  </a:cubicBezTo>
                  <a:cubicBezTo>
                    <a:pt x="492" y="185"/>
                    <a:pt x="509" y="186"/>
                    <a:pt x="525" y="181"/>
                  </a:cubicBezTo>
                  <a:cubicBezTo>
                    <a:pt x="525" y="181"/>
                    <a:pt x="525" y="181"/>
                    <a:pt x="525" y="181"/>
                  </a:cubicBezTo>
                  <a:cubicBezTo>
                    <a:pt x="526" y="187"/>
                    <a:pt x="527" y="192"/>
                    <a:pt x="529" y="198"/>
                  </a:cubicBezTo>
                  <a:cubicBezTo>
                    <a:pt x="528" y="198"/>
                    <a:pt x="528" y="198"/>
                    <a:pt x="527" y="198"/>
                  </a:cubicBezTo>
                  <a:cubicBezTo>
                    <a:pt x="493" y="203"/>
                    <a:pt x="456" y="200"/>
                    <a:pt x="421" y="199"/>
                  </a:cubicBezTo>
                  <a:cubicBezTo>
                    <a:pt x="385" y="198"/>
                    <a:pt x="348" y="197"/>
                    <a:pt x="312" y="195"/>
                  </a:cubicBezTo>
                  <a:cubicBezTo>
                    <a:pt x="277" y="194"/>
                    <a:pt x="241" y="192"/>
                    <a:pt x="206" y="190"/>
                  </a:cubicBezTo>
                  <a:cubicBezTo>
                    <a:pt x="170" y="187"/>
                    <a:pt x="135" y="182"/>
                    <a:pt x="99" y="181"/>
                  </a:cubicBezTo>
                  <a:cubicBezTo>
                    <a:pt x="99" y="179"/>
                    <a:pt x="100" y="176"/>
                    <a:pt x="100" y="174"/>
                  </a:cubicBezTo>
                  <a:cubicBezTo>
                    <a:pt x="100" y="174"/>
                    <a:pt x="100" y="174"/>
                    <a:pt x="100" y="174"/>
                  </a:cubicBezTo>
                  <a:cubicBezTo>
                    <a:pt x="132" y="175"/>
                    <a:pt x="164" y="180"/>
                    <a:pt x="196" y="181"/>
                  </a:cubicBezTo>
                  <a:cubicBezTo>
                    <a:pt x="197" y="182"/>
                    <a:pt x="197" y="180"/>
                    <a:pt x="196" y="180"/>
                  </a:cubicBezTo>
                  <a:cubicBezTo>
                    <a:pt x="164" y="176"/>
                    <a:pt x="131" y="172"/>
                    <a:pt x="100" y="173"/>
                  </a:cubicBezTo>
                  <a:cubicBezTo>
                    <a:pt x="100" y="170"/>
                    <a:pt x="100" y="166"/>
                    <a:pt x="100" y="163"/>
                  </a:cubicBezTo>
                  <a:cubicBezTo>
                    <a:pt x="100" y="156"/>
                    <a:pt x="100" y="149"/>
                    <a:pt x="100" y="142"/>
                  </a:cubicBezTo>
                  <a:cubicBezTo>
                    <a:pt x="100" y="138"/>
                    <a:pt x="101" y="133"/>
                    <a:pt x="101" y="129"/>
                  </a:cubicBezTo>
                  <a:cubicBezTo>
                    <a:pt x="117" y="132"/>
                    <a:pt x="134" y="133"/>
                    <a:pt x="151" y="134"/>
                  </a:cubicBezTo>
                  <a:cubicBezTo>
                    <a:pt x="168" y="136"/>
                    <a:pt x="187" y="139"/>
                    <a:pt x="205" y="137"/>
                  </a:cubicBezTo>
                  <a:cubicBezTo>
                    <a:pt x="206" y="137"/>
                    <a:pt x="206" y="135"/>
                    <a:pt x="205" y="135"/>
                  </a:cubicBezTo>
                  <a:cubicBezTo>
                    <a:pt x="170" y="138"/>
                    <a:pt x="136" y="128"/>
                    <a:pt x="101" y="128"/>
                  </a:cubicBezTo>
                  <a:cubicBezTo>
                    <a:pt x="101" y="124"/>
                    <a:pt x="102" y="121"/>
                    <a:pt x="102" y="117"/>
                  </a:cubicBezTo>
                  <a:cubicBezTo>
                    <a:pt x="102" y="117"/>
                    <a:pt x="102" y="117"/>
                    <a:pt x="102" y="117"/>
                  </a:cubicBezTo>
                  <a:cubicBezTo>
                    <a:pt x="128" y="122"/>
                    <a:pt x="156" y="124"/>
                    <a:pt x="183" y="124"/>
                  </a:cubicBezTo>
                  <a:cubicBezTo>
                    <a:pt x="184" y="124"/>
                    <a:pt x="184" y="123"/>
                    <a:pt x="183" y="123"/>
                  </a:cubicBezTo>
                  <a:cubicBezTo>
                    <a:pt x="156" y="121"/>
                    <a:pt x="129" y="119"/>
                    <a:pt x="102" y="117"/>
                  </a:cubicBezTo>
                  <a:cubicBezTo>
                    <a:pt x="102" y="117"/>
                    <a:pt x="102" y="117"/>
                    <a:pt x="102" y="117"/>
                  </a:cubicBezTo>
                  <a:cubicBezTo>
                    <a:pt x="102" y="114"/>
                    <a:pt x="102" y="111"/>
                    <a:pt x="102" y="107"/>
                  </a:cubicBezTo>
                  <a:cubicBezTo>
                    <a:pt x="103" y="102"/>
                    <a:pt x="104" y="96"/>
                    <a:pt x="103" y="91"/>
                  </a:cubicBezTo>
                  <a:cubicBezTo>
                    <a:pt x="103" y="91"/>
                    <a:pt x="103" y="91"/>
                    <a:pt x="103" y="91"/>
                  </a:cubicBezTo>
                  <a:cubicBezTo>
                    <a:pt x="103" y="87"/>
                    <a:pt x="102" y="83"/>
                    <a:pt x="101" y="79"/>
                  </a:cubicBezTo>
                  <a:cubicBezTo>
                    <a:pt x="100" y="78"/>
                    <a:pt x="99" y="76"/>
                    <a:pt x="98" y="76"/>
                  </a:cubicBezTo>
                  <a:cubicBezTo>
                    <a:pt x="100" y="75"/>
                    <a:pt x="101" y="74"/>
                    <a:pt x="103" y="74"/>
                  </a:cubicBezTo>
                  <a:cubicBezTo>
                    <a:pt x="113" y="71"/>
                    <a:pt x="125" y="73"/>
                    <a:pt x="136" y="73"/>
                  </a:cubicBezTo>
                  <a:cubicBezTo>
                    <a:pt x="181" y="73"/>
                    <a:pt x="226" y="75"/>
                    <a:pt x="271" y="78"/>
                  </a:cubicBezTo>
                  <a:cubicBezTo>
                    <a:pt x="359" y="83"/>
                    <a:pt x="448" y="85"/>
                    <a:pt x="534" y="103"/>
                  </a:cubicBezTo>
                  <a:cubicBezTo>
                    <a:pt x="534" y="103"/>
                    <a:pt x="533" y="103"/>
                    <a:pt x="533" y="104"/>
                  </a:cubicBezTo>
                  <a:cubicBezTo>
                    <a:pt x="531" y="110"/>
                    <a:pt x="529" y="117"/>
                    <a:pt x="528" y="124"/>
                  </a:cubicBezTo>
                  <a:close/>
                  <a:moveTo>
                    <a:pt x="97" y="145"/>
                  </a:moveTo>
                  <a:cubicBezTo>
                    <a:pt x="96" y="151"/>
                    <a:pt x="96" y="156"/>
                    <a:pt x="96" y="161"/>
                  </a:cubicBezTo>
                  <a:cubicBezTo>
                    <a:pt x="95" y="168"/>
                    <a:pt x="94" y="175"/>
                    <a:pt x="96" y="182"/>
                  </a:cubicBezTo>
                  <a:cubicBezTo>
                    <a:pt x="95" y="182"/>
                    <a:pt x="95" y="182"/>
                    <a:pt x="95" y="182"/>
                  </a:cubicBezTo>
                  <a:cubicBezTo>
                    <a:pt x="87" y="178"/>
                    <a:pt x="92" y="148"/>
                    <a:pt x="93" y="141"/>
                  </a:cubicBezTo>
                  <a:cubicBezTo>
                    <a:pt x="93" y="128"/>
                    <a:pt x="91" y="115"/>
                    <a:pt x="91" y="102"/>
                  </a:cubicBezTo>
                  <a:cubicBezTo>
                    <a:pt x="91" y="100"/>
                    <a:pt x="90" y="87"/>
                    <a:pt x="91" y="82"/>
                  </a:cubicBezTo>
                  <a:cubicBezTo>
                    <a:pt x="91" y="82"/>
                    <a:pt x="92" y="81"/>
                    <a:pt x="93" y="80"/>
                  </a:cubicBezTo>
                  <a:cubicBezTo>
                    <a:pt x="103" y="77"/>
                    <a:pt x="98" y="102"/>
                    <a:pt x="98" y="105"/>
                  </a:cubicBezTo>
                  <a:cubicBezTo>
                    <a:pt x="97" y="118"/>
                    <a:pt x="97" y="132"/>
                    <a:pt x="97" y="145"/>
                  </a:cubicBezTo>
                  <a:close/>
                  <a:moveTo>
                    <a:pt x="88" y="158"/>
                  </a:moveTo>
                  <a:cubicBezTo>
                    <a:pt x="87" y="160"/>
                    <a:pt x="86" y="165"/>
                    <a:pt x="86" y="170"/>
                  </a:cubicBezTo>
                  <a:cubicBezTo>
                    <a:pt x="81" y="151"/>
                    <a:pt x="83" y="130"/>
                    <a:pt x="84" y="112"/>
                  </a:cubicBezTo>
                  <a:cubicBezTo>
                    <a:pt x="85" y="104"/>
                    <a:pt x="85" y="95"/>
                    <a:pt x="88" y="88"/>
                  </a:cubicBezTo>
                  <a:cubicBezTo>
                    <a:pt x="85" y="110"/>
                    <a:pt x="91" y="134"/>
                    <a:pt x="88" y="158"/>
                  </a:cubicBezTo>
                  <a:close/>
                  <a:moveTo>
                    <a:pt x="722" y="311"/>
                  </a:moveTo>
                  <a:cubicBezTo>
                    <a:pt x="633" y="315"/>
                    <a:pt x="544" y="316"/>
                    <a:pt x="454" y="319"/>
                  </a:cubicBezTo>
                  <a:cubicBezTo>
                    <a:pt x="410" y="320"/>
                    <a:pt x="365" y="321"/>
                    <a:pt x="321" y="322"/>
                  </a:cubicBezTo>
                  <a:cubicBezTo>
                    <a:pt x="275" y="323"/>
                    <a:pt x="229" y="322"/>
                    <a:pt x="183" y="326"/>
                  </a:cubicBezTo>
                  <a:cubicBezTo>
                    <a:pt x="183" y="326"/>
                    <a:pt x="183" y="326"/>
                    <a:pt x="183" y="326"/>
                  </a:cubicBezTo>
                  <a:cubicBezTo>
                    <a:pt x="229" y="328"/>
                    <a:pt x="275" y="324"/>
                    <a:pt x="321" y="323"/>
                  </a:cubicBezTo>
                  <a:cubicBezTo>
                    <a:pt x="365" y="322"/>
                    <a:pt x="410" y="321"/>
                    <a:pt x="454" y="320"/>
                  </a:cubicBezTo>
                  <a:cubicBezTo>
                    <a:pt x="542" y="318"/>
                    <a:pt x="629" y="317"/>
                    <a:pt x="716" y="313"/>
                  </a:cubicBezTo>
                  <a:cubicBezTo>
                    <a:pt x="697" y="319"/>
                    <a:pt x="677" y="320"/>
                    <a:pt x="657" y="322"/>
                  </a:cubicBezTo>
                  <a:cubicBezTo>
                    <a:pt x="635" y="324"/>
                    <a:pt x="613" y="324"/>
                    <a:pt x="591" y="324"/>
                  </a:cubicBezTo>
                  <a:cubicBezTo>
                    <a:pt x="546" y="325"/>
                    <a:pt x="501" y="323"/>
                    <a:pt x="456" y="325"/>
                  </a:cubicBezTo>
                  <a:cubicBezTo>
                    <a:pt x="413" y="326"/>
                    <a:pt x="369" y="329"/>
                    <a:pt x="325" y="332"/>
                  </a:cubicBezTo>
                  <a:cubicBezTo>
                    <a:pt x="303" y="333"/>
                    <a:pt x="281" y="335"/>
                    <a:pt x="259" y="335"/>
                  </a:cubicBezTo>
                  <a:cubicBezTo>
                    <a:pt x="236" y="336"/>
                    <a:pt x="212" y="334"/>
                    <a:pt x="188" y="336"/>
                  </a:cubicBezTo>
                  <a:cubicBezTo>
                    <a:pt x="188" y="336"/>
                    <a:pt x="188" y="336"/>
                    <a:pt x="188" y="336"/>
                  </a:cubicBezTo>
                  <a:cubicBezTo>
                    <a:pt x="178" y="335"/>
                    <a:pt x="172" y="326"/>
                    <a:pt x="168" y="315"/>
                  </a:cubicBezTo>
                  <a:cubicBezTo>
                    <a:pt x="220" y="316"/>
                    <a:pt x="272" y="314"/>
                    <a:pt x="323" y="312"/>
                  </a:cubicBezTo>
                  <a:cubicBezTo>
                    <a:pt x="324" y="312"/>
                    <a:pt x="325" y="310"/>
                    <a:pt x="323" y="310"/>
                  </a:cubicBezTo>
                  <a:cubicBezTo>
                    <a:pt x="272" y="310"/>
                    <a:pt x="219" y="310"/>
                    <a:pt x="168" y="313"/>
                  </a:cubicBezTo>
                  <a:cubicBezTo>
                    <a:pt x="166" y="310"/>
                    <a:pt x="165" y="306"/>
                    <a:pt x="165" y="302"/>
                  </a:cubicBezTo>
                  <a:cubicBezTo>
                    <a:pt x="195" y="304"/>
                    <a:pt x="227" y="299"/>
                    <a:pt x="258" y="299"/>
                  </a:cubicBezTo>
                  <a:cubicBezTo>
                    <a:pt x="290" y="299"/>
                    <a:pt x="321" y="300"/>
                    <a:pt x="353" y="301"/>
                  </a:cubicBezTo>
                  <a:cubicBezTo>
                    <a:pt x="354" y="301"/>
                    <a:pt x="354" y="300"/>
                    <a:pt x="353" y="300"/>
                  </a:cubicBezTo>
                  <a:cubicBezTo>
                    <a:pt x="321" y="297"/>
                    <a:pt x="287" y="296"/>
                    <a:pt x="255" y="297"/>
                  </a:cubicBezTo>
                  <a:cubicBezTo>
                    <a:pt x="225" y="297"/>
                    <a:pt x="193" y="296"/>
                    <a:pt x="164" y="301"/>
                  </a:cubicBezTo>
                  <a:cubicBezTo>
                    <a:pt x="163" y="295"/>
                    <a:pt x="162" y="289"/>
                    <a:pt x="162" y="285"/>
                  </a:cubicBezTo>
                  <a:cubicBezTo>
                    <a:pt x="162" y="285"/>
                    <a:pt x="162" y="284"/>
                    <a:pt x="162" y="284"/>
                  </a:cubicBezTo>
                  <a:cubicBezTo>
                    <a:pt x="162" y="285"/>
                    <a:pt x="162" y="285"/>
                    <a:pt x="162" y="285"/>
                  </a:cubicBezTo>
                  <a:cubicBezTo>
                    <a:pt x="175" y="286"/>
                    <a:pt x="188" y="287"/>
                    <a:pt x="200" y="286"/>
                  </a:cubicBezTo>
                  <a:cubicBezTo>
                    <a:pt x="201" y="286"/>
                    <a:pt x="201" y="286"/>
                    <a:pt x="200" y="285"/>
                  </a:cubicBezTo>
                  <a:cubicBezTo>
                    <a:pt x="188" y="284"/>
                    <a:pt x="175" y="283"/>
                    <a:pt x="162" y="283"/>
                  </a:cubicBezTo>
                  <a:cubicBezTo>
                    <a:pt x="162" y="283"/>
                    <a:pt x="162" y="284"/>
                    <a:pt x="162" y="284"/>
                  </a:cubicBezTo>
                  <a:cubicBezTo>
                    <a:pt x="161" y="282"/>
                    <a:pt x="161" y="278"/>
                    <a:pt x="161" y="273"/>
                  </a:cubicBezTo>
                  <a:cubicBezTo>
                    <a:pt x="161" y="274"/>
                    <a:pt x="161" y="274"/>
                    <a:pt x="161" y="274"/>
                  </a:cubicBezTo>
                  <a:cubicBezTo>
                    <a:pt x="200" y="275"/>
                    <a:pt x="239" y="274"/>
                    <a:pt x="278" y="274"/>
                  </a:cubicBezTo>
                  <a:cubicBezTo>
                    <a:pt x="317" y="274"/>
                    <a:pt x="357" y="275"/>
                    <a:pt x="396" y="274"/>
                  </a:cubicBezTo>
                  <a:cubicBezTo>
                    <a:pt x="397" y="274"/>
                    <a:pt x="397" y="273"/>
                    <a:pt x="396" y="273"/>
                  </a:cubicBezTo>
                  <a:cubicBezTo>
                    <a:pt x="357" y="271"/>
                    <a:pt x="317" y="273"/>
                    <a:pt x="278" y="273"/>
                  </a:cubicBezTo>
                  <a:cubicBezTo>
                    <a:pt x="239" y="272"/>
                    <a:pt x="200" y="272"/>
                    <a:pt x="161" y="273"/>
                  </a:cubicBezTo>
                  <a:cubicBezTo>
                    <a:pt x="161" y="273"/>
                    <a:pt x="161" y="273"/>
                    <a:pt x="161" y="273"/>
                  </a:cubicBezTo>
                  <a:cubicBezTo>
                    <a:pt x="161" y="268"/>
                    <a:pt x="160" y="262"/>
                    <a:pt x="161" y="256"/>
                  </a:cubicBezTo>
                  <a:cubicBezTo>
                    <a:pt x="199" y="254"/>
                    <a:pt x="238" y="250"/>
                    <a:pt x="277" y="250"/>
                  </a:cubicBezTo>
                  <a:cubicBezTo>
                    <a:pt x="315" y="249"/>
                    <a:pt x="354" y="250"/>
                    <a:pt x="393" y="253"/>
                  </a:cubicBezTo>
                  <a:cubicBezTo>
                    <a:pt x="393" y="253"/>
                    <a:pt x="393" y="253"/>
                    <a:pt x="393" y="253"/>
                  </a:cubicBezTo>
                  <a:cubicBezTo>
                    <a:pt x="317" y="246"/>
                    <a:pt x="237" y="244"/>
                    <a:pt x="161" y="254"/>
                  </a:cubicBezTo>
                  <a:cubicBezTo>
                    <a:pt x="162" y="240"/>
                    <a:pt x="165" y="227"/>
                    <a:pt x="174" y="229"/>
                  </a:cubicBezTo>
                  <a:cubicBezTo>
                    <a:pt x="175" y="230"/>
                    <a:pt x="176" y="229"/>
                    <a:pt x="176" y="228"/>
                  </a:cubicBezTo>
                  <a:cubicBezTo>
                    <a:pt x="176" y="228"/>
                    <a:pt x="176" y="229"/>
                    <a:pt x="176" y="229"/>
                  </a:cubicBezTo>
                  <a:cubicBezTo>
                    <a:pt x="200" y="230"/>
                    <a:pt x="225" y="227"/>
                    <a:pt x="249" y="226"/>
                  </a:cubicBezTo>
                  <a:cubicBezTo>
                    <a:pt x="274" y="225"/>
                    <a:pt x="299" y="224"/>
                    <a:pt x="324" y="223"/>
                  </a:cubicBezTo>
                  <a:cubicBezTo>
                    <a:pt x="373" y="221"/>
                    <a:pt x="422" y="221"/>
                    <a:pt x="471" y="218"/>
                  </a:cubicBezTo>
                  <a:cubicBezTo>
                    <a:pt x="472" y="218"/>
                    <a:pt x="472" y="218"/>
                    <a:pt x="472" y="218"/>
                  </a:cubicBezTo>
                  <a:cubicBezTo>
                    <a:pt x="490" y="219"/>
                    <a:pt x="508" y="219"/>
                    <a:pt x="526" y="215"/>
                  </a:cubicBezTo>
                  <a:cubicBezTo>
                    <a:pt x="560" y="219"/>
                    <a:pt x="596" y="217"/>
                    <a:pt x="631" y="217"/>
                  </a:cubicBezTo>
                  <a:cubicBezTo>
                    <a:pt x="660" y="217"/>
                    <a:pt x="690" y="219"/>
                    <a:pt x="719" y="217"/>
                  </a:cubicBezTo>
                  <a:cubicBezTo>
                    <a:pt x="712" y="233"/>
                    <a:pt x="708" y="251"/>
                    <a:pt x="710" y="268"/>
                  </a:cubicBezTo>
                  <a:cubicBezTo>
                    <a:pt x="613" y="274"/>
                    <a:pt x="516" y="274"/>
                    <a:pt x="418" y="273"/>
                  </a:cubicBezTo>
                  <a:cubicBezTo>
                    <a:pt x="417" y="273"/>
                    <a:pt x="417" y="274"/>
                    <a:pt x="418" y="274"/>
                  </a:cubicBezTo>
                  <a:cubicBezTo>
                    <a:pt x="515" y="280"/>
                    <a:pt x="613" y="276"/>
                    <a:pt x="710" y="270"/>
                  </a:cubicBezTo>
                  <a:cubicBezTo>
                    <a:pt x="711" y="277"/>
                    <a:pt x="712" y="283"/>
                    <a:pt x="715" y="290"/>
                  </a:cubicBezTo>
                  <a:cubicBezTo>
                    <a:pt x="635" y="293"/>
                    <a:pt x="556" y="296"/>
                    <a:pt x="476" y="298"/>
                  </a:cubicBezTo>
                  <a:cubicBezTo>
                    <a:pt x="476" y="298"/>
                    <a:pt x="476" y="298"/>
                    <a:pt x="476" y="298"/>
                  </a:cubicBezTo>
                  <a:cubicBezTo>
                    <a:pt x="556" y="299"/>
                    <a:pt x="636" y="297"/>
                    <a:pt x="715" y="291"/>
                  </a:cubicBezTo>
                  <a:cubicBezTo>
                    <a:pt x="717" y="295"/>
                    <a:pt x="719" y="300"/>
                    <a:pt x="721" y="304"/>
                  </a:cubicBezTo>
                  <a:cubicBezTo>
                    <a:pt x="660" y="304"/>
                    <a:pt x="598" y="305"/>
                    <a:pt x="537" y="307"/>
                  </a:cubicBezTo>
                  <a:cubicBezTo>
                    <a:pt x="476" y="308"/>
                    <a:pt x="413" y="309"/>
                    <a:pt x="352" y="314"/>
                  </a:cubicBezTo>
                  <a:cubicBezTo>
                    <a:pt x="351" y="314"/>
                    <a:pt x="351" y="315"/>
                    <a:pt x="352" y="315"/>
                  </a:cubicBezTo>
                  <a:cubicBezTo>
                    <a:pt x="414" y="314"/>
                    <a:pt x="475" y="310"/>
                    <a:pt x="537" y="308"/>
                  </a:cubicBezTo>
                  <a:cubicBezTo>
                    <a:pt x="599" y="307"/>
                    <a:pt x="661" y="306"/>
                    <a:pt x="722" y="306"/>
                  </a:cubicBezTo>
                  <a:cubicBezTo>
                    <a:pt x="723" y="307"/>
                    <a:pt x="723" y="308"/>
                    <a:pt x="724" y="309"/>
                  </a:cubicBezTo>
                  <a:cubicBezTo>
                    <a:pt x="724" y="309"/>
                    <a:pt x="725" y="309"/>
                    <a:pt x="725" y="309"/>
                  </a:cubicBezTo>
                  <a:cubicBezTo>
                    <a:pt x="724" y="310"/>
                    <a:pt x="723" y="310"/>
                    <a:pt x="722" y="311"/>
                  </a:cubicBezTo>
                  <a:close/>
                  <a:moveTo>
                    <a:pt x="568" y="338"/>
                  </a:moveTo>
                  <a:cubicBezTo>
                    <a:pt x="558" y="348"/>
                    <a:pt x="548" y="359"/>
                    <a:pt x="538" y="370"/>
                  </a:cubicBezTo>
                  <a:cubicBezTo>
                    <a:pt x="529" y="379"/>
                    <a:pt x="518" y="388"/>
                    <a:pt x="513" y="400"/>
                  </a:cubicBezTo>
                  <a:cubicBezTo>
                    <a:pt x="513" y="400"/>
                    <a:pt x="514" y="401"/>
                    <a:pt x="514" y="400"/>
                  </a:cubicBezTo>
                  <a:cubicBezTo>
                    <a:pt x="520" y="388"/>
                    <a:pt x="533" y="378"/>
                    <a:pt x="542" y="368"/>
                  </a:cubicBezTo>
                  <a:cubicBezTo>
                    <a:pt x="552" y="358"/>
                    <a:pt x="561" y="348"/>
                    <a:pt x="570" y="338"/>
                  </a:cubicBezTo>
                  <a:cubicBezTo>
                    <a:pt x="583" y="339"/>
                    <a:pt x="595" y="339"/>
                    <a:pt x="608" y="339"/>
                  </a:cubicBezTo>
                  <a:cubicBezTo>
                    <a:pt x="579" y="359"/>
                    <a:pt x="553" y="384"/>
                    <a:pt x="531" y="410"/>
                  </a:cubicBezTo>
                  <a:cubicBezTo>
                    <a:pt x="530" y="410"/>
                    <a:pt x="531" y="411"/>
                    <a:pt x="531" y="411"/>
                  </a:cubicBezTo>
                  <a:cubicBezTo>
                    <a:pt x="556" y="385"/>
                    <a:pt x="582" y="362"/>
                    <a:pt x="609" y="339"/>
                  </a:cubicBezTo>
                  <a:cubicBezTo>
                    <a:pt x="609" y="339"/>
                    <a:pt x="609" y="339"/>
                    <a:pt x="609" y="339"/>
                  </a:cubicBezTo>
                  <a:cubicBezTo>
                    <a:pt x="618" y="339"/>
                    <a:pt x="626" y="339"/>
                    <a:pt x="634" y="339"/>
                  </a:cubicBezTo>
                  <a:cubicBezTo>
                    <a:pt x="608" y="362"/>
                    <a:pt x="583" y="385"/>
                    <a:pt x="557" y="409"/>
                  </a:cubicBezTo>
                  <a:cubicBezTo>
                    <a:pt x="557" y="410"/>
                    <a:pt x="558" y="410"/>
                    <a:pt x="558" y="410"/>
                  </a:cubicBezTo>
                  <a:cubicBezTo>
                    <a:pt x="585" y="387"/>
                    <a:pt x="611" y="364"/>
                    <a:pt x="637" y="339"/>
                  </a:cubicBezTo>
                  <a:cubicBezTo>
                    <a:pt x="653" y="339"/>
                    <a:pt x="669" y="339"/>
                    <a:pt x="685" y="337"/>
                  </a:cubicBezTo>
                  <a:cubicBezTo>
                    <a:pt x="687" y="337"/>
                    <a:pt x="690" y="337"/>
                    <a:pt x="692" y="337"/>
                  </a:cubicBezTo>
                  <a:cubicBezTo>
                    <a:pt x="662" y="364"/>
                    <a:pt x="629" y="386"/>
                    <a:pt x="596" y="410"/>
                  </a:cubicBezTo>
                  <a:cubicBezTo>
                    <a:pt x="566" y="432"/>
                    <a:pt x="532" y="453"/>
                    <a:pt x="504" y="479"/>
                  </a:cubicBezTo>
                  <a:cubicBezTo>
                    <a:pt x="506" y="475"/>
                    <a:pt x="507" y="470"/>
                    <a:pt x="508" y="466"/>
                  </a:cubicBezTo>
                  <a:cubicBezTo>
                    <a:pt x="550" y="437"/>
                    <a:pt x="590" y="406"/>
                    <a:pt x="628" y="372"/>
                  </a:cubicBezTo>
                  <a:cubicBezTo>
                    <a:pt x="628" y="372"/>
                    <a:pt x="627" y="371"/>
                    <a:pt x="627" y="371"/>
                  </a:cubicBezTo>
                  <a:cubicBezTo>
                    <a:pt x="588" y="403"/>
                    <a:pt x="549" y="434"/>
                    <a:pt x="509" y="464"/>
                  </a:cubicBezTo>
                  <a:cubicBezTo>
                    <a:pt x="510" y="457"/>
                    <a:pt x="511" y="450"/>
                    <a:pt x="512" y="443"/>
                  </a:cubicBezTo>
                  <a:cubicBezTo>
                    <a:pt x="512" y="443"/>
                    <a:pt x="512" y="444"/>
                    <a:pt x="513" y="443"/>
                  </a:cubicBezTo>
                  <a:cubicBezTo>
                    <a:pt x="533" y="426"/>
                    <a:pt x="552" y="407"/>
                    <a:pt x="570" y="387"/>
                  </a:cubicBezTo>
                  <a:cubicBezTo>
                    <a:pt x="570" y="387"/>
                    <a:pt x="569" y="386"/>
                    <a:pt x="569" y="386"/>
                  </a:cubicBezTo>
                  <a:cubicBezTo>
                    <a:pt x="550" y="405"/>
                    <a:pt x="531" y="424"/>
                    <a:pt x="512" y="442"/>
                  </a:cubicBezTo>
                  <a:cubicBezTo>
                    <a:pt x="512" y="442"/>
                    <a:pt x="512" y="443"/>
                    <a:pt x="512" y="443"/>
                  </a:cubicBezTo>
                  <a:cubicBezTo>
                    <a:pt x="512" y="437"/>
                    <a:pt x="512" y="431"/>
                    <a:pt x="512" y="425"/>
                  </a:cubicBezTo>
                  <a:cubicBezTo>
                    <a:pt x="512" y="422"/>
                    <a:pt x="512" y="420"/>
                    <a:pt x="512" y="417"/>
                  </a:cubicBezTo>
                  <a:cubicBezTo>
                    <a:pt x="523" y="404"/>
                    <a:pt x="535" y="391"/>
                    <a:pt x="547" y="378"/>
                  </a:cubicBezTo>
                  <a:cubicBezTo>
                    <a:pt x="547" y="377"/>
                    <a:pt x="546" y="376"/>
                    <a:pt x="546" y="377"/>
                  </a:cubicBezTo>
                  <a:cubicBezTo>
                    <a:pt x="533" y="388"/>
                    <a:pt x="522" y="401"/>
                    <a:pt x="512" y="415"/>
                  </a:cubicBezTo>
                  <a:cubicBezTo>
                    <a:pt x="511" y="407"/>
                    <a:pt x="510" y="400"/>
                    <a:pt x="508" y="393"/>
                  </a:cubicBezTo>
                  <a:cubicBezTo>
                    <a:pt x="518" y="383"/>
                    <a:pt x="527" y="373"/>
                    <a:pt x="536" y="362"/>
                  </a:cubicBezTo>
                  <a:cubicBezTo>
                    <a:pt x="536" y="362"/>
                    <a:pt x="535" y="361"/>
                    <a:pt x="535" y="362"/>
                  </a:cubicBezTo>
                  <a:cubicBezTo>
                    <a:pt x="525" y="371"/>
                    <a:pt x="516" y="381"/>
                    <a:pt x="508" y="392"/>
                  </a:cubicBezTo>
                  <a:cubicBezTo>
                    <a:pt x="507" y="390"/>
                    <a:pt x="506" y="387"/>
                    <a:pt x="505" y="385"/>
                  </a:cubicBezTo>
                  <a:cubicBezTo>
                    <a:pt x="519" y="370"/>
                    <a:pt x="533" y="354"/>
                    <a:pt x="545" y="338"/>
                  </a:cubicBezTo>
                  <a:cubicBezTo>
                    <a:pt x="553" y="338"/>
                    <a:pt x="561" y="338"/>
                    <a:pt x="568" y="338"/>
                  </a:cubicBezTo>
                  <a:close/>
                  <a:moveTo>
                    <a:pt x="522" y="338"/>
                  </a:moveTo>
                  <a:cubicBezTo>
                    <a:pt x="522" y="338"/>
                    <a:pt x="522" y="338"/>
                    <a:pt x="522" y="337"/>
                  </a:cubicBezTo>
                  <a:cubicBezTo>
                    <a:pt x="529" y="337"/>
                    <a:pt x="536" y="338"/>
                    <a:pt x="542" y="338"/>
                  </a:cubicBezTo>
                  <a:cubicBezTo>
                    <a:pt x="529" y="352"/>
                    <a:pt x="517" y="368"/>
                    <a:pt x="504" y="384"/>
                  </a:cubicBezTo>
                  <a:cubicBezTo>
                    <a:pt x="503" y="381"/>
                    <a:pt x="502" y="377"/>
                    <a:pt x="500" y="374"/>
                  </a:cubicBezTo>
                  <a:cubicBezTo>
                    <a:pt x="508" y="364"/>
                    <a:pt x="516" y="354"/>
                    <a:pt x="524" y="343"/>
                  </a:cubicBezTo>
                  <a:cubicBezTo>
                    <a:pt x="525" y="343"/>
                    <a:pt x="524" y="342"/>
                    <a:pt x="524" y="342"/>
                  </a:cubicBezTo>
                  <a:cubicBezTo>
                    <a:pt x="515" y="352"/>
                    <a:pt x="507" y="363"/>
                    <a:pt x="499" y="374"/>
                  </a:cubicBezTo>
                  <a:cubicBezTo>
                    <a:pt x="498" y="372"/>
                    <a:pt x="497" y="370"/>
                    <a:pt x="495" y="368"/>
                  </a:cubicBezTo>
                  <a:cubicBezTo>
                    <a:pt x="496" y="368"/>
                    <a:pt x="497" y="367"/>
                    <a:pt x="498" y="366"/>
                  </a:cubicBezTo>
                  <a:cubicBezTo>
                    <a:pt x="500" y="359"/>
                    <a:pt x="503" y="354"/>
                    <a:pt x="508" y="349"/>
                  </a:cubicBezTo>
                  <a:cubicBezTo>
                    <a:pt x="511" y="346"/>
                    <a:pt x="513" y="344"/>
                    <a:pt x="516" y="343"/>
                  </a:cubicBezTo>
                  <a:cubicBezTo>
                    <a:pt x="518" y="341"/>
                    <a:pt x="520" y="340"/>
                    <a:pt x="522" y="338"/>
                  </a:cubicBezTo>
                  <a:close/>
                  <a:moveTo>
                    <a:pt x="514" y="337"/>
                  </a:moveTo>
                  <a:cubicBezTo>
                    <a:pt x="510" y="340"/>
                    <a:pt x="506" y="343"/>
                    <a:pt x="504" y="345"/>
                  </a:cubicBezTo>
                  <a:cubicBezTo>
                    <a:pt x="499" y="351"/>
                    <a:pt x="496" y="357"/>
                    <a:pt x="494" y="364"/>
                  </a:cubicBezTo>
                  <a:cubicBezTo>
                    <a:pt x="459" y="354"/>
                    <a:pt x="424" y="345"/>
                    <a:pt x="388" y="341"/>
                  </a:cubicBezTo>
                  <a:cubicBezTo>
                    <a:pt x="430" y="339"/>
                    <a:pt x="472" y="338"/>
                    <a:pt x="514" y="337"/>
                  </a:cubicBezTo>
                  <a:close/>
                  <a:moveTo>
                    <a:pt x="152" y="318"/>
                  </a:moveTo>
                  <a:cubicBezTo>
                    <a:pt x="156" y="326"/>
                    <a:pt x="160" y="335"/>
                    <a:pt x="167" y="340"/>
                  </a:cubicBezTo>
                  <a:cubicBezTo>
                    <a:pt x="172" y="348"/>
                    <a:pt x="179" y="351"/>
                    <a:pt x="186" y="344"/>
                  </a:cubicBezTo>
                  <a:cubicBezTo>
                    <a:pt x="186" y="344"/>
                    <a:pt x="186" y="344"/>
                    <a:pt x="186" y="344"/>
                  </a:cubicBezTo>
                  <a:cubicBezTo>
                    <a:pt x="186" y="344"/>
                    <a:pt x="186" y="345"/>
                    <a:pt x="187" y="345"/>
                  </a:cubicBezTo>
                  <a:cubicBezTo>
                    <a:pt x="208" y="355"/>
                    <a:pt x="232" y="352"/>
                    <a:pt x="255" y="350"/>
                  </a:cubicBezTo>
                  <a:cubicBezTo>
                    <a:pt x="283" y="348"/>
                    <a:pt x="311" y="345"/>
                    <a:pt x="339" y="344"/>
                  </a:cubicBezTo>
                  <a:cubicBezTo>
                    <a:pt x="352" y="343"/>
                    <a:pt x="366" y="342"/>
                    <a:pt x="379" y="342"/>
                  </a:cubicBezTo>
                  <a:cubicBezTo>
                    <a:pt x="379" y="342"/>
                    <a:pt x="379" y="342"/>
                    <a:pt x="379" y="342"/>
                  </a:cubicBezTo>
                  <a:cubicBezTo>
                    <a:pt x="418" y="349"/>
                    <a:pt x="455" y="356"/>
                    <a:pt x="492" y="367"/>
                  </a:cubicBezTo>
                  <a:cubicBezTo>
                    <a:pt x="492" y="368"/>
                    <a:pt x="492" y="368"/>
                    <a:pt x="492" y="369"/>
                  </a:cubicBezTo>
                  <a:cubicBezTo>
                    <a:pt x="496" y="374"/>
                    <a:pt x="500" y="380"/>
                    <a:pt x="503" y="386"/>
                  </a:cubicBezTo>
                  <a:cubicBezTo>
                    <a:pt x="503" y="386"/>
                    <a:pt x="503" y="387"/>
                    <a:pt x="503" y="387"/>
                  </a:cubicBezTo>
                  <a:cubicBezTo>
                    <a:pt x="504" y="389"/>
                    <a:pt x="505" y="391"/>
                    <a:pt x="506" y="394"/>
                  </a:cubicBezTo>
                  <a:cubicBezTo>
                    <a:pt x="506" y="394"/>
                    <a:pt x="506" y="394"/>
                    <a:pt x="506" y="394"/>
                  </a:cubicBezTo>
                  <a:cubicBezTo>
                    <a:pt x="506" y="394"/>
                    <a:pt x="506" y="394"/>
                    <a:pt x="506" y="394"/>
                  </a:cubicBezTo>
                  <a:cubicBezTo>
                    <a:pt x="505" y="394"/>
                    <a:pt x="506" y="395"/>
                    <a:pt x="506" y="395"/>
                  </a:cubicBezTo>
                  <a:cubicBezTo>
                    <a:pt x="507" y="399"/>
                    <a:pt x="508" y="402"/>
                    <a:pt x="508" y="406"/>
                  </a:cubicBezTo>
                  <a:cubicBezTo>
                    <a:pt x="445" y="398"/>
                    <a:pt x="381" y="390"/>
                    <a:pt x="318" y="383"/>
                  </a:cubicBezTo>
                  <a:cubicBezTo>
                    <a:pt x="317" y="383"/>
                    <a:pt x="317" y="383"/>
                    <a:pt x="317" y="383"/>
                  </a:cubicBezTo>
                  <a:cubicBezTo>
                    <a:pt x="381" y="394"/>
                    <a:pt x="444" y="401"/>
                    <a:pt x="508" y="408"/>
                  </a:cubicBezTo>
                  <a:cubicBezTo>
                    <a:pt x="508" y="414"/>
                    <a:pt x="508" y="421"/>
                    <a:pt x="508" y="427"/>
                  </a:cubicBezTo>
                  <a:cubicBezTo>
                    <a:pt x="508" y="441"/>
                    <a:pt x="507" y="454"/>
                    <a:pt x="504" y="467"/>
                  </a:cubicBezTo>
                  <a:cubicBezTo>
                    <a:pt x="504" y="467"/>
                    <a:pt x="504" y="467"/>
                    <a:pt x="504" y="467"/>
                  </a:cubicBezTo>
                  <a:cubicBezTo>
                    <a:pt x="504" y="468"/>
                    <a:pt x="504" y="468"/>
                    <a:pt x="504" y="468"/>
                  </a:cubicBezTo>
                  <a:cubicBezTo>
                    <a:pt x="503" y="472"/>
                    <a:pt x="502" y="476"/>
                    <a:pt x="501" y="480"/>
                  </a:cubicBezTo>
                  <a:cubicBezTo>
                    <a:pt x="501" y="480"/>
                    <a:pt x="500" y="479"/>
                    <a:pt x="500" y="479"/>
                  </a:cubicBezTo>
                  <a:cubicBezTo>
                    <a:pt x="429" y="473"/>
                    <a:pt x="359" y="462"/>
                    <a:pt x="288" y="456"/>
                  </a:cubicBezTo>
                  <a:cubicBezTo>
                    <a:pt x="254" y="453"/>
                    <a:pt x="219" y="450"/>
                    <a:pt x="184" y="447"/>
                  </a:cubicBezTo>
                  <a:cubicBezTo>
                    <a:pt x="148" y="445"/>
                    <a:pt x="113" y="441"/>
                    <a:pt x="77" y="441"/>
                  </a:cubicBezTo>
                  <a:cubicBezTo>
                    <a:pt x="77" y="440"/>
                    <a:pt x="77" y="440"/>
                    <a:pt x="77" y="440"/>
                  </a:cubicBezTo>
                  <a:cubicBezTo>
                    <a:pt x="76" y="437"/>
                    <a:pt x="73" y="434"/>
                    <a:pt x="69" y="433"/>
                  </a:cubicBezTo>
                  <a:cubicBezTo>
                    <a:pt x="68" y="432"/>
                    <a:pt x="66" y="432"/>
                    <a:pt x="64" y="432"/>
                  </a:cubicBezTo>
                  <a:cubicBezTo>
                    <a:pt x="62" y="432"/>
                    <a:pt x="61" y="432"/>
                    <a:pt x="59" y="433"/>
                  </a:cubicBezTo>
                  <a:cubicBezTo>
                    <a:pt x="61" y="424"/>
                    <a:pt x="63" y="416"/>
                    <a:pt x="63" y="408"/>
                  </a:cubicBezTo>
                  <a:cubicBezTo>
                    <a:pt x="80" y="408"/>
                    <a:pt x="97" y="409"/>
                    <a:pt x="113" y="412"/>
                  </a:cubicBezTo>
                  <a:cubicBezTo>
                    <a:pt x="114" y="412"/>
                    <a:pt x="114" y="411"/>
                    <a:pt x="113" y="410"/>
                  </a:cubicBezTo>
                  <a:cubicBezTo>
                    <a:pt x="97" y="407"/>
                    <a:pt x="80" y="406"/>
                    <a:pt x="64" y="407"/>
                  </a:cubicBezTo>
                  <a:cubicBezTo>
                    <a:pt x="64" y="404"/>
                    <a:pt x="64" y="401"/>
                    <a:pt x="64" y="398"/>
                  </a:cubicBezTo>
                  <a:cubicBezTo>
                    <a:pt x="135" y="399"/>
                    <a:pt x="205" y="404"/>
                    <a:pt x="276" y="413"/>
                  </a:cubicBezTo>
                  <a:cubicBezTo>
                    <a:pt x="348" y="422"/>
                    <a:pt x="419" y="434"/>
                    <a:pt x="491" y="439"/>
                  </a:cubicBezTo>
                  <a:cubicBezTo>
                    <a:pt x="492" y="439"/>
                    <a:pt x="492" y="438"/>
                    <a:pt x="491" y="438"/>
                  </a:cubicBezTo>
                  <a:cubicBezTo>
                    <a:pt x="419" y="431"/>
                    <a:pt x="348" y="421"/>
                    <a:pt x="276" y="412"/>
                  </a:cubicBezTo>
                  <a:cubicBezTo>
                    <a:pt x="206" y="403"/>
                    <a:pt x="135" y="394"/>
                    <a:pt x="64" y="397"/>
                  </a:cubicBezTo>
                  <a:cubicBezTo>
                    <a:pt x="64" y="391"/>
                    <a:pt x="64" y="386"/>
                    <a:pt x="64" y="381"/>
                  </a:cubicBezTo>
                  <a:cubicBezTo>
                    <a:pt x="126" y="390"/>
                    <a:pt x="191" y="393"/>
                    <a:pt x="254" y="392"/>
                  </a:cubicBezTo>
                  <a:cubicBezTo>
                    <a:pt x="254" y="392"/>
                    <a:pt x="254" y="391"/>
                    <a:pt x="254" y="391"/>
                  </a:cubicBezTo>
                  <a:cubicBezTo>
                    <a:pt x="222" y="390"/>
                    <a:pt x="190" y="389"/>
                    <a:pt x="158" y="387"/>
                  </a:cubicBezTo>
                  <a:cubicBezTo>
                    <a:pt x="126" y="386"/>
                    <a:pt x="95" y="382"/>
                    <a:pt x="64" y="379"/>
                  </a:cubicBezTo>
                  <a:cubicBezTo>
                    <a:pt x="63" y="374"/>
                    <a:pt x="63" y="368"/>
                    <a:pt x="62" y="363"/>
                  </a:cubicBezTo>
                  <a:cubicBezTo>
                    <a:pt x="61" y="347"/>
                    <a:pt x="60" y="331"/>
                    <a:pt x="55" y="317"/>
                  </a:cubicBezTo>
                  <a:cubicBezTo>
                    <a:pt x="77" y="322"/>
                    <a:pt x="100" y="326"/>
                    <a:pt x="123" y="328"/>
                  </a:cubicBezTo>
                  <a:cubicBezTo>
                    <a:pt x="123" y="328"/>
                    <a:pt x="123" y="327"/>
                    <a:pt x="123" y="327"/>
                  </a:cubicBezTo>
                  <a:cubicBezTo>
                    <a:pt x="99" y="324"/>
                    <a:pt x="77" y="320"/>
                    <a:pt x="54" y="315"/>
                  </a:cubicBezTo>
                  <a:cubicBezTo>
                    <a:pt x="53" y="313"/>
                    <a:pt x="51" y="310"/>
                    <a:pt x="50" y="307"/>
                  </a:cubicBezTo>
                  <a:cubicBezTo>
                    <a:pt x="50" y="307"/>
                    <a:pt x="50" y="306"/>
                    <a:pt x="50" y="305"/>
                  </a:cubicBezTo>
                  <a:cubicBezTo>
                    <a:pt x="68" y="308"/>
                    <a:pt x="85" y="310"/>
                    <a:pt x="103" y="313"/>
                  </a:cubicBezTo>
                  <a:cubicBezTo>
                    <a:pt x="119" y="315"/>
                    <a:pt x="135" y="318"/>
                    <a:pt x="152" y="318"/>
                  </a:cubicBezTo>
                  <a:cubicBezTo>
                    <a:pt x="152" y="318"/>
                    <a:pt x="152" y="318"/>
                    <a:pt x="152" y="318"/>
                  </a:cubicBezTo>
                  <a:close/>
                  <a:moveTo>
                    <a:pt x="55" y="369"/>
                  </a:moveTo>
                  <a:cubicBezTo>
                    <a:pt x="55" y="362"/>
                    <a:pt x="54" y="354"/>
                    <a:pt x="53" y="347"/>
                  </a:cubicBezTo>
                  <a:cubicBezTo>
                    <a:pt x="52" y="341"/>
                    <a:pt x="42" y="314"/>
                    <a:pt x="47" y="308"/>
                  </a:cubicBezTo>
                  <a:cubicBezTo>
                    <a:pt x="57" y="326"/>
                    <a:pt x="59" y="348"/>
                    <a:pt x="60" y="369"/>
                  </a:cubicBezTo>
                  <a:cubicBezTo>
                    <a:pt x="61" y="378"/>
                    <a:pt x="61" y="387"/>
                    <a:pt x="61" y="397"/>
                  </a:cubicBezTo>
                  <a:cubicBezTo>
                    <a:pt x="60" y="397"/>
                    <a:pt x="60" y="397"/>
                    <a:pt x="61" y="398"/>
                  </a:cubicBezTo>
                  <a:cubicBezTo>
                    <a:pt x="60" y="409"/>
                    <a:pt x="59" y="420"/>
                    <a:pt x="56" y="432"/>
                  </a:cubicBezTo>
                  <a:cubicBezTo>
                    <a:pt x="45" y="425"/>
                    <a:pt x="52" y="407"/>
                    <a:pt x="54" y="397"/>
                  </a:cubicBezTo>
                  <a:cubicBezTo>
                    <a:pt x="55" y="388"/>
                    <a:pt x="55" y="378"/>
                    <a:pt x="55" y="369"/>
                  </a:cubicBezTo>
                  <a:close/>
                  <a:moveTo>
                    <a:pt x="35" y="334"/>
                  </a:moveTo>
                  <a:cubicBezTo>
                    <a:pt x="36" y="320"/>
                    <a:pt x="38" y="306"/>
                    <a:pt x="51" y="299"/>
                  </a:cubicBezTo>
                  <a:cubicBezTo>
                    <a:pt x="59" y="294"/>
                    <a:pt x="69" y="291"/>
                    <a:pt x="78" y="288"/>
                  </a:cubicBezTo>
                  <a:cubicBezTo>
                    <a:pt x="92" y="282"/>
                    <a:pt x="107" y="276"/>
                    <a:pt x="121" y="269"/>
                  </a:cubicBezTo>
                  <a:cubicBezTo>
                    <a:pt x="121" y="269"/>
                    <a:pt x="121" y="269"/>
                    <a:pt x="121" y="269"/>
                  </a:cubicBezTo>
                  <a:cubicBezTo>
                    <a:pt x="123" y="271"/>
                    <a:pt x="125" y="274"/>
                    <a:pt x="126" y="276"/>
                  </a:cubicBezTo>
                  <a:cubicBezTo>
                    <a:pt x="134" y="289"/>
                    <a:pt x="142" y="302"/>
                    <a:pt x="150" y="315"/>
                  </a:cubicBezTo>
                  <a:cubicBezTo>
                    <a:pt x="115" y="313"/>
                    <a:pt x="81" y="304"/>
                    <a:pt x="47" y="303"/>
                  </a:cubicBezTo>
                  <a:cubicBezTo>
                    <a:pt x="46" y="303"/>
                    <a:pt x="46" y="304"/>
                    <a:pt x="46" y="305"/>
                  </a:cubicBezTo>
                  <a:cubicBezTo>
                    <a:pt x="41" y="305"/>
                    <a:pt x="39" y="310"/>
                    <a:pt x="40" y="316"/>
                  </a:cubicBezTo>
                  <a:cubicBezTo>
                    <a:pt x="41" y="323"/>
                    <a:pt x="45" y="331"/>
                    <a:pt x="46" y="337"/>
                  </a:cubicBezTo>
                  <a:cubicBezTo>
                    <a:pt x="49" y="348"/>
                    <a:pt x="51" y="359"/>
                    <a:pt x="51" y="369"/>
                  </a:cubicBezTo>
                  <a:cubicBezTo>
                    <a:pt x="52" y="380"/>
                    <a:pt x="51" y="391"/>
                    <a:pt x="49" y="401"/>
                  </a:cubicBezTo>
                  <a:cubicBezTo>
                    <a:pt x="48" y="408"/>
                    <a:pt x="45" y="415"/>
                    <a:pt x="45" y="421"/>
                  </a:cubicBezTo>
                  <a:cubicBezTo>
                    <a:pt x="45" y="429"/>
                    <a:pt x="48" y="434"/>
                    <a:pt x="55" y="435"/>
                  </a:cubicBezTo>
                  <a:cubicBezTo>
                    <a:pt x="55" y="436"/>
                    <a:pt x="58" y="437"/>
                    <a:pt x="58" y="435"/>
                  </a:cubicBezTo>
                  <a:cubicBezTo>
                    <a:pt x="60" y="435"/>
                    <a:pt x="62" y="435"/>
                    <a:pt x="64" y="435"/>
                  </a:cubicBezTo>
                  <a:cubicBezTo>
                    <a:pt x="69" y="435"/>
                    <a:pt x="71" y="438"/>
                    <a:pt x="75" y="442"/>
                  </a:cubicBezTo>
                  <a:cubicBezTo>
                    <a:pt x="75" y="442"/>
                    <a:pt x="75" y="442"/>
                    <a:pt x="76" y="442"/>
                  </a:cubicBezTo>
                  <a:cubicBezTo>
                    <a:pt x="76" y="442"/>
                    <a:pt x="76" y="442"/>
                    <a:pt x="76" y="442"/>
                  </a:cubicBezTo>
                  <a:cubicBezTo>
                    <a:pt x="145" y="452"/>
                    <a:pt x="216" y="453"/>
                    <a:pt x="285" y="460"/>
                  </a:cubicBezTo>
                  <a:cubicBezTo>
                    <a:pt x="357" y="466"/>
                    <a:pt x="428" y="479"/>
                    <a:pt x="499" y="484"/>
                  </a:cubicBezTo>
                  <a:cubicBezTo>
                    <a:pt x="499" y="484"/>
                    <a:pt x="499" y="485"/>
                    <a:pt x="499" y="485"/>
                  </a:cubicBezTo>
                  <a:cubicBezTo>
                    <a:pt x="498" y="486"/>
                    <a:pt x="500" y="487"/>
                    <a:pt x="501" y="486"/>
                  </a:cubicBezTo>
                  <a:cubicBezTo>
                    <a:pt x="501" y="485"/>
                    <a:pt x="501" y="484"/>
                    <a:pt x="502" y="484"/>
                  </a:cubicBezTo>
                  <a:cubicBezTo>
                    <a:pt x="539" y="463"/>
                    <a:pt x="572" y="434"/>
                    <a:pt x="606" y="409"/>
                  </a:cubicBezTo>
                  <a:cubicBezTo>
                    <a:pt x="638" y="386"/>
                    <a:pt x="670" y="364"/>
                    <a:pt x="698" y="338"/>
                  </a:cubicBezTo>
                  <a:cubicBezTo>
                    <a:pt x="699" y="338"/>
                    <a:pt x="699" y="337"/>
                    <a:pt x="699" y="336"/>
                  </a:cubicBezTo>
                  <a:cubicBezTo>
                    <a:pt x="706" y="335"/>
                    <a:pt x="713" y="334"/>
                    <a:pt x="719" y="333"/>
                  </a:cubicBezTo>
                  <a:cubicBezTo>
                    <a:pt x="720" y="333"/>
                    <a:pt x="721" y="333"/>
                    <a:pt x="721" y="333"/>
                  </a:cubicBezTo>
                  <a:cubicBezTo>
                    <a:pt x="687" y="357"/>
                    <a:pt x="654" y="383"/>
                    <a:pt x="621" y="410"/>
                  </a:cubicBezTo>
                  <a:cubicBezTo>
                    <a:pt x="586" y="437"/>
                    <a:pt x="550" y="465"/>
                    <a:pt x="518" y="496"/>
                  </a:cubicBezTo>
                  <a:cubicBezTo>
                    <a:pt x="517" y="496"/>
                    <a:pt x="517" y="496"/>
                    <a:pt x="516" y="496"/>
                  </a:cubicBezTo>
                  <a:cubicBezTo>
                    <a:pt x="497" y="503"/>
                    <a:pt x="471" y="493"/>
                    <a:pt x="451" y="490"/>
                  </a:cubicBezTo>
                  <a:cubicBezTo>
                    <a:pt x="432" y="487"/>
                    <a:pt x="413" y="484"/>
                    <a:pt x="395" y="481"/>
                  </a:cubicBezTo>
                  <a:cubicBezTo>
                    <a:pt x="358" y="476"/>
                    <a:pt x="321" y="471"/>
                    <a:pt x="284" y="466"/>
                  </a:cubicBezTo>
                  <a:cubicBezTo>
                    <a:pt x="246" y="462"/>
                    <a:pt x="208" y="457"/>
                    <a:pt x="170" y="454"/>
                  </a:cubicBezTo>
                  <a:cubicBezTo>
                    <a:pt x="150" y="452"/>
                    <a:pt x="130" y="450"/>
                    <a:pt x="110" y="450"/>
                  </a:cubicBezTo>
                  <a:cubicBezTo>
                    <a:pt x="93" y="450"/>
                    <a:pt x="75" y="453"/>
                    <a:pt x="61" y="443"/>
                  </a:cubicBezTo>
                  <a:cubicBezTo>
                    <a:pt x="61" y="443"/>
                    <a:pt x="61" y="443"/>
                    <a:pt x="61" y="442"/>
                  </a:cubicBezTo>
                  <a:cubicBezTo>
                    <a:pt x="63" y="442"/>
                    <a:pt x="62" y="439"/>
                    <a:pt x="60" y="440"/>
                  </a:cubicBezTo>
                  <a:cubicBezTo>
                    <a:pt x="50" y="443"/>
                    <a:pt x="42" y="434"/>
                    <a:pt x="38" y="426"/>
                  </a:cubicBezTo>
                  <a:cubicBezTo>
                    <a:pt x="36" y="421"/>
                    <a:pt x="36" y="414"/>
                    <a:pt x="35" y="409"/>
                  </a:cubicBezTo>
                  <a:cubicBezTo>
                    <a:pt x="35" y="401"/>
                    <a:pt x="34" y="393"/>
                    <a:pt x="34" y="386"/>
                  </a:cubicBezTo>
                  <a:cubicBezTo>
                    <a:pt x="33" y="368"/>
                    <a:pt x="34" y="351"/>
                    <a:pt x="35" y="334"/>
                  </a:cubicBezTo>
                  <a:close/>
                  <a:moveTo>
                    <a:pt x="861" y="461"/>
                  </a:moveTo>
                  <a:cubicBezTo>
                    <a:pt x="861" y="461"/>
                    <a:pt x="862" y="461"/>
                    <a:pt x="862" y="461"/>
                  </a:cubicBezTo>
                  <a:cubicBezTo>
                    <a:pt x="862" y="461"/>
                    <a:pt x="862" y="461"/>
                    <a:pt x="862" y="461"/>
                  </a:cubicBezTo>
                  <a:cubicBezTo>
                    <a:pt x="863" y="465"/>
                    <a:pt x="863" y="469"/>
                    <a:pt x="863" y="473"/>
                  </a:cubicBezTo>
                  <a:cubicBezTo>
                    <a:pt x="859" y="476"/>
                    <a:pt x="855" y="478"/>
                    <a:pt x="850" y="479"/>
                  </a:cubicBezTo>
                  <a:cubicBezTo>
                    <a:pt x="846" y="480"/>
                    <a:pt x="842" y="481"/>
                    <a:pt x="838" y="482"/>
                  </a:cubicBezTo>
                  <a:cubicBezTo>
                    <a:pt x="832" y="483"/>
                    <a:pt x="825" y="485"/>
                    <a:pt x="819" y="487"/>
                  </a:cubicBezTo>
                  <a:cubicBezTo>
                    <a:pt x="802" y="494"/>
                    <a:pt x="785" y="503"/>
                    <a:pt x="768" y="510"/>
                  </a:cubicBezTo>
                  <a:cubicBezTo>
                    <a:pt x="732" y="525"/>
                    <a:pt x="696" y="540"/>
                    <a:pt x="660" y="555"/>
                  </a:cubicBezTo>
                  <a:cubicBezTo>
                    <a:pt x="592" y="583"/>
                    <a:pt x="524" y="613"/>
                    <a:pt x="452" y="631"/>
                  </a:cubicBezTo>
                  <a:cubicBezTo>
                    <a:pt x="452" y="631"/>
                    <a:pt x="451" y="631"/>
                    <a:pt x="451" y="631"/>
                  </a:cubicBezTo>
                  <a:cubicBezTo>
                    <a:pt x="379" y="620"/>
                    <a:pt x="312" y="593"/>
                    <a:pt x="242" y="573"/>
                  </a:cubicBezTo>
                  <a:cubicBezTo>
                    <a:pt x="207" y="562"/>
                    <a:pt x="172" y="554"/>
                    <a:pt x="137" y="546"/>
                  </a:cubicBezTo>
                  <a:cubicBezTo>
                    <a:pt x="100" y="537"/>
                    <a:pt x="65" y="524"/>
                    <a:pt x="29" y="516"/>
                  </a:cubicBezTo>
                  <a:cubicBezTo>
                    <a:pt x="31" y="515"/>
                    <a:pt x="30" y="512"/>
                    <a:pt x="28" y="512"/>
                  </a:cubicBezTo>
                  <a:cubicBezTo>
                    <a:pt x="23" y="510"/>
                    <a:pt x="17" y="508"/>
                    <a:pt x="12" y="506"/>
                  </a:cubicBezTo>
                  <a:cubicBezTo>
                    <a:pt x="10" y="501"/>
                    <a:pt x="9" y="496"/>
                    <a:pt x="8" y="492"/>
                  </a:cubicBezTo>
                  <a:cubicBezTo>
                    <a:pt x="8" y="488"/>
                    <a:pt x="8" y="485"/>
                    <a:pt x="8" y="482"/>
                  </a:cubicBezTo>
                  <a:cubicBezTo>
                    <a:pt x="9" y="472"/>
                    <a:pt x="9" y="462"/>
                    <a:pt x="10" y="452"/>
                  </a:cubicBezTo>
                  <a:cubicBezTo>
                    <a:pt x="11" y="436"/>
                    <a:pt x="11" y="394"/>
                    <a:pt x="29" y="387"/>
                  </a:cubicBezTo>
                  <a:cubicBezTo>
                    <a:pt x="29" y="391"/>
                    <a:pt x="29" y="394"/>
                    <a:pt x="29" y="398"/>
                  </a:cubicBezTo>
                  <a:cubicBezTo>
                    <a:pt x="29" y="398"/>
                    <a:pt x="29" y="398"/>
                    <a:pt x="28" y="398"/>
                  </a:cubicBezTo>
                  <a:cubicBezTo>
                    <a:pt x="28" y="399"/>
                    <a:pt x="28" y="399"/>
                    <a:pt x="28" y="400"/>
                  </a:cubicBezTo>
                  <a:cubicBezTo>
                    <a:pt x="28" y="399"/>
                    <a:pt x="28" y="399"/>
                    <a:pt x="27" y="399"/>
                  </a:cubicBezTo>
                  <a:cubicBezTo>
                    <a:pt x="23" y="398"/>
                    <a:pt x="22" y="400"/>
                    <a:pt x="21" y="403"/>
                  </a:cubicBezTo>
                  <a:cubicBezTo>
                    <a:pt x="18" y="408"/>
                    <a:pt x="19" y="416"/>
                    <a:pt x="19" y="421"/>
                  </a:cubicBezTo>
                  <a:cubicBezTo>
                    <a:pt x="18" y="430"/>
                    <a:pt x="18" y="440"/>
                    <a:pt x="17" y="449"/>
                  </a:cubicBezTo>
                  <a:cubicBezTo>
                    <a:pt x="16" y="464"/>
                    <a:pt x="12" y="481"/>
                    <a:pt x="14" y="496"/>
                  </a:cubicBezTo>
                  <a:cubicBezTo>
                    <a:pt x="15" y="503"/>
                    <a:pt x="17" y="507"/>
                    <a:pt x="24" y="507"/>
                  </a:cubicBezTo>
                  <a:cubicBezTo>
                    <a:pt x="24" y="507"/>
                    <a:pt x="25" y="507"/>
                    <a:pt x="25" y="507"/>
                  </a:cubicBezTo>
                  <a:cubicBezTo>
                    <a:pt x="26" y="507"/>
                    <a:pt x="26" y="506"/>
                    <a:pt x="26" y="506"/>
                  </a:cubicBezTo>
                  <a:cubicBezTo>
                    <a:pt x="91" y="535"/>
                    <a:pt x="165" y="542"/>
                    <a:pt x="233" y="561"/>
                  </a:cubicBezTo>
                  <a:cubicBezTo>
                    <a:pt x="305" y="581"/>
                    <a:pt x="375" y="607"/>
                    <a:pt x="449" y="621"/>
                  </a:cubicBezTo>
                  <a:cubicBezTo>
                    <a:pt x="449" y="621"/>
                    <a:pt x="449" y="621"/>
                    <a:pt x="449" y="621"/>
                  </a:cubicBezTo>
                  <a:cubicBezTo>
                    <a:pt x="449" y="622"/>
                    <a:pt x="450" y="622"/>
                    <a:pt x="450" y="621"/>
                  </a:cubicBezTo>
                  <a:cubicBezTo>
                    <a:pt x="450" y="621"/>
                    <a:pt x="450" y="621"/>
                    <a:pt x="450" y="621"/>
                  </a:cubicBezTo>
                  <a:cubicBezTo>
                    <a:pt x="450" y="621"/>
                    <a:pt x="450" y="621"/>
                    <a:pt x="451" y="621"/>
                  </a:cubicBezTo>
                  <a:cubicBezTo>
                    <a:pt x="451" y="621"/>
                    <a:pt x="451" y="621"/>
                    <a:pt x="451" y="621"/>
                  </a:cubicBezTo>
                  <a:cubicBezTo>
                    <a:pt x="486" y="618"/>
                    <a:pt x="522" y="602"/>
                    <a:pt x="555" y="589"/>
                  </a:cubicBezTo>
                  <a:cubicBezTo>
                    <a:pt x="591" y="575"/>
                    <a:pt x="627" y="561"/>
                    <a:pt x="663" y="546"/>
                  </a:cubicBezTo>
                  <a:cubicBezTo>
                    <a:pt x="698" y="532"/>
                    <a:pt x="733" y="518"/>
                    <a:pt x="769" y="504"/>
                  </a:cubicBezTo>
                  <a:cubicBezTo>
                    <a:pt x="800" y="492"/>
                    <a:pt x="835" y="483"/>
                    <a:pt x="861" y="461"/>
                  </a:cubicBezTo>
                  <a:close/>
                  <a:moveTo>
                    <a:pt x="23" y="503"/>
                  </a:moveTo>
                  <a:cubicBezTo>
                    <a:pt x="14" y="496"/>
                    <a:pt x="20" y="457"/>
                    <a:pt x="20" y="449"/>
                  </a:cubicBezTo>
                  <a:cubicBezTo>
                    <a:pt x="21" y="442"/>
                    <a:pt x="19" y="401"/>
                    <a:pt x="27" y="400"/>
                  </a:cubicBezTo>
                  <a:cubicBezTo>
                    <a:pt x="27" y="400"/>
                    <a:pt x="28" y="400"/>
                    <a:pt x="28" y="400"/>
                  </a:cubicBezTo>
                  <a:cubicBezTo>
                    <a:pt x="22" y="416"/>
                    <a:pt x="24" y="436"/>
                    <a:pt x="22" y="453"/>
                  </a:cubicBezTo>
                  <a:cubicBezTo>
                    <a:pt x="22" y="469"/>
                    <a:pt x="18" y="487"/>
                    <a:pt x="23" y="503"/>
                  </a:cubicBezTo>
                  <a:close/>
                  <a:moveTo>
                    <a:pt x="851" y="390"/>
                  </a:moveTo>
                  <a:cubicBezTo>
                    <a:pt x="821" y="399"/>
                    <a:pt x="792" y="410"/>
                    <a:pt x="763" y="421"/>
                  </a:cubicBezTo>
                  <a:cubicBezTo>
                    <a:pt x="734" y="431"/>
                    <a:pt x="705" y="440"/>
                    <a:pt x="676" y="452"/>
                  </a:cubicBezTo>
                  <a:cubicBezTo>
                    <a:pt x="675" y="452"/>
                    <a:pt x="676" y="453"/>
                    <a:pt x="677" y="453"/>
                  </a:cubicBezTo>
                  <a:cubicBezTo>
                    <a:pt x="706" y="444"/>
                    <a:pt x="735" y="432"/>
                    <a:pt x="764" y="422"/>
                  </a:cubicBezTo>
                  <a:cubicBezTo>
                    <a:pt x="792" y="412"/>
                    <a:pt x="822" y="403"/>
                    <a:pt x="850" y="392"/>
                  </a:cubicBezTo>
                  <a:cubicBezTo>
                    <a:pt x="848" y="408"/>
                    <a:pt x="847" y="424"/>
                    <a:pt x="849" y="440"/>
                  </a:cubicBezTo>
                  <a:cubicBezTo>
                    <a:pt x="849" y="440"/>
                    <a:pt x="848" y="440"/>
                    <a:pt x="848" y="440"/>
                  </a:cubicBezTo>
                  <a:cubicBezTo>
                    <a:pt x="800" y="462"/>
                    <a:pt x="752" y="484"/>
                    <a:pt x="703" y="504"/>
                  </a:cubicBezTo>
                  <a:cubicBezTo>
                    <a:pt x="656" y="523"/>
                    <a:pt x="607" y="539"/>
                    <a:pt x="560" y="558"/>
                  </a:cubicBezTo>
                  <a:cubicBezTo>
                    <a:pt x="559" y="559"/>
                    <a:pt x="559" y="561"/>
                    <a:pt x="561" y="560"/>
                  </a:cubicBezTo>
                  <a:cubicBezTo>
                    <a:pt x="611" y="545"/>
                    <a:pt x="660" y="524"/>
                    <a:pt x="709" y="504"/>
                  </a:cubicBezTo>
                  <a:cubicBezTo>
                    <a:pt x="756" y="484"/>
                    <a:pt x="803" y="464"/>
                    <a:pt x="849" y="443"/>
                  </a:cubicBezTo>
                  <a:cubicBezTo>
                    <a:pt x="849" y="442"/>
                    <a:pt x="849" y="442"/>
                    <a:pt x="850" y="442"/>
                  </a:cubicBezTo>
                  <a:cubicBezTo>
                    <a:pt x="851" y="448"/>
                    <a:pt x="852" y="455"/>
                    <a:pt x="854" y="461"/>
                  </a:cubicBezTo>
                  <a:cubicBezTo>
                    <a:pt x="826" y="480"/>
                    <a:pt x="791" y="491"/>
                    <a:pt x="759" y="503"/>
                  </a:cubicBezTo>
                  <a:cubicBezTo>
                    <a:pt x="725" y="517"/>
                    <a:pt x="691" y="531"/>
                    <a:pt x="656" y="544"/>
                  </a:cubicBezTo>
                  <a:cubicBezTo>
                    <a:pt x="623" y="558"/>
                    <a:pt x="590" y="571"/>
                    <a:pt x="556" y="584"/>
                  </a:cubicBezTo>
                  <a:cubicBezTo>
                    <a:pt x="539" y="591"/>
                    <a:pt x="522" y="598"/>
                    <a:pt x="504" y="604"/>
                  </a:cubicBezTo>
                  <a:cubicBezTo>
                    <a:pt x="487" y="609"/>
                    <a:pt x="469" y="613"/>
                    <a:pt x="452" y="619"/>
                  </a:cubicBezTo>
                  <a:cubicBezTo>
                    <a:pt x="453" y="618"/>
                    <a:pt x="453" y="616"/>
                    <a:pt x="451" y="616"/>
                  </a:cubicBezTo>
                  <a:cubicBezTo>
                    <a:pt x="451" y="615"/>
                    <a:pt x="451" y="614"/>
                    <a:pt x="452" y="613"/>
                  </a:cubicBezTo>
                  <a:cubicBezTo>
                    <a:pt x="452" y="613"/>
                    <a:pt x="452" y="613"/>
                    <a:pt x="452" y="613"/>
                  </a:cubicBezTo>
                  <a:cubicBezTo>
                    <a:pt x="485" y="598"/>
                    <a:pt x="520" y="588"/>
                    <a:pt x="554" y="576"/>
                  </a:cubicBezTo>
                  <a:cubicBezTo>
                    <a:pt x="588" y="563"/>
                    <a:pt x="623" y="551"/>
                    <a:pt x="657" y="537"/>
                  </a:cubicBezTo>
                  <a:cubicBezTo>
                    <a:pt x="722" y="512"/>
                    <a:pt x="787" y="485"/>
                    <a:pt x="851" y="456"/>
                  </a:cubicBezTo>
                  <a:cubicBezTo>
                    <a:pt x="853" y="455"/>
                    <a:pt x="851" y="453"/>
                    <a:pt x="850" y="453"/>
                  </a:cubicBezTo>
                  <a:cubicBezTo>
                    <a:pt x="782" y="483"/>
                    <a:pt x="714" y="512"/>
                    <a:pt x="645" y="539"/>
                  </a:cubicBezTo>
                  <a:cubicBezTo>
                    <a:pt x="612" y="552"/>
                    <a:pt x="578" y="565"/>
                    <a:pt x="545" y="577"/>
                  </a:cubicBezTo>
                  <a:cubicBezTo>
                    <a:pt x="514" y="588"/>
                    <a:pt x="481" y="596"/>
                    <a:pt x="452" y="611"/>
                  </a:cubicBezTo>
                  <a:cubicBezTo>
                    <a:pt x="453" y="606"/>
                    <a:pt x="453" y="601"/>
                    <a:pt x="454" y="595"/>
                  </a:cubicBezTo>
                  <a:cubicBezTo>
                    <a:pt x="471" y="589"/>
                    <a:pt x="488" y="583"/>
                    <a:pt x="505" y="576"/>
                  </a:cubicBezTo>
                  <a:cubicBezTo>
                    <a:pt x="506" y="576"/>
                    <a:pt x="505" y="575"/>
                    <a:pt x="505" y="575"/>
                  </a:cubicBezTo>
                  <a:cubicBezTo>
                    <a:pt x="488" y="580"/>
                    <a:pt x="471" y="586"/>
                    <a:pt x="454" y="594"/>
                  </a:cubicBezTo>
                  <a:cubicBezTo>
                    <a:pt x="455" y="590"/>
                    <a:pt x="455" y="586"/>
                    <a:pt x="456" y="583"/>
                  </a:cubicBezTo>
                  <a:cubicBezTo>
                    <a:pt x="495" y="563"/>
                    <a:pt x="536" y="550"/>
                    <a:pt x="578" y="538"/>
                  </a:cubicBezTo>
                  <a:cubicBezTo>
                    <a:pt x="617" y="527"/>
                    <a:pt x="657" y="516"/>
                    <a:pt x="693" y="496"/>
                  </a:cubicBezTo>
                  <a:cubicBezTo>
                    <a:pt x="694" y="496"/>
                    <a:pt x="693" y="494"/>
                    <a:pt x="692" y="495"/>
                  </a:cubicBezTo>
                  <a:cubicBezTo>
                    <a:pt x="652" y="513"/>
                    <a:pt x="610" y="525"/>
                    <a:pt x="567" y="538"/>
                  </a:cubicBezTo>
                  <a:cubicBezTo>
                    <a:pt x="529" y="549"/>
                    <a:pt x="490" y="560"/>
                    <a:pt x="456" y="581"/>
                  </a:cubicBezTo>
                  <a:cubicBezTo>
                    <a:pt x="456" y="576"/>
                    <a:pt x="457" y="570"/>
                    <a:pt x="457" y="565"/>
                  </a:cubicBezTo>
                  <a:cubicBezTo>
                    <a:pt x="478" y="549"/>
                    <a:pt x="503" y="547"/>
                    <a:pt x="527" y="539"/>
                  </a:cubicBezTo>
                  <a:cubicBezTo>
                    <a:pt x="553" y="532"/>
                    <a:pt x="578" y="522"/>
                    <a:pt x="603" y="513"/>
                  </a:cubicBezTo>
                  <a:cubicBezTo>
                    <a:pt x="658" y="492"/>
                    <a:pt x="714" y="473"/>
                    <a:pt x="769" y="451"/>
                  </a:cubicBezTo>
                  <a:cubicBezTo>
                    <a:pt x="770" y="451"/>
                    <a:pt x="769" y="449"/>
                    <a:pt x="769" y="450"/>
                  </a:cubicBezTo>
                  <a:cubicBezTo>
                    <a:pt x="709" y="470"/>
                    <a:pt x="650" y="493"/>
                    <a:pt x="591" y="515"/>
                  </a:cubicBezTo>
                  <a:cubicBezTo>
                    <a:pt x="565" y="525"/>
                    <a:pt x="539" y="535"/>
                    <a:pt x="512" y="542"/>
                  </a:cubicBezTo>
                  <a:cubicBezTo>
                    <a:pt x="493" y="546"/>
                    <a:pt x="473" y="550"/>
                    <a:pt x="458" y="562"/>
                  </a:cubicBezTo>
                  <a:cubicBezTo>
                    <a:pt x="458" y="556"/>
                    <a:pt x="459" y="550"/>
                    <a:pt x="460" y="545"/>
                  </a:cubicBezTo>
                  <a:cubicBezTo>
                    <a:pt x="522" y="534"/>
                    <a:pt x="581" y="507"/>
                    <a:pt x="640" y="484"/>
                  </a:cubicBezTo>
                  <a:cubicBezTo>
                    <a:pt x="704" y="460"/>
                    <a:pt x="770" y="440"/>
                    <a:pt x="836" y="421"/>
                  </a:cubicBezTo>
                  <a:cubicBezTo>
                    <a:pt x="837" y="421"/>
                    <a:pt x="836" y="420"/>
                    <a:pt x="836" y="421"/>
                  </a:cubicBezTo>
                  <a:cubicBezTo>
                    <a:pt x="770" y="439"/>
                    <a:pt x="704" y="458"/>
                    <a:pt x="639" y="482"/>
                  </a:cubicBezTo>
                  <a:cubicBezTo>
                    <a:pt x="580" y="505"/>
                    <a:pt x="522" y="529"/>
                    <a:pt x="460" y="543"/>
                  </a:cubicBezTo>
                  <a:cubicBezTo>
                    <a:pt x="461" y="538"/>
                    <a:pt x="462" y="532"/>
                    <a:pt x="463" y="527"/>
                  </a:cubicBezTo>
                  <a:cubicBezTo>
                    <a:pt x="464" y="527"/>
                    <a:pt x="464" y="526"/>
                    <a:pt x="463" y="526"/>
                  </a:cubicBezTo>
                  <a:cubicBezTo>
                    <a:pt x="463" y="525"/>
                    <a:pt x="463" y="524"/>
                    <a:pt x="463" y="524"/>
                  </a:cubicBezTo>
                  <a:cubicBezTo>
                    <a:pt x="495" y="516"/>
                    <a:pt x="526" y="503"/>
                    <a:pt x="557" y="492"/>
                  </a:cubicBezTo>
                  <a:cubicBezTo>
                    <a:pt x="589" y="481"/>
                    <a:pt x="620" y="470"/>
                    <a:pt x="652" y="459"/>
                  </a:cubicBezTo>
                  <a:cubicBezTo>
                    <a:pt x="652" y="459"/>
                    <a:pt x="652" y="459"/>
                    <a:pt x="652" y="459"/>
                  </a:cubicBezTo>
                  <a:cubicBezTo>
                    <a:pt x="619" y="470"/>
                    <a:pt x="587" y="481"/>
                    <a:pt x="554" y="492"/>
                  </a:cubicBezTo>
                  <a:cubicBezTo>
                    <a:pt x="524" y="502"/>
                    <a:pt x="493" y="510"/>
                    <a:pt x="464" y="522"/>
                  </a:cubicBezTo>
                  <a:cubicBezTo>
                    <a:pt x="465" y="515"/>
                    <a:pt x="467" y="508"/>
                    <a:pt x="469" y="501"/>
                  </a:cubicBezTo>
                  <a:cubicBezTo>
                    <a:pt x="470" y="499"/>
                    <a:pt x="467" y="498"/>
                    <a:pt x="466" y="500"/>
                  </a:cubicBezTo>
                  <a:cubicBezTo>
                    <a:pt x="463" y="508"/>
                    <a:pt x="460" y="516"/>
                    <a:pt x="458" y="524"/>
                  </a:cubicBezTo>
                  <a:cubicBezTo>
                    <a:pt x="362" y="505"/>
                    <a:pt x="267" y="484"/>
                    <a:pt x="171" y="463"/>
                  </a:cubicBezTo>
                  <a:cubicBezTo>
                    <a:pt x="171" y="463"/>
                    <a:pt x="170" y="464"/>
                    <a:pt x="171" y="464"/>
                  </a:cubicBezTo>
                  <a:cubicBezTo>
                    <a:pt x="265" y="490"/>
                    <a:pt x="362" y="511"/>
                    <a:pt x="457" y="526"/>
                  </a:cubicBezTo>
                  <a:cubicBezTo>
                    <a:pt x="456" y="532"/>
                    <a:pt x="455" y="539"/>
                    <a:pt x="454" y="545"/>
                  </a:cubicBezTo>
                  <a:cubicBezTo>
                    <a:pt x="453" y="545"/>
                    <a:pt x="453" y="545"/>
                    <a:pt x="453" y="545"/>
                  </a:cubicBezTo>
                  <a:cubicBezTo>
                    <a:pt x="453" y="545"/>
                    <a:pt x="453" y="546"/>
                    <a:pt x="453" y="546"/>
                  </a:cubicBezTo>
                  <a:cubicBezTo>
                    <a:pt x="453" y="546"/>
                    <a:pt x="453" y="546"/>
                    <a:pt x="453" y="546"/>
                  </a:cubicBezTo>
                  <a:cubicBezTo>
                    <a:pt x="397" y="526"/>
                    <a:pt x="338" y="514"/>
                    <a:pt x="280" y="501"/>
                  </a:cubicBezTo>
                  <a:cubicBezTo>
                    <a:pt x="218" y="487"/>
                    <a:pt x="156" y="470"/>
                    <a:pt x="95" y="455"/>
                  </a:cubicBezTo>
                  <a:cubicBezTo>
                    <a:pt x="94" y="455"/>
                    <a:pt x="93" y="456"/>
                    <a:pt x="94" y="457"/>
                  </a:cubicBezTo>
                  <a:cubicBezTo>
                    <a:pt x="155" y="475"/>
                    <a:pt x="217" y="489"/>
                    <a:pt x="279" y="504"/>
                  </a:cubicBezTo>
                  <a:cubicBezTo>
                    <a:pt x="337" y="518"/>
                    <a:pt x="396" y="529"/>
                    <a:pt x="453" y="549"/>
                  </a:cubicBezTo>
                  <a:cubicBezTo>
                    <a:pt x="452" y="552"/>
                    <a:pt x="452" y="556"/>
                    <a:pt x="451" y="559"/>
                  </a:cubicBezTo>
                  <a:cubicBezTo>
                    <a:pt x="389" y="543"/>
                    <a:pt x="327" y="529"/>
                    <a:pt x="264" y="514"/>
                  </a:cubicBezTo>
                  <a:cubicBezTo>
                    <a:pt x="200" y="498"/>
                    <a:pt x="137" y="479"/>
                    <a:pt x="73" y="461"/>
                  </a:cubicBezTo>
                  <a:cubicBezTo>
                    <a:pt x="72" y="461"/>
                    <a:pt x="72" y="462"/>
                    <a:pt x="72" y="463"/>
                  </a:cubicBezTo>
                  <a:cubicBezTo>
                    <a:pt x="135" y="484"/>
                    <a:pt x="199" y="501"/>
                    <a:pt x="264" y="516"/>
                  </a:cubicBezTo>
                  <a:cubicBezTo>
                    <a:pt x="326" y="532"/>
                    <a:pt x="388" y="547"/>
                    <a:pt x="451" y="561"/>
                  </a:cubicBezTo>
                  <a:cubicBezTo>
                    <a:pt x="450" y="567"/>
                    <a:pt x="450" y="572"/>
                    <a:pt x="449" y="577"/>
                  </a:cubicBezTo>
                  <a:cubicBezTo>
                    <a:pt x="379" y="556"/>
                    <a:pt x="308" y="537"/>
                    <a:pt x="237" y="520"/>
                  </a:cubicBezTo>
                  <a:cubicBezTo>
                    <a:pt x="201" y="512"/>
                    <a:pt x="165" y="506"/>
                    <a:pt x="130" y="496"/>
                  </a:cubicBezTo>
                  <a:cubicBezTo>
                    <a:pt x="94" y="487"/>
                    <a:pt x="60" y="473"/>
                    <a:pt x="26" y="460"/>
                  </a:cubicBezTo>
                  <a:cubicBezTo>
                    <a:pt x="24" y="459"/>
                    <a:pt x="23" y="461"/>
                    <a:pt x="25" y="462"/>
                  </a:cubicBezTo>
                  <a:cubicBezTo>
                    <a:pt x="92" y="491"/>
                    <a:pt x="161" y="507"/>
                    <a:pt x="233" y="523"/>
                  </a:cubicBezTo>
                  <a:cubicBezTo>
                    <a:pt x="305" y="539"/>
                    <a:pt x="378" y="558"/>
                    <a:pt x="449" y="580"/>
                  </a:cubicBezTo>
                  <a:cubicBezTo>
                    <a:pt x="449" y="584"/>
                    <a:pt x="449" y="589"/>
                    <a:pt x="448" y="593"/>
                  </a:cubicBezTo>
                  <a:cubicBezTo>
                    <a:pt x="384" y="570"/>
                    <a:pt x="317" y="555"/>
                    <a:pt x="250" y="540"/>
                  </a:cubicBezTo>
                  <a:cubicBezTo>
                    <a:pt x="182" y="524"/>
                    <a:pt x="114" y="507"/>
                    <a:pt x="47" y="487"/>
                  </a:cubicBezTo>
                  <a:cubicBezTo>
                    <a:pt x="46" y="487"/>
                    <a:pt x="46" y="488"/>
                    <a:pt x="47" y="488"/>
                  </a:cubicBezTo>
                  <a:cubicBezTo>
                    <a:pt x="112" y="512"/>
                    <a:pt x="181" y="527"/>
                    <a:pt x="249" y="543"/>
                  </a:cubicBezTo>
                  <a:cubicBezTo>
                    <a:pt x="316" y="558"/>
                    <a:pt x="383" y="575"/>
                    <a:pt x="448" y="596"/>
                  </a:cubicBezTo>
                  <a:cubicBezTo>
                    <a:pt x="448" y="600"/>
                    <a:pt x="448" y="603"/>
                    <a:pt x="448" y="607"/>
                  </a:cubicBezTo>
                  <a:cubicBezTo>
                    <a:pt x="377" y="585"/>
                    <a:pt x="306" y="565"/>
                    <a:pt x="234" y="546"/>
                  </a:cubicBezTo>
                  <a:cubicBezTo>
                    <a:pt x="165" y="529"/>
                    <a:pt x="92" y="517"/>
                    <a:pt x="26" y="490"/>
                  </a:cubicBezTo>
                  <a:cubicBezTo>
                    <a:pt x="25" y="490"/>
                    <a:pt x="25" y="490"/>
                    <a:pt x="25" y="491"/>
                  </a:cubicBezTo>
                  <a:cubicBezTo>
                    <a:pt x="55" y="506"/>
                    <a:pt x="87" y="513"/>
                    <a:pt x="119" y="521"/>
                  </a:cubicBezTo>
                  <a:cubicBezTo>
                    <a:pt x="157" y="529"/>
                    <a:pt x="194" y="538"/>
                    <a:pt x="231" y="548"/>
                  </a:cubicBezTo>
                  <a:cubicBezTo>
                    <a:pt x="304" y="566"/>
                    <a:pt x="376" y="587"/>
                    <a:pt x="448" y="609"/>
                  </a:cubicBezTo>
                  <a:cubicBezTo>
                    <a:pt x="448" y="611"/>
                    <a:pt x="448" y="613"/>
                    <a:pt x="448" y="615"/>
                  </a:cubicBezTo>
                  <a:cubicBezTo>
                    <a:pt x="376" y="602"/>
                    <a:pt x="308" y="577"/>
                    <a:pt x="237" y="557"/>
                  </a:cubicBezTo>
                  <a:cubicBezTo>
                    <a:pt x="203" y="548"/>
                    <a:pt x="168" y="540"/>
                    <a:pt x="133" y="532"/>
                  </a:cubicBezTo>
                  <a:cubicBezTo>
                    <a:pt x="97" y="524"/>
                    <a:pt x="62" y="514"/>
                    <a:pt x="27" y="504"/>
                  </a:cubicBezTo>
                  <a:cubicBezTo>
                    <a:pt x="26" y="504"/>
                    <a:pt x="26" y="504"/>
                    <a:pt x="26" y="504"/>
                  </a:cubicBezTo>
                  <a:cubicBezTo>
                    <a:pt x="21" y="487"/>
                    <a:pt x="23" y="470"/>
                    <a:pt x="25" y="453"/>
                  </a:cubicBezTo>
                  <a:cubicBezTo>
                    <a:pt x="26" y="436"/>
                    <a:pt x="26" y="418"/>
                    <a:pt x="30" y="401"/>
                  </a:cubicBezTo>
                  <a:cubicBezTo>
                    <a:pt x="31" y="427"/>
                    <a:pt x="38" y="452"/>
                    <a:pt x="58" y="444"/>
                  </a:cubicBezTo>
                  <a:cubicBezTo>
                    <a:pt x="58" y="444"/>
                    <a:pt x="58" y="445"/>
                    <a:pt x="58" y="445"/>
                  </a:cubicBezTo>
                  <a:cubicBezTo>
                    <a:pt x="68" y="453"/>
                    <a:pt x="79" y="455"/>
                    <a:pt x="91" y="455"/>
                  </a:cubicBezTo>
                  <a:cubicBezTo>
                    <a:pt x="110" y="455"/>
                    <a:pt x="128" y="455"/>
                    <a:pt x="146" y="456"/>
                  </a:cubicBezTo>
                  <a:cubicBezTo>
                    <a:pt x="181" y="459"/>
                    <a:pt x="216" y="463"/>
                    <a:pt x="251" y="467"/>
                  </a:cubicBezTo>
                  <a:cubicBezTo>
                    <a:pt x="285" y="478"/>
                    <a:pt x="323" y="483"/>
                    <a:pt x="358" y="490"/>
                  </a:cubicBezTo>
                  <a:cubicBezTo>
                    <a:pt x="393" y="496"/>
                    <a:pt x="428" y="502"/>
                    <a:pt x="463" y="506"/>
                  </a:cubicBezTo>
                  <a:cubicBezTo>
                    <a:pt x="464" y="506"/>
                    <a:pt x="464" y="504"/>
                    <a:pt x="463" y="504"/>
                  </a:cubicBezTo>
                  <a:cubicBezTo>
                    <a:pt x="426" y="498"/>
                    <a:pt x="389" y="493"/>
                    <a:pt x="353" y="486"/>
                  </a:cubicBezTo>
                  <a:cubicBezTo>
                    <a:pt x="327" y="481"/>
                    <a:pt x="301" y="474"/>
                    <a:pt x="275" y="469"/>
                  </a:cubicBezTo>
                  <a:cubicBezTo>
                    <a:pt x="275" y="469"/>
                    <a:pt x="275" y="469"/>
                    <a:pt x="275" y="469"/>
                  </a:cubicBezTo>
                  <a:cubicBezTo>
                    <a:pt x="318" y="475"/>
                    <a:pt x="362" y="481"/>
                    <a:pt x="405" y="487"/>
                  </a:cubicBezTo>
                  <a:cubicBezTo>
                    <a:pt x="426" y="491"/>
                    <a:pt x="447" y="494"/>
                    <a:pt x="467" y="498"/>
                  </a:cubicBezTo>
                  <a:cubicBezTo>
                    <a:pt x="473" y="499"/>
                    <a:pt x="479" y="500"/>
                    <a:pt x="485" y="501"/>
                  </a:cubicBezTo>
                  <a:cubicBezTo>
                    <a:pt x="481" y="502"/>
                    <a:pt x="477" y="503"/>
                    <a:pt x="473" y="503"/>
                  </a:cubicBezTo>
                  <a:cubicBezTo>
                    <a:pt x="471" y="504"/>
                    <a:pt x="467" y="504"/>
                    <a:pt x="468" y="508"/>
                  </a:cubicBezTo>
                  <a:cubicBezTo>
                    <a:pt x="468" y="508"/>
                    <a:pt x="469" y="508"/>
                    <a:pt x="469" y="507"/>
                  </a:cubicBezTo>
                  <a:cubicBezTo>
                    <a:pt x="469" y="505"/>
                    <a:pt x="483" y="503"/>
                    <a:pt x="489" y="502"/>
                  </a:cubicBezTo>
                  <a:cubicBezTo>
                    <a:pt x="499" y="504"/>
                    <a:pt x="509" y="504"/>
                    <a:pt x="518" y="501"/>
                  </a:cubicBezTo>
                  <a:cubicBezTo>
                    <a:pt x="519" y="500"/>
                    <a:pt x="519" y="500"/>
                    <a:pt x="519" y="499"/>
                  </a:cubicBezTo>
                  <a:cubicBezTo>
                    <a:pt x="523" y="496"/>
                    <a:pt x="527" y="493"/>
                    <a:pt x="531" y="490"/>
                  </a:cubicBezTo>
                  <a:cubicBezTo>
                    <a:pt x="582" y="473"/>
                    <a:pt x="631" y="454"/>
                    <a:pt x="681" y="437"/>
                  </a:cubicBezTo>
                  <a:cubicBezTo>
                    <a:pt x="731" y="419"/>
                    <a:pt x="782" y="402"/>
                    <a:pt x="831" y="383"/>
                  </a:cubicBezTo>
                  <a:cubicBezTo>
                    <a:pt x="832" y="382"/>
                    <a:pt x="832" y="381"/>
                    <a:pt x="831" y="382"/>
                  </a:cubicBezTo>
                  <a:cubicBezTo>
                    <a:pt x="780" y="397"/>
                    <a:pt x="731" y="417"/>
                    <a:pt x="680" y="435"/>
                  </a:cubicBezTo>
                  <a:cubicBezTo>
                    <a:pt x="632" y="452"/>
                    <a:pt x="583" y="469"/>
                    <a:pt x="535" y="487"/>
                  </a:cubicBezTo>
                  <a:cubicBezTo>
                    <a:pt x="543" y="480"/>
                    <a:pt x="551" y="474"/>
                    <a:pt x="559" y="467"/>
                  </a:cubicBezTo>
                  <a:cubicBezTo>
                    <a:pt x="611" y="452"/>
                    <a:pt x="661" y="431"/>
                    <a:pt x="712" y="413"/>
                  </a:cubicBezTo>
                  <a:cubicBezTo>
                    <a:pt x="761" y="395"/>
                    <a:pt x="810" y="378"/>
                    <a:pt x="859" y="359"/>
                  </a:cubicBezTo>
                  <a:cubicBezTo>
                    <a:pt x="855" y="369"/>
                    <a:pt x="853" y="380"/>
                    <a:pt x="851" y="390"/>
                  </a:cubicBezTo>
                  <a:close/>
                  <a:moveTo>
                    <a:pt x="708" y="410"/>
                  </a:moveTo>
                  <a:cubicBezTo>
                    <a:pt x="660" y="427"/>
                    <a:pt x="610" y="443"/>
                    <a:pt x="563" y="464"/>
                  </a:cubicBezTo>
                  <a:cubicBezTo>
                    <a:pt x="582" y="448"/>
                    <a:pt x="601" y="432"/>
                    <a:pt x="620" y="417"/>
                  </a:cubicBezTo>
                  <a:cubicBezTo>
                    <a:pt x="656" y="388"/>
                    <a:pt x="692" y="361"/>
                    <a:pt x="728" y="333"/>
                  </a:cubicBezTo>
                  <a:cubicBezTo>
                    <a:pt x="729" y="332"/>
                    <a:pt x="729" y="332"/>
                    <a:pt x="729" y="331"/>
                  </a:cubicBezTo>
                  <a:cubicBezTo>
                    <a:pt x="732" y="330"/>
                    <a:pt x="736" y="328"/>
                    <a:pt x="738" y="326"/>
                  </a:cubicBezTo>
                  <a:cubicBezTo>
                    <a:pt x="738" y="325"/>
                    <a:pt x="739" y="325"/>
                    <a:pt x="739" y="325"/>
                  </a:cubicBezTo>
                  <a:cubicBezTo>
                    <a:pt x="760" y="331"/>
                    <a:pt x="784" y="332"/>
                    <a:pt x="805" y="336"/>
                  </a:cubicBezTo>
                  <a:cubicBezTo>
                    <a:pt x="826" y="339"/>
                    <a:pt x="849" y="341"/>
                    <a:pt x="868" y="351"/>
                  </a:cubicBezTo>
                  <a:cubicBezTo>
                    <a:pt x="814" y="369"/>
                    <a:pt x="761" y="390"/>
                    <a:pt x="708" y="41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9" name="Freeform 6">
              <a:extLst>
                <a:ext uri="{FF2B5EF4-FFF2-40B4-BE49-F238E27FC236}">
                  <a16:creationId xmlns="" xmlns:a16="http://schemas.microsoft.com/office/drawing/2014/main" id="{6C2F7877-73FA-426B-AB95-BE2C2FD59891}"/>
                </a:ext>
              </a:extLst>
            </p:cNvPr>
            <p:cNvSpPr/>
            <p:nvPr/>
          </p:nvSpPr>
          <p:spPr bwMode="auto">
            <a:xfrm>
              <a:off x="5022" y="1201"/>
              <a:ext cx="303" cy="138"/>
            </a:xfrm>
            <a:custGeom>
              <a:avLst/>
              <a:gdLst>
                <a:gd name="T0" fmla="*/ 127 w 128"/>
                <a:gd name="T1" fmla="*/ 1 h 58"/>
                <a:gd name="T2" fmla="*/ 66 w 128"/>
                <a:gd name="T3" fmla="*/ 27 h 58"/>
                <a:gd name="T4" fmla="*/ 0 w 128"/>
                <a:gd name="T5" fmla="*/ 56 h 58"/>
                <a:gd name="T6" fmla="*/ 1 w 128"/>
                <a:gd name="T7" fmla="*/ 57 h 58"/>
                <a:gd name="T8" fmla="*/ 62 w 128"/>
                <a:gd name="T9" fmla="*/ 32 h 58"/>
                <a:gd name="T10" fmla="*/ 127 w 128"/>
                <a:gd name="T11" fmla="*/ 1 h 58"/>
                <a:gd name="T12" fmla="*/ 127 w 128"/>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28" h="58">
                  <a:moveTo>
                    <a:pt x="127" y="1"/>
                  </a:moveTo>
                  <a:cubicBezTo>
                    <a:pt x="107" y="9"/>
                    <a:pt x="86" y="18"/>
                    <a:pt x="66" y="27"/>
                  </a:cubicBezTo>
                  <a:cubicBezTo>
                    <a:pt x="44" y="37"/>
                    <a:pt x="21" y="45"/>
                    <a:pt x="0" y="56"/>
                  </a:cubicBezTo>
                  <a:cubicBezTo>
                    <a:pt x="0" y="57"/>
                    <a:pt x="0" y="58"/>
                    <a:pt x="1" y="57"/>
                  </a:cubicBezTo>
                  <a:cubicBezTo>
                    <a:pt x="22" y="51"/>
                    <a:pt x="42" y="41"/>
                    <a:pt x="62" y="32"/>
                  </a:cubicBezTo>
                  <a:cubicBezTo>
                    <a:pt x="84" y="22"/>
                    <a:pt x="106" y="12"/>
                    <a:pt x="127" y="1"/>
                  </a:cubicBezTo>
                  <a:cubicBezTo>
                    <a:pt x="128" y="1"/>
                    <a:pt x="127" y="0"/>
                    <a:pt x="12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0" name="Freeform 7">
              <a:extLst>
                <a:ext uri="{FF2B5EF4-FFF2-40B4-BE49-F238E27FC236}">
                  <a16:creationId xmlns="" xmlns:a16="http://schemas.microsoft.com/office/drawing/2014/main" id="{2CFF39F3-5723-4835-A683-5834D08D47E3}"/>
                </a:ext>
              </a:extLst>
            </p:cNvPr>
            <p:cNvSpPr/>
            <p:nvPr/>
          </p:nvSpPr>
          <p:spPr bwMode="auto">
            <a:xfrm>
              <a:off x="5188" y="1192"/>
              <a:ext cx="140" cy="49"/>
            </a:xfrm>
            <a:custGeom>
              <a:avLst/>
              <a:gdLst>
                <a:gd name="T0" fmla="*/ 58 w 59"/>
                <a:gd name="T1" fmla="*/ 0 h 21"/>
                <a:gd name="T2" fmla="*/ 1 w 59"/>
                <a:gd name="T3" fmla="*/ 20 h 21"/>
                <a:gd name="T4" fmla="*/ 1 w 59"/>
                <a:gd name="T5" fmla="*/ 21 h 21"/>
                <a:gd name="T6" fmla="*/ 58 w 59"/>
                <a:gd name="T7" fmla="*/ 1 h 21"/>
                <a:gd name="T8" fmla="*/ 58 w 59"/>
                <a:gd name="T9" fmla="*/ 0 h 21"/>
              </a:gdLst>
              <a:ahLst/>
              <a:cxnLst>
                <a:cxn ang="0">
                  <a:pos x="T0" y="T1"/>
                </a:cxn>
                <a:cxn ang="0">
                  <a:pos x="T2" y="T3"/>
                </a:cxn>
                <a:cxn ang="0">
                  <a:pos x="T4" y="T5"/>
                </a:cxn>
                <a:cxn ang="0">
                  <a:pos x="T6" y="T7"/>
                </a:cxn>
                <a:cxn ang="0">
                  <a:pos x="T8" y="T9"/>
                </a:cxn>
              </a:cxnLst>
              <a:rect l="0" t="0" r="r" b="b"/>
              <a:pathLst>
                <a:path w="59" h="21">
                  <a:moveTo>
                    <a:pt x="58" y="0"/>
                  </a:moveTo>
                  <a:cubicBezTo>
                    <a:pt x="40" y="5"/>
                    <a:pt x="17" y="9"/>
                    <a:pt x="1" y="20"/>
                  </a:cubicBezTo>
                  <a:cubicBezTo>
                    <a:pt x="0" y="20"/>
                    <a:pt x="0" y="21"/>
                    <a:pt x="1" y="21"/>
                  </a:cubicBezTo>
                  <a:cubicBezTo>
                    <a:pt x="20" y="13"/>
                    <a:pt x="40" y="8"/>
                    <a:pt x="58" y="1"/>
                  </a:cubicBezTo>
                  <a:cubicBezTo>
                    <a:pt x="59" y="1"/>
                    <a:pt x="59" y="0"/>
                    <a:pt x="58"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1" name="Freeform 8">
              <a:extLst>
                <a:ext uri="{FF2B5EF4-FFF2-40B4-BE49-F238E27FC236}">
                  <a16:creationId xmlns="" xmlns:a16="http://schemas.microsoft.com/office/drawing/2014/main" id="{1E9D5852-7892-41A9-A5F7-E3AA891C8B9D}"/>
                </a:ext>
              </a:extLst>
            </p:cNvPr>
            <p:cNvSpPr/>
            <p:nvPr/>
          </p:nvSpPr>
          <p:spPr bwMode="auto">
            <a:xfrm>
              <a:off x="4522" y="1154"/>
              <a:ext cx="796" cy="275"/>
            </a:xfrm>
            <a:custGeom>
              <a:avLst/>
              <a:gdLst>
                <a:gd name="T0" fmla="*/ 334 w 336"/>
                <a:gd name="T1" fmla="*/ 1 h 116"/>
                <a:gd name="T2" fmla="*/ 164 w 336"/>
                <a:gd name="T3" fmla="*/ 59 h 116"/>
                <a:gd name="T4" fmla="*/ 81 w 336"/>
                <a:gd name="T5" fmla="*/ 87 h 116"/>
                <a:gd name="T6" fmla="*/ 0 w 336"/>
                <a:gd name="T7" fmla="*/ 115 h 116"/>
                <a:gd name="T8" fmla="*/ 0 w 336"/>
                <a:gd name="T9" fmla="*/ 116 h 116"/>
                <a:gd name="T10" fmla="*/ 87 w 336"/>
                <a:gd name="T11" fmla="*/ 87 h 116"/>
                <a:gd name="T12" fmla="*/ 168 w 336"/>
                <a:gd name="T13" fmla="*/ 59 h 116"/>
                <a:gd name="T14" fmla="*/ 335 w 336"/>
                <a:gd name="T15" fmla="*/ 3 h 116"/>
                <a:gd name="T16" fmla="*/ 334 w 336"/>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16">
                  <a:moveTo>
                    <a:pt x="334" y="1"/>
                  </a:moveTo>
                  <a:cubicBezTo>
                    <a:pt x="277" y="20"/>
                    <a:pt x="221" y="39"/>
                    <a:pt x="164" y="59"/>
                  </a:cubicBezTo>
                  <a:cubicBezTo>
                    <a:pt x="136" y="68"/>
                    <a:pt x="109" y="78"/>
                    <a:pt x="81" y="87"/>
                  </a:cubicBezTo>
                  <a:cubicBezTo>
                    <a:pt x="54" y="96"/>
                    <a:pt x="26" y="104"/>
                    <a:pt x="0" y="115"/>
                  </a:cubicBezTo>
                  <a:cubicBezTo>
                    <a:pt x="0" y="115"/>
                    <a:pt x="0" y="116"/>
                    <a:pt x="0" y="116"/>
                  </a:cubicBezTo>
                  <a:cubicBezTo>
                    <a:pt x="30" y="109"/>
                    <a:pt x="59" y="97"/>
                    <a:pt x="87" y="87"/>
                  </a:cubicBezTo>
                  <a:cubicBezTo>
                    <a:pt x="114" y="77"/>
                    <a:pt x="141" y="68"/>
                    <a:pt x="168" y="59"/>
                  </a:cubicBezTo>
                  <a:cubicBezTo>
                    <a:pt x="223" y="41"/>
                    <a:pt x="279" y="22"/>
                    <a:pt x="335" y="3"/>
                  </a:cubicBezTo>
                  <a:cubicBezTo>
                    <a:pt x="336" y="2"/>
                    <a:pt x="335" y="0"/>
                    <a:pt x="3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2" name="Freeform 9">
              <a:extLst>
                <a:ext uri="{FF2B5EF4-FFF2-40B4-BE49-F238E27FC236}">
                  <a16:creationId xmlns="" xmlns:a16="http://schemas.microsoft.com/office/drawing/2014/main" id="{0352061C-2A4F-42B9-B46E-73F681605F43}"/>
                </a:ext>
              </a:extLst>
            </p:cNvPr>
            <p:cNvSpPr/>
            <p:nvPr/>
          </p:nvSpPr>
          <p:spPr bwMode="auto">
            <a:xfrm>
              <a:off x="4830" y="992"/>
              <a:ext cx="78" cy="62"/>
            </a:xfrm>
            <a:custGeom>
              <a:avLst/>
              <a:gdLst>
                <a:gd name="T0" fmla="*/ 32 w 33"/>
                <a:gd name="T1" fmla="*/ 1 h 26"/>
                <a:gd name="T2" fmla="*/ 0 w 33"/>
                <a:gd name="T3" fmla="*/ 24 h 26"/>
                <a:gd name="T4" fmla="*/ 1 w 33"/>
                <a:gd name="T5" fmla="*/ 25 h 26"/>
                <a:gd name="T6" fmla="*/ 32 w 33"/>
                <a:gd name="T7" fmla="*/ 2 h 26"/>
                <a:gd name="T8" fmla="*/ 32 w 33"/>
                <a:gd name="T9" fmla="*/ 1 h 26"/>
              </a:gdLst>
              <a:ahLst/>
              <a:cxnLst>
                <a:cxn ang="0">
                  <a:pos x="T0" y="T1"/>
                </a:cxn>
                <a:cxn ang="0">
                  <a:pos x="T2" y="T3"/>
                </a:cxn>
                <a:cxn ang="0">
                  <a:pos x="T4" y="T5"/>
                </a:cxn>
                <a:cxn ang="0">
                  <a:pos x="T6" y="T7"/>
                </a:cxn>
                <a:cxn ang="0">
                  <a:pos x="T8" y="T9"/>
                </a:cxn>
              </a:cxnLst>
              <a:rect l="0" t="0" r="r" b="b"/>
              <a:pathLst>
                <a:path w="33" h="26">
                  <a:moveTo>
                    <a:pt x="32" y="1"/>
                  </a:moveTo>
                  <a:cubicBezTo>
                    <a:pt x="20" y="8"/>
                    <a:pt x="10" y="17"/>
                    <a:pt x="0" y="24"/>
                  </a:cubicBezTo>
                  <a:cubicBezTo>
                    <a:pt x="0" y="25"/>
                    <a:pt x="0" y="26"/>
                    <a:pt x="1" y="25"/>
                  </a:cubicBezTo>
                  <a:cubicBezTo>
                    <a:pt x="11" y="18"/>
                    <a:pt x="23" y="10"/>
                    <a:pt x="32" y="2"/>
                  </a:cubicBezTo>
                  <a:cubicBezTo>
                    <a:pt x="33" y="1"/>
                    <a:pt x="32" y="0"/>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3" name="Freeform 10">
              <a:extLst>
                <a:ext uri="{FF2B5EF4-FFF2-40B4-BE49-F238E27FC236}">
                  <a16:creationId xmlns="" xmlns:a16="http://schemas.microsoft.com/office/drawing/2014/main" id="{7D301EFE-A0FA-4DD6-B164-CE006B2B5988}"/>
                </a:ext>
              </a:extLst>
            </p:cNvPr>
            <p:cNvSpPr/>
            <p:nvPr/>
          </p:nvSpPr>
          <p:spPr bwMode="auto">
            <a:xfrm>
              <a:off x="3486" y="1196"/>
              <a:ext cx="341" cy="29"/>
            </a:xfrm>
            <a:custGeom>
              <a:avLst/>
              <a:gdLst>
                <a:gd name="T0" fmla="*/ 144 w 144"/>
                <a:gd name="T1" fmla="*/ 11 h 12"/>
                <a:gd name="T2" fmla="*/ 0 w 144"/>
                <a:gd name="T3" fmla="*/ 0 h 12"/>
                <a:gd name="T4" fmla="*/ 0 w 144"/>
                <a:gd name="T5" fmla="*/ 1 h 12"/>
                <a:gd name="T6" fmla="*/ 144 w 144"/>
                <a:gd name="T7" fmla="*/ 12 h 12"/>
                <a:gd name="T8" fmla="*/ 144 w 144"/>
                <a:gd name="T9" fmla="*/ 11 h 12"/>
              </a:gdLst>
              <a:ahLst/>
              <a:cxnLst>
                <a:cxn ang="0">
                  <a:pos x="T0" y="T1"/>
                </a:cxn>
                <a:cxn ang="0">
                  <a:pos x="T2" y="T3"/>
                </a:cxn>
                <a:cxn ang="0">
                  <a:pos x="T4" y="T5"/>
                </a:cxn>
                <a:cxn ang="0">
                  <a:pos x="T6" y="T7"/>
                </a:cxn>
                <a:cxn ang="0">
                  <a:pos x="T8" y="T9"/>
                </a:cxn>
              </a:cxnLst>
              <a:rect l="0" t="0" r="r" b="b"/>
              <a:pathLst>
                <a:path w="144" h="12">
                  <a:moveTo>
                    <a:pt x="144" y="11"/>
                  </a:moveTo>
                  <a:cubicBezTo>
                    <a:pt x="96" y="6"/>
                    <a:pt x="48" y="1"/>
                    <a:pt x="0" y="0"/>
                  </a:cubicBezTo>
                  <a:cubicBezTo>
                    <a:pt x="0" y="0"/>
                    <a:pt x="0" y="1"/>
                    <a:pt x="0" y="1"/>
                  </a:cubicBezTo>
                  <a:cubicBezTo>
                    <a:pt x="48" y="7"/>
                    <a:pt x="96" y="9"/>
                    <a:pt x="144" y="12"/>
                  </a:cubicBezTo>
                  <a:cubicBezTo>
                    <a:pt x="144" y="12"/>
                    <a:pt x="144" y="11"/>
                    <a:pt x="144" y="1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4" name="Freeform 11">
              <a:extLst>
                <a:ext uri="{FF2B5EF4-FFF2-40B4-BE49-F238E27FC236}">
                  <a16:creationId xmlns="" xmlns:a16="http://schemas.microsoft.com/office/drawing/2014/main" id="{F2D7944F-D766-485C-B7C1-F8C9028DBF8F}"/>
                </a:ext>
              </a:extLst>
            </p:cNvPr>
            <p:cNvSpPr/>
            <p:nvPr/>
          </p:nvSpPr>
          <p:spPr bwMode="auto">
            <a:xfrm>
              <a:off x="3858" y="1220"/>
              <a:ext cx="647" cy="69"/>
            </a:xfrm>
            <a:custGeom>
              <a:avLst/>
              <a:gdLst>
                <a:gd name="T0" fmla="*/ 272 w 273"/>
                <a:gd name="T1" fmla="*/ 28 h 29"/>
                <a:gd name="T2" fmla="*/ 0 w 273"/>
                <a:gd name="T3" fmla="*/ 0 h 29"/>
                <a:gd name="T4" fmla="*/ 0 w 273"/>
                <a:gd name="T5" fmla="*/ 0 h 29"/>
                <a:gd name="T6" fmla="*/ 272 w 273"/>
                <a:gd name="T7" fmla="*/ 29 h 29"/>
                <a:gd name="T8" fmla="*/ 272 w 273"/>
                <a:gd name="T9" fmla="*/ 28 h 29"/>
              </a:gdLst>
              <a:ahLst/>
              <a:cxnLst>
                <a:cxn ang="0">
                  <a:pos x="T0" y="T1"/>
                </a:cxn>
                <a:cxn ang="0">
                  <a:pos x="T2" y="T3"/>
                </a:cxn>
                <a:cxn ang="0">
                  <a:pos x="T4" y="T5"/>
                </a:cxn>
                <a:cxn ang="0">
                  <a:pos x="T6" y="T7"/>
                </a:cxn>
                <a:cxn ang="0">
                  <a:pos x="T8" y="T9"/>
                </a:cxn>
              </a:cxnLst>
              <a:rect l="0" t="0" r="r" b="b"/>
              <a:pathLst>
                <a:path w="273" h="29">
                  <a:moveTo>
                    <a:pt x="272" y="28"/>
                  </a:moveTo>
                  <a:cubicBezTo>
                    <a:pt x="181" y="18"/>
                    <a:pt x="90" y="10"/>
                    <a:pt x="0" y="0"/>
                  </a:cubicBezTo>
                  <a:cubicBezTo>
                    <a:pt x="0" y="0"/>
                    <a:pt x="0" y="0"/>
                    <a:pt x="0" y="0"/>
                  </a:cubicBezTo>
                  <a:cubicBezTo>
                    <a:pt x="90" y="11"/>
                    <a:pt x="181" y="22"/>
                    <a:pt x="272" y="29"/>
                  </a:cubicBezTo>
                  <a:cubicBezTo>
                    <a:pt x="273" y="29"/>
                    <a:pt x="273" y="28"/>
                    <a:pt x="272" y="2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5" name="Freeform 12">
              <a:extLst>
                <a:ext uri="{FF2B5EF4-FFF2-40B4-BE49-F238E27FC236}">
                  <a16:creationId xmlns="" xmlns:a16="http://schemas.microsoft.com/office/drawing/2014/main" id="{2F6FBD5E-0530-4102-BCA5-DB43779A55D4}"/>
                </a:ext>
              </a:extLst>
            </p:cNvPr>
            <p:cNvSpPr/>
            <p:nvPr/>
          </p:nvSpPr>
          <p:spPr bwMode="auto">
            <a:xfrm>
              <a:off x="3624" y="1175"/>
              <a:ext cx="860" cy="88"/>
            </a:xfrm>
            <a:custGeom>
              <a:avLst/>
              <a:gdLst>
                <a:gd name="T0" fmla="*/ 363 w 363"/>
                <a:gd name="T1" fmla="*/ 37 h 37"/>
                <a:gd name="T2" fmla="*/ 0 w 363"/>
                <a:gd name="T3" fmla="*/ 0 h 37"/>
                <a:gd name="T4" fmla="*/ 0 w 363"/>
                <a:gd name="T5" fmla="*/ 1 h 37"/>
                <a:gd name="T6" fmla="*/ 363 w 363"/>
                <a:gd name="T7" fmla="*/ 37 h 37"/>
                <a:gd name="T8" fmla="*/ 363 w 363"/>
                <a:gd name="T9" fmla="*/ 37 h 37"/>
              </a:gdLst>
              <a:ahLst/>
              <a:cxnLst>
                <a:cxn ang="0">
                  <a:pos x="T0" y="T1"/>
                </a:cxn>
                <a:cxn ang="0">
                  <a:pos x="T2" y="T3"/>
                </a:cxn>
                <a:cxn ang="0">
                  <a:pos x="T4" y="T5"/>
                </a:cxn>
                <a:cxn ang="0">
                  <a:pos x="T6" y="T7"/>
                </a:cxn>
                <a:cxn ang="0">
                  <a:pos x="T8" y="T9"/>
                </a:cxn>
              </a:cxnLst>
              <a:rect l="0" t="0" r="r" b="b"/>
              <a:pathLst>
                <a:path w="363" h="37">
                  <a:moveTo>
                    <a:pt x="363" y="37"/>
                  </a:moveTo>
                  <a:cubicBezTo>
                    <a:pt x="243" y="18"/>
                    <a:pt x="121" y="7"/>
                    <a:pt x="0" y="0"/>
                  </a:cubicBezTo>
                  <a:cubicBezTo>
                    <a:pt x="0" y="0"/>
                    <a:pt x="0" y="1"/>
                    <a:pt x="0" y="1"/>
                  </a:cubicBezTo>
                  <a:cubicBezTo>
                    <a:pt x="122" y="10"/>
                    <a:pt x="242" y="23"/>
                    <a:pt x="363" y="37"/>
                  </a:cubicBezTo>
                  <a:cubicBezTo>
                    <a:pt x="363" y="37"/>
                    <a:pt x="363" y="37"/>
                    <a:pt x="363" y="3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6" name="Freeform 13">
              <a:extLst>
                <a:ext uri="{FF2B5EF4-FFF2-40B4-BE49-F238E27FC236}">
                  <a16:creationId xmlns="" xmlns:a16="http://schemas.microsoft.com/office/drawing/2014/main" id="{E301FE9B-EEF8-44D5-9C18-9EA3BBF44E9C}"/>
                </a:ext>
              </a:extLst>
            </p:cNvPr>
            <p:cNvSpPr/>
            <p:nvPr/>
          </p:nvSpPr>
          <p:spPr bwMode="auto">
            <a:xfrm>
              <a:off x="3951" y="1123"/>
              <a:ext cx="573" cy="69"/>
            </a:xfrm>
            <a:custGeom>
              <a:avLst/>
              <a:gdLst>
                <a:gd name="T0" fmla="*/ 241 w 242"/>
                <a:gd name="T1" fmla="*/ 28 h 29"/>
                <a:gd name="T2" fmla="*/ 124 w 242"/>
                <a:gd name="T3" fmla="*/ 15 h 29"/>
                <a:gd name="T4" fmla="*/ 0 w 242"/>
                <a:gd name="T5" fmla="*/ 0 h 29"/>
                <a:gd name="T6" fmla="*/ 0 w 242"/>
                <a:gd name="T7" fmla="*/ 1 h 29"/>
                <a:gd name="T8" fmla="*/ 118 w 242"/>
                <a:gd name="T9" fmla="*/ 17 h 29"/>
                <a:gd name="T10" fmla="*/ 241 w 242"/>
                <a:gd name="T11" fmla="*/ 29 h 29"/>
                <a:gd name="T12" fmla="*/ 241 w 242"/>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242" h="29">
                  <a:moveTo>
                    <a:pt x="241" y="28"/>
                  </a:moveTo>
                  <a:cubicBezTo>
                    <a:pt x="202" y="23"/>
                    <a:pt x="163" y="20"/>
                    <a:pt x="124" y="15"/>
                  </a:cubicBezTo>
                  <a:cubicBezTo>
                    <a:pt x="83" y="10"/>
                    <a:pt x="41" y="2"/>
                    <a:pt x="0" y="0"/>
                  </a:cubicBezTo>
                  <a:cubicBezTo>
                    <a:pt x="0" y="0"/>
                    <a:pt x="0" y="1"/>
                    <a:pt x="0" y="1"/>
                  </a:cubicBezTo>
                  <a:cubicBezTo>
                    <a:pt x="38" y="10"/>
                    <a:pt x="79" y="12"/>
                    <a:pt x="118" y="17"/>
                  </a:cubicBezTo>
                  <a:cubicBezTo>
                    <a:pt x="158" y="21"/>
                    <a:pt x="200" y="27"/>
                    <a:pt x="241" y="29"/>
                  </a:cubicBezTo>
                  <a:cubicBezTo>
                    <a:pt x="241" y="29"/>
                    <a:pt x="242" y="28"/>
                    <a:pt x="241" y="2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7" name="Freeform 14">
              <a:extLst>
                <a:ext uri="{FF2B5EF4-FFF2-40B4-BE49-F238E27FC236}">
                  <a16:creationId xmlns="" xmlns:a16="http://schemas.microsoft.com/office/drawing/2014/main" id="{A273E186-F8D9-48D5-9F6A-FF6988B84879}"/>
                </a:ext>
              </a:extLst>
            </p:cNvPr>
            <p:cNvSpPr/>
            <p:nvPr/>
          </p:nvSpPr>
          <p:spPr bwMode="auto">
            <a:xfrm>
              <a:off x="3519" y="1047"/>
              <a:ext cx="465" cy="43"/>
            </a:xfrm>
            <a:custGeom>
              <a:avLst/>
              <a:gdLst>
                <a:gd name="T0" fmla="*/ 196 w 196"/>
                <a:gd name="T1" fmla="*/ 17 h 18"/>
                <a:gd name="T2" fmla="*/ 98 w 196"/>
                <a:gd name="T3" fmla="*/ 8 h 18"/>
                <a:gd name="T4" fmla="*/ 0 w 196"/>
                <a:gd name="T5" fmla="*/ 0 h 18"/>
                <a:gd name="T6" fmla="*/ 0 w 196"/>
                <a:gd name="T7" fmla="*/ 0 h 18"/>
                <a:gd name="T8" fmla="*/ 95 w 196"/>
                <a:gd name="T9" fmla="*/ 9 h 18"/>
                <a:gd name="T10" fmla="*/ 196 w 196"/>
                <a:gd name="T11" fmla="*/ 18 h 18"/>
                <a:gd name="T12" fmla="*/ 196 w 196"/>
                <a:gd name="T13" fmla="*/ 17 h 18"/>
              </a:gdLst>
              <a:ahLst/>
              <a:cxnLst>
                <a:cxn ang="0">
                  <a:pos x="T0" y="T1"/>
                </a:cxn>
                <a:cxn ang="0">
                  <a:pos x="T2" y="T3"/>
                </a:cxn>
                <a:cxn ang="0">
                  <a:pos x="T4" y="T5"/>
                </a:cxn>
                <a:cxn ang="0">
                  <a:pos x="T6" y="T7"/>
                </a:cxn>
                <a:cxn ang="0">
                  <a:pos x="T8" y="T9"/>
                </a:cxn>
                <a:cxn ang="0">
                  <a:pos x="T10" y="T11"/>
                </a:cxn>
                <a:cxn ang="0">
                  <a:pos x="T12" y="T13"/>
                </a:cxn>
              </a:cxnLst>
              <a:rect l="0" t="0" r="r" b="b"/>
              <a:pathLst>
                <a:path w="196" h="18">
                  <a:moveTo>
                    <a:pt x="196" y="17"/>
                  </a:moveTo>
                  <a:cubicBezTo>
                    <a:pt x="163" y="13"/>
                    <a:pt x="131" y="11"/>
                    <a:pt x="98" y="8"/>
                  </a:cubicBezTo>
                  <a:cubicBezTo>
                    <a:pt x="66" y="5"/>
                    <a:pt x="32" y="0"/>
                    <a:pt x="0" y="0"/>
                  </a:cubicBezTo>
                  <a:cubicBezTo>
                    <a:pt x="0" y="0"/>
                    <a:pt x="0" y="0"/>
                    <a:pt x="0" y="0"/>
                  </a:cubicBezTo>
                  <a:cubicBezTo>
                    <a:pt x="31" y="6"/>
                    <a:pt x="63" y="6"/>
                    <a:pt x="95" y="9"/>
                  </a:cubicBezTo>
                  <a:cubicBezTo>
                    <a:pt x="129" y="12"/>
                    <a:pt x="162" y="16"/>
                    <a:pt x="196" y="18"/>
                  </a:cubicBezTo>
                  <a:cubicBezTo>
                    <a:pt x="196" y="18"/>
                    <a:pt x="196" y="17"/>
                    <a:pt x="196"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8" name="Freeform 15">
              <a:extLst>
                <a:ext uri="{FF2B5EF4-FFF2-40B4-BE49-F238E27FC236}">
                  <a16:creationId xmlns="" xmlns:a16="http://schemas.microsoft.com/office/drawing/2014/main" id="{6B2D370E-4E9F-4B17-9E0F-3954881E3859}"/>
                </a:ext>
              </a:extLst>
            </p:cNvPr>
            <p:cNvSpPr/>
            <p:nvPr/>
          </p:nvSpPr>
          <p:spPr bwMode="auto">
            <a:xfrm>
              <a:off x="4012" y="1087"/>
              <a:ext cx="52" cy="10"/>
            </a:xfrm>
            <a:custGeom>
              <a:avLst/>
              <a:gdLst>
                <a:gd name="T0" fmla="*/ 21 w 22"/>
                <a:gd name="T1" fmla="*/ 2 h 4"/>
                <a:gd name="T2" fmla="*/ 1 w 22"/>
                <a:gd name="T3" fmla="*/ 0 h 4"/>
                <a:gd name="T4" fmla="*/ 1 w 22"/>
                <a:gd name="T5" fmla="*/ 0 h 4"/>
                <a:gd name="T6" fmla="*/ 21 w 22"/>
                <a:gd name="T7" fmla="*/ 3 h 4"/>
                <a:gd name="T8" fmla="*/ 21 w 22"/>
                <a:gd name="T9" fmla="*/ 2 h 4"/>
              </a:gdLst>
              <a:ahLst/>
              <a:cxnLst>
                <a:cxn ang="0">
                  <a:pos x="T0" y="T1"/>
                </a:cxn>
                <a:cxn ang="0">
                  <a:pos x="T2" y="T3"/>
                </a:cxn>
                <a:cxn ang="0">
                  <a:pos x="T4" y="T5"/>
                </a:cxn>
                <a:cxn ang="0">
                  <a:pos x="T6" y="T7"/>
                </a:cxn>
                <a:cxn ang="0">
                  <a:pos x="T8" y="T9"/>
                </a:cxn>
              </a:cxnLst>
              <a:rect l="0" t="0" r="r" b="b"/>
              <a:pathLst>
                <a:path w="22" h="4">
                  <a:moveTo>
                    <a:pt x="21" y="2"/>
                  </a:moveTo>
                  <a:cubicBezTo>
                    <a:pt x="14" y="2"/>
                    <a:pt x="8" y="1"/>
                    <a:pt x="1" y="0"/>
                  </a:cubicBezTo>
                  <a:cubicBezTo>
                    <a:pt x="0" y="0"/>
                    <a:pt x="0" y="0"/>
                    <a:pt x="1" y="0"/>
                  </a:cubicBezTo>
                  <a:cubicBezTo>
                    <a:pt x="7" y="3"/>
                    <a:pt x="14" y="4"/>
                    <a:pt x="21" y="3"/>
                  </a:cubicBezTo>
                  <a:cubicBezTo>
                    <a:pt x="22" y="3"/>
                    <a:pt x="22" y="3"/>
                    <a:pt x="2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9" name="Freeform 16">
              <a:extLst>
                <a:ext uri="{FF2B5EF4-FFF2-40B4-BE49-F238E27FC236}">
                  <a16:creationId xmlns="" xmlns:a16="http://schemas.microsoft.com/office/drawing/2014/main" id="{8ED15AC3-819D-4149-A17E-EDB8AFA249B1}"/>
                </a:ext>
              </a:extLst>
            </p:cNvPr>
            <p:cNvSpPr/>
            <p:nvPr/>
          </p:nvSpPr>
          <p:spPr bwMode="auto">
            <a:xfrm>
              <a:off x="3467" y="978"/>
              <a:ext cx="1036" cy="145"/>
            </a:xfrm>
            <a:custGeom>
              <a:avLst/>
              <a:gdLst>
                <a:gd name="T0" fmla="*/ 436 w 437"/>
                <a:gd name="T1" fmla="*/ 59 h 61"/>
                <a:gd name="T2" fmla="*/ 216 w 437"/>
                <a:gd name="T3" fmla="*/ 31 h 61"/>
                <a:gd name="T4" fmla="*/ 1 w 437"/>
                <a:gd name="T5" fmla="*/ 0 h 61"/>
                <a:gd name="T6" fmla="*/ 1 w 437"/>
                <a:gd name="T7" fmla="*/ 2 h 61"/>
                <a:gd name="T8" fmla="*/ 215 w 437"/>
                <a:gd name="T9" fmla="*/ 33 h 61"/>
                <a:gd name="T10" fmla="*/ 436 w 437"/>
                <a:gd name="T11" fmla="*/ 60 h 61"/>
                <a:gd name="T12" fmla="*/ 436 w 437"/>
                <a:gd name="T13" fmla="*/ 59 h 61"/>
              </a:gdLst>
              <a:ahLst/>
              <a:cxnLst>
                <a:cxn ang="0">
                  <a:pos x="T0" y="T1"/>
                </a:cxn>
                <a:cxn ang="0">
                  <a:pos x="T2" y="T3"/>
                </a:cxn>
                <a:cxn ang="0">
                  <a:pos x="T4" y="T5"/>
                </a:cxn>
                <a:cxn ang="0">
                  <a:pos x="T6" y="T7"/>
                </a:cxn>
                <a:cxn ang="0">
                  <a:pos x="T8" y="T9"/>
                </a:cxn>
                <a:cxn ang="0">
                  <a:pos x="T10" y="T11"/>
                </a:cxn>
                <a:cxn ang="0">
                  <a:pos x="T12" y="T13"/>
                </a:cxn>
              </a:cxnLst>
              <a:rect l="0" t="0" r="r" b="b"/>
              <a:pathLst>
                <a:path w="437" h="61">
                  <a:moveTo>
                    <a:pt x="436" y="59"/>
                  </a:moveTo>
                  <a:cubicBezTo>
                    <a:pt x="363" y="49"/>
                    <a:pt x="289" y="41"/>
                    <a:pt x="216" y="31"/>
                  </a:cubicBezTo>
                  <a:cubicBezTo>
                    <a:pt x="144" y="21"/>
                    <a:pt x="73" y="10"/>
                    <a:pt x="1" y="0"/>
                  </a:cubicBezTo>
                  <a:cubicBezTo>
                    <a:pt x="0" y="0"/>
                    <a:pt x="0" y="2"/>
                    <a:pt x="1" y="2"/>
                  </a:cubicBezTo>
                  <a:cubicBezTo>
                    <a:pt x="72" y="14"/>
                    <a:pt x="144" y="23"/>
                    <a:pt x="215" y="33"/>
                  </a:cubicBezTo>
                  <a:cubicBezTo>
                    <a:pt x="289" y="43"/>
                    <a:pt x="362" y="53"/>
                    <a:pt x="436" y="60"/>
                  </a:cubicBezTo>
                  <a:cubicBezTo>
                    <a:pt x="437" y="61"/>
                    <a:pt x="437" y="59"/>
                    <a:pt x="436" y="5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0" name="Freeform 17">
              <a:extLst>
                <a:ext uri="{FF2B5EF4-FFF2-40B4-BE49-F238E27FC236}">
                  <a16:creationId xmlns="" xmlns:a16="http://schemas.microsoft.com/office/drawing/2014/main" id="{C3626AF8-5560-4493-8F8B-8D2A9C4E1FB4}"/>
                </a:ext>
              </a:extLst>
            </p:cNvPr>
            <p:cNvSpPr/>
            <p:nvPr/>
          </p:nvSpPr>
          <p:spPr bwMode="auto">
            <a:xfrm>
              <a:off x="4015" y="1018"/>
              <a:ext cx="467" cy="67"/>
            </a:xfrm>
            <a:custGeom>
              <a:avLst/>
              <a:gdLst>
                <a:gd name="T0" fmla="*/ 196 w 197"/>
                <a:gd name="T1" fmla="*/ 27 h 28"/>
                <a:gd name="T2" fmla="*/ 1 w 197"/>
                <a:gd name="T3" fmla="*/ 0 h 28"/>
                <a:gd name="T4" fmla="*/ 1 w 197"/>
                <a:gd name="T5" fmla="*/ 1 h 28"/>
                <a:gd name="T6" fmla="*/ 196 w 197"/>
                <a:gd name="T7" fmla="*/ 28 h 28"/>
                <a:gd name="T8" fmla="*/ 196 w 197"/>
                <a:gd name="T9" fmla="*/ 27 h 28"/>
              </a:gdLst>
              <a:ahLst/>
              <a:cxnLst>
                <a:cxn ang="0">
                  <a:pos x="T0" y="T1"/>
                </a:cxn>
                <a:cxn ang="0">
                  <a:pos x="T2" y="T3"/>
                </a:cxn>
                <a:cxn ang="0">
                  <a:pos x="T4" y="T5"/>
                </a:cxn>
                <a:cxn ang="0">
                  <a:pos x="T6" y="T7"/>
                </a:cxn>
                <a:cxn ang="0">
                  <a:pos x="T8" y="T9"/>
                </a:cxn>
              </a:cxnLst>
              <a:rect l="0" t="0" r="r" b="b"/>
              <a:pathLst>
                <a:path w="197" h="28">
                  <a:moveTo>
                    <a:pt x="196" y="27"/>
                  </a:moveTo>
                  <a:cubicBezTo>
                    <a:pt x="131" y="18"/>
                    <a:pt x="66" y="11"/>
                    <a:pt x="1" y="0"/>
                  </a:cubicBezTo>
                  <a:cubicBezTo>
                    <a:pt x="0" y="0"/>
                    <a:pt x="0" y="1"/>
                    <a:pt x="1" y="1"/>
                  </a:cubicBezTo>
                  <a:cubicBezTo>
                    <a:pt x="65" y="14"/>
                    <a:pt x="131" y="25"/>
                    <a:pt x="196" y="28"/>
                  </a:cubicBezTo>
                  <a:cubicBezTo>
                    <a:pt x="197" y="28"/>
                    <a:pt x="197" y="27"/>
                    <a:pt x="196" y="2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1" name="Freeform 18">
              <a:extLst>
                <a:ext uri="{FF2B5EF4-FFF2-40B4-BE49-F238E27FC236}">
                  <a16:creationId xmlns="" xmlns:a16="http://schemas.microsoft.com/office/drawing/2014/main" id="{2C372CDC-CBE7-452C-BCF5-07B547621BB6}"/>
                </a:ext>
              </a:extLst>
            </p:cNvPr>
            <p:cNvSpPr/>
            <p:nvPr/>
          </p:nvSpPr>
          <p:spPr bwMode="auto">
            <a:xfrm>
              <a:off x="4197" y="895"/>
              <a:ext cx="171" cy="24"/>
            </a:xfrm>
            <a:custGeom>
              <a:avLst/>
              <a:gdLst>
                <a:gd name="T0" fmla="*/ 72 w 72"/>
                <a:gd name="T1" fmla="*/ 1 h 10"/>
                <a:gd name="T2" fmla="*/ 36 w 72"/>
                <a:gd name="T3" fmla="*/ 2 h 10"/>
                <a:gd name="T4" fmla="*/ 2 w 72"/>
                <a:gd name="T5" fmla="*/ 1 h 10"/>
                <a:gd name="T6" fmla="*/ 0 w 72"/>
                <a:gd name="T7" fmla="*/ 2 h 10"/>
                <a:gd name="T8" fmla="*/ 25 w 72"/>
                <a:gd name="T9" fmla="*/ 3 h 10"/>
                <a:gd name="T10" fmla="*/ 72 w 72"/>
                <a:gd name="T11" fmla="*/ 1 h 10"/>
                <a:gd name="T12" fmla="*/ 72 w 72"/>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72" h="10">
                  <a:moveTo>
                    <a:pt x="72" y="1"/>
                  </a:moveTo>
                  <a:cubicBezTo>
                    <a:pt x="60" y="2"/>
                    <a:pt x="48" y="3"/>
                    <a:pt x="36" y="2"/>
                  </a:cubicBezTo>
                  <a:cubicBezTo>
                    <a:pt x="29" y="1"/>
                    <a:pt x="6" y="6"/>
                    <a:pt x="2" y="1"/>
                  </a:cubicBezTo>
                  <a:cubicBezTo>
                    <a:pt x="1" y="0"/>
                    <a:pt x="0" y="1"/>
                    <a:pt x="0" y="2"/>
                  </a:cubicBezTo>
                  <a:cubicBezTo>
                    <a:pt x="4" y="10"/>
                    <a:pt x="19" y="3"/>
                    <a:pt x="25" y="3"/>
                  </a:cubicBezTo>
                  <a:cubicBezTo>
                    <a:pt x="41" y="2"/>
                    <a:pt x="56" y="5"/>
                    <a:pt x="72" y="1"/>
                  </a:cubicBezTo>
                  <a:cubicBezTo>
                    <a:pt x="72" y="1"/>
                    <a:pt x="72" y="1"/>
                    <a:pt x="7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2" name="Freeform 19">
              <a:extLst>
                <a:ext uri="{FF2B5EF4-FFF2-40B4-BE49-F238E27FC236}">
                  <a16:creationId xmlns="" xmlns:a16="http://schemas.microsoft.com/office/drawing/2014/main" id="{549F92DD-3AEC-4BE3-9339-E0377C13A92E}"/>
                </a:ext>
              </a:extLst>
            </p:cNvPr>
            <p:cNvSpPr/>
            <p:nvPr/>
          </p:nvSpPr>
          <p:spPr bwMode="auto">
            <a:xfrm>
              <a:off x="4382" y="895"/>
              <a:ext cx="33" cy="5"/>
            </a:xfrm>
            <a:custGeom>
              <a:avLst/>
              <a:gdLst>
                <a:gd name="T0" fmla="*/ 13 w 14"/>
                <a:gd name="T1" fmla="*/ 0 h 2"/>
                <a:gd name="T2" fmla="*/ 1 w 14"/>
                <a:gd name="T3" fmla="*/ 1 h 2"/>
                <a:gd name="T4" fmla="*/ 1 w 14"/>
                <a:gd name="T5" fmla="*/ 2 h 2"/>
                <a:gd name="T6" fmla="*/ 13 w 14"/>
                <a:gd name="T7" fmla="*/ 1 h 2"/>
                <a:gd name="T8" fmla="*/ 13 w 14"/>
                <a:gd name="T9" fmla="*/ 0 h 2"/>
              </a:gdLst>
              <a:ahLst/>
              <a:cxnLst>
                <a:cxn ang="0">
                  <a:pos x="T0" y="T1"/>
                </a:cxn>
                <a:cxn ang="0">
                  <a:pos x="T2" y="T3"/>
                </a:cxn>
                <a:cxn ang="0">
                  <a:pos x="T4" y="T5"/>
                </a:cxn>
                <a:cxn ang="0">
                  <a:pos x="T6" y="T7"/>
                </a:cxn>
                <a:cxn ang="0">
                  <a:pos x="T8" y="T9"/>
                </a:cxn>
              </a:cxnLst>
              <a:rect l="0" t="0" r="r" b="b"/>
              <a:pathLst>
                <a:path w="14" h="2">
                  <a:moveTo>
                    <a:pt x="13" y="0"/>
                  </a:moveTo>
                  <a:cubicBezTo>
                    <a:pt x="9" y="0"/>
                    <a:pt x="5" y="0"/>
                    <a:pt x="1" y="1"/>
                  </a:cubicBezTo>
                  <a:cubicBezTo>
                    <a:pt x="0" y="1"/>
                    <a:pt x="1" y="2"/>
                    <a:pt x="1" y="2"/>
                  </a:cubicBezTo>
                  <a:cubicBezTo>
                    <a:pt x="5" y="1"/>
                    <a:pt x="9" y="0"/>
                    <a:pt x="13" y="1"/>
                  </a:cubicBezTo>
                  <a:cubicBezTo>
                    <a:pt x="14" y="1"/>
                    <a:pt x="14" y="0"/>
                    <a:pt x="13"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3" name="Freeform 20">
              <a:extLst>
                <a:ext uri="{FF2B5EF4-FFF2-40B4-BE49-F238E27FC236}">
                  <a16:creationId xmlns="" xmlns:a16="http://schemas.microsoft.com/office/drawing/2014/main" id="{12CC10FA-D09E-4B0A-921B-B03CC43A86B9}"/>
                </a:ext>
              </a:extLst>
            </p:cNvPr>
            <p:cNvSpPr/>
            <p:nvPr/>
          </p:nvSpPr>
          <p:spPr bwMode="auto">
            <a:xfrm>
              <a:off x="3830" y="857"/>
              <a:ext cx="1173" cy="19"/>
            </a:xfrm>
            <a:custGeom>
              <a:avLst/>
              <a:gdLst>
                <a:gd name="T0" fmla="*/ 494 w 495"/>
                <a:gd name="T1" fmla="*/ 2 h 8"/>
                <a:gd name="T2" fmla="*/ 246 w 495"/>
                <a:gd name="T3" fmla="*/ 4 h 8"/>
                <a:gd name="T4" fmla="*/ 1 w 495"/>
                <a:gd name="T5" fmla="*/ 3 h 8"/>
                <a:gd name="T6" fmla="*/ 1 w 495"/>
                <a:gd name="T7" fmla="*/ 5 h 8"/>
                <a:gd name="T8" fmla="*/ 246 w 495"/>
                <a:gd name="T9" fmla="*/ 5 h 8"/>
                <a:gd name="T10" fmla="*/ 494 w 495"/>
                <a:gd name="T11" fmla="*/ 4 h 8"/>
                <a:gd name="T12" fmla="*/ 494 w 495"/>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495" h="8">
                  <a:moveTo>
                    <a:pt x="494" y="2"/>
                  </a:moveTo>
                  <a:cubicBezTo>
                    <a:pt x="412" y="0"/>
                    <a:pt x="329" y="4"/>
                    <a:pt x="246" y="4"/>
                  </a:cubicBezTo>
                  <a:cubicBezTo>
                    <a:pt x="164" y="4"/>
                    <a:pt x="83" y="1"/>
                    <a:pt x="1" y="3"/>
                  </a:cubicBezTo>
                  <a:cubicBezTo>
                    <a:pt x="0" y="3"/>
                    <a:pt x="0" y="5"/>
                    <a:pt x="1" y="5"/>
                  </a:cubicBezTo>
                  <a:cubicBezTo>
                    <a:pt x="83" y="7"/>
                    <a:pt x="164" y="5"/>
                    <a:pt x="246" y="5"/>
                  </a:cubicBezTo>
                  <a:cubicBezTo>
                    <a:pt x="328" y="5"/>
                    <a:pt x="412" y="8"/>
                    <a:pt x="494" y="4"/>
                  </a:cubicBezTo>
                  <a:cubicBezTo>
                    <a:pt x="495" y="4"/>
                    <a:pt x="495" y="2"/>
                    <a:pt x="494"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4" name="Freeform 21">
              <a:extLst>
                <a:ext uri="{FF2B5EF4-FFF2-40B4-BE49-F238E27FC236}">
                  <a16:creationId xmlns="" xmlns:a16="http://schemas.microsoft.com/office/drawing/2014/main" id="{B81ACA46-169C-41F0-9D35-537B9A230B14}"/>
                </a:ext>
              </a:extLst>
            </p:cNvPr>
            <p:cNvSpPr/>
            <p:nvPr/>
          </p:nvSpPr>
          <p:spPr bwMode="auto">
            <a:xfrm>
              <a:off x="3737" y="784"/>
              <a:ext cx="1252" cy="38"/>
            </a:xfrm>
            <a:custGeom>
              <a:avLst/>
              <a:gdLst>
                <a:gd name="T0" fmla="*/ 527 w 528"/>
                <a:gd name="T1" fmla="*/ 0 h 16"/>
                <a:gd name="T2" fmla="*/ 265 w 528"/>
                <a:gd name="T3" fmla="*/ 10 h 16"/>
                <a:gd name="T4" fmla="*/ 134 w 528"/>
                <a:gd name="T5" fmla="*/ 10 h 16"/>
                <a:gd name="T6" fmla="*/ 0 w 528"/>
                <a:gd name="T7" fmla="*/ 10 h 16"/>
                <a:gd name="T8" fmla="*/ 0 w 528"/>
                <a:gd name="T9" fmla="*/ 11 h 16"/>
                <a:gd name="T10" fmla="*/ 134 w 528"/>
                <a:gd name="T11" fmla="*/ 11 h 16"/>
                <a:gd name="T12" fmla="*/ 268 w 528"/>
                <a:gd name="T13" fmla="*/ 11 h 16"/>
                <a:gd name="T14" fmla="*/ 527 w 528"/>
                <a:gd name="T15" fmla="*/ 1 h 16"/>
                <a:gd name="T16" fmla="*/ 527 w 528"/>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16">
                  <a:moveTo>
                    <a:pt x="527" y="0"/>
                  </a:moveTo>
                  <a:cubicBezTo>
                    <a:pt x="440" y="9"/>
                    <a:pt x="353" y="10"/>
                    <a:pt x="265" y="10"/>
                  </a:cubicBezTo>
                  <a:cubicBezTo>
                    <a:pt x="221" y="10"/>
                    <a:pt x="178" y="10"/>
                    <a:pt x="134" y="10"/>
                  </a:cubicBezTo>
                  <a:cubicBezTo>
                    <a:pt x="90" y="10"/>
                    <a:pt x="45" y="7"/>
                    <a:pt x="0" y="10"/>
                  </a:cubicBezTo>
                  <a:cubicBezTo>
                    <a:pt x="0" y="10"/>
                    <a:pt x="0" y="11"/>
                    <a:pt x="0" y="11"/>
                  </a:cubicBezTo>
                  <a:cubicBezTo>
                    <a:pt x="45" y="14"/>
                    <a:pt x="90" y="12"/>
                    <a:pt x="134" y="11"/>
                  </a:cubicBezTo>
                  <a:cubicBezTo>
                    <a:pt x="179" y="11"/>
                    <a:pt x="223" y="11"/>
                    <a:pt x="268" y="11"/>
                  </a:cubicBezTo>
                  <a:cubicBezTo>
                    <a:pt x="354" y="11"/>
                    <a:pt x="443" y="16"/>
                    <a:pt x="527" y="1"/>
                  </a:cubicBezTo>
                  <a:cubicBezTo>
                    <a:pt x="528" y="1"/>
                    <a:pt x="528" y="0"/>
                    <a:pt x="527"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5" name="Freeform 22">
              <a:extLst>
                <a:ext uri="{FF2B5EF4-FFF2-40B4-BE49-F238E27FC236}">
                  <a16:creationId xmlns="" xmlns:a16="http://schemas.microsoft.com/office/drawing/2014/main" id="{E331CB01-74D0-4B3D-A933-CB861314E539}"/>
                </a:ext>
              </a:extLst>
            </p:cNvPr>
            <p:cNvSpPr/>
            <p:nvPr/>
          </p:nvSpPr>
          <p:spPr bwMode="auto">
            <a:xfrm>
              <a:off x="4292" y="788"/>
              <a:ext cx="54" cy="5"/>
            </a:xfrm>
            <a:custGeom>
              <a:avLst/>
              <a:gdLst>
                <a:gd name="T0" fmla="*/ 23 w 23"/>
                <a:gd name="T1" fmla="*/ 1 h 2"/>
                <a:gd name="T2" fmla="*/ 0 w 23"/>
                <a:gd name="T3" fmla="*/ 0 h 2"/>
                <a:gd name="T4" fmla="*/ 0 w 23"/>
                <a:gd name="T5" fmla="*/ 0 h 2"/>
                <a:gd name="T6" fmla="*/ 23 w 23"/>
                <a:gd name="T7" fmla="*/ 1 h 2"/>
                <a:gd name="T8" fmla="*/ 23 w 23"/>
                <a:gd name="T9" fmla="*/ 1 h 2"/>
              </a:gdLst>
              <a:ahLst/>
              <a:cxnLst>
                <a:cxn ang="0">
                  <a:pos x="T0" y="T1"/>
                </a:cxn>
                <a:cxn ang="0">
                  <a:pos x="T2" y="T3"/>
                </a:cxn>
                <a:cxn ang="0">
                  <a:pos x="T4" y="T5"/>
                </a:cxn>
                <a:cxn ang="0">
                  <a:pos x="T6" y="T7"/>
                </a:cxn>
                <a:cxn ang="0">
                  <a:pos x="T8" y="T9"/>
                </a:cxn>
              </a:cxnLst>
              <a:rect l="0" t="0" r="r" b="b"/>
              <a:pathLst>
                <a:path w="23" h="2">
                  <a:moveTo>
                    <a:pt x="23" y="1"/>
                  </a:moveTo>
                  <a:cubicBezTo>
                    <a:pt x="15" y="1"/>
                    <a:pt x="8" y="1"/>
                    <a:pt x="0" y="0"/>
                  </a:cubicBezTo>
                  <a:cubicBezTo>
                    <a:pt x="0" y="0"/>
                    <a:pt x="0" y="0"/>
                    <a:pt x="0" y="0"/>
                  </a:cubicBezTo>
                  <a:cubicBezTo>
                    <a:pt x="8" y="1"/>
                    <a:pt x="15" y="2"/>
                    <a:pt x="23" y="1"/>
                  </a:cubicBezTo>
                  <a:cubicBezTo>
                    <a:pt x="23" y="1"/>
                    <a:pt x="23" y="1"/>
                    <a:pt x="23"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6" name="Freeform 23">
              <a:extLst>
                <a:ext uri="{FF2B5EF4-FFF2-40B4-BE49-F238E27FC236}">
                  <a16:creationId xmlns="" xmlns:a16="http://schemas.microsoft.com/office/drawing/2014/main" id="{5BBC4AFF-E3F2-41BB-A0B4-C29DA74339B5}"/>
                </a:ext>
              </a:extLst>
            </p:cNvPr>
            <p:cNvSpPr/>
            <p:nvPr/>
          </p:nvSpPr>
          <p:spPr bwMode="auto">
            <a:xfrm>
              <a:off x="4389" y="769"/>
              <a:ext cx="612" cy="19"/>
            </a:xfrm>
            <a:custGeom>
              <a:avLst/>
              <a:gdLst>
                <a:gd name="T0" fmla="*/ 257 w 258"/>
                <a:gd name="T1" fmla="*/ 1 h 8"/>
                <a:gd name="T2" fmla="*/ 126 w 258"/>
                <a:gd name="T3" fmla="*/ 1 h 8"/>
                <a:gd name="T4" fmla="*/ 62 w 258"/>
                <a:gd name="T5" fmla="*/ 2 h 8"/>
                <a:gd name="T6" fmla="*/ 1 w 258"/>
                <a:gd name="T7" fmla="*/ 5 h 8"/>
                <a:gd name="T8" fmla="*/ 1 w 258"/>
                <a:gd name="T9" fmla="*/ 7 h 8"/>
                <a:gd name="T10" fmla="*/ 65 w 258"/>
                <a:gd name="T11" fmla="*/ 5 h 8"/>
                <a:gd name="T12" fmla="*/ 129 w 258"/>
                <a:gd name="T13" fmla="*/ 4 h 8"/>
                <a:gd name="T14" fmla="*/ 257 w 258"/>
                <a:gd name="T15" fmla="*/ 4 h 8"/>
                <a:gd name="T16" fmla="*/ 257 w 258"/>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8">
                  <a:moveTo>
                    <a:pt x="257" y="1"/>
                  </a:moveTo>
                  <a:cubicBezTo>
                    <a:pt x="213" y="0"/>
                    <a:pt x="170" y="0"/>
                    <a:pt x="126" y="1"/>
                  </a:cubicBezTo>
                  <a:cubicBezTo>
                    <a:pt x="105" y="1"/>
                    <a:pt x="83" y="2"/>
                    <a:pt x="62" y="2"/>
                  </a:cubicBezTo>
                  <a:cubicBezTo>
                    <a:pt x="42" y="3"/>
                    <a:pt x="21" y="2"/>
                    <a:pt x="1" y="5"/>
                  </a:cubicBezTo>
                  <a:cubicBezTo>
                    <a:pt x="0" y="5"/>
                    <a:pt x="0" y="7"/>
                    <a:pt x="1" y="7"/>
                  </a:cubicBezTo>
                  <a:cubicBezTo>
                    <a:pt x="22" y="8"/>
                    <a:pt x="44" y="5"/>
                    <a:pt x="65" y="5"/>
                  </a:cubicBezTo>
                  <a:cubicBezTo>
                    <a:pt x="87" y="4"/>
                    <a:pt x="108" y="4"/>
                    <a:pt x="129" y="4"/>
                  </a:cubicBezTo>
                  <a:cubicBezTo>
                    <a:pt x="172" y="3"/>
                    <a:pt x="214" y="4"/>
                    <a:pt x="257" y="4"/>
                  </a:cubicBezTo>
                  <a:cubicBezTo>
                    <a:pt x="258" y="4"/>
                    <a:pt x="258" y="1"/>
                    <a:pt x="25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7" name="Freeform 24">
              <a:extLst>
                <a:ext uri="{FF2B5EF4-FFF2-40B4-BE49-F238E27FC236}">
                  <a16:creationId xmlns="" xmlns:a16="http://schemas.microsoft.com/office/drawing/2014/main" id="{1F9C3DF2-DFED-4D0B-A314-057AC99EA8BE}"/>
                </a:ext>
              </a:extLst>
            </p:cNvPr>
            <p:cNvSpPr/>
            <p:nvPr/>
          </p:nvSpPr>
          <p:spPr bwMode="auto">
            <a:xfrm>
              <a:off x="3747" y="731"/>
              <a:ext cx="1258" cy="34"/>
            </a:xfrm>
            <a:custGeom>
              <a:avLst/>
              <a:gdLst>
                <a:gd name="T0" fmla="*/ 530 w 531"/>
                <a:gd name="T1" fmla="*/ 4 h 14"/>
                <a:gd name="T2" fmla="*/ 398 w 531"/>
                <a:gd name="T3" fmla="*/ 2 h 14"/>
                <a:gd name="T4" fmla="*/ 265 w 531"/>
                <a:gd name="T5" fmla="*/ 4 h 14"/>
                <a:gd name="T6" fmla="*/ 133 w 531"/>
                <a:gd name="T7" fmla="*/ 8 h 14"/>
                <a:gd name="T8" fmla="*/ 2 w 531"/>
                <a:gd name="T9" fmla="*/ 11 h 14"/>
                <a:gd name="T10" fmla="*/ 2 w 531"/>
                <a:gd name="T11" fmla="*/ 13 h 14"/>
                <a:gd name="T12" fmla="*/ 133 w 531"/>
                <a:gd name="T13" fmla="*/ 10 h 14"/>
                <a:gd name="T14" fmla="*/ 265 w 531"/>
                <a:gd name="T15" fmla="*/ 6 h 14"/>
                <a:gd name="T16" fmla="*/ 398 w 531"/>
                <a:gd name="T17" fmla="*/ 4 h 14"/>
                <a:gd name="T18" fmla="*/ 530 w 531"/>
                <a:gd name="T19" fmla="*/ 6 h 14"/>
                <a:gd name="T20" fmla="*/ 530 w 531"/>
                <a:gd name="T2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1" h="14">
                  <a:moveTo>
                    <a:pt x="530" y="4"/>
                  </a:moveTo>
                  <a:cubicBezTo>
                    <a:pt x="487" y="0"/>
                    <a:pt x="442" y="2"/>
                    <a:pt x="398" y="2"/>
                  </a:cubicBezTo>
                  <a:cubicBezTo>
                    <a:pt x="354" y="2"/>
                    <a:pt x="309" y="3"/>
                    <a:pt x="265" y="4"/>
                  </a:cubicBezTo>
                  <a:cubicBezTo>
                    <a:pt x="221" y="5"/>
                    <a:pt x="177" y="7"/>
                    <a:pt x="133" y="8"/>
                  </a:cubicBezTo>
                  <a:cubicBezTo>
                    <a:pt x="90" y="9"/>
                    <a:pt x="46" y="8"/>
                    <a:pt x="2" y="11"/>
                  </a:cubicBezTo>
                  <a:cubicBezTo>
                    <a:pt x="1" y="11"/>
                    <a:pt x="0" y="13"/>
                    <a:pt x="2" y="13"/>
                  </a:cubicBezTo>
                  <a:cubicBezTo>
                    <a:pt x="46" y="14"/>
                    <a:pt x="90" y="11"/>
                    <a:pt x="133" y="10"/>
                  </a:cubicBezTo>
                  <a:cubicBezTo>
                    <a:pt x="177" y="9"/>
                    <a:pt x="221" y="7"/>
                    <a:pt x="265" y="6"/>
                  </a:cubicBezTo>
                  <a:cubicBezTo>
                    <a:pt x="309" y="5"/>
                    <a:pt x="354" y="5"/>
                    <a:pt x="398" y="4"/>
                  </a:cubicBezTo>
                  <a:cubicBezTo>
                    <a:pt x="442" y="4"/>
                    <a:pt x="486" y="7"/>
                    <a:pt x="530" y="6"/>
                  </a:cubicBezTo>
                  <a:cubicBezTo>
                    <a:pt x="531" y="6"/>
                    <a:pt x="531" y="4"/>
                    <a:pt x="530"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8" name="Freeform 25">
              <a:extLst>
                <a:ext uri="{FF2B5EF4-FFF2-40B4-BE49-F238E27FC236}">
                  <a16:creationId xmlns="" xmlns:a16="http://schemas.microsoft.com/office/drawing/2014/main" id="{365753A1-B006-432D-BB4E-C7E483B56DC0}"/>
                </a:ext>
              </a:extLst>
            </p:cNvPr>
            <p:cNvSpPr/>
            <p:nvPr/>
          </p:nvSpPr>
          <p:spPr bwMode="auto">
            <a:xfrm>
              <a:off x="4581" y="352"/>
              <a:ext cx="133" cy="144"/>
            </a:xfrm>
            <a:custGeom>
              <a:avLst/>
              <a:gdLst>
                <a:gd name="T0" fmla="*/ 55 w 56"/>
                <a:gd name="T1" fmla="*/ 0 h 61"/>
                <a:gd name="T2" fmla="*/ 1 w 56"/>
                <a:gd name="T3" fmla="*/ 59 h 61"/>
                <a:gd name="T4" fmla="*/ 2 w 56"/>
                <a:gd name="T5" fmla="*/ 60 h 61"/>
                <a:gd name="T6" fmla="*/ 56 w 56"/>
                <a:gd name="T7" fmla="*/ 1 h 61"/>
                <a:gd name="T8" fmla="*/ 55 w 56"/>
                <a:gd name="T9" fmla="*/ 0 h 61"/>
              </a:gdLst>
              <a:ahLst/>
              <a:cxnLst>
                <a:cxn ang="0">
                  <a:pos x="T0" y="T1"/>
                </a:cxn>
                <a:cxn ang="0">
                  <a:pos x="T2" y="T3"/>
                </a:cxn>
                <a:cxn ang="0">
                  <a:pos x="T4" y="T5"/>
                </a:cxn>
                <a:cxn ang="0">
                  <a:pos x="T6" y="T7"/>
                </a:cxn>
                <a:cxn ang="0">
                  <a:pos x="T8" y="T9"/>
                </a:cxn>
              </a:cxnLst>
              <a:rect l="0" t="0" r="r" b="b"/>
              <a:pathLst>
                <a:path w="56" h="61">
                  <a:moveTo>
                    <a:pt x="55" y="0"/>
                  </a:moveTo>
                  <a:cubicBezTo>
                    <a:pt x="37" y="20"/>
                    <a:pt x="19" y="39"/>
                    <a:pt x="1" y="59"/>
                  </a:cubicBezTo>
                  <a:cubicBezTo>
                    <a:pt x="0" y="60"/>
                    <a:pt x="1" y="61"/>
                    <a:pt x="2" y="60"/>
                  </a:cubicBezTo>
                  <a:cubicBezTo>
                    <a:pt x="21" y="41"/>
                    <a:pt x="39" y="21"/>
                    <a:pt x="56" y="1"/>
                  </a:cubicBezTo>
                  <a:cubicBezTo>
                    <a:pt x="56" y="1"/>
                    <a:pt x="56" y="0"/>
                    <a:pt x="55"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9" name="Freeform 26">
              <a:extLst>
                <a:ext uri="{FF2B5EF4-FFF2-40B4-BE49-F238E27FC236}">
                  <a16:creationId xmlns="" xmlns:a16="http://schemas.microsoft.com/office/drawing/2014/main" id="{82B045CC-75F7-495C-A1D5-A4E036AFD455}"/>
                </a:ext>
              </a:extLst>
            </p:cNvPr>
            <p:cNvSpPr/>
            <p:nvPr/>
          </p:nvSpPr>
          <p:spPr bwMode="auto">
            <a:xfrm>
              <a:off x="4576" y="416"/>
              <a:ext cx="100" cy="116"/>
            </a:xfrm>
            <a:custGeom>
              <a:avLst/>
              <a:gdLst>
                <a:gd name="T0" fmla="*/ 41 w 42"/>
                <a:gd name="T1" fmla="*/ 1 h 49"/>
                <a:gd name="T2" fmla="*/ 16 w 42"/>
                <a:gd name="T3" fmla="*/ 28 h 49"/>
                <a:gd name="T4" fmla="*/ 0 w 42"/>
                <a:gd name="T5" fmla="*/ 48 h 49"/>
                <a:gd name="T6" fmla="*/ 1 w 42"/>
                <a:gd name="T7" fmla="*/ 48 h 49"/>
                <a:gd name="T8" fmla="*/ 22 w 42"/>
                <a:gd name="T9" fmla="*/ 24 h 49"/>
                <a:gd name="T10" fmla="*/ 42 w 42"/>
                <a:gd name="T11" fmla="*/ 1 h 49"/>
                <a:gd name="T12" fmla="*/ 41 w 42"/>
                <a:gd name="T13" fmla="*/ 1 h 49"/>
              </a:gdLst>
              <a:ahLst/>
              <a:cxnLst>
                <a:cxn ang="0">
                  <a:pos x="T0" y="T1"/>
                </a:cxn>
                <a:cxn ang="0">
                  <a:pos x="T2" y="T3"/>
                </a:cxn>
                <a:cxn ang="0">
                  <a:pos x="T4" y="T5"/>
                </a:cxn>
                <a:cxn ang="0">
                  <a:pos x="T6" y="T7"/>
                </a:cxn>
                <a:cxn ang="0">
                  <a:pos x="T8" y="T9"/>
                </a:cxn>
                <a:cxn ang="0">
                  <a:pos x="T10" y="T11"/>
                </a:cxn>
                <a:cxn ang="0">
                  <a:pos x="T12" y="T13"/>
                </a:cxn>
              </a:cxnLst>
              <a:rect l="0" t="0" r="r" b="b"/>
              <a:pathLst>
                <a:path w="42" h="49">
                  <a:moveTo>
                    <a:pt x="41" y="1"/>
                  </a:moveTo>
                  <a:cubicBezTo>
                    <a:pt x="33" y="10"/>
                    <a:pt x="24" y="19"/>
                    <a:pt x="16" y="28"/>
                  </a:cubicBezTo>
                  <a:cubicBezTo>
                    <a:pt x="10" y="34"/>
                    <a:pt x="3" y="40"/>
                    <a:pt x="0" y="48"/>
                  </a:cubicBezTo>
                  <a:cubicBezTo>
                    <a:pt x="0" y="49"/>
                    <a:pt x="1" y="49"/>
                    <a:pt x="1" y="48"/>
                  </a:cubicBezTo>
                  <a:cubicBezTo>
                    <a:pt x="5" y="39"/>
                    <a:pt x="15" y="31"/>
                    <a:pt x="22" y="24"/>
                  </a:cubicBezTo>
                  <a:cubicBezTo>
                    <a:pt x="29" y="16"/>
                    <a:pt x="35" y="9"/>
                    <a:pt x="42" y="1"/>
                  </a:cubicBezTo>
                  <a:cubicBezTo>
                    <a:pt x="42" y="1"/>
                    <a:pt x="42" y="0"/>
                    <a:pt x="41"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0" name="Freeform 27">
              <a:extLst>
                <a:ext uri="{FF2B5EF4-FFF2-40B4-BE49-F238E27FC236}">
                  <a16:creationId xmlns="" xmlns:a16="http://schemas.microsoft.com/office/drawing/2014/main" id="{7CAD798D-DEDA-48BC-BA88-923F89C6CB4E}"/>
                </a:ext>
              </a:extLst>
            </p:cNvPr>
            <p:cNvSpPr/>
            <p:nvPr/>
          </p:nvSpPr>
          <p:spPr bwMode="auto">
            <a:xfrm>
              <a:off x="4685" y="375"/>
              <a:ext cx="36" cy="36"/>
            </a:xfrm>
            <a:custGeom>
              <a:avLst/>
              <a:gdLst>
                <a:gd name="T0" fmla="*/ 14 w 15"/>
                <a:gd name="T1" fmla="*/ 0 h 15"/>
                <a:gd name="T2" fmla="*/ 7 w 15"/>
                <a:gd name="T3" fmla="*/ 6 h 15"/>
                <a:gd name="T4" fmla="*/ 0 w 15"/>
                <a:gd name="T5" fmla="*/ 14 h 15"/>
                <a:gd name="T6" fmla="*/ 1 w 15"/>
                <a:gd name="T7" fmla="*/ 15 h 15"/>
                <a:gd name="T8" fmla="*/ 9 w 15"/>
                <a:gd name="T9" fmla="*/ 8 h 15"/>
                <a:gd name="T10" fmla="*/ 15 w 15"/>
                <a:gd name="T11" fmla="*/ 1 h 15"/>
                <a:gd name="T12" fmla="*/ 1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14" y="0"/>
                  </a:moveTo>
                  <a:cubicBezTo>
                    <a:pt x="11" y="1"/>
                    <a:pt x="9" y="4"/>
                    <a:pt x="7" y="6"/>
                  </a:cubicBezTo>
                  <a:cubicBezTo>
                    <a:pt x="5" y="9"/>
                    <a:pt x="3" y="11"/>
                    <a:pt x="0" y="14"/>
                  </a:cubicBezTo>
                  <a:cubicBezTo>
                    <a:pt x="0" y="14"/>
                    <a:pt x="1" y="15"/>
                    <a:pt x="1" y="15"/>
                  </a:cubicBezTo>
                  <a:cubicBezTo>
                    <a:pt x="4" y="12"/>
                    <a:pt x="6" y="10"/>
                    <a:pt x="9" y="8"/>
                  </a:cubicBezTo>
                  <a:cubicBezTo>
                    <a:pt x="11" y="5"/>
                    <a:pt x="14" y="3"/>
                    <a:pt x="15" y="1"/>
                  </a:cubicBezTo>
                  <a:cubicBezTo>
                    <a:pt x="15" y="0"/>
                    <a:pt x="15" y="0"/>
                    <a:pt x="14"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1" name="Freeform 28">
              <a:extLst>
                <a:ext uri="{FF2B5EF4-FFF2-40B4-BE49-F238E27FC236}">
                  <a16:creationId xmlns="" xmlns:a16="http://schemas.microsoft.com/office/drawing/2014/main" id="{AC63FC25-E783-4887-901D-8D8B8C1CF33B}"/>
                </a:ext>
              </a:extLst>
            </p:cNvPr>
            <p:cNvSpPr/>
            <p:nvPr/>
          </p:nvSpPr>
          <p:spPr bwMode="auto">
            <a:xfrm>
              <a:off x="4671" y="435"/>
              <a:ext cx="55" cy="50"/>
            </a:xfrm>
            <a:custGeom>
              <a:avLst/>
              <a:gdLst>
                <a:gd name="T0" fmla="*/ 22 w 23"/>
                <a:gd name="T1" fmla="*/ 0 h 21"/>
                <a:gd name="T2" fmla="*/ 12 w 23"/>
                <a:gd name="T3" fmla="*/ 9 h 21"/>
                <a:gd name="T4" fmla="*/ 0 w 23"/>
                <a:gd name="T5" fmla="*/ 19 h 21"/>
                <a:gd name="T6" fmla="*/ 1 w 23"/>
                <a:gd name="T7" fmla="*/ 20 h 21"/>
                <a:gd name="T8" fmla="*/ 22 w 23"/>
                <a:gd name="T9" fmla="*/ 1 h 21"/>
                <a:gd name="T10" fmla="*/ 2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22" y="0"/>
                  </a:moveTo>
                  <a:cubicBezTo>
                    <a:pt x="18" y="3"/>
                    <a:pt x="15" y="6"/>
                    <a:pt x="12" y="9"/>
                  </a:cubicBezTo>
                  <a:cubicBezTo>
                    <a:pt x="8" y="13"/>
                    <a:pt x="4" y="16"/>
                    <a:pt x="0" y="19"/>
                  </a:cubicBezTo>
                  <a:cubicBezTo>
                    <a:pt x="0" y="20"/>
                    <a:pt x="1" y="21"/>
                    <a:pt x="1" y="20"/>
                  </a:cubicBezTo>
                  <a:cubicBezTo>
                    <a:pt x="9" y="15"/>
                    <a:pt x="17" y="9"/>
                    <a:pt x="22" y="1"/>
                  </a:cubicBezTo>
                  <a:cubicBezTo>
                    <a:pt x="23" y="1"/>
                    <a:pt x="22" y="0"/>
                    <a:pt x="22"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2" name="Freeform 29">
              <a:extLst>
                <a:ext uri="{FF2B5EF4-FFF2-40B4-BE49-F238E27FC236}">
                  <a16:creationId xmlns="" xmlns:a16="http://schemas.microsoft.com/office/drawing/2014/main" id="{96AB94CB-B896-43AC-AB65-5131322A65F8}"/>
                </a:ext>
              </a:extLst>
            </p:cNvPr>
            <p:cNvSpPr/>
            <p:nvPr/>
          </p:nvSpPr>
          <p:spPr bwMode="auto">
            <a:xfrm>
              <a:off x="3816" y="613"/>
              <a:ext cx="654" cy="38"/>
            </a:xfrm>
            <a:custGeom>
              <a:avLst/>
              <a:gdLst>
                <a:gd name="T0" fmla="*/ 275 w 276"/>
                <a:gd name="T1" fmla="*/ 16 h 16"/>
                <a:gd name="T2" fmla="*/ 0 w 276"/>
                <a:gd name="T3" fmla="*/ 0 h 16"/>
                <a:gd name="T4" fmla="*/ 0 w 276"/>
                <a:gd name="T5" fmla="*/ 1 h 16"/>
                <a:gd name="T6" fmla="*/ 275 w 276"/>
                <a:gd name="T7" fmla="*/ 16 h 16"/>
                <a:gd name="T8" fmla="*/ 275 w 276"/>
                <a:gd name="T9" fmla="*/ 16 h 16"/>
              </a:gdLst>
              <a:ahLst/>
              <a:cxnLst>
                <a:cxn ang="0">
                  <a:pos x="T0" y="T1"/>
                </a:cxn>
                <a:cxn ang="0">
                  <a:pos x="T2" y="T3"/>
                </a:cxn>
                <a:cxn ang="0">
                  <a:pos x="T4" y="T5"/>
                </a:cxn>
                <a:cxn ang="0">
                  <a:pos x="T6" y="T7"/>
                </a:cxn>
                <a:cxn ang="0">
                  <a:pos x="T8" y="T9"/>
                </a:cxn>
              </a:cxnLst>
              <a:rect l="0" t="0" r="r" b="b"/>
              <a:pathLst>
                <a:path w="276" h="16">
                  <a:moveTo>
                    <a:pt x="275" y="16"/>
                  </a:moveTo>
                  <a:cubicBezTo>
                    <a:pt x="184" y="11"/>
                    <a:pt x="92" y="5"/>
                    <a:pt x="0" y="0"/>
                  </a:cubicBezTo>
                  <a:cubicBezTo>
                    <a:pt x="0" y="0"/>
                    <a:pt x="0" y="1"/>
                    <a:pt x="0" y="1"/>
                  </a:cubicBezTo>
                  <a:cubicBezTo>
                    <a:pt x="91" y="11"/>
                    <a:pt x="184" y="16"/>
                    <a:pt x="275" y="16"/>
                  </a:cubicBezTo>
                  <a:cubicBezTo>
                    <a:pt x="276" y="16"/>
                    <a:pt x="276" y="16"/>
                    <a:pt x="275"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3" name="Freeform 30">
              <a:extLst>
                <a:ext uri="{FF2B5EF4-FFF2-40B4-BE49-F238E27FC236}">
                  <a16:creationId xmlns="" xmlns:a16="http://schemas.microsoft.com/office/drawing/2014/main" id="{8C66B92D-1701-4D1C-A01C-DBC5FFBAE2F7}"/>
                </a:ext>
              </a:extLst>
            </p:cNvPr>
            <p:cNvSpPr/>
            <p:nvPr/>
          </p:nvSpPr>
          <p:spPr bwMode="auto">
            <a:xfrm>
              <a:off x="3557" y="570"/>
              <a:ext cx="699" cy="45"/>
            </a:xfrm>
            <a:custGeom>
              <a:avLst/>
              <a:gdLst>
                <a:gd name="T0" fmla="*/ 294 w 295"/>
                <a:gd name="T1" fmla="*/ 16 h 19"/>
                <a:gd name="T2" fmla="*/ 227 w 295"/>
                <a:gd name="T3" fmla="*/ 12 h 19"/>
                <a:gd name="T4" fmla="*/ 151 w 295"/>
                <a:gd name="T5" fmla="*/ 8 h 19"/>
                <a:gd name="T6" fmla="*/ 1 w 295"/>
                <a:gd name="T7" fmla="*/ 0 h 19"/>
                <a:gd name="T8" fmla="*/ 1 w 295"/>
                <a:gd name="T9" fmla="*/ 2 h 19"/>
                <a:gd name="T10" fmla="*/ 148 w 295"/>
                <a:gd name="T11" fmla="*/ 10 h 19"/>
                <a:gd name="T12" fmla="*/ 221 w 295"/>
                <a:gd name="T13" fmla="*/ 14 h 19"/>
                <a:gd name="T14" fmla="*/ 294 w 295"/>
                <a:gd name="T15" fmla="*/ 18 h 19"/>
                <a:gd name="T16" fmla="*/ 294 w 295"/>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9">
                  <a:moveTo>
                    <a:pt x="294" y="16"/>
                  </a:moveTo>
                  <a:cubicBezTo>
                    <a:pt x="272" y="13"/>
                    <a:pt x="249" y="13"/>
                    <a:pt x="227" y="12"/>
                  </a:cubicBezTo>
                  <a:cubicBezTo>
                    <a:pt x="202" y="11"/>
                    <a:pt x="176" y="9"/>
                    <a:pt x="151" y="8"/>
                  </a:cubicBezTo>
                  <a:cubicBezTo>
                    <a:pt x="101" y="5"/>
                    <a:pt x="51" y="2"/>
                    <a:pt x="1" y="0"/>
                  </a:cubicBezTo>
                  <a:cubicBezTo>
                    <a:pt x="0" y="0"/>
                    <a:pt x="0" y="2"/>
                    <a:pt x="1" y="2"/>
                  </a:cubicBezTo>
                  <a:cubicBezTo>
                    <a:pt x="50" y="6"/>
                    <a:pt x="99" y="8"/>
                    <a:pt x="148" y="10"/>
                  </a:cubicBezTo>
                  <a:cubicBezTo>
                    <a:pt x="172" y="12"/>
                    <a:pt x="196" y="13"/>
                    <a:pt x="221" y="14"/>
                  </a:cubicBezTo>
                  <a:cubicBezTo>
                    <a:pt x="245" y="16"/>
                    <a:pt x="270" y="19"/>
                    <a:pt x="294" y="18"/>
                  </a:cubicBezTo>
                  <a:cubicBezTo>
                    <a:pt x="295" y="18"/>
                    <a:pt x="295" y="16"/>
                    <a:pt x="294"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4" name="Freeform 31">
              <a:extLst>
                <a:ext uri="{FF2B5EF4-FFF2-40B4-BE49-F238E27FC236}">
                  <a16:creationId xmlns="" xmlns:a16="http://schemas.microsoft.com/office/drawing/2014/main" id="{DE39E396-F96F-45FA-B69E-0D795FAC13CD}"/>
                </a:ext>
              </a:extLst>
            </p:cNvPr>
            <p:cNvSpPr/>
            <p:nvPr/>
          </p:nvSpPr>
          <p:spPr bwMode="auto">
            <a:xfrm>
              <a:off x="3560" y="527"/>
              <a:ext cx="779" cy="48"/>
            </a:xfrm>
            <a:custGeom>
              <a:avLst/>
              <a:gdLst>
                <a:gd name="T0" fmla="*/ 328 w 329"/>
                <a:gd name="T1" fmla="*/ 18 h 20"/>
                <a:gd name="T2" fmla="*/ 170 w 329"/>
                <a:gd name="T3" fmla="*/ 11 h 20"/>
                <a:gd name="T4" fmla="*/ 1 w 329"/>
                <a:gd name="T5" fmla="*/ 0 h 20"/>
                <a:gd name="T6" fmla="*/ 1 w 329"/>
                <a:gd name="T7" fmla="*/ 1 h 20"/>
                <a:gd name="T8" fmla="*/ 164 w 329"/>
                <a:gd name="T9" fmla="*/ 13 h 20"/>
                <a:gd name="T10" fmla="*/ 327 w 329"/>
                <a:gd name="T11" fmla="*/ 20 h 20"/>
                <a:gd name="T12" fmla="*/ 328 w 32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329" h="20">
                  <a:moveTo>
                    <a:pt x="328" y="18"/>
                  </a:moveTo>
                  <a:cubicBezTo>
                    <a:pt x="276" y="9"/>
                    <a:pt x="223" y="10"/>
                    <a:pt x="170" y="11"/>
                  </a:cubicBezTo>
                  <a:cubicBezTo>
                    <a:pt x="113" y="13"/>
                    <a:pt x="58" y="5"/>
                    <a:pt x="1" y="0"/>
                  </a:cubicBezTo>
                  <a:cubicBezTo>
                    <a:pt x="0" y="0"/>
                    <a:pt x="0" y="1"/>
                    <a:pt x="1" y="1"/>
                  </a:cubicBezTo>
                  <a:cubicBezTo>
                    <a:pt x="55" y="9"/>
                    <a:pt x="110" y="13"/>
                    <a:pt x="164" y="13"/>
                  </a:cubicBezTo>
                  <a:cubicBezTo>
                    <a:pt x="219" y="12"/>
                    <a:pt x="273" y="15"/>
                    <a:pt x="327" y="20"/>
                  </a:cubicBezTo>
                  <a:cubicBezTo>
                    <a:pt x="328" y="20"/>
                    <a:pt x="329" y="18"/>
                    <a:pt x="328" y="1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5" name="Freeform 32">
              <a:extLst>
                <a:ext uri="{FF2B5EF4-FFF2-40B4-BE49-F238E27FC236}">
                  <a16:creationId xmlns="" xmlns:a16="http://schemas.microsoft.com/office/drawing/2014/main" id="{B40983DD-67E3-49C6-8252-0C552CBCF19F}"/>
                </a:ext>
              </a:extLst>
            </p:cNvPr>
            <p:cNvSpPr/>
            <p:nvPr/>
          </p:nvSpPr>
          <p:spPr bwMode="auto">
            <a:xfrm>
              <a:off x="4368" y="570"/>
              <a:ext cx="194" cy="14"/>
            </a:xfrm>
            <a:custGeom>
              <a:avLst/>
              <a:gdLst>
                <a:gd name="T0" fmla="*/ 81 w 82"/>
                <a:gd name="T1" fmla="*/ 1 h 6"/>
                <a:gd name="T2" fmla="*/ 1 w 82"/>
                <a:gd name="T3" fmla="*/ 0 h 6"/>
                <a:gd name="T4" fmla="*/ 1 w 82"/>
                <a:gd name="T5" fmla="*/ 1 h 6"/>
                <a:gd name="T6" fmla="*/ 81 w 82"/>
                <a:gd name="T7" fmla="*/ 2 h 6"/>
                <a:gd name="T8" fmla="*/ 81 w 82"/>
                <a:gd name="T9" fmla="*/ 1 h 6"/>
              </a:gdLst>
              <a:ahLst/>
              <a:cxnLst>
                <a:cxn ang="0">
                  <a:pos x="T0" y="T1"/>
                </a:cxn>
                <a:cxn ang="0">
                  <a:pos x="T2" y="T3"/>
                </a:cxn>
                <a:cxn ang="0">
                  <a:pos x="T4" y="T5"/>
                </a:cxn>
                <a:cxn ang="0">
                  <a:pos x="T6" y="T7"/>
                </a:cxn>
                <a:cxn ang="0">
                  <a:pos x="T8" y="T9"/>
                </a:cxn>
              </a:cxnLst>
              <a:rect l="0" t="0" r="r" b="b"/>
              <a:pathLst>
                <a:path w="82" h="6">
                  <a:moveTo>
                    <a:pt x="81" y="1"/>
                  </a:moveTo>
                  <a:cubicBezTo>
                    <a:pt x="54" y="2"/>
                    <a:pt x="28" y="3"/>
                    <a:pt x="1" y="0"/>
                  </a:cubicBezTo>
                  <a:cubicBezTo>
                    <a:pt x="0" y="0"/>
                    <a:pt x="0" y="1"/>
                    <a:pt x="1" y="1"/>
                  </a:cubicBezTo>
                  <a:cubicBezTo>
                    <a:pt x="28" y="6"/>
                    <a:pt x="54" y="5"/>
                    <a:pt x="81" y="2"/>
                  </a:cubicBezTo>
                  <a:cubicBezTo>
                    <a:pt x="81" y="2"/>
                    <a:pt x="82" y="1"/>
                    <a:pt x="81"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6" name="Freeform 33">
              <a:extLst>
                <a:ext uri="{FF2B5EF4-FFF2-40B4-BE49-F238E27FC236}">
                  <a16:creationId xmlns="" xmlns:a16="http://schemas.microsoft.com/office/drawing/2014/main" id="{9ABF5F13-A7FF-447C-AB1A-27F108834193}"/>
                </a:ext>
              </a:extLst>
            </p:cNvPr>
            <p:cNvSpPr/>
            <p:nvPr/>
          </p:nvSpPr>
          <p:spPr bwMode="auto">
            <a:xfrm>
              <a:off x="3865" y="523"/>
              <a:ext cx="555" cy="23"/>
            </a:xfrm>
            <a:custGeom>
              <a:avLst/>
              <a:gdLst>
                <a:gd name="T0" fmla="*/ 234 w 234"/>
                <a:gd name="T1" fmla="*/ 9 h 10"/>
                <a:gd name="T2" fmla="*/ 1 w 234"/>
                <a:gd name="T3" fmla="*/ 0 h 10"/>
                <a:gd name="T4" fmla="*/ 1 w 234"/>
                <a:gd name="T5" fmla="*/ 1 h 10"/>
                <a:gd name="T6" fmla="*/ 234 w 234"/>
                <a:gd name="T7" fmla="*/ 10 h 10"/>
                <a:gd name="T8" fmla="*/ 234 w 234"/>
                <a:gd name="T9" fmla="*/ 9 h 10"/>
              </a:gdLst>
              <a:ahLst/>
              <a:cxnLst>
                <a:cxn ang="0">
                  <a:pos x="T0" y="T1"/>
                </a:cxn>
                <a:cxn ang="0">
                  <a:pos x="T2" y="T3"/>
                </a:cxn>
                <a:cxn ang="0">
                  <a:pos x="T4" y="T5"/>
                </a:cxn>
                <a:cxn ang="0">
                  <a:pos x="T6" y="T7"/>
                </a:cxn>
                <a:cxn ang="0">
                  <a:pos x="T8" y="T9"/>
                </a:cxn>
              </a:cxnLst>
              <a:rect l="0" t="0" r="r" b="b"/>
              <a:pathLst>
                <a:path w="234" h="10">
                  <a:moveTo>
                    <a:pt x="234" y="9"/>
                  </a:moveTo>
                  <a:cubicBezTo>
                    <a:pt x="157" y="3"/>
                    <a:pt x="78" y="0"/>
                    <a:pt x="1" y="0"/>
                  </a:cubicBezTo>
                  <a:cubicBezTo>
                    <a:pt x="0" y="0"/>
                    <a:pt x="0" y="1"/>
                    <a:pt x="1" y="1"/>
                  </a:cubicBezTo>
                  <a:cubicBezTo>
                    <a:pt x="78" y="6"/>
                    <a:pt x="157" y="10"/>
                    <a:pt x="234" y="10"/>
                  </a:cubicBezTo>
                  <a:cubicBezTo>
                    <a:pt x="234" y="10"/>
                    <a:pt x="234" y="9"/>
                    <a:pt x="234" y="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7" name="Freeform 34">
              <a:extLst>
                <a:ext uri="{FF2B5EF4-FFF2-40B4-BE49-F238E27FC236}">
                  <a16:creationId xmlns="" xmlns:a16="http://schemas.microsoft.com/office/drawing/2014/main" id="{AF649CB5-4F4D-43A5-B90A-1635E9DC1045}"/>
                </a:ext>
              </a:extLst>
            </p:cNvPr>
            <p:cNvSpPr/>
            <p:nvPr/>
          </p:nvSpPr>
          <p:spPr bwMode="auto">
            <a:xfrm>
              <a:off x="4439" y="546"/>
              <a:ext cx="7" cy="5"/>
            </a:xfrm>
            <a:custGeom>
              <a:avLst/>
              <a:gdLst>
                <a:gd name="T0" fmla="*/ 3 w 3"/>
                <a:gd name="T1" fmla="*/ 1 h 2"/>
                <a:gd name="T2" fmla="*/ 0 w 3"/>
                <a:gd name="T3" fmla="*/ 0 h 2"/>
                <a:gd name="T4" fmla="*/ 0 w 3"/>
                <a:gd name="T5" fmla="*/ 0 h 2"/>
                <a:gd name="T6" fmla="*/ 3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1"/>
                    <a:pt x="1" y="1"/>
                    <a:pt x="0" y="0"/>
                  </a:cubicBezTo>
                  <a:cubicBezTo>
                    <a:pt x="0" y="0"/>
                    <a:pt x="0" y="0"/>
                    <a:pt x="0" y="0"/>
                  </a:cubicBezTo>
                  <a:cubicBezTo>
                    <a:pt x="1" y="1"/>
                    <a:pt x="2" y="1"/>
                    <a:pt x="3" y="2"/>
                  </a:cubicBezTo>
                  <a:cubicBezTo>
                    <a:pt x="3" y="2"/>
                    <a:pt x="3" y="1"/>
                    <a:pt x="3"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8" name="Freeform 35">
              <a:extLst>
                <a:ext uri="{FF2B5EF4-FFF2-40B4-BE49-F238E27FC236}">
                  <a16:creationId xmlns="" xmlns:a16="http://schemas.microsoft.com/office/drawing/2014/main" id="{784E5C6C-2B4C-4910-B024-E19B3F6F3463}"/>
                </a:ext>
              </a:extLst>
            </p:cNvPr>
            <p:cNvSpPr/>
            <p:nvPr/>
          </p:nvSpPr>
          <p:spPr bwMode="auto">
            <a:xfrm>
              <a:off x="3567" y="385"/>
              <a:ext cx="232" cy="24"/>
            </a:xfrm>
            <a:custGeom>
              <a:avLst/>
              <a:gdLst>
                <a:gd name="T0" fmla="*/ 97 w 98"/>
                <a:gd name="T1" fmla="*/ 9 h 10"/>
                <a:gd name="T2" fmla="*/ 0 w 98"/>
                <a:gd name="T3" fmla="*/ 0 h 10"/>
                <a:gd name="T4" fmla="*/ 0 w 98"/>
                <a:gd name="T5" fmla="*/ 1 h 10"/>
                <a:gd name="T6" fmla="*/ 97 w 98"/>
                <a:gd name="T7" fmla="*/ 10 h 10"/>
                <a:gd name="T8" fmla="*/ 97 w 98"/>
                <a:gd name="T9" fmla="*/ 9 h 10"/>
              </a:gdLst>
              <a:ahLst/>
              <a:cxnLst>
                <a:cxn ang="0">
                  <a:pos x="T0" y="T1"/>
                </a:cxn>
                <a:cxn ang="0">
                  <a:pos x="T2" y="T3"/>
                </a:cxn>
                <a:cxn ang="0">
                  <a:pos x="T4" y="T5"/>
                </a:cxn>
                <a:cxn ang="0">
                  <a:pos x="T6" y="T7"/>
                </a:cxn>
                <a:cxn ang="0">
                  <a:pos x="T8" y="T9"/>
                </a:cxn>
              </a:cxnLst>
              <a:rect l="0" t="0" r="r" b="b"/>
              <a:pathLst>
                <a:path w="98" h="10">
                  <a:moveTo>
                    <a:pt x="97" y="9"/>
                  </a:moveTo>
                  <a:cubicBezTo>
                    <a:pt x="65" y="4"/>
                    <a:pt x="33" y="1"/>
                    <a:pt x="0" y="0"/>
                  </a:cubicBezTo>
                  <a:cubicBezTo>
                    <a:pt x="0" y="0"/>
                    <a:pt x="0" y="1"/>
                    <a:pt x="0" y="1"/>
                  </a:cubicBezTo>
                  <a:cubicBezTo>
                    <a:pt x="33" y="3"/>
                    <a:pt x="65" y="6"/>
                    <a:pt x="97" y="10"/>
                  </a:cubicBezTo>
                  <a:cubicBezTo>
                    <a:pt x="98" y="10"/>
                    <a:pt x="98" y="9"/>
                    <a:pt x="97" y="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9" name="Freeform 36">
              <a:extLst>
                <a:ext uri="{FF2B5EF4-FFF2-40B4-BE49-F238E27FC236}">
                  <a16:creationId xmlns="" xmlns:a16="http://schemas.microsoft.com/office/drawing/2014/main" id="{7044FEEE-FDE2-493B-868D-C6A1BD36D281}"/>
                </a:ext>
              </a:extLst>
            </p:cNvPr>
            <p:cNvSpPr/>
            <p:nvPr/>
          </p:nvSpPr>
          <p:spPr bwMode="auto">
            <a:xfrm>
              <a:off x="3827" y="409"/>
              <a:ext cx="747" cy="49"/>
            </a:xfrm>
            <a:custGeom>
              <a:avLst/>
              <a:gdLst>
                <a:gd name="T0" fmla="*/ 315 w 315"/>
                <a:gd name="T1" fmla="*/ 20 h 21"/>
                <a:gd name="T2" fmla="*/ 160 w 315"/>
                <a:gd name="T3" fmla="*/ 7 h 21"/>
                <a:gd name="T4" fmla="*/ 0 w 315"/>
                <a:gd name="T5" fmla="*/ 0 h 21"/>
                <a:gd name="T6" fmla="*/ 0 w 315"/>
                <a:gd name="T7" fmla="*/ 0 h 21"/>
                <a:gd name="T8" fmla="*/ 157 w 315"/>
                <a:gd name="T9" fmla="*/ 9 h 21"/>
                <a:gd name="T10" fmla="*/ 315 w 315"/>
                <a:gd name="T11" fmla="*/ 21 h 21"/>
                <a:gd name="T12" fmla="*/ 315 w 315"/>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315" h="21">
                  <a:moveTo>
                    <a:pt x="315" y="20"/>
                  </a:moveTo>
                  <a:cubicBezTo>
                    <a:pt x="265" y="11"/>
                    <a:pt x="211" y="10"/>
                    <a:pt x="160" y="7"/>
                  </a:cubicBezTo>
                  <a:cubicBezTo>
                    <a:pt x="107" y="3"/>
                    <a:pt x="53" y="1"/>
                    <a:pt x="0" y="0"/>
                  </a:cubicBezTo>
                  <a:cubicBezTo>
                    <a:pt x="0" y="0"/>
                    <a:pt x="0" y="0"/>
                    <a:pt x="0" y="0"/>
                  </a:cubicBezTo>
                  <a:cubicBezTo>
                    <a:pt x="52" y="3"/>
                    <a:pt x="105" y="6"/>
                    <a:pt x="157" y="9"/>
                  </a:cubicBezTo>
                  <a:cubicBezTo>
                    <a:pt x="210" y="12"/>
                    <a:pt x="262" y="21"/>
                    <a:pt x="315" y="21"/>
                  </a:cubicBezTo>
                  <a:cubicBezTo>
                    <a:pt x="315" y="21"/>
                    <a:pt x="315" y="21"/>
                    <a:pt x="315" y="2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grpSp>
      <p:grpSp>
        <p:nvGrpSpPr>
          <p:cNvPr id="222" name="组合 221">
            <a:extLst>
              <a:ext uri="{FF2B5EF4-FFF2-40B4-BE49-F238E27FC236}">
                <a16:creationId xmlns="" xmlns:a16="http://schemas.microsoft.com/office/drawing/2014/main" id="{6F4591DC-195E-4A2D-9E5E-B902F12C1569}"/>
              </a:ext>
            </a:extLst>
          </p:cNvPr>
          <p:cNvGrpSpPr/>
          <p:nvPr userDrawn="1"/>
        </p:nvGrpSpPr>
        <p:grpSpPr>
          <a:xfrm>
            <a:off x="2155711" y="2174882"/>
            <a:ext cx="2711956" cy="1015663"/>
            <a:chOff x="2038942" y="2694194"/>
            <a:chExt cx="2711956" cy="1015663"/>
          </a:xfrm>
        </p:grpSpPr>
        <p:sp>
          <p:nvSpPr>
            <p:cNvPr id="223" name="文本框 222">
              <a:extLst>
                <a:ext uri="{FF2B5EF4-FFF2-40B4-BE49-F238E27FC236}">
                  <a16:creationId xmlns="" xmlns:a16="http://schemas.microsoft.com/office/drawing/2014/main" id="{7EFF0C8A-A313-46AA-B759-50D0D94401DE}"/>
                </a:ext>
              </a:extLst>
            </p:cNvPr>
            <p:cNvSpPr txBox="1"/>
            <p:nvPr/>
          </p:nvSpPr>
          <p:spPr>
            <a:xfrm>
              <a:off x="2674458" y="2723985"/>
              <a:ext cx="1540571" cy="523220"/>
            </a:xfrm>
            <a:prstGeom prst="rect">
              <a:avLst/>
            </a:prstGeom>
            <a:noFill/>
            <a:ln>
              <a:noFill/>
            </a:ln>
          </p:spPr>
          <p:txBody>
            <a:bodyPr wrap="square" rtlCol="0">
              <a:spAutoFit/>
            </a:bodyPr>
            <a:lstStyle/>
            <a:p>
              <a:pPr defTabSz="914377">
                <a:defRPr/>
              </a:pPr>
              <a:r>
                <a:rPr lang="zh-CN" altLang="en-US" sz="2800" b="1" dirty="0">
                  <a:solidFill>
                    <a:srgbClr val="FF8500"/>
                  </a:solidFill>
                  <a:latin typeface="微软雅黑" panose="020B0503020204020204" pitchFamily="34" charset="-122"/>
                  <a:ea typeface="微软雅黑" panose="020B0503020204020204" pitchFamily="34" charset="-122"/>
                </a:rPr>
                <a:t>目录</a:t>
              </a:r>
            </a:p>
          </p:txBody>
        </p:sp>
        <p:sp>
          <p:nvSpPr>
            <p:cNvPr id="224" name="文本框 223">
              <a:extLst>
                <a:ext uri="{FF2B5EF4-FFF2-40B4-BE49-F238E27FC236}">
                  <a16:creationId xmlns="" xmlns:a16="http://schemas.microsoft.com/office/drawing/2014/main" id="{96F45EDC-731B-497F-8263-D9C670DDDADA}"/>
                </a:ext>
              </a:extLst>
            </p:cNvPr>
            <p:cNvSpPr txBox="1"/>
            <p:nvPr/>
          </p:nvSpPr>
          <p:spPr>
            <a:xfrm>
              <a:off x="2634390" y="3031334"/>
              <a:ext cx="2116508" cy="584775"/>
            </a:xfrm>
            <a:prstGeom prst="rect">
              <a:avLst/>
            </a:prstGeom>
            <a:noFill/>
            <a:ln>
              <a:noFill/>
            </a:ln>
          </p:spPr>
          <p:txBody>
            <a:bodyPr wrap="square" rtlCol="0">
              <a:spAutoFit/>
            </a:bodyPr>
            <a:lstStyle/>
            <a:p>
              <a:pPr defTabSz="914377">
                <a:defRPr/>
              </a:pPr>
              <a:r>
                <a:rPr lang="en-US" altLang="zh-CN" sz="3200" dirty="0" err="1">
                  <a:solidFill>
                    <a:srgbClr val="FF8500"/>
                  </a:solidFill>
                  <a:latin typeface="微软雅黑" panose="020B0503020204020204" pitchFamily="34" charset="-122"/>
                  <a:ea typeface="微软雅黑" panose="020B0503020204020204" pitchFamily="34" charset="-122"/>
                </a:rPr>
                <a:t>ontents</a:t>
              </a:r>
              <a:endParaRPr lang="zh-CN" altLang="en-US" sz="3200" dirty="0">
                <a:solidFill>
                  <a:srgbClr val="FF8500"/>
                </a:solidFill>
                <a:latin typeface="微软雅黑" panose="020B0503020204020204" pitchFamily="34" charset="-122"/>
                <a:ea typeface="微软雅黑" panose="020B0503020204020204" pitchFamily="34" charset="-122"/>
              </a:endParaRPr>
            </a:p>
          </p:txBody>
        </p:sp>
        <p:sp>
          <p:nvSpPr>
            <p:cNvPr id="225" name="矩形 224">
              <a:extLst>
                <a:ext uri="{FF2B5EF4-FFF2-40B4-BE49-F238E27FC236}">
                  <a16:creationId xmlns="" xmlns:a16="http://schemas.microsoft.com/office/drawing/2014/main" id="{3AD05B56-333B-4E3D-AA0F-FE4CC8874B82}"/>
                </a:ext>
              </a:extLst>
            </p:cNvPr>
            <p:cNvSpPr/>
            <p:nvPr/>
          </p:nvSpPr>
          <p:spPr>
            <a:xfrm>
              <a:off x="2038942" y="2694194"/>
              <a:ext cx="699230" cy="1015663"/>
            </a:xfrm>
            <a:prstGeom prst="rect">
              <a:avLst/>
            </a:prstGeom>
            <a:ln>
              <a:noFill/>
            </a:ln>
          </p:spPr>
          <p:txBody>
            <a:bodyPr wrap="none">
              <a:spAutoFit/>
            </a:bodyPr>
            <a:lstStyle/>
            <a:p>
              <a:pPr defTabSz="914377">
                <a:defRPr/>
              </a:pPr>
              <a:r>
                <a:rPr lang="en-US" altLang="zh-CN" sz="6000" dirty="0">
                  <a:solidFill>
                    <a:srgbClr val="FF8500"/>
                  </a:solidFill>
                  <a:latin typeface="微软雅黑" panose="020B0503020204020204" pitchFamily="34" charset="-122"/>
                  <a:ea typeface="微软雅黑" panose="020B0503020204020204" pitchFamily="34" charset="-122"/>
                </a:rPr>
                <a:t>C</a:t>
              </a:r>
              <a:endParaRPr lang="zh-CN" altLang="en-US" sz="6000" dirty="0">
                <a:solidFill>
                  <a:srgbClr val="FF8500"/>
                </a:solidFill>
                <a:latin typeface="等线" panose="020F0502020204030204"/>
                <a:ea typeface="等线" panose="02010600030101010101" pitchFamily="2" charset="-122"/>
              </a:endParaRPr>
            </a:p>
          </p:txBody>
        </p:sp>
      </p:grpSp>
      <p:sp>
        <p:nvSpPr>
          <p:cNvPr id="230" name="矩形 229"/>
          <p:cNvSpPr/>
          <p:nvPr userDrawn="1"/>
        </p:nvSpPr>
        <p:spPr>
          <a:xfrm>
            <a:off x="-39957" y="-2195"/>
            <a:ext cx="284205" cy="6858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8126244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0" name="Group 4">
            <a:extLst>
              <a:ext uri="{FF2B5EF4-FFF2-40B4-BE49-F238E27FC236}">
                <a16:creationId xmlns="" xmlns:a16="http://schemas.microsoft.com/office/drawing/2014/main" id="{1AEC7F16-F739-408B-BC16-EB74BC97DF45}"/>
              </a:ext>
            </a:extLst>
          </p:cNvPr>
          <p:cNvGrpSpPr>
            <a:grpSpLocks noChangeAspect="1"/>
          </p:cNvGrpSpPr>
          <p:nvPr userDrawn="1"/>
        </p:nvGrpSpPr>
        <p:grpSpPr bwMode="auto">
          <a:xfrm>
            <a:off x="2290702" y="3510097"/>
            <a:ext cx="2109303" cy="1534132"/>
            <a:chOff x="3320" y="188"/>
            <a:chExt cx="2072" cy="1507"/>
          </a:xfrm>
          <a:solidFill>
            <a:srgbClr val="004C9D"/>
          </a:solidFill>
        </p:grpSpPr>
        <p:sp>
          <p:nvSpPr>
            <p:cNvPr id="12" name="Freeform 5">
              <a:extLst>
                <a:ext uri="{FF2B5EF4-FFF2-40B4-BE49-F238E27FC236}">
                  <a16:creationId xmlns="" xmlns:a16="http://schemas.microsoft.com/office/drawing/2014/main" id="{E02E936F-C9D1-48E6-9603-AC46B7E7D79E}"/>
                </a:ext>
              </a:extLst>
            </p:cNvPr>
            <p:cNvSpPr>
              <a:spLocks noEditPoints="1"/>
            </p:cNvSpPr>
            <p:nvPr/>
          </p:nvSpPr>
          <p:spPr bwMode="auto">
            <a:xfrm>
              <a:off x="3320" y="188"/>
              <a:ext cx="2072" cy="1507"/>
            </a:xfrm>
            <a:custGeom>
              <a:avLst/>
              <a:gdLst>
                <a:gd name="T0" fmla="*/ 741 w 874"/>
                <a:gd name="T1" fmla="*/ 210 h 635"/>
                <a:gd name="T2" fmla="*/ 616 w 874"/>
                <a:gd name="T3" fmla="*/ 23 h 635"/>
                <a:gd name="T4" fmla="*/ 70 w 874"/>
                <a:gd name="T5" fmla="*/ 141 h 635"/>
                <a:gd name="T6" fmla="*/ 176 w 874"/>
                <a:gd name="T7" fmla="*/ 218 h 635"/>
                <a:gd name="T8" fmla="*/ 158 w 874"/>
                <a:gd name="T9" fmla="*/ 280 h 635"/>
                <a:gd name="T10" fmla="*/ 664 w 874"/>
                <a:gd name="T11" fmla="*/ 333 h 635"/>
                <a:gd name="T12" fmla="*/ 159 w 874"/>
                <a:gd name="T13" fmla="*/ 319 h 635"/>
                <a:gd name="T14" fmla="*/ 119 w 874"/>
                <a:gd name="T15" fmla="*/ 266 h 635"/>
                <a:gd name="T16" fmla="*/ 577 w 874"/>
                <a:gd name="T17" fmla="*/ 594 h 635"/>
                <a:gd name="T18" fmla="*/ 871 w 874"/>
                <a:gd name="T19" fmla="*/ 350 h 635"/>
                <a:gd name="T20" fmla="*/ 736 w 874"/>
                <a:gd name="T21" fmla="*/ 213 h 635"/>
                <a:gd name="T22" fmla="*/ 91 w 874"/>
                <a:gd name="T23" fmla="*/ 193 h 635"/>
                <a:gd name="T24" fmla="*/ 229 w 874"/>
                <a:gd name="T25" fmla="*/ 71 h 635"/>
                <a:gd name="T26" fmla="*/ 529 w 874"/>
                <a:gd name="T27" fmla="*/ 199 h 635"/>
                <a:gd name="T28" fmla="*/ 533 w 874"/>
                <a:gd name="T29" fmla="*/ 121 h 635"/>
                <a:gd name="T30" fmla="*/ 595 w 874"/>
                <a:gd name="T31" fmla="*/ 92 h 635"/>
                <a:gd name="T32" fmla="*/ 603 w 874"/>
                <a:gd name="T33" fmla="*/ 132 h 635"/>
                <a:gd name="T34" fmla="*/ 527 w 874"/>
                <a:gd name="T35" fmla="*/ 126 h 635"/>
                <a:gd name="T36" fmla="*/ 525 w 874"/>
                <a:gd name="T37" fmla="*/ 180 h 635"/>
                <a:gd name="T38" fmla="*/ 99 w 874"/>
                <a:gd name="T39" fmla="*/ 181 h 635"/>
                <a:gd name="T40" fmla="*/ 101 w 874"/>
                <a:gd name="T41" fmla="*/ 128 h 635"/>
                <a:gd name="T42" fmla="*/ 103 w 874"/>
                <a:gd name="T43" fmla="*/ 74 h 635"/>
                <a:gd name="T44" fmla="*/ 91 w 874"/>
                <a:gd name="T45" fmla="*/ 82 h 635"/>
                <a:gd name="T46" fmla="*/ 183 w 874"/>
                <a:gd name="T47" fmla="*/ 326 h 635"/>
                <a:gd name="T48" fmla="*/ 168 w 874"/>
                <a:gd name="T49" fmla="*/ 315 h 635"/>
                <a:gd name="T50" fmla="*/ 162 w 874"/>
                <a:gd name="T51" fmla="*/ 285 h 635"/>
                <a:gd name="T52" fmla="*/ 161 w 874"/>
                <a:gd name="T53" fmla="*/ 273 h 635"/>
                <a:gd name="T54" fmla="*/ 472 w 874"/>
                <a:gd name="T55" fmla="*/ 218 h 635"/>
                <a:gd name="T56" fmla="*/ 721 w 874"/>
                <a:gd name="T57" fmla="*/ 304 h 635"/>
                <a:gd name="T58" fmla="*/ 514 w 874"/>
                <a:gd name="T59" fmla="*/ 400 h 635"/>
                <a:gd name="T60" fmla="*/ 685 w 874"/>
                <a:gd name="T61" fmla="*/ 337 h 635"/>
                <a:gd name="T62" fmla="*/ 512 w 874"/>
                <a:gd name="T63" fmla="*/ 442 h 635"/>
                <a:gd name="T64" fmla="*/ 545 w 874"/>
                <a:gd name="T65" fmla="*/ 338 h 635"/>
                <a:gd name="T66" fmla="*/ 508 w 874"/>
                <a:gd name="T67" fmla="*/ 349 h 635"/>
                <a:gd name="T68" fmla="*/ 187 w 874"/>
                <a:gd name="T69" fmla="*/ 345 h 635"/>
                <a:gd name="T70" fmla="*/ 506 w 874"/>
                <a:gd name="T71" fmla="*/ 395 h 635"/>
                <a:gd name="T72" fmla="*/ 184 w 874"/>
                <a:gd name="T73" fmla="*/ 447 h 635"/>
                <a:gd name="T74" fmla="*/ 491 w 874"/>
                <a:gd name="T75" fmla="*/ 439 h 635"/>
                <a:gd name="T76" fmla="*/ 123 w 874"/>
                <a:gd name="T77" fmla="*/ 327 h 635"/>
                <a:gd name="T78" fmla="*/ 61 w 874"/>
                <a:gd name="T79" fmla="*/ 398 h 635"/>
                <a:gd name="T80" fmla="*/ 46 w 874"/>
                <a:gd name="T81" fmla="*/ 305 h 635"/>
                <a:gd name="T82" fmla="*/ 285 w 874"/>
                <a:gd name="T83" fmla="*/ 460 h 635"/>
                <a:gd name="T84" fmla="*/ 516 w 874"/>
                <a:gd name="T85" fmla="*/ 496 h 635"/>
                <a:gd name="T86" fmla="*/ 35 w 874"/>
                <a:gd name="T87" fmla="*/ 334 h 635"/>
                <a:gd name="T88" fmla="*/ 242 w 874"/>
                <a:gd name="T89" fmla="*/ 573 h 635"/>
                <a:gd name="T90" fmla="*/ 27 w 874"/>
                <a:gd name="T91" fmla="*/ 399 h 635"/>
                <a:gd name="T92" fmla="*/ 450 w 874"/>
                <a:gd name="T93" fmla="*/ 621 h 635"/>
                <a:gd name="T94" fmla="*/ 23 w 874"/>
                <a:gd name="T95" fmla="*/ 503 h 635"/>
                <a:gd name="T96" fmla="*/ 709 w 874"/>
                <a:gd name="T97" fmla="*/ 504 h 635"/>
                <a:gd name="T98" fmla="*/ 554 w 874"/>
                <a:gd name="T99" fmla="*/ 576 h 635"/>
                <a:gd name="T100" fmla="*/ 578 w 874"/>
                <a:gd name="T101" fmla="*/ 538 h 635"/>
                <a:gd name="T102" fmla="*/ 458 w 874"/>
                <a:gd name="T103" fmla="*/ 562 h 635"/>
                <a:gd name="T104" fmla="*/ 652 w 874"/>
                <a:gd name="T105" fmla="*/ 459 h 635"/>
                <a:gd name="T106" fmla="*/ 453 w 874"/>
                <a:gd name="T107" fmla="*/ 546 h 635"/>
                <a:gd name="T108" fmla="*/ 449 w 874"/>
                <a:gd name="T109" fmla="*/ 577 h 635"/>
                <a:gd name="T110" fmla="*/ 448 w 874"/>
                <a:gd name="T111" fmla="*/ 596 h 635"/>
                <a:gd name="T112" fmla="*/ 26 w 874"/>
                <a:gd name="T113" fmla="*/ 504 h 635"/>
                <a:gd name="T114" fmla="*/ 275 w 874"/>
                <a:gd name="T115" fmla="*/ 469 h 635"/>
                <a:gd name="T116" fmla="*/ 681 w 874"/>
                <a:gd name="T117" fmla="*/ 437 h 635"/>
                <a:gd name="T118" fmla="*/ 728 w 874"/>
                <a:gd name="T119" fmla="*/ 333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4" h="635">
                  <a:moveTo>
                    <a:pt x="871" y="350"/>
                  </a:moveTo>
                  <a:cubicBezTo>
                    <a:pt x="871" y="350"/>
                    <a:pt x="871" y="349"/>
                    <a:pt x="871" y="349"/>
                  </a:cubicBezTo>
                  <a:cubicBezTo>
                    <a:pt x="856" y="336"/>
                    <a:pt x="832" y="335"/>
                    <a:pt x="812" y="332"/>
                  </a:cubicBezTo>
                  <a:cubicBezTo>
                    <a:pt x="790" y="328"/>
                    <a:pt x="764" y="321"/>
                    <a:pt x="740" y="321"/>
                  </a:cubicBezTo>
                  <a:cubicBezTo>
                    <a:pt x="742" y="315"/>
                    <a:pt x="738" y="308"/>
                    <a:pt x="731" y="309"/>
                  </a:cubicBezTo>
                  <a:cubicBezTo>
                    <a:pt x="731" y="308"/>
                    <a:pt x="729" y="307"/>
                    <a:pt x="728" y="308"/>
                  </a:cubicBezTo>
                  <a:cubicBezTo>
                    <a:pt x="727" y="308"/>
                    <a:pt x="726" y="309"/>
                    <a:pt x="726" y="309"/>
                  </a:cubicBezTo>
                  <a:cubicBezTo>
                    <a:pt x="726" y="309"/>
                    <a:pt x="726" y="308"/>
                    <a:pt x="726" y="308"/>
                  </a:cubicBezTo>
                  <a:cubicBezTo>
                    <a:pt x="713" y="279"/>
                    <a:pt x="711" y="247"/>
                    <a:pt x="723" y="217"/>
                  </a:cubicBezTo>
                  <a:cubicBezTo>
                    <a:pt x="727" y="217"/>
                    <a:pt x="730" y="217"/>
                    <a:pt x="733" y="216"/>
                  </a:cubicBezTo>
                  <a:cubicBezTo>
                    <a:pt x="734" y="217"/>
                    <a:pt x="734" y="218"/>
                    <a:pt x="735" y="217"/>
                  </a:cubicBezTo>
                  <a:cubicBezTo>
                    <a:pt x="739" y="216"/>
                    <a:pt x="741" y="214"/>
                    <a:pt x="741" y="210"/>
                  </a:cubicBezTo>
                  <a:cubicBezTo>
                    <a:pt x="741" y="209"/>
                    <a:pt x="741" y="206"/>
                    <a:pt x="739" y="204"/>
                  </a:cubicBezTo>
                  <a:cubicBezTo>
                    <a:pt x="739" y="204"/>
                    <a:pt x="740" y="204"/>
                    <a:pt x="740" y="204"/>
                  </a:cubicBezTo>
                  <a:cubicBezTo>
                    <a:pt x="742" y="205"/>
                    <a:pt x="744" y="201"/>
                    <a:pt x="741" y="200"/>
                  </a:cubicBezTo>
                  <a:cubicBezTo>
                    <a:pt x="695" y="181"/>
                    <a:pt x="651" y="158"/>
                    <a:pt x="609" y="132"/>
                  </a:cubicBezTo>
                  <a:cubicBezTo>
                    <a:pt x="614" y="125"/>
                    <a:pt x="619" y="118"/>
                    <a:pt x="623" y="110"/>
                  </a:cubicBezTo>
                  <a:cubicBezTo>
                    <a:pt x="623" y="109"/>
                    <a:pt x="623" y="108"/>
                    <a:pt x="622" y="108"/>
                  </a:cubicBezTo>
                  <a:cubicBezTo>
                    <a:pt x="616" y="108"/>
                    <a:pt x="612" y="108"/>
                    <a:pt x="606" y="109"/>
                  </a:cubicBezTo>
                  <a:cubicBezTo>
                    <a:pt x="606" y="109"/>
                    <a:pt x="606" y="109"/>
                    <a:pt x="606" y="109"/>
                  </a:cubicBezTo>
                  <a:cubicBezTo>
                    <a:pt x="601" y="99"/>
                    <a:pt x="598" y="90"/>
                    <a:pt x="596" y="79"/>
                  </a:cubicBezTo>
                  <a:cubicBezTo>
                    <a:pt x="595" y="68"/>
                    <a:pt x="592" y="53"/>
                    <a:pt x="600" y="45"/>
                  </a:cubicBezTo>
                  <a:cubicBezTo>
                    <a:pt x="601" y="43"/>
                    <a:pt x="600" y="41"/>
                    <a:pt x="599" y="41"/>
                  </a:cubicBezTo>
                  <a:cubicBezTo>
                    <a:pt x="605" y="35"/>
                    <a:pt x="610" y="29"/>
                    <a:pt x="616" y="23"/>
                  </a:cubicBezTo>
                  <a:cubicBezTo>
                    <a:pt x="617" y="22"/>
                    <a:pt x="616" y="20"/>
                    <a:pt x="615" y="20"/>
                  </a:cubicBezTo>
                  <a:cubicBezTo>
                    <a:pt x="615" y="20"/>
                    <a:pt x="614" y="20"/>
                    <a:pt x="614" y="20"/>
                  </a:cubicBezTo>
                  <a:cubicBezTo>
                    <a:pt x="586" y="12"/>
                    <a:pt x="556" y="11"/>
                    <a:pt x="527" y="10"/>
                  </a:cubicBezTo>
                  <a:cubicBezTo>
                    <a:pt x="497" y="9"/>
                    <a:pt x="466" y="8"/>
                    <a:pt x="436" y="7"/>
                  </a:cubicBezTo>
                  <a:cubicBezTo>
                    <a:pt x="405" y="6"/>
                    <a:pt x="374" y="5"/>
                    <a:pt x="343" y="4"/>
                  </a:cubicBezTo>
                  <a:cubicBezTo>
                    <a:pt x="311" y="3"/>
                    <a:pt x="279" y="0"/>
                    <a:pt x="247" y="2"/>
                  </a:cubicBezTo>
                  <a:cubicBezTo>
                    <a:pt x="246" y="2"/>
                    <a:pt x="246" y="2"/>
                    <a:pt x="246" y="3"/>
                  </a:cubicBezTo>
                  <a:cubicBezTo>
                    <a:pt x="215" y="9"/>
                    <a:pt x="184" y="23"/>
                    <a:pt x="155" y="35"/>
                  </a:cubicBezTo>
                  <a:cubicBezTo>
                    <a:pt x="141" y="41"/>
                    <a:pt x="127" y="47"/>
                    <a:pt x="113" y="53"/>
                  </a:cubicBezTo>
                  <a:cubicBezTo>
                    <a:pt x="103" y="57"/>
                    <a:pt x="90" y="61"/>
                    <a:pt x="82" y="69"/>
                  </a:cubicBezTo>
                  <a:cubicBezTo>
                    <a:pt x="77" y="76"/>
                    <a:pt x="76" y="86"/>
                    <a:pt x="75" y="94"/>
                  </a:cubicBezTo>
                  <a:cubicBezTo>
                    <a:pt x="74" y="110"/>
                    <a:pt x="72" y="126"/>
                    <a:pt x="70" y="141"/>
                  </a:cubicBezTo>
                  <a:cubicBezTo>
                    <a:pt x="69" y="157"/>
                    <a:pt x="66" y="188"/>
                    <a:pt x="86" y="194"/>
                  </a:cubicBezTo>
                  <a:cubicBezTo>
                    <a:pt x="86" y="195"/>
                    <a:pt x="86" y="195"/>
                    <a:pt x="86" y="195"/>
                  </a:cubicBezTo>
                  <a:cubicBezTo>
                    <a:pt x="107" y="199"/>
                    <a:pt x="128" y="201"/>
                    <a:pt x="150" y="202"/>
                  </a:cubicBezTo>
                  <a:cubicBezTo>
                    <a:pt x="149" y="202"/>
                    <a:pt x="149" y="203"/>
                    <a:pt x="150" y="203"/>
                  </a:cubicBezTo>
                  <a:cubicBezTo>
                    <a:pt x="153" y="210"/>
                    <a:pt x="159" y="215"/>
                    <a:pt x="166" y="218"/>
                  </a:cubicBezTo>
                  <a:cubicBezTo>
                    <a:pt x="166" y="218"/>
                    <a:pt x="167" y="218"/>
                    <a:pt x="166" y="218"/>
                  </a:cubicBezTo>
                  <a:cubicBezTo>
                    <a:pt x="161" y="213"/>
                    <a:pt x="157" y="207"/>
                    <a:pt x="152" y="202"/>
                  </a:cubicBezTo>
                  <a:cubicBezTo>
                    <a:pt x="168" y="203"/>
                    <a:pt x="184" y="203"/>
                    <a:pt x="200" y="204"/>
                  </a:cubicBezTo>
                  <a:cubicBezTo>
                    <a:pt x="240" y="206"/>
                    <a:pt x="279" y="207"/>
                    <a:pt x="318" y="208"/>
                  </a:cubicBezTo>
                  <a:cubicBezTo>
                    <a:pt x="337" y="209"/>
                    <a:pt x="356" y="210"/>
                    <a:pt x="374" y="211"/>
                  </a:cubicBezTo>
                  <a:cubicBezTo>
                    <a:pt x="344" y="211"/>
                    <a:pt x="313" y="213"/>
                    <a:pt x="283" y="214"/>
                  </a:cubicBezTo>
                  <a:cubicBezTo>
                    <a:pt x="248" y="216"/>
                    <a:pt x="211" y="214"/>
                    <a:pt x="176" y="218"/>
                  </a:cubicBezTo>
                  <a:cubicBezTo>
                    <a:pt x="175" y="219"/>
                    <a:pt x="175" y="221"/>
                    <a:pt x="176" y="221"/>
                  </a:cubicBezTo>
                  <a:cubicBezTo>
                    <a:pt x="211" y="223"/>
                    <a:pt x="248" y="219"/>
                    <a:pt x="283" y="217"/>
                  </a:cubicBezTo>
                  <a:cubicBezTo>
                    <a:pt x="318" y="216"/>
                    <a:pt x="354" y="217"/>
                    <a:pt x="389" y="213"/>
                  </a:cubicBezTo>
                  <a:cubicBezTo>
                    <a:pt x="390" y="213"/>
                    <a:pt x="390" y="212"/>
                    <a:pt x="390" y="212"/>
                  </a:cubicBezTo>
                  <a:cubicBezTo>
                    <a:pt x="405" y="213"/>
                    <a:pt x="420" y="213"/>
                    <a:pt x="435" y="215"/>
                  </a:cubicBezTo>
                  <a:cubicBezTo>
                    <a:pt x="437" y="215"/>
                    <a:pt x="440" y="215"/>
                    <a:pt x="443" y="215"/>
                  </a:cubicBezTo>
                  <a:cubicBezTo>
                    <a:pt x="402" y="216"/>
                    <a:pt x="361" y="218"/>
                    <a:pt x="321" y="220"/>
                  </a:cubicBezTo>
                  <a:cubicBezTo>
                    <a:pt x="297" y="221"/>
                    <a:pt x="273" y="222"/>
                    <a:pt x="249" y="223"/>
                  </a:cubicBezTo>
                  <a:cubicBezTo>
                    <a:pt x="225" y="224"/>
                    <a:pt x="200" y="223"/>
                    <a:pt x="176" y="227"/>
                  </a:cubicBezTo>
                  <a:cubicBezTo>
                    <a:pt x="176" y="227"/>
                    <a:pt x="176" y="227"/>
                    <a:pt x="176" y="227"/>
                  </a:cubicBezTo>
                  <a:cubicBezTo>
                    <a:pt x="175" y="227"/>
                    <a:pt x="175" y="227"/>
                    <a:pt x="175" y="226"/>
                  </a:cubicBezTo>
                  <a:cubicBezTo>
                    <a:pt x="151" y="217"/>
                    <a:pt x="157" y="270"/>
                    <a:pt x="158" y="280"/>
                  </a:cubicBezTo>
                  <a:cubicBezTo>
                    <a:pt x="160" y="294"/>
                    <a:pt x="165" y="342"/>
                    <a:pt x="188" y="339"/>
                  </a:cubicBezTo>
                  <a:cubicBezTo>
                    <a:pt x="189" y="339"/>
                    <a:pt x="189" y="339"/>
                    <a:pt x="189" y="338"/>
                  </a:cubicBezTo>
                  <a:cubicBezTo>
                    <a:pt x="210" y="341"/>
                    <a:pt x="232" y="339"/>
                    <a:pt x="253" y="339"/>
                  </a:cubicBezTo>
                  <a:cubicBezTo>
                    <a:pt x="277" y="338"/>
                    <a:pt x="301" y="337"/>
                    <a:pt x="325" y="335"/>
                  </a:cubicBezTo>
                  <a:cubicBezTo>
                    <a:pt x="372" y="333"/>
                    <a:pt x="419" y="329"/>
                    <a:pt x="465" y="328"/>
                  </a:cubicBezTo>
                  <a:cubicBezTo>
                    <a:pt x="512" y="327"/>
                    <a:pt x="559" y="329"/>
                    <a:pt x="606" y="328"/>
                  </a:cubicBezTo>
                  <a:cubicBezTo>
                    <a:pt x="645" y="328"/>
                    <a:pt x="692" y="330"/>
                    <a:pt x="728" y="313"/>
                  </a:cubicBezTo>
                  <a:cubicBezTo>
                    <a:pt x="729" y="314"/>
                    <a:pt x="730" y="314"/>
                    <a:pt x="731" y="314"/>
                  </a:cubicBezTo>
                  <a:cubicBezTo>
                    <a:pt x="732" y="321"/>
                    <a:pt x="730" y="325"/>
                    <a:pt x="726" y="326"/>
                  </a:cubicBezTo>
                  <a:cubicBezTo>
                    <a:pt x="723" y="326"/>
                    <a:pt x="720" y="327"/>
                    <a:pt x="718" y="327"/>
                  </a:cubicBezTo>
                  <a:cubicBezTo>
                    <a:pt x="711" y="329"/>
                    <a:pt x="703" y="330"/>
                    <a:pt x="696" y="331"/>
                  </a:cubicBezTo>
                  <a:cubicBezTo>
                    <a:pt x="685" y="332"/>
                    <a:pt x="675" y="333"/>
                    <a:pt x="664" y="333"/>
                  </a:cubicBezTo>
                  <a:cubicBezTo>
                    <a:pt x="642" y="334"/>
                    <a:pt x="620" y="333"/>
                    <a:pt x="598" y="333"/>
                  </a:cubicBezTo>
                  <a:cubicBezTo>
                    <a:pt x="582" y="333"/>
                    <a:pt x="565" y="333"/>
                    <a:pt x="549" y="333"/>
                  </a:cubicBezTo>
                  <a:cubicBezTo>
                    <a:pt x="549" y="333"/>
                    <a:pt x="549" y="333"/>
                    <a:pt x="549" y="332"/>
                  </a:cubicBezTo>
                  <a:cubicBezTo>
                    <a:pt x="550" y="332"/>
                    <a:pt x="549" y="331"/>
                    <a:pt x="548" y="332"/>
                  </a:cubicBezTo>
                  <a:cubicBezTo>
                    <a:pt x="548" y="332"/>
                    <a:pt x="547" y="332"/>
                    <a:pt x="547" y="333"/>
                  </a:cubicBezTo>
                  <a:cubicBezTo>
                    <a:pt x="518" y="333"/>
                    <a:pt x="489" y="333"/>
                    <a:pt x="459" y="334"/>
                  </a:cubicBezTo>
                  <a:cubicBezTo>
                    <a:pt x="413" y="336"/>
                    <a:pt x="367" y="338"/>
                    <a:pt x="321" y="341"/>
                  </a:cubicBezTo>
                  <a:cubicBezTo>
                    <a:pt x="299" y="342"/>
                    <a:pt x="277" y="344"/>
                    <a:pt x="255" y="346"/>
                  </a:cubicBezTo>
                  <a:cubicBezTo>
                    <a:pt x="232" y="348"/>
                    <a:pt x="211" y="350"/>
                    <a:pt x="188" y="343"/>
                  </a:cubicBezTo>
                  <a:cubicBezTo>
                    <a:pt x="187" y="343"/>
                    <a:pt x="187" y="343"/>
                    <a:pt x="187" y="343"/>
                  </a:cubicBezTo>
                  <a:cubicBezTo>
                    <a:pt x="187" y="343"/>
                    <a:pt x="186" y="342"/>
                    <a:pt x="185" y="342"/>
                  </a:cubicBezTo>
                  <a:cubicBezTo>
                    <a:pt x="173" y="349"/>
                    <a:pt x="162" y="327"/>
                    <a:pt x="159" y="319"/>
                  </a:cubicBezTo>
                  <a:cubicBezTo>
                    <a:pt x="156" y="309"/>
                    <a:pt x="155" y="299"/>
                    <a:pt x="154" y="290"/>
                  </a:cubicBezTo>
                  <a:cubicBezTo>
                    <a:pt x="153" y="274"/>
                    <a:pt x="146" y="221"/>
                    <a:pt x="172" y="221"/>
                  </a:cubicBezTo>
                  <a:cubicBezTo>
                    <a:pt x="172" y="221"/>
                    <a:pt x="173" y="220"/>
                    <a:pt x="172" y="220"/>
                  </a:cubicBezTo>
                  <a:cubicBezTo>
                    <a:pt x="140" y="215"/>
                    <a:pt x="151" y="278"/>
                    <a:pt x="152" y="294"/>
                  </a:cubicBezTo>
                  <a:cubicBezTo>
                    <a:pt x="153" y="300"/>
                    <a:pt x="156" y="316"/>
                    <a:pt x="161" y="329"/>
                  </a:cubicBezTo>
                  <a:cubicBezTo>
                    <a:pt x="158" y="325"/>
                    <a:pt x="156" y="321"/>
                    <a:pt x="154" y="316"/>
                  </a:cubicBezTo>
                  <a:cubicBezTo>
                    <a:pt x="154" y="316"/>
                    <a:pt x="153" y="315"/>
                    <a:pt x="153" y="315"/>
                  </a:cubicBezTo>
                  <a:cubicBezTo>
                    <a:pt x="151" y="312"/>
                    <a:pt x="149" y="308"/>
                    <a:pt x="147" y="305"/>
                  </a:cubicBezTo>
                  <a:cubicBezTo>
                    <a:pt x="140" y="292"/>
                    <a:pt x="133" y="279"/>
                    <a:pt x="125" y="266"/>
                  </a:cubicBezTo>
                  <a:cubicBezTo>
                    <a:pt x="111" y="242"/>
                    <a:pt x="97" y="216"/>
                    <a:pt x="81" y="193"/>
                  </a:cubicBezTo>
                  <a:cubicBezTo>
                    <a:pt x="80" y="191"/>
                    <a:pt x="77" y="192"/>
                    <a:pt x="78" y="194"/>
                  </a:cubicBezTo>
                  <a:cubicBezTo>
                    <a:pt x="90" y="219"/>
                    <a:pt x="105" y="242"/>
                    <a:pt x="119" y="266"/>
                  </a:cubicBezTo>
                  <a:cubicBezTo>
                    <a:pt x="94" y="275"/>
                    <a:pt x="67" y="285"/>
                    <a:pt x="44" y="298"/>
                  </a:cubicBezTo>
                  <a:cubicBezTo>
                    <a:pt x="26" y="307"/>
                    <a:pt x="30" y="334"/>
                    <a:pt x="30" y="351"/>
                  </a:cubicBezTo>
                  <a:cubicBezTo>
                    <a:pt x="30" y="356"/>
                    <a:pt x="29" y="369"/>
                    <a:pt x="29" y="384"/>
                  </a:cubicBezTo>
                  <a:cubicBezTo>
                    <a:pt x="19" y="384"/>
                    <a:pt x="15" y="393"/>
                    <a:pt x="12" y="402"/>
                  </a:cubicBezTo>
                  <a:cubicBezTo>
                    <a:pt x="7" y="420"/>
                    <a:pt x="7" y="442"/>
                    <a:pt x="6" y="461"/>
                  </a:cubicBezTo>
                  <a:cubicBezTo>
                    <a:pt x="6" y="476"/>
                    <a:pt x="0" y="524"/>
                    <a:pt x="29" y="516"/>
                  </a:cubicBezTo>
                  <a:cubicBezTo>
                    <a:pt x="29" y="516"/>
                    <a:pt x="29" y="516"/>
                    <a:pt x="29" y="517"/>
                  </a:cubicBezTo>
                  <a:cubicBezTo>
                    <a:pt x="61" y="533"/>
                    <a:pt x="98" y="540"/>
                    <a:pt x="133" y="549"/>
                  </a:cubicBezTo>
                  <a:cubicBezTo>
                    <a:pt x="169" y="558"/>
                    <a:pt x="205" y="565"/>
                    <a:pt x="241" y="576"/>
                  </a:cubicBezTo>
                  <a:cubicBezTo>
                    <a:pt x="310" y="596"/>
                    <a:pt x="377" y="627"/>
                    <a:pt x="450" y="634"/>
                  </a:cubicBezTo>
                  <a:cubicBezTo>
                    <a:pt x="450" y="635"/>
                    <a:pt x="451" y="635"/>
                    <a:pt x="452" y="635"/>
                  </a:cubicBezTo>
                  <a:cubicBezTo>
                    <a:pt x="495" y="628"/>
                    <a:pt x="537" y="611"/>
                    <a:pt x="577" y="594"/>
                  </a:cubicBezTo>
                  <a:cubicBezTo>
                    <a:pt x="619" y="577"/>
                    <a:pt x="661" y="560"/>
                    <a:pt x="703" y="542"/>
                  </a:cubicBezTo>
                  <a:cubicBezTo>
                    <a:pt x="723" y="534"/>
                    <a:pt x="744" y="526"/>
                    <a:pt x="764" y="517"/>
                  </a:cubicBezTo>
                  <a:cubicBezTo>
                    <a:pt x="784" y="509"/>
                    <a:pt x="805" y="498"/>
                    <a:pt x="825" y="490"/>
                  </a:cubicBezTo>
                  <a:cubicBezTo>
                    <a:pt x="838" y="486"/>
                    <a:pt x="857" y="487"/>
                    <a:pt x="867" y="477"/>
                  </a:cubicBezTo>
                  <a:cubicBezTo>
                    <a:pt x="873" y="470"/>
                    <a:pt x="873" y="462"/>
                    <a:pt x="865" y="458"/>
                  </a:cubicBezTo>
                  <a:cubicBezTo>
                    <a:pt x="863" y="457"/>
                    <a:pt x="862" y="457"/>
                    <a:pt x="862" y="458"/>
                  </a:cubicBezTo>
                  <a:cubicBezTo>
                    <a:pt x="861" y="457"/>
                    <a:pt x="859" y="456"/>
                    <a:pt x="858" y="457"/>
                  </a:cubicBezTo>
                  <a:cubicBezTo>
                    <a:pt x="858" y="458"/>
                    <a:pt x="857" y="458"/>
                    <a:pt x="857" y="459"/>
                  </a:cubicBezTo>
                  <a:cubicBezTo>
                    <a:pt x="852" y="424"/>
                    <a:pt x="852" y="393"/>
                    <a:pt x="864" y="359"/>
                  </a:cubicBezTo>
                  <a:cubicBezTo>
                    <a:pt x="864" y="358"/>
                    <a:pt x="864" y="358"/>
                    <a:pt x="864" y="358"/>
                  </a:cubicBezTo>
                  <a:cubicBezTo>
                    <a:pt x="866" y="357"/>
                    <a:pt x="869" y="356"/>
                    <a:pt x="872" y="355"/>
                  </a:cubicBezTo>
                  <a:cubicBezTo>
                    <a:pt x="874" y="354"/>
                    <a:pt x="874" y="350"/>
                    <a:pt x="871" y="350"/>
                  </a:cubicBezTo>
                  <a:close/>
                  <a:moveTo>
                    <a:pt x="736" y="213"/>
                  </a:moveTo>
                  <a:cubicBezTo>
                    <a:pt x="736" y="213"/>
                    <a:pt x="736" y="212"/>
                    <a:pt x="736" y="212"/>
                  </a:cubicBezTo>
                  <a:cubicBezTo>
                    <a:pt x="702" y="209"/>
                    <a:pt x="665" y="212"/>
                    <a:pt x="631" y="212"/>
                  </a:cubicBezTo>
                  <a:cubicBezTo>
                    <a:pt x="600" y="212"/>
                    <a:pt x="567" y="209"/>
                    <a:pt x="536" y="212"/>
                  </a:cubicBezTo>
                  <a:cubicBezTo>
                    <a:pt x="538" y="212"/>
                    <a:pt x="540" y="211"/>
                    <a:pt x="542" y="210"/>
                  </a:cubicBezTo>
                  <a:cubicBezTo>
                    <a:pt x="543" y="210"/>
                    <a:pt x="543" y="210"/>
                    <a:pt x="543" y="210"/>
                  </a:cubicBezTo>
                  <a:cubicBezTo>
                    <a:pt x="543" y="210"/>
                    <a:pt x="544" y="210"/>
                    <a:pt x="544" y="209"/>
                  </a:cubicBezTo>
                  <a:cubicBezTo>
                    <a:pt x="544" y="209"/>
                    <a:pt x="544" y="209"/>
                    <a:pt x="545" y="209"/>
                  </a:cubicBezTo>
                  <a:cubicBezTo>
                    <a:pt x="576" y="211"/>
                    <a:pt x="608" y="210"/>
                    <a:pt x="639" y="210"/>
                  </a:cubicBezTo>
                  <a:cubicBezTo>
                    <a:pt x="672" y="209"/>
                    <a:pt x="704" y="209"/>
                    <a:pt x="736" y="207"/>
                  </a:cubicBezTo>
                  <a:cubicBezTo>
                    <a:pt x="737" y="208"/>
                    <a:pt x="737" y="208"/>
                    <a:pt x="737" y="210"/>
                  </a:cubicBezTo>
                  <a:cubicBezTo>
                    <a:pt x="737" y="211"/>
                    <a:pt x="737" y="212"/>
                    <a:pt x="736" y="213"/>
                  </a:cubicBezTo>
                  <a:close/>
                  <a:moveTo>
                    <a:pt x="737" y="203"/>
                  </a:moveTo>
                  <a:cubicBezTo>
                    <a:pt x="737" y="203"/>
                    <a:pt x="737" y="203"/>
                    <a:pt x="736" y="203"/>
                  </a:cubicBezTo>
                  <a:cubicBezTo>
                    <a:pt x="704" y="204"/>
                    <a:pt x="672" y="206"/>
                    <a:pt x="639" y="206"/>
                  </a:cubicBezTo>
                  <a:cubicBezTo>
                    <a:pt x="609" y="207"/>
                    <a:pt x="578" y="205"/>
                    <a:pt x="547" y="207"/>
                  </a:cubicBezTo>
                  <a:cubicBezTo>
                    <a:pt x="562" y="193"/>
                    <a:pt x="575" y="176"/>
                    <a:pt x="588" y="160"/>
                  </a:cubicBezTo>
                  <a:cubicBezTo>
                    <a:pt x="594" y="151"/>
                    <a:pt x="601" y="143"/>
                    <a:pt x="607" y="134"/>
                  </a:cubicBezTo>
                  <a:cubicBezTo>
                    <a:pt x="648" y="162"/>
                    <a:pt x="691" y="184"/>
                    <a:pt x="737" y="203"/>
                  </a:cubicBezTo>
                  <a:close/>
                  <a:moveTo>
                    <a:pt x="429" y="210"/>
                  </a:moveTo>
                  <a:cubicBezTo>
                    <a:pt x="391" y="207"/>
                    <a:pt x="353" y="205"/>
                    <a:pt x="315" y="204"/>
                  </a:cubicBezTo>
                  <a:cubicBezTo>
                    <a:pt x="278" y="202"/>
                    <a:pt x="241" y="201"/>
                    <a:pt x="203" y="199"/>
                  </a:cubicBezTo>
                  <a:cubicBezTo>
                    <a:pt x="166" y="198"/>
                    <a:pt x="129" y="194"/>
                    <a:pt x="91" y="194"/>
                  </a:cubicBezTo>
                  <a:cubicBezTo>
                    <a:pt x="91" y="194"/>
                    <a:pt x="91" y="193"/>
                    <a:pt x="91" y="193"/>
                  </a:cubicBezTo>
                  <a:cubicBezTo>
                    <a:pt x="65" y="175"/>
                    <a:pt x="73" y="146"/>
                    <a:pt x="76" y="119"/>
                  </a:cubicBezTo>
                  <a:cubicBezTo>
                    <a:pt x="77" y="107"/>
                    <a:pt x="77" y="85"/>
                    <a:pt x="83" y="75"/>
                  </a:cubicBezTo>
                  <a:cubicBezTo>
                    <a:pt x="90" y="64"/>
                    <a:pt x="107" y="59"/>
                    <a:pt x="118" y="55"/>
                  </a:cubicBezTo>
                  <a:cubicBezTo>
                    <a:pt x="140" y="46"/>
                    <a:pt x="162" y="37"/>
                    <a:pt x="184" y="29"/>
                  </a:cubicBezTo>
                  <a:cubicBezTo>
                    <a:pt x="205" y="21"/>
                    <a:pt x="227" y="14"/>
                    <a:pt x="248" y="4"/>
                  </a:cubicBezTo>
                  <a:cubicBezTo>
                    <a:pt x="277" y="8"/>
                    <a:pt x="307" y="7"/>
                    <a:pt x="337" y="8"/>
                  </a:cubicBezTo>
                  <a:cubicBezTo>
                    <a:pt x="368" y="9"/>
                    <a:pt x="399" y="10"/>
                    <a:pt x="430" y="11"/>
                  </a:cubicBezTo>
                  <a:cubicBezTo>
                    <a:pt x="491" y="13"/>
                    <a:pt x="550" y="16"/>
                    <a:pt x="611" y="24"/>
                  </a:cubicBezTo>
                  <a:cubicBezTo>
                    <a:pt x="584" y="45"/>
                    <a:pt x="560" y="72"/>
                    <a:pt x="540" y="100"/>
                  </a:cubicBezTo>
                  <a:cubicBezTo>
                    <a:pt x="540" y="100"/>
                    <a:pt x="539" y="99"/>
                    <a:pt x="539" y="99"/>
                  </a:cubicBezTo>
                  <a:cubicBezTo>
                    <a:pt x="492" y="82"/>
                    <a:pt x="438" y="84"/>
                    <a:pt x="389" y="81"/>
                  </a:cubicBezTo>
                  <a:cubicBezTo>
                    <a:pt x="335" y="77"/>
                    <a:pt x="282" y="74"/>
                    <a:pt x="229" y="71"/>
                  </a:cubicBezTo>
                  <a:cubicBezTo>
                    <a:pt x="203" y="70"/>
                    <a:pt x="177" y="69"/>
                    <a:pt x="151" y="69"/>
                  </a:cubicBezTo>
                  <a:cubicBezTo>
                    <a:pt x="134" y="69"/>
                    <a:pt x="105" y="64"/>
                    <a:pt x="91" y="75"/>
                  </a:cubicBezTo>
                  <a:cubicBezTo>
                    <a:pt x="78" y="84"/>
                    <a:pt x="80" y="106"/>
                    <a:pt x="79" y="121"/>
                  </a:cubicBezTo>
                  <a:cubicBezTo>
                    <a:pt x="78" y="142"/>
                    <a:pt x="75" y="166"/>
                    <a:pt x="88" y="184"/>
                  </a:cubicBezTo>
                  <a:cubicBezTo>
                    <a:pt x="88" y="185"/>
                    <a:pt x="89" y="185"/>
                    <a:pt x="90" y="185"/>
                  </a:cubicBezTo>
                  <a:cubicBezTo>
                    <a:pt x="91" y="186"/>
                    <a:pt x="93" y="186"/>
                    <a:pt x="96" y="185"/>
                  </a:cubicBezTo>
                  <a:cubicBezTo>
                    <a:pt x="96" y="185"/>
                    <a:pt x="97" y="185"/>
                    <a:pt x="97" y="185"/>
                  </a:cubicBezTo>
                  <a:cubicBezTo>
                    <a:pt x="132" y="190"/>
                    <a:pt x="168" y="190"/>
                    <a:pt x="203" y="193"/>
                  </a:cubicBezTo>
                  <a:cubicBezTo>
                    <a:pt x="240" y="195"/>
                    <a:pt x="278" y="197"/>
                    <a:pt x="315" y="199"/>
                  </a:cubicBezTo>
                  <a:cubicBezTo>
                    <a:pt x="351" y="201"/>
                    <a:pt x="388" y="202"/>
                    <a:pt x="424" y="203"/>
                  </a:cubicBezTo>
                  <a:cubicBezTo>
                    <a:pt x="458" y="204"/>
                    <a:pt x="495" y="209"/>
                    <a:pt x="528" y="201"/>
                  </a:cubicBezTo>
                  <a:cubicBezTo>
                    <a:pt x="530" y="201"/>
                    <a:pt x="530" y="200"/>
                    <a:pt x="529" y="199"/>
                  </a:cubicBezTo>
                  <a:cubicBezTo>
                    <a:pt x="530" y="199"/>
                    <a:pt x="531" y="199"/>
                    <a:pt x="530" y="198"/>
                  </a:cubicBezTo>
                  <a:cubicBezTo>
                    <a:pt x="530" y="194"/>
                    <a:pt x="530" y="189"/>
                    <a:pt x="529" y="185"/>
                  </a:cubicBezTo>
                  <a:cubicBezTo>
                    <a:pt x="530" y="185"/>
                    <a:pt x="530" y="185"/>
                    <a:pt x="530" y="184"/>
                  </a:cubicBezTo>
                  <a:cubicBezTo>
                    <a:pt x="551" y="160"/>
                    <a:pt x="572" y="137"/>
                    <a:pt x="594" y="114"/>
                  </a:cubicBezTo>
                  <a:cubicBezTo>
                    <a:pt x="595" y="113"/>
                    <a:pt x="594" y="112"/>
                    <a:pt x="593" y="113"/>
                  </a:cubicBezTo>
                  <a:cubicBezTo>
                    <a:pt x="570" y="134"/>
                    <a:pt x="549" y="158"/>
                    <a:pt x="529" y="183"/>
                  </a:cubicBezTo>
                  <a:cubicBezTo>
                    <a:pt x="529" y="179"/>
                    <a:pt x="529" y="175"/>
                    <a:pt x="529" y="170"/>
                  </a:cubicBezTo>
                  <a:cubicBezTo>
                    <a:pt x="529" y="170"/>
                    <a:pt x="529" y="170"/>
                    <a:pt x="529" y="170"/>
                  </a:cubicBezTo>
                  <a:cubicBezTo>
                    <a:pt x="542" y="156"/>
                    <a:pt x="556" y="141"/>
                    <a:pt x="568" y="126"/>
                  </a:cubicBezTo>
                  <a:cubicBezTo>
                    <a:pt x="568" y="126"/>
                    <a:pt x="567" y="124"/>
                    <a:pt x="567" y="125"/>
                  </a:cubicBezTo>
                  <a:cubicBezTo>
                    <a:pt x="554" y="139"/>
                    <a:pt x="541" y="154"/>
                    <a:pt x="529" y="168"/>
                  </a:cubicBezTo>
                  <a:cubicBezTo>
                    <a:pt x="529" y="152"/>
                    <a:pt x="531" y="137"/>
                    <a:pt x="533" y="121"/>
                  </a:cubicBezTo>
                  <a:cubicBezTo>
                    <a:pt x="551" y="102"/>
                    <a:pt x="566" y="80"/>
                    <a:pt x="586" y="63"/>
                  </a:cubicBezTo>
                  <a:cubicBezTo>
                    <a:pt x="586" y="63"/>
                    <a:pt x="586" y="62"/>
                    <a:pt x="585" y="62"/>
                  </a:cubicBezTo>
                  <a:cubicBezTo>
                    <a:pt x="574" y="70"/>
                    <a:pt x="566" y="81"/>
                    <a:pt x="557" y="90"/>
                  </a:cubicBezTo>
                  <a:cubicBezTo>
                    <a:pt x="550" y="99"/>
                    <a:pt x="541" y="108"/>
                    <a:pt x="534" y="117"/>
                  </a:cubicBezTo>
                  <a:cubicBezTo>
                    <a:pt x="535" y="113"/>
                    <a:pt x="536" y="109"/>
                    <a:pt x="536" y="104"/>
                  </a:cubicBezTo>
                  <a:cubicBezTo>
                    <a:pt x="537" y="104"/>
                    <a:pt x="537" y="103"/>
                    <a:pt x="536" y="103"/>
                  </a:cubicBezTo>
                  <a:cubicBezTo>
                    <a:pt x="537" y="103"/>
                    <a:pt x="537" y="103"/>
                    <a:pt x="538" y="103"/>
                  </a:cubicBezTo>
                  <a:cubicBezTo>
                    <a:pt x="539" y="104"/>
                    <a:pt x="539" y="103"/>
                    <a:pt x="540" y="103"/>
                  </a:cubicBezTo>
                  <a:cubicBezTo>
                    <a:pt x="541" y="103"/>
                    <a:pt x="542" y="103"/>
                    <a:pt x="542" y="103"/>
                  </a:cubicBezTo>
                  <a:cubicBezTo>
                    <a:pt x="559" y="83"/>
                    <a:pt x="576" y="65"/>
                    <a:pt x="594" y="46"/>
                  </a:cubicBezTo>
                  <a:cubicBezTo>
                    <a:pt x="590" y="55"/>
                    <a:pt x="591" y="65"/>
                    <a:pt x="592" y="75"/>
                  </a:cubicBezTo>
                  <a:cubicBezTo>
                    <a:pt x="592" y="81"/>
                    <a:pt x="593" y="86"/>
                    <a:pt x="595" y="92"/>
                  </a:cubicBezTo>
                  <a:cubicBezTo>
                    <a:pt x="571" y="112"/>
                    <a:pt x="550" y="133"/>
                    <a:pt x="530" y="157"/>
                  </a:cubicBezTo>
                  <a:cubicBezTo>
                    <a:pt x="529" y="157"/>
                    <a:pt x="530" y="158"/>
                    <a:pt x="530" y="157"/>
                  </a:cubicBezTo>
                  <a:cubicBezTo>
                    <a:pt x="551" y="135"/>
                    <a:pt x="572" y="114"/>
                    <a:pt x="595" y="93"/>
                  </a:cubicBezTo>
                  <a:cubicBezTo>
                    <a:pt x="597" y="99"/>
                    <a:pt x="600" y="105"/>
                    <a:pt x="604" y="111"/>
                  </a:cubicBezTo>
                  <a:cubicBezTo>
                    <a:pt x="591" y="121"/>
                    <a:pt x="581" y="135"/>
                    <a:pt x="571" y="148"/>
                  </a:cubicBezTo>
                  <a:cubicBezTo>
                    <a:pt x="558" y="165"/>
                    <a:pt x="545" y="182"/>
                    <a:pt x="531" y="199"/>
                  </a:cubicBezTo>
                  <a:cubicBezTo>
                    <a:pt x="530" y="200"/>
                    <a:pt x="532" y="202"/>
                    <a:pt x="533" y="201"/>
                  </a:cubicBezTo>
                  <a:cubicBezTo>
                    <a:pt x="547" y="189"/>
                    <a:pt x="557" y="175"/>
                    <a:pt x="568" y="160"/>
                  </a:cubicBezTo>
                  <a:cubicBezTo>
                    <a:pt x="580" y="143"/>
                    <a:pt x="593" y="128"/>
                    <a:pt x="607" y="112"/>
                  </a:cubicBezTo>
                  <a:cubicBezTo>
                    <a:pt x="607" y="112"/>
                    <a:pt x="607" y="111"/>
                    <a:pt x="607" y="111"/>
                  </a:cubicBezTo>
                  <a:cubicBezTo>
                    <a:pt x="624" y="107"/>
                    <a:pt x="616" y="114"/>
                    <a:pt x="613" y="118"/>
                  </a:cubicBezTo>
                  <a:cubicBezTo>
                    <a:pt x="610" y="122"/>
                    <a:pt x="606" y="127"/>
                    <a:pt x="603" y="132"/>
                  </a:cubicBezTo>
                  <a:cubicBezTo>
                    <a:pt x="596" y="142"/>
                    <a:pt x="588" y="151"/>
                    <a:pt x="580" y="161"/>
                  </a:cubicBezTo>
                  <a:cubicBezTo>
                    <a:pt x="568" y="176"/>
                    <a:pt x="554" y="191"/>
                    <a:pt x="543" y="207"/>
                  </a:cubicBezTo>
                  <a:cubicBezTo>
                    <a:pt x="542" y="207"/>
                    <a:pt x="542" y="207"/>
                    <a:pt x="542" y="207"/>
                  </a:cubicBezTo>
                  <a:cubicBezTo>
                    <a:pt x="541" y="207"/>
                    <a:pt x="541" y="208"/>
                    <a:pt x="541" y="208"/>
                  </a:cubicBezTo>
                  <a:cubicBezTo>
                    <a:pt x="503" y="218"/>
                    <a:pt x="467" y="213"/>
                    <a:pt x="429" y="210"/>
                  </a:cubicBezTo>
                  <a:close/>
                  <a:moveTo>
                    <a:pt x="528" y="124"/>
                  </a:moveTo>
                  <a:cubicBezTo>
                    <a:pt x="527" y="124"/>
                    <a:pt x="527" y="123"/>
                    <a:pt x="527" y="123"/>
                  </a:cubicBezTo>
                  <a:cubicBezTo>
                    <a:pt x="458" y="118"/>
                    <a:pt x="388" y="118"/>
                    <a:pt x="319" y="115"/>
                  </a:cubicBezTo>
                  <a:cubicBezTo>
                    <a:pt x="250" y="113"/>
                    <a:pt x="181" y="105"/>
                    <a:pt x="111" y="99"/>
                  </a:cubicBezTo>
                  <a:cubicBezTo>
                    <a:pt x="111" y="99"/>
                    <a:pt x="111" y="99"/>
                    <a:pt x="111" y="100"/>
                  </a:cubicBezTo>
                  <a:cubicBezTo>
                    <a:pt x="179" y="112"/>
                    <a:pt x="248" y="114"/>
                    <a:pt x="316" y="118"/>
                  </a:cubicBezTo>
                  <a:cubicBezTo>
                    <a:pt x="386" y="122"/>
                    <a:pt x="457" y="126"/>
                    <a:pt x="527" y="126"/>
                  </a:cubicBezTo>
                  <a:cubicBezTo>
                    <a:pt x="527" y="126"/>
                    <a:pt x="527" y="126"/>
                    <a:pt x="527" y="125"/>
                  </a:cubicBezTo>
                  <a:cubicBezTo>
                    <a:pt x="527" y="129"/>
                    <a:pt x="526" y="132"/>
                    <a:pt x="526" y="135"/>
                  </a:cubicBezTo>
                  <a:cubicBezTo>
                    <a:pt x="471" y="132"/>
                    <a:pt x="416" y="133"/>
                    <a:pt x="362" y="131"/>
                  </a:cubicBezTo>
                  <a:cubicBezTo>
                    <a:pt x="306" y="129"/>
                    <a:pt x="251" y="127"/>
                    <a:pt x="196" y="124"/>
                  </a:cubicBezTo>
                  <a:cubicBezTo>
                    <a:pt x="195" y="124"/>
                    <a:pt x="195" y="125"/>
                    <a:pt x="196" y="125"/>
                  </a:cubicBezTo>
                  <a:cubicBezTo>
                    <a:pt x="251" y="128"/>
                    <a:pt x="306" y="131"/>
                    <a:pt x="362" y="134"/>
                  </a:cubicBezTo>
                  <a:cubicBezTo>
                    <a:pt x="416" y="136"/>
                    <a:pt x="471" y="139"/>
                    <a:pt x="525" y="138"/>
                  </a:cubicBezTo>
                  <a:cubicBezTo>
                    <a:pt x="525" y="143"/>
                    <a:pt x="524" y="147"/>
                    <a:pt x="524" y="152"/>
                  </a:cubicBezTo>
                  <a:cubicBezTo>
                    <a:pt x="518" y="152"/>
                    <a:pt x="512" y="152"/>
                    <a:pt x="506" y="152"/>
                  </a:cubicBezTo>
                  <a:cubicBezTo>
                    <a:pt x="506" y="152"/>
                    <a:pt x="506" y="153"/>
                    <a:pt x="506" y="153"/>
                  </a:cubicBezTo>
                  <a:cubicBezTo>
                    <a:pt x="512" y="153"/>
                    <a:pt x="518" y="153"/>
                    <a:pt x="524" y="153"/>
                  </a:cubicBezTo>
                  <a:cubicBezTo>
                    <a:pt x="524" y="162"/>
                    <a:pt x="524" y="171"/>
                    <a:pt x="525" y="180"/>
                  </a:cubicBezTo>
                  <a:cubicBezTo>
                    <a:pt x="525" y="180"/>
                    <a:pt x="525" y="180"/>
                    <a:pt x="525" y="180"/>
                  </a:cubicBezTo>
                  <a:cubicBezTo>
                    <a:pt x="485" y="186"/>
                    <a:pt x="446" y="171"/>
                    <a:pt x="405" y="177"/>
                  </a:cubicBezTo>
                  <a:cubicBezTo>
                    <a:pt x="404" y="177"/>
                    <a:pt x="404" y="179"/>
                    <a:pt x="406" y="179"/>
                  </a:cubicBezTo>
                  <a:cubicBezTo>
                    <a:pt x="429" y="178"/>
                    <a:pt x="451" y="178"/>
                    <a:pt x="475" y="182"/>
                  </a:cubicBezTo>
                  <a:cubicBezTo>
                    <a:pt x="492" y="185"/>
                    <a:pt x="509" y="186"/>
                    <a:pt x="525" y="181"/>
                  </a:cubicBezTo>
                  <a:cubicBezTo>
                    <a:pt x="525" y="181"/>
                    <a:pt x="525" y="181"/>
                    <a:pt x="525" y="181"/>
                  </a:cubicBezTo>
                  <a:cubicBezTo>
                    <a:pt x="526" y="187"/>
                    <a:pt x="527" y="192"/>
                    <a:pt x="529" y="198"/>
                  </a:cubicBezTo>
                  <a:cubicBezTo>
                    <a:pt x="528" y="198"/>
                    <a:pt x="528" y="198"/>
                    <a:pt x="527" y="198"/>
                  </a:cubicBezTo>
                  <a:cubicBezTo>
                    <a:pt x="493" y="203"/>
                    <a:pt x="456" y="200"/>
                    <a:pt x="421" y="199"/>
                  </a:cubicBezTo>
                  <a:cubicBezTo>
                    <a:pt x="385" y="198"/>
                    <a:pt x="348" y="197"/>
                    <a:pt x="312" y="195"/>
                  </a:cubicBezTo>
                  <a:cubicBezTo>
                    <a:pt x="277" y="194"/>
                    <a:pt x="241" y="192"/>
                    <a:pt x="206" y="190"/>
                  </a:cubicBezTo>
                  <a:cubicBezTo>
                    <a:pt x="170" y="187"/>
                    <a:pt x="135" y="182"/>
                    <a:pt x="99" y="181"/>
                  </a:cubicBezTo>
                  <a:cubicBezTo>
                    <a:pt x="99" y="179"/>
                    <a:pt x="100" y="176"/>
                    <a:pt x="100" y="174"/>
                  </a:cubicBezTo>
                  <a:cubicBezTo>
                    <a:pt x="100" y="174"/>
                    <a:pt x="100" y="174"/>
                    <a:pt x="100" y="174"/>
                  </a:cubicBezTo>
                  <a:cubicBezTo>
                    <a:pt x="132" y="175"/>
                    <a:pt x="164" y="180"/>
                    <a:pt x="196" y="181"/>
                  </a:cubicBezTo>
                  <a:cubicBezTo>
                    <a:pt x="197" y="182"/>
                    <a:pt x="197" y="180"/>
                    <a:pt x="196" y="180"/>
                  </a:cubicBezTo>
                  <a:cubicBezTo>
                    <a:pt x="164" y="176"/>
                    <a:pt x="131" y="172"/>
                    <a:pt x="100" y="173"/>
                  </a:cubicBezTo>
                  <a:cubicBezTo>
                    <a:pt x="100" y="170"/>
                    <a:pt x="100" y="166"/>
                    <a:pt x="100" y="163"/>
                  </a:cubicBezTo>
                  <a:cubicBezTo>
                    <a:pt x="100" y="156"/>
                    <a:pt x="100" y="149"/>
                    <a:pt x="100" y="142"/>
                  </a:cubicBezTo>
                  <a:cubicBezTo>
                    <a:pt x="100" y="138"/>
                    <a:pt x="101" y="133"/>
                    <a:pt x="101" y="129"/>
                  </a:cubicBezTo>
                  <a:cubicBezTo>
                    <a:pt x="117" y="132"/>
                    <a:pt x="134" y="133"/>
                    <a:pt x="151" y="134"/>
                  </a:cubicBezTo>
                  <a:cubicBezTo>
                    <a:pt x="168" y="136"/>
                    <a:pt x="187" y="139"/>
                    <a:pt x="205" y="137"/>
                  </a:cubicBezTo>
                  <a:cubicBezTo>
                    <a:pt x="206" y="137"/>
                    <a:pt x="206" y="135"/>
                    <a:pt x="205" y="135"/>
                  </a:cubicBezTo>
                  <a:cubicBezTo>
                    <a:pt x="170" y="138"/>
                    <a:pt x="136" y="128"/>
                    <a:pt x="101" y="128"/>
                  </a:cubicBezTo>
                  <a:cubicBezTo>
                    <a:pt x="101" y="124"/>
                    <a:pt x="102" y="121"/>
                    <a:pt x="102" y="117"/>
                  </a:cubicBezTo>
                  <a:cubicBezTo>
                    <a:pt x="102" y="117"/>
                    <a:pt x="102" y="117"/>
                    <a:pt x="102" y="117"/>
                  </a:cubicBezTo>
                  <a:cubicBezTo>
                    <a:pt x="128" y="122"/>
                    <a:pt x="156" y="124"/>
                    <a:pt x="183" y="124"/>
                  </a:cubicBezTo>
                  <a:cubicBezTo>
                    <a:pt x="184" y="124"/>
                    <a:pt x="184" y="123"/>
                    <a:pt x="183" y="123"/>
                  </a:cubicBezTo>
                  <a:cubicBezTo>
                    <a:pt x="156" y="121"/>
                    <a:pt x="129" y="119"/>
                    <a:pt x="102" y="117"/>
                  </a:cubicBezTo>
                  <a:cubicBezTo>
                    <a:pt x="102" y="117"/>
                    <a:pt x="102" y="117"/>
                    <a:pt x="102" y="117"/>
                  </a:cubicBezTo>
                  <a:cubicBezTo>
                    <a:pt x="102" y="114"/>
                    <a:pt x="102" y="111"/>
                    <a:pt x="102" y="107"/>
                  </a:cubicBezTo>
                  <a:cubicBezTo>
                    <a:pt x="103" y="102"/>
                    <a:pt x="104" y="96"/>
                    <a:pt x="103" y="91"/>
                  </a:cubicBezTo>
                  <a:cubicBezTo>
                    <a:pt x="103" y="91"/>
                    <a:pt x="103" y="91"/>
                    <a:pt x="103" y="91"/>
                  </a:cubicBezTo>
                  <a:cubicBezTo>
                    <a:pt x="103" y="87"/>
                    <a:pt x="102" y="83"/>
                    <a:pt x="101" y="79"/>
                  </a:cubicBezTo>
                  <a:cubicBezTo>
                    <a:pt x="100" y="78"/>
                    <a:pt x="99" y="76"/>
                    <a:pt x="98" y="76"/>
                  </a:cubicBezTo>
                  <a:cubicBezTo>
                    <a:pt x="100" y="75"/>
                    <a:pt x="101" y="74"/>
                    <a:pt x="103" y="74"/>
                  </a:cubicBezTo>
                  <a:cubicBezTo>
                    <a:pt x="113" y="71"/>
                    <a:pt x="125" y="73"/>
                    <a:pt x="136" y="73"/>
                  </a:cubicBezTo>
                  <a:cubicBezTo>
                    <a:pt x="181" y="73"/>
                    <a:pt x="226" y="75"/>
                    <a:pt x="271" y="78"/>
                  </a:cubicBezTo>
                  <a:cubicBezTo>
                    <a:pt x="359" y="83"/>
                    <a:pt x="448" y="85"/>
                    <a:pt x="534" y="103"/>
                  </a:cubicBezTo>
                  <a:cubicBezTo>
                    <a:pt x="534" y="103"/>
                    <a:pt x="533" y="103"/>
                    <a:pt x="533" y="104"/>
                  </a:cubicBezTo>
                  <a:cubicBezTo>
                    <a:pt x="531" y="110"/>
                    <a:pt x="529" y="117"/>
                    <a:pt x="528" y="124"/>
                  </a:cubicBezTo>
                  <a:close/>
                  <a:moveTo>
                    <a:pt x="97" y="145"/>
                  </a:moveTo>
                  <a:cubicBezTo>
                    <a:pt x="96" y="151"/>
                    <a:pt x="96" y="156"/>
                    <a:pt x="96" y="161"/>
                  </a:cubicBezTo>
                  <a:cubicBezTo>
                    <a:pt x="95" y="168"/>
                    <a:pt x="94" y="175"/>
                    <a:pt x="96" y="182"/>
                  </a:cubicBezTo>
                  <a:cubicBezTo>
                    <a:pt x="95" y="182"/>
                    <a:pt x="95" y="182"/>
                    <a:pt x="95" y="182"/>
                  </a:cubicBezTo>
                  <a:cubicBezTo>
                    <a:pt x="87" y="178"/>
                    <a:pt x="92" y="148"/>
                    <a:pt x="93" y="141"/>
                  </a:cubicBezTo>
                  <a:cubicBezTo>
                    <a:pt x="93" y="128"/>
                    <a:pt x="91" y="115"/>
                    <a:pt x="91" y="102"/>
                  </a:cubicBezTo>
                  <a:cubicBezTo>
                    <a:pt x="91" y="100"/>
                    <a:pt x="90" y="87"/>
                    <a:pt x="91" y="82"/>
                  </a:cubicBezTo>
                  <a:cubicBezTo>
                    <a:pt x="91" y="82"/>
                    <a:pt x="92" y="81"/>
                    <a:pt x="93" y="80"/>
                  </a:cubicBezTo>
                  <a:cubicBezTo>
                    <a:pt x="103" y="77"/>
                    <a:pt x="98" y="102"/>
                    <a:pt x="98" y="105"/>
                  </a:cubicBezTo>
                  <a:cubicBezTo>
                    <a:pt x="97" y="118"/>
                    <a:pt x="97" y="132"/>
                    <a:pt x="97" y="145"/>
                  </a:cubicBezTo>
                  <a:close/>
                  <a:moveTo>
                    <a:pt x="88" y="158"/>
                  </a:moveTo>
                  <a:cubicBezTo>
                    <a:pt x="87" y="160"/>
                    <a:pt x="86" y="165"/>
                    <a:pt x="86" y="170"/>
                  </a:cubicBezTo>
                  <a:cubicBezTo>
                    <a:pt x="81" y="151"/>
                    <a:pt x="83" y="130"/>
                    <a:pt x="84" y="112"/>
                  </a:cubicBezTo>
                  <a:cubicBezTo>
                    <a:pt x="85" y="104"/>
                    <a:pt x="85" y="95"/>
                    <a:pt x="88" y="88"/>
                  </a:cubicBezTo>
                  <a:cubicBezTo>
                    <a:pt x="85" y="110"/>
                    <a:pt x="91" y="134"/>
                    <a:pt x="88" y="158"/>
                  </a:cubicBezTo>
                  <a:close/>
                  <a:moveTo>
                    <a:pt x="722" y="311"/>
                  </a:moveTo>
                  <a:cubicBezTo>
                    <a:pt x="633" y="315"/>
                    <a:pt x="544" y="316"/>
                    <a:pt x="454" y="319"/>
                  </a:cubicBezTo>
                  <a:cubicBezTo>
                    <a:pt x="410" y="320"/>
                    <a:pt x="365" y="321"/>
                    <a:pt x="321" y="322"/>
                  </a:cubicBezTo>
                  <a:cubicBezTo>
                    <a:pt x="275" y="323"/>
                    <a:pt x="229" y="322"/>
                    <a:pt x="183" y="326"/>
                  </a:cubicBezTo>
                  <a:cubicBezTo>
                    <a:pt x="183" y="326"/>
                    <a:pt x="183" y="326"/>
                    <a:pt x="183" y="326"/>
                  </a:cubicBezTo>
                  <a:cubicBezTo>
                    <a:pt x="229" y="328"/>
                    <a:pt x="275" y="324"/>
                    <a:pt x="321" y="323"/>
                  </a:cubicBezTo>
                  <a:cubicBezTo>
                    <a:pt x="365" y="322"/>
                    <a:pt x="410" y="321"/>
                    <a:pt x="454" y="320"/>
                  </a:cubicBezTo>
                  <a:cubicBezTo>
                    <a:pt x="542" y="318"/>
                    <a:pt x="629" y="317"/>
                    <a:pt x="716" y="313"/>
                  </a:cubicBezTo>
                  <a:cubicBezTo>
                    <a:pt x="697" y="319"/>
                    <a:pt x="677" y="320"/>
                    <a:pt x="657" y="322"/>
                  </a:cubicBezTo>
                  <a:cubicBezTo>
                    <a:pt x="635" y="324"/>
                    <a:pt x="613" y="324"/>
                    <a:pt x="591" y="324"/>
                  </a:cubicBezTo>
                  <a:cubicBezTo>
                    <a:pt x="546" y="325"/>
                    <a:pt x="501" y="323"/>
                    <a:pt x="456" y="325"/>
                  </a:cubicBezTo>
                  <a:cubicBezTo>
                    <a:pt x="413" y="326"/>
                    <a:pt x="369" y="329"/>
                    <a:pt x="325" y="332"/>
                  </a:cubicBezTo>
                  <a:cubicBezTo>
                    <a:pt x="303" y="333"/>
                    <a:pt x="281" y="335"/>
                    <a:pt x="259" y="335"/>
                  </a:cubicBezTo>
                  <a:cubicBezTo>
                    <a:pt x="236" y="336"/>
                    <a:pt x="212" y="334"/>
                    <a:pt x="188" y="336"/>
                  </a:cubicBezTo>
                  <a:cubicBezTo>
                    <a:pt x="188" y="336"/>
                    <a:pt x="188" y="336"/>
                    <a:pt x="188" y="336"/>
                  </a:cubicBezTo>
                  <a:cubicBezTo>
                    <a:pt x="178" y="335"/>
                    <a:pt x="172" y="326"/>
                    <a:pt x="168" y="315"/>
                  </a:cubicBezTo>
                  <a:cubicBezTo>
                    <a:pt x="220" y="316"/>
                    <a:pt x="272" y="314"/>
                    <a:pt x="323" y="312"/>
                  </a:cubicBezTo>
                  <a:cubicBezTo>
                    <a:pt x="324" y="312"/>
                    <a:pt x="325" y="310"/>
                    <a:pt x="323" y="310"/>
                  </a:cubicBezTo>
                  <a:cubicBezTo>
                    <a:pt x="272" y="310"/>
                    <a:pt x="219" y="310"/>
                    <a:pt x="168" y="313"/>
                  </a:cubicBezTo>
                  <a:cubicBezTo>
                    <a:pt x="166" y="310"/>
                    <a:pt x="165" y="306"/>
                    <a:pt x="165" y="302"/>
                  </a:cubicBezTo>
                  <a:cubicBezTo>
                    <a:pt x="195" y="304"/>
                    <a:pt x="227" y="299"/>
                    <a:pt x="258" y="299"/>
                  </a:cubicBezTo>
                  <a:cubicBezTo>
                    <a:pt x="290" y="299"/>
                    <a:pt x="321" y="300"/>
                    <a:pt x="353" y="301"/>
                  </a:cubicBezTo>
                  <a:cubicBezTo>
                    <a:pt x="354" y="301"/>
                    <a:pt x="354" y="300"/>
                    <a:pt x="353" y="300"/>
                  </a:cubicBezTo>
                  <a:cubicBezTo>
                    <a:pt x="321" y="297"/>
                    <a:pt x="287" y="296"/>
                    <a:pt x="255" y="297"/>
                  </a:cubicBezTo>
                  <a:cubicBezTo>
                    <a:pt x="225" y="297"/>
                    <a:pt x="193" y="296"/>
                    <a:pt x="164" y="301"/>
                  </a:cubicBezTo>
                  <a:cubicBezTo>
                    <a:pt x="163" y="295"/>
                    <a:pt x="162" y="289"/>
                    <a:pt x="162" y="285"/>
                  </a:cubicBezTo>
                  <a:cubicBezTo>
                    <a:pt x="162" y="285"/>
                    <a:pt x="162" y="284"/>
                    <a:pt x="162" y="284"/>
                  </a:cubicBezTo>
                  <a:cubicBezTo>
                    <a:pt x="162" y="285"/>
                    <a:pt x="162" y="285"/>
                    <a:pt x="162" y="285"/>
                  </a:cubicBezTo>
                  <a:cubicBezTo>
                    <a:pt x="175" y="286"/>
                    <a:pt x="188" y="287"/>
                    <a:pt x="200" y="286"/>
                  </a:cubicBezTo>
                  <a:cubicBezTo>
                    <a:pt x="201" y="286"/>
                    <a:pt x="201" y="286"/>
                    <a:pt x="200" y="285"/>
                  </a:cubicBezTo>
                  <a:cubicBezTo>
                    <a:pt x="188" y="284"/>
                    <a:pt x="175" y="283"/>
                    <a:pt x="162" y="283"/>
                  </a:cubicBezTo>
                  <a:cubicBezTo>
                    <a:pt x="162" y="283"/>
                    <a:pt x="162" y="284"/>
                    <a:pt x="162" y="284"/>
                  </a:cubicBezTo>
                  <a:cubicBezTo>
                    <a:pt x="161" y="282"/>
                    <a:pt x="161" y="278"/>
                    <a:pt x="161" y="273"/>
                  </a:cubicBezTo>
                  <a:cubicBezTo>
                    <a:pt x="161" y="274"/>
                    <a:pt x="161" y="274"/>
                    <a:pt x="161" y="274"/>
                  </a:cubicBezTo>
                  <a:cubicBezTo>
                    <a:pt x="200" y="275"/>
                    <a:pt x="239" y="274"/>
                    <a:pt x="278" y="274"/>
                  </a:cubicBezTo>
                  <a:cubicBezTo>
                    <a:pt x="317" y="274"/>
                    <a:pt x="357" y="275"/>
                    <a:pt x="396" y="274"/>
                  </a:cubicBezTo>
                  <a:cubicBezTo>
                    <a:pt x="397" y="274"/>
                    <a:pt x="397" y="273"/>
                    <a:pt x="396" y="273"/>
                  </a:cubicBezTo>
                  <a:cubicBezTo>
                    <a:pt x="357" y="271"/>
                    <a:pt x="317" y="273"/>
                    <a:pt x="278" y="273"/>
                  </a:cubicBezTo>
                  <a:cubicBezTo>
                    <a:pt x="239" y="272"/>
                    <a:pt x="200" y="272"/>
                    <a:pt x="161" y="273"/>
                  </a:cubicBezTo>
                  <a:cubicBezTo>
                    <a:pt x="161" y="273"/>
                    <a:pt x="161" y="273"/>
                    <a:pt x="161" y="273"/>
                  </a:cubicBezTo>
                  <a:cubicBezTo>
                    <a:pt x="161" y="268"/>
                    <a:pt x="160" y="262"/>
                    <a:pt x="161" y="256"/>
                  </a:cubicBezTo>
                  <a:cubicBezTo>
                    <a:pt x="199" y="254"/>
                    <a:pt x="238" y="250"/>
                    <a:pt x="277" y="250"/>
                  </a:cubicBezTo>
                  <a:cubicBezTo>
                    <a:pt x="315" y="249"/>
                    <a:pt x="354" y="250"/>
                    <a:pt x="393" y="253"/>
                  </a:cubicBezTo>
                  <a:cubicBezTo>
                    <a:pt x="393" y="253"/>
                    <a:pt x="393" y="253"/>
                    <a:pt x="393" y="253"/>
                  </a:cubicBezTo>
                  <a:cubicBezTo>
                    <a:pt x="317" y="246"/>
                    <a:pt x="237" y="244"/>
                    <a:pt x="161" y="254"/>
                  </a:cubicBezTo>
                  <a:cubicBezTo>
                    <a:pt x="162" y="240"/>
                    <a:pt x="165" y="227"/>
                    <a:pt x="174" y="229"/>
                  </a:cubicBezTo>
                  <a:cubicBezTo>
                    <a:pt x="175" y="230"/>
                    <a:pt x="176" y="229"/>
                    <a:pt x="176" y="228"/>
                  </a:cubicBezTo>
                  <a:cubicBezTo>
                    <a:pt x="176" y="228"/>
                    <a:pt x="176" y="229"/>
                    <a:pt x="176" y="229"/>
                  </a:cubicBezTo>
                  <a:cubicBezTo>
                    <a:pt x="200" y="230"/>
                    <a:pt x="225" y="227"/>
                    <a:pt x="249" y="226"/>
                  </a:cubicBezTo>
                  <a:cubicBezTo>
                    <a:pt x="274" y="225"/>
                    <a:pt x="299" y="224"/>
                    <a:pt x="324" y="223"/>
                  </a:cubicBezTo>
                  <a:cubicBezTo>
                    <a:pt x="373" y="221"/>
                    <a:pt x="422" y="221"/>
                    <a:pt x="471" y="218"/>
                  </a:cubicBezTo>
                  <a:cubicBezTo>
                    <a:pt x="472" y="218"/>
                    <a:pt x="472" y="218"/>
                    <a:pt x="472" y="218"/>
                  </a:cubicBezTo>
                  <a:cubicBezTo>
                    <a:pt x="490" y="219"/>
                    <a:pt x="508" y="219"/>
                    <a:pt x="526" y="215"/>
                  </a:cubicBezTo>
                  <a:cubicBezTo>
                    <a:pt x="560" y="219"/>
                    <a:pt x="596" y="217"/>
                    <a:pt x="631" y="217"/>
                  </a:cubicBezTo>
                  <a:cubicBezTo>
                    <a:pt x="660" y="217"/>
                    <a:pt x="690" y="219"/>
                    <a:pt x="719" y="217"/>
                  </a:cubicBezTo>
                  <a:cubicBezTo>
                    <a:pt x="712" y="233"/>
                    <a:pt x="708" y="251"/>
                    <a:pt x="710" y="268"/>
                  </a:cubicBezTo>
                  <a:cubicBezTo>
                    <a:pt x="613" y="274"/>
                    <a:pt x="516" y="274"/>
                    <a:pt x="418" y="273"/>
                  </a:cubicBezTo>
                  <a:cubicBezTo>
                    <a:pt x="417" y="273"/>
                    <a:pt x="417" y="274"/>
                    <a:pt x="418" y="274"/>
                  </a:cubicBezTo>
                  <a:cubicBezTo>
                    <a:pt x="515" y="280"/>
                    <a:pt x="613" y="276"/>
                    <a:pt x="710" y="270"/>
                  </a:cubicBezTo>
                  <a:cubicBezTo>
                    <a:pt x="711" y="277"/>
                    <a:pt x="712" y="283"/>
                    <a:pt x="715" y="290"/>
                  </a:cubicBezTo>
                  <a:cubicBezTo>
                    <a:pt x="635" y="293"/>
                    <a:pt x="556" y="296"/>
                    <a:pt x="476" y="298"/>
                  </a:cubicBezTo>
                  <a:cubicBezTo>
                    <a:pt x="476" y="298"/>
                    <a:pt x="476" y="298"/>
                    <a:pt x="476" y="298"/>
                  </a:cubicBezTo>
                  <a:cubicBezTo>
                    <a:pt x="556" y="299"/>
                    <a:pt x="636" y="297"/>
                    <a:pt x="715" y="291"/>
                  </a:cubicBezTo>
                  <a:cubicBezTo>
                    <a:pt x="717" y="295"/>
                    <a:pt x="719" y="300"/>
                    <a:pt x="721" y="304"/>
                  </a:cubicBezTo>
                  <a:cubicBezTo>
                    <a:pt x="660" y="304"/>
                    <a:pt x="598" y="305"/>
                    <a:pt x="537" y="307"/>
                  </a:cubicBezTo>
                  <a:cubicBezTo>
                    <a:pt x="476" y="308"/>
                    <a:pt x="413" y="309"/>
                    <a:pt x="352" y="314"/>
                  </a:cubicBezTo>
                  <a:cubicBezTo>
                    <a:pt x="351" y="314"/>
                    <a:pt x="351" y="315"/>
                    <a:pt x="352" y="315"/>
                  </a:cubicBezTo>
                  <a:cubicBezTo>
                    <a:pt x="414" y="314"/>
                    <a:pt x="475" y="310"/>
                    <a:pt x="537" y="308"/>
                  </a:cubicBezTo>
                  <a:cubicBezTo>
                    <a:pt x="599" y="307"/>
                    <a:pt x="661" y="306"/>
                    <a:pt x="722" y="306"/>
                  </a:cubicBezTo>
                  <a:cubicBezTo>
                    <a:pt x="723" y="307"/>
                    <a:pt x="723" y="308"/>
                    <a:pt x="724" y="309"/>
                  </a:cubicBezTo>
                  <a:cubicBezTo>
                    <a:pt x="724" y="309"/>
                    <a:pt x="725" y="309"/>
                    <a:pt x="725" y="309"/>
                  </a:cubicBezTo>
                  <a:cubicBezTo>
                    <a:pt x="724" y="310"/>
                    <a:pt x="723" y="310"/>
                    <a:pt x="722" y="311"/>
                  </a:cubicBezTo>
                  <a:close/>
                  <a:moveTo>
                    <a:pt x="568" y="338"/>
                  </a:moveTo>
                  <a:cubicBezTo>
                    <a:pt x="558" y="348"/>
                    <a:pt x="548" y="359"/>
                    <a:pt x="538" y="370"/>
                  </a:cubicBezTo>
                  <a:cubicBezTo>
                    <a:pt x="529" y="379"/>
                    <a:pt x="518" y="388"/>
                    <a:pt x="513" y="400"/>
                  </a:cubicBezTo>
                  <a:cubicBezTo>
                    <a:pt x="513" y="400"/>
                    <a:pt x="514" y="401"/>
                    <a:pt x="514" y="400"/>
                  </a:cubicBezTo>
                  <a:cubicBezTo>
                    <a:pt x="520" y="388"/>
                    <a:pt x="533" y="378"/>
                    <a:pt x="542" y="368"/>
                  </a:cubicBezTo>
                  <a:cubicBezTo>
                    <a:pt x="552" y="358"/>
                    <a:pt x="561" y="348"/>
                    <a:pt x="570" y="338"/>
                  </a:cubicBezTo>
                  <a:cubicBezTo>
                    <a:pt x="583" y="339"/>
                    <a:pt x="595" y="339"/>
                    <a:pt x="608" y="339"/>
                  </a:cubicBezTo>
                  <a:cubicBezTo>
                    <a:pt x="579" y="359"/>
                    <a:pt x="553" y="384"/>
                    <a:pt x="531" y="410"/>
                  </a:cubicBezTo>
                  <a:cubicBezTo>
                    <a:pt x="530" y="410"/>
                    <a:pt x="531" y="411"/>
                    <a:pt x="531" y="411"/>
                  </a:cubicBezTo>
                  <a:cubicBezTo>
                    <a:pt x="556" y="385"/>
                    <a:pt x="582" y="362"/>
                    <a:pt x="609" y="339"/>
                  </a:cubicBezTo>
                  <a:cubicBezTo>
                    <a:pt x="609" y="339"/>
                    <a:pt x="609" y="339"/>
                    <a:pt x="609" y="339"/>
                  </a:cubicBezTo>
                  <a:cubicBezTo>
                    <a:pt x="618" y="339"/>
                    <a:pt x="626" y="339"/>
                    <a:pt x="634" y="339"/>
                  </a:cubicBezTo>
                  <a:cubicBezTo>
                    <a:pt x="608" y="362"/>
                    <a:pt x="583" y="385"/>
                    <a:pt x="557" y="409"/>
                  </a:cubicBezTo>
                  <a:cubicBezTo>
                    <a:pt x="557" y="410"/>
                    <a:pt x="558" y="410"/>
                    <a:pt x="558" y="410"/>
                  </a:cubicBezTo>
                  <a:cubicBezTo>
                    <a:pt x="585" y="387"/>
                    <a:pt x="611" y="364"/>
                    <a:pt x="637" y="339"/>
                  </a:cubicBezTo>
                  <a:cubicBezTo>
                    <a:pt x="653" y="339"/>
                    <a:pt x="669" y="339"/>
                    <a:pt x="685" y="337"/>
                  </a:cubicBezTo>
                  <a:cubicBezTo>
                    <a:pt x="687" y="337"/>
                    <a:pt x="690" y="337"/>
                    <a:pt x="692" y="337"/>
                  </a:cubicBezTo>
                  <a:cubicBezTo>
                    <a:pt x="662" y="364"/>
                    <a:pt x="629" y="386"/>
                    <a:pt x="596" y="410"/>
                  </a:cubicBezTo>
                  <a:cubicBezTo>
                    <a:pt x="566" y="432"/>
                    <a:pt x="532" y="453"/>
                    <a:pt x="504" y="479"/>
                  </a:cubicBezTo>
                  <a:cubicBezTo>
                    <a:pt x="506" y="475"/>
                    <a:pt x="507" y="470"/>
                    <a:pt x="508" y="466"/>
                  </a:cubicBezTo>
                  <a:cubicBezTo>
                    <a:pt x="550" y="437"/>
                    <a:pt x="590" y="406"/>
                    <a:pt x="628" y="372"/>
                  </a:cubicBezTo>
                  <a:cubicBezTo>
                    <a:pt x="628" y="372"/>
                    <a:pt x="627" y="371"/>
                    <a:pt x="627" y="371"/>
                  </a:cubicBezTo>
                  <a:cubicBezTo>
                    <a:pt x="588" y="403"/>
                    <a:pt x="549" y="434"/>
                    <a:pt x="509" y="464"/>
                  </a:cubicBezTo>
                  <a:cubicBezTo>
                    <a:pt x="510" y="457"/>
                    <a:pt x="511" y="450"/>
                    <a:pt x="512" y="443"/>
                  </a:cubicBezTo>
                  <a:cubicBezTo>
                    <a:pt x="512" y="443"/>
                    <a:pt x="512" y="444"/>
                    <a:pt x="513" y="443"/>
                  </a:cubicBezTo>
                  <a:cubicBezTo>
                    <a:pt x="533" y="426"/>
                    <a:pt x="552" y="407"/>
                    <a:pt x="570" y="387"/>
                  </a:cubicBezTo>
                  <a:cubicBezTo>
                    <a:pt x="570" y="387"/>
                    <a:pt x="569" y="386"/>
                    <a:pt x="569" y="386"/>
                  </a:cubicBezTo>
                  <a:cubicBezTo>
                    <a:pt x="550" y="405"/>
                    <a:pt x="531" y="424"/>
                    <a:pt x="512" y="442"/>
                  </a:cubicBezTo>
                  <a:cubicBezTo>
                    <a:pt x="512" y="442"/>
                    <a:pt x="512" y="443"/>
                    <a:pt x="512" y="443"/>
                  </a:cubicBezTo>
                  <a:cubicBezTo>
                    <a:pt x="512" y="437"/>
                    <a:pt x="512" y="431"/>
                    <a:pt x="512" y="425"/>
                  </a:cubicBezTo>
                  <a:cubicBezTo>
                    <a:pt x="512" y="422"/>
                    <a:pt x="512" y="420"/>
                    <a:pt x="512" y="417"/>
                  </a:cubicBezTo>
                  <a:cubicBezTo>
                    <a:pt x="523" y="404"/>
                    <a:pt x="535" y="391"/>
                    <a:pt x="547" y="378"/>
                  </a:cubicBezTo>
                  <a:cubicBezTo>
                    <a:pt x="547" y="377"/>
                    <a:pt x="546" y="376"/>
                    <a:pt x="546" y="377"/>
                  </a:cubicBezTo>
                  <a:cubicBezTo>
                    <a:pt x="533" y="388"/>
                    <a:pt x="522" y="401"/>
                    <a:pt x="512" y="415"/>
                  </a:cubicBezTo>
                  <a:cubicBezTo>
                    <a:pt x="511" y="407"/>
                    <a:pt x="510" y="400"/>
                    <a:pt x="508" y="393"/>
                  </a:cubicBezTo>
                  <a:cubicBezTo>
                    <a:pt x="518" y="383"/>
                    <a:pt x="527" y="373"/>
                    <a:pt x="536" y="362"/>
                  </a:cubicBezTo>
                  <a:cubicBezTo>
                    <a:pt x="536" y="362"/>
                    <a:pt x="535" y="361"/>
                    <a:pt x="535" y="362"/>
                  </a:cubicBezTo>
                  <a:cubicBezTo>
                    <a:pt x="525" y="371"/>
                    <a:pt x="516" y="381"/>
                    <a:pt x="508" y="392"/>
                  </a:cubicBezTo>
                  <a:cubicBezTo>
                    <a:pt x="507" y="390"/>
                    <a:pt x="506" y="387"/>
                    <a:pt x="505" y="385"/>
                  </a:cubicBezTo>
                  <a:cubicBezTo>
                    <a:pt x="519" y="370"/>
                    <a:pt x="533" y="354"/>
                    <a:pt x="545" y="338"/>
                  </a:cubicBezTo>
                  <a:cubicBezTo>
                    <a:pt x="553" y="338"/>
                    <a:pt x="561" y="338"/>
                    <a:pt x="568" y="338"/>
                  </a:cubicBezTo>
                  <a:close/>
                  <a:moveTo>
                    <a:pt x="522" y="338"/>
                  </a:moveTo>
                  <a:cubicBezTo>
                    <a:pt x="522" y="338"/>
                    <a:pt x="522" y="338"/>
                    <a:pt x="522" y="337"/>
                  </a:cubicBezTo>
                  <a:cubicBezTo>
                    <a:pt x="529" y="337"/>
                    <a:pt x="536" y="338"/>
                    <a:pt x="542" y="338"/>
                  </a:cubicBezTo>
                  <a:cubicBezTo>
                    <a:pt x="529" y="352"/>
                    <a:pt x="517" y="368"/>
                    <a:pt x="504" y="384"/>
                  </a:cubicBezTo>
                  <a:cubicBezTo>
                    <a:pt x="503" y="381"/>
                    <a:pt x="502" y="377"/>
                    <a:pt x="500" y="374"/>
                  </a:cubicBezTo>
                  <a:cubicBezTo>
                    <a:pt x="508" y="364"/>
                    <a:pt x="516" y="354"/>
                    <a:pt x="524" y="343"/>
                  </a:cubicBezTo>
                  <a:cubicBezTo>
                    <a:pt x="525" y="343"/>
                    <a:pt x="524" y="342"/>
                    <a:pt x="524" y="342"/>
                  </a:cubicBezTo>
                  <a:cubicBezTo>
                    <a:pt x="515" y="352"/>
                    <a:pt x="507" y="363"/>
                    <a:pt x="499" y="374"/>
                  </a:cubicBezTo>
                  <a:cubicBezTo>
                    <a:pt x="498" y="372"/>
                    <a:pt x="497" y="370"/>
                    <a:pt x="495" y="368"/>
                  </a:cubicBezTo>
                  <a:cubicBezTo>
                    <a:pt x="496" y="368"/>
                    <a:pt x="497" y="367"/>
                    <a:pt x="498" y="366"/>
                  </a:cubicBezTo>
                  <a:cubicBezTo>
                    <a:pt x="500" y="359"/>
                    <a:pt x="503" y="354"/>
                    <a:pt x="508" y="349"/>
                  </a:cubicBezTo>
                  <a:cubicBezTo>
                    <a:pt x="511" y="346"/>
                    <a:pt x="513" y="344"/>
                    <a:pt x="516" y="343"/>
                  </a:cubicBezTo>
                  <a:cubicBezTo>
                    <a:pt x="518" y="341"/>
                    <a:pt x="520" y="340"/>
                    <a:pt x="522" y="338"/>
                  </a:cubicBezTo>
                  <a:close/>
                  <a:moveTo>
                    <a:pt x="514" y="337"/>
                  </a:moveTo>
                  <a:cubicBezTo>
                    <a:pt x="510" y="340"/>
                    <a:pt x="506" y="343"/>
                    <a:pt x="504" y="345"/>
                  </a:cubicBezTo>
                  <a:cubicBezTo>
                    <a:pt x="499" y="351"/>
                    <a:pt x="496" y="357"/>
                    <a:pt x="494" y="364"/>
                  </a:cubicBezTo>
                  <a:cubicBezTo>
                    <a:pt x="459" y="354"/>
                    <a:pt x="424" y="345"/>
                    <a:pt x="388" y="341"/>
                  </a:cubicBezTo>
                  <a:cubicBezTo>
                    <a:pt x="430" y="339"/>
                    <a:pt x="472" y="338"/>
                    <a:pt x="514" y="337"/>
                  </a:cubicBezTo>
                  <a:close/>
                  <a:moveTo>
                    <a:pt x="152" y="318"/>
                  </a:moveTo>
                  <a:cubicBezTo>
                    <a:pt x="156" y="326"/>
                    <a:pt x="160" y="335"/>
                    <a:pt x="167" y="340"/>
                  </a:cubicBezTo>
                  <a:cubicBezTo>
                    <a:pt x="172" y="348"/>
                    <a:pt x="179" y="351"/>
                    <a:pt x="186" y="344"/>
                  </a:cubicBezTo>
                  <a:cubicBezTo>
                    <a:pt x="186" y="344"/>
                    <a:pt x="186" y="344"/>
                    <a:pt x="186" y="344"/>
                  </a:cubicBezTo>
                  <a:cubicBezTo>
                    <a:pt x="186" y="344"/>
                    <a:pt x="186" y="345"/>
                    <a:pt x="187" y="345"/>
                  </a:cubicBezTo>
                  <a:cubicBezTo>
                    <a:pt x="208" y="355"/>
                    <a:pt x="232" y="352"/>
                    <a:pt x="255" y="350"/>
                  </a:cubicBezTo>
                  <a:cubicBezTo>
                    <a:pt x="283" y="348"/>
                    <a:pt x="311" y="345"/>
                    <a:pt x="339" y="344"/>
                  </a:cubicBezTo>
                  <a:cubicBezTo>
                    <a:pt x="352" y="343"/>
                    <a:pt x="366" y="342"/>
                    <a:pt x="379" y="342"/>
                  </a:cubicBezTo>
                  <a:cubicBezTo>
                    <a:pt x="379" y="342"/>
                    <a:pt x="379" y="342"/>
                    <a:pt x="379" y="342"/>
                  </a:cubicBezTo>
                  <a:cubicBezTo>
                    <a:pt x="418" y="349"/>
                    <a:pt x="455" y="356"/>
                    <a:pt x="492" y="367"/>
                  </a:cubicBezTo>
                  <a:cubicBezTo>
                    <a:pt x="492" y="368"/>
                    <a:pt x="492" y="368"/>
                    <a:pt x="492" y="369"/>
                  </a:cubicBezTo>
                  <a:cubicBezTo>
                    <a:pt x="496" y="374"/>
                    <a:pt x="500" y="380"/>
                    <a:pt x="503" y="386"/>
                  </a:cubicBezTo>
                  <a:cubicBezTo>
                    <a:pt x="503" y="386"/>
                    <a:pt x="503" y="387"/>
                    <a:pt x="503" y="387"/>
                  </a:cubicBezTo>
                  <a:cubicBezTo>
                    <a:pt x="504" y="389"/>
                    <a:pt x="505" y="391"/>
                    <a:pt x="506" y="394"/>
                  </a:cubicBezTo>
                  <a:cubicBezTo>
                    <a:pt x="506" y="394"/>
                    <a:pt x="506" y="394"/>
                    <a:pt x="506" y="394"/>
                  </a:cubicBezTo>
                  <a:cubicBezTo>
                    <a:pt x="506" y="394"/>
                    <a:pt x="506" y="394"/>
                    <a:pt x="506" y="394"/>
                  </a:cubicBezTo>
                  <a:cubicBezTo>
                    <a:pt x="505" y="394"/>
                    <a:pt x="506" y="395"/>
                    <a:pt x="506" y="395"/>
                  </a:cubicBezTo>
                  <a:cubicBezTo>
                    <a:pt x="507" y="399"/>
                    <a:pt x="508" y="402"/>
                    <a:pt x="508" y="406"/>
                  </a:cubicBezTo>
                  <a:cubicBezTo>
                    <a:pt x="445" y="398"/>
                    <a:pt x="381" y="390"/>
                    <a:pt x="318" y="383"/>
                  </a:cubicBezTo>
                  <a:cubicBezTo>
                    <a:pt x="317" y="383"/>
                    <a:pt x="317" y="383"/>
                    <a:pt x="317" y="383"/>
                  </a:cubicBezTo>
                  <a:cubicBezTo>
                    <a:pt x="381" y="394"/>
                    <a:pt x="444" y="401"/>
                    <a:pt x="508" y="408"/>
                  </a:cubicBezTo>
                  <a:cubicBezTo>
                    <a:pt x="508" y="414"/>
                    <a:pt x="508" y="421"/>
                    <a:pt x="508" y="427"/>
                  </a:cubicBezTo>
                  <a:cubicBezTo>
                    <a:pt x="508" y="441"/>
                    <a:pt x="507" y="454"/>
                    <a:pt x="504" y="467"/>
                  </a:cubicBezTo>
                  <a:cubicBezTo>
                    <a:pt x="504" y="467"/>
                    <a:pt x="504" y="467"/>
                    <a:pt x="504" y="467"/>
                  </a:cubicBezTo>
                  <a:cubicBezTo>
                    <a:pt x="504" y="468"/>
                    <a:pt x="504" y="468"/>
                    <a:pt x="504" y="468"/>
                  </a:cubicBezTo>
                  <a:cubicBezTo>
                    <a:pt x="503" y="472"/>
                    <a:pt x="502" y="476"/>
                    <a:pt x="501" y="480"/>
                  </a:cubicBezTo>
                  <a:cubicBezTo>
                    <a:pt x="501" y="480"/>
                    <a:pt x="500" y="479"/>
                    <a:pt x="500" y="479"/>
                  </a:cubicBezTo>
                  <a:cubicBezTo>
                    <a:pt x="429" y="473"/>
                    <a:pt x="359" y="462"/>
                    <a:pt x="288" y="456"/>
                  </a:cubicBezTo>
                  <a:cubicBezTo>
                    <a:pt x="254" y="453"/>
                    <a:pt x="219" y="450"/>
                    <a:pt x="184" y="447"/>
                  </a:cubicBezTo>
                  <a:cubicBezTo>
                    <a:pt x="148" y="445"/>
                    <a:pt x="113" y="441"/>
                    <a:pt x="77" y="441"/>
                  </a:cubicBezTo>
                  <a:cubicBezTo>
                    <a:pt x="77" y="440"/>
                    <a:pt x="77" y="440"/>
                    <a:pt x="77" y="440"/>
                  </a:cubicBezTo>
                  <a:cubicBezTo>
                    <a:pt x="76" y="437"/>
                    <a:pt x="73" y="434"/>
                    <a:pt x="69" y="433"/>
                  </a:cubicBezTo>
                  <a:cubicBezTo>
                    <a:pt x="68" y="432"/>
                    <a:pt x="66" y="432"/>
                    <a:pt x="64" y="432"/>
                  </a:cubicBezTo>
                  <a:cubicBezTo>
                    <a:pt x="62" y="432"/>
                    <a:pt x="61" y="432"/>
                    <a:pt x="59" y="433"/>
                  </a:cubicBezTo>
                  <a:cubicBezTo>
                    <a:pt x="61" y="424"/>
                    <a:pt x="63" y="416"/>
                    <a:pt x="63" y="408"/>
                  </a:cubicBezTo>
                  <a:cubicBezTo>
                    <a:pt x="80" y="408"/>
                    <a:pt x="97" y="409"/>
                    <a:pt x="113" y="412"/>
                  </a:cubicBezTo>
                  <a:cubicBezTo>
                    <a:pt x="114" y="412"/>
                    <a:pt x="114" y="411"/>
                    <a:pt x="113" y="410"/>
                  </a:cubicBezTo>
                  <a:cubicBezTo>
                    <a:pt x="97" y="407"/>
                    <a:pt x="80" y="406"/>
                    <a:pt x="64" y="407"/>
                  </a:cubicBezTo>
                  <a:cubicBezTo>
                    <a:pt x="64" y="404"/>
                    <a:pt x="64" y="401"/>
                    <a:pt x="64" y="398"/>
                  </a:cubicBezTo>
                  <a:cubicBezTo>
                    <a:pt x="135" y="399"/>
                    <a:pt x="205" y="404"/>
                    <a:pt x="276" y="413"/>
                  </a:cubicBezTo>
                  <a:cubicBezTo>
                    <a:pt x="348" y="422"/>
                    <a:pt x="419" y="434"/>
                    <a:pt x="491" y="439"/>
                  </a:cubicBezTo>
                  <a:cubicBezTo>
                    <a:pt x="492" y="439"/>
                    <a:pt x="492" y="438"/>
                    <a:pt x="491" y="438"/>
                  </a:cubicBezTo>
                  <a:cubicBezTo>
                    <a:pt x="419" y="431"/>
                    <a:pt x="348" y="421"/>
                    <a:pt x="276" y="412"/>
                  </a:cubicBezTo>
                  <a:cubicBezTo>
                    <a:pt x="206" y="403"/>
                    <a:pt x="135" y="394"/>
                    <a:pt x="64" y="397"/>
                  </a:cubicBezTo>
                  <a:cubicBezTo>
                    <a:pt x="64" y="391"/>
                    <a:pt x="64" y="386"/>
                    <a:pt x="64" y="381"/>
                  </a:cubicBezTo>
                  <a:cubicBezTo>
                    <a:pt x="126" y="390"/>
                    <a:pt x="191" y="393"/>
                    <a:pt x="254" y="392"/>
                  </a:cubicBezTo>
                  <a:cubicBezTo>
                    <a:pt x="254" y="392"/>
                    <a:pt x="254" y="391"/>
                    <a:pt x="254" y="391"/>
                  </a:cubicBezTo>
                  <a:cubicBezTo>
                    <a:pt x="222" y="390"/>
                    <a:pt x="190" y="389"/>
                    <a:pt x="158" y="387"/>
                  </a:cubicBezTo>
                  <a:cubicBezTo>
                    <a:pt x="126" y="386"/>
                    <a:pt x="95" y="382"/>
                    <a:pt x="64" y="379"/>
                  </a:cubicBezTo>
                  <a:cubicBezTo>
                    <a:pt x="63" y="374"/>
                    <a:pt x="63" y="368"/>
                    <a:pt x="62" y="363"/>
                  </a:cubicBezTo>
                  <a:cubicBezTo>
                    <a:pt x="61" y="347"/>
                    <a:pt x="60" y="331"/>
                    <a:pt x="55" y="317"/>
                  </a:cubicBezTo>
                  <a:cubicBezTo>
                    <a:pt x="77" y="322"/>
                    <a:pt x="100" y="326"/>
                    <a:pt x="123" y="328"/>
                  </a:cubicBezTo>
                  <a:cubicBezTo>
                    <a:pt x="123" y="328"/>
                    <a:pt x="123" y="327"/>
                    <a:pt x="123" y="327"/>
                  </a:cubicBezTo>
                  <a:cubicBezTo>
                    <a:pt x="99" y="324"/>
                    <a:pt x="77" y="320"/>
                    <a:pt x="54" y="315"/>
                  </a:cubicBezTo>
                  <a:cubicBezTo>
                    <a:pt x="53" y="313"/>
                    <a:pt x="51" y="310"/>
                    <a:pt x="50" y="307"/>
                  </a:cubicBezTo>
                  <a:cubicBezTo>
                    <a:pt x="50" y="307"/>
                    <a:pt x="50" y="306"/>
                    <a:pt x="50" y="305"/>
                  </a:cubicBezTo>
                  <a:cubicBezTo>
                    <a:pt x="68" y="308"/>
                    <a:pt x="85" y="310"/>
                    <a:pt x="103" y="313"/>
                  </a:cubicBezTo>
                  <a:cubicBezTo>
                    <a:pt x="119" y="315"/>
                    <a:pt x="135" y="318"/>
                    <a:pt x="152" y="318"/>
                  </a:cubicBezTo>
                  <a:cubicBezTo>
                    <a:pt x="152" y="318"/>
                    <a:pt x="152" y="318"/>
                    <a:pt x="152" y="318"/>
                  </a:cubicBezTo>
                  <a:close/>
                  <a:moveTo>
                    <a:pt x="55" y="369"/>
                  </a:moveTo>
                  <a:cubicBezTo>
                    <a:pt x="55" y="362"/>
                    <a:pt x="54" y="354"/>
                    <a:pt x="53" y="347"/>
                  </a:cubicBezTo>
                  <a:cubicBezTo>
                    <a:pt x="52" y="341"/>
                    <a:pt x="42" y="314"/>
                    <a:pt x="47" y="308"/>
                  </a:cubicBezTo>
                  <a:cubicBezTo>
                    <a:pt x="57" y="326"/>
                    <a:pt x="59" y="348"/>
                    <a:pt x="60" y="369"/>
                  </a:cubicBezTo>
                  <a:cubicBezTo>
                    <a:pt x="61" y="378"/>
                    <a:pt x="61" y="387"/>
                    <a:pt x="61" y="397"/>
                  </a:cubicBezTo>
                  <a:cubicBezTo>
                    <a:pt x="60" y="397"/>
                    <a:pt x="60" y="397"/>
                    <a:pt x="61" y="398"/>
                  </a:cubicBezTo>
                  <a:cubicBezTo>
                    <a:pt x="60" y="409"/>
                    <a:pt x="59" y="420"/>
                    <a:pt x="56" y="432"/>
                  </a:cubicBezTo>
                  <a:cubicBezTo>
                    <a:pt x="45" y="425"/>
                    <a:pt x="52" y="407"/>
                    <a:pt x="54" y="397"/>
                  </a:cubicBezTo>
                  <a:cubicBezTo>
                    <a:pt x="55" y="388"/>
                    <a:pt x="55" y="378"/>
                    <a:pt x="55" y="369"/>
                  </a:cubicBezTo>
                  <a:close/>
                  <a:moveTo>
                    <a:pt x="35" y="334"/>
                  </a:moveTo>
                  <a:cubicBezTo>
                    <a:pt x="36" y="320"/>
                    <a:pt x="38" y="306"/>
                    <a:pt x="51" y="299"/>
                  </a:cubicBezTo>
                  <a:cubicBezTo>
                    <a:pt x="59" y="294"/>
                    <a:pt x="69" y="291"/>
                    <a:pt x="78" y="288"/>
                  </a:cubicBezTo>
                  <a:cubicBezTo>
                    <a:pt x="92" y="282"/>
                    <a:pt x="107" y="276"/>
                    <a:pt x="121" y="269"/>
                  </a:cubicBezTo>
                  <a:cubicBezTo>
                    <a:pt x="121" y="269"/>
                    <a:pt x="121" y="269"/>
                    <a:pt x="121" y="269"/>
                  </a:cubicBezTo>
                  <a:cubicBezTo>
                    <a:pt x="123" y="271"/>
                    <a:pt x="125" y="274"/>
                    <a:pt x="126" y="276"/>
                  </a:cubicBezTo>
                  <a:cubicBezTo>
                    <a:pt x="134" y="289"/>
                    <a:pt x="142" y="302"/>
                    <a:pt x="150" y="315"/>
                  </a:cubicBezTo>
                  <a:cubicBezTo>
                    <a:pt x="115" y="313"/>
                    <a:pt x="81" y="304"/>
                    <a:pt x="47" y="303"/>
                  </a:cubicBezTo>
                  <a:cubicBezTo>
                    <a:pt x="46" y="303"/>
                    <a:pt x="46" y="304"/>
                    <a:pt x="46" y="305"/>
                  </a:cubicBezTo>
                  <a:cubicBezTo>
                    <a:pt x="41" y="305"/>
                    <a:pt x="39" y="310"/>
                    <a:pt x="40" y="316"/>
                  </a:cubicBezTo>
                  <a:cubicBezTo>
                    <a:pt x="41" y="323"/>
                    <a:pt x="45" y="331"/>
                    <a:pt x="46" y="337"/>
                  </a:cubicBezTo>
                  <a:cubicBezTo>
                    <a:pt x="49" y="348"/>
                    <a:pt x="51" y="359"/>
                    <a:pt x="51" y="369"/>
                  </a:cubicBezTo>
                  <a:cubicBezTo>
                    <a:pt x="52" y="380"/>
                    <a:pt x="51" y="391"/>
                    <a:pt x="49" y="401"/>
                  </a:cubicBezTo>
                  <a:cubicBezTo>
                    <a:pt x="48" y="408"/>
                    <a:pt x="45" y="415"/>
                    <a:pt x="45" y="421"/>
                  </a:cubicBezTo>
                  <a:cubicBezTo>
                    <a:pt x="45" y="429"/>
                    <a:pt x="48" y="434"/>
                    <a:pt x="55" y="435"/>
                  </a:cubicBezTo>
                  <a:cubicBezTo>
                    <a:pt x="55" y="436"/>
                    <a:pt x="58" y="437"/>
                    <a:pt x="58" y="435"/>
                  </a:cubicBezTo>
                  <a:cubicBezTo>
                    <a:pt x="60" y="435"/>
                    <a:pt x="62" y="435"/>
                    <a:pt x="64" y="435"/>
                  </a:cubicBezTo>
                  <a:cubicBezTo>
                    <a:pt x="69" y="435"/>
                    <a:pt x="71" y="438"/>
                    <a:pt x="75" y="442"/>
                  </a:cubicBezTo>
                  <a:cubicBezTo>
                    <a:pt x="75" y="442"/>
                    <a:pt x="75" y="442"/>
                    <a:pt x="76" y="442"/>
                  </a:cubicBezTo>
                  <a:cubicBezTo>
                    <a:pt x="76" y="442"/>
                    <a:pt x="76" y="442"/>
                    <a:pt x="76" y="442"/>
                  </a:cubicBezTo>
                  <a:cubicBezTo>
                    <a:pt x="145" y="452"/>
                    <a:pt x="216" y="453"/>
                    <a:pt x="285" y="460"/>
                  </a:cubicBezTo>
                  <a:cubicBezTo>
                    <a:pt x="357" y="466"/>
                    <a:pt x="428" y="479"/>
                    <a:pt x="499" y="484"/>
                  </a:cubicBezTo>
                  <a:cubicBezTo>
                    <a:pt x="499" y="484"/>
                    <a:pt x="499" y="485"/>
                    <a:pt x="499" y="485"/>
                  </a:cubicBezTo>
                  <a:cubicBezTo>
                    <a:pt x="498" y="486"/>
                    <a:pt x="500" y="487"/>
                    <a:pt x="501" y="486"/>
                  </a:cubicBezTo>
                  <a:cubicBezTo>
                    <a:pt x="501" y="485"/>
                    <a:pt x="501" y="484"/>
                    <a:pt x="502" y="484"/>
                  </a:cubicBezTo>
                  <a:cubicBezTo>
                    <a:pt x="539" y="463"/>
                    <a:pt x="572" y="434"/>
                    <a:pt x="606" y="409"/>
                  </a:cubicBezTo>
                  <a:cubicBezTo>
                    <a:pt x="638" y="386"/>
                    <a:pt x="670" y="364"/>
                    <a:pt x="698" y="338"/>
                  </a:cubicBezTo>
                  <a:cubicBezTo>
                    <a:pt x="699" y="338"/>
                    <a:pt x="699" y="337"/>
                    <a:pt x="699" y="336"/>
                  </a:cubicBezTo>
                  <a:cubicBezTo>
                    <a:pt x="706" y="335"/>
                    <a:pt x="713" y="334"/>
                    <a:pt x="719" y="333"/>
                  </a:cubicBezTo>
                  <a:cubicBezTo>
                    <a:pt x="720" y="333"/>
                    <a:pt x="721" y="333"/>
                    <a:pt x="721" y="333"/>
                  </a:cubicBezTo>
                  <a:cubicBezTo>
                    <a:pt x="687" y="357"/>
                    <a:pt x="654" y="383"/>
                    <a:pt x="621" y="410"/>
                  </a:cubicBezTo>
                  <a:cubicBezTo>
                    <a:pt x="586" y="437"/>
                    <a:pt x="550" y="465"/>
                    <a:pt x="518" y="496"/>
                  </a:cubicBezTo>
                  <a:cubicBezTo>
                    <a:pt x="517" y="496"/>
                    <a:pt x="517" y="496"/>
                    <a:pt x="516" y="496"/>
                  </a:cubicBezTo>
                  <a:cubicBezTo>
                    <a:pt x="497" y="503"/>
                    <a:pt x="471" y="493"/>
                    <a:pt x="451" y="490"/>
                  </a:cubicBezTo>
                  <a:cubicBezTo>
                    <a:pt x="432" y="487"/>
                    <a:pt x="413" y="484"/>
                    <a:pt x="395" y="481"/>
                  </a:cubicBezTo>
                  <a:cubicBezTo>
                    <a:pt x="358" y="476"/>
                    <a:pt x="321" y="471"/>
                    <a:pt x="284" y="466"/>
                  </a:cubicBezTo>
                  <a:cubicBezTo>
                    <a:pt x="246" y="462"/>
                    <a:pt x="208" y="457"/>
                    <a:pt x="170" y="454"/>
                  </a:cubicBezTo>
                  <a:cubicBezTo>
                    <a:pt x="150" y="452"/>
                    <a:pt x="130" y="450"/>
                    <a:pt x="110" y="450"/>
                  </a:cubicBezTo>
                  <a:cubicBezTo>
                    <a:pt x="93" y="450"/>
                    <a:pt x="75" y="453"/>
                    <a:pt x="61" y="443"/>
                  </a:cubicBezTo>
                  <a:cubicBezTo>
                    <a:pt x="61" y="443"/>
                    <a:pt x="61" y="443"/>
                    <a:pt x="61" y="442"/>
                  </a:cubicBezTo>
                  <a:cubicBezTo>
                    <a:pt x="63" y="442"/>
                    <a:pt x="62" y="439"/>
                    <a:pt x="60" y="440"/>
                  </a:cubicBezTo>
                  <a:cubicBezTo>
                    <a:pt x="50" y="443"/>
                    <a:pt x="42" y="434"/>
                    <a:pt x="38" y="426"/>
                  </a:cubicBezTo>
                  <a:cubicBezTo>
                    <a:pt x="36" y="421"/>
                    <a:pt x="36" y="414"/>
                    <a:pt x="35" y="409"/>
                  </a:cubicBezTo>
                  <a:cubicBezTo>
                    <a:pt x="35" y="401"/>
                    <a:pt x="34" y="393"/>
                    <a:pt x="34" y="386"/>
                  </a:cubicBezTo>
                  <a:cubicBezTo>
                    <a:pt x="33" y="368"/>
                    <a:pt x="34" y="351"/>
                    <a:pt x="35" y="334"/>
                  </a:cubicBezTo>
                  <a:close/>
                  <a:moveTo>
                    <a:pt x="861" y="461"/>
                  </a:moveTo>
                  <a:cubicBezTo>
                    <a:pt x="861" y="461"/>
                    <a:pt x="862" y="461"/>
                    <a:pt x="862" y="461"/>
                  </a:cubicBezTo>
                  <a:cubicBezTo>
                    <a:pt x="862" y="461"/>
                    <a:pt x="862" y="461"/>
                    <a:pt x="862" y="461"/>
                  </a:cubicBezTo>
                  <a:cubicBezTo>
                    <a:pt x="863" y="465"/>
                    <a:pt x="863" y="469"/>
                    <a:pt x="863" y="473"/>
                  </a:cubicBezTo>
                  <a:cubicBezTo>
                    <a:pt x="859" y="476"/>
                    <a:pt x="855" y="478"/>
                    <a:pt x="850" y="479"/>
                  </a:cubicBezTo>
                  <a:cubicBezTo>
                    <a:pt x="846" y="480"/>
                    <a:pt x="842" y="481"/>
                    <a:pt x="838" y="482"/>
                  </a:cubicBezTo>
                  <a:cubicBezTo>
                    <a:pt x="832" y="483"/>
                    <a:pt x="825" y="485"/>
                    <a:pt x="819" y="487"/>
                  </a:cubicBezTo>
                  <a:cubicBezTo>
                    <a:pt x="802" y="494"/>
                    <a:pt x="785" y="503"/>
                    <a:pt x="768" y="510"/>
                  </a:cubicBezTo>
                  <a:cubicBezTo>
                    <a:pt x="732" y="525"/>
                    <a:pt x="696" y="540"/>
                    <a:pt x="660" y="555"/>
                  </a:cubicBezTo>
                  <a:cubicBezTo>
                    <a:pt x="592" y="583"/>
                    <a:pt x="524" y="613"/>
                    <a:pt x="452" y="631"/>
                  </a:cubicBezTo>
                  <a:cubicBezTo>
                    <a:pt x="452" y="631"/>
                    <a:pt x="451" y="631"/>
                    <a:pt x="451" y="631"/>
                  </a:cubicBezTo>
                  <a:cubicBezTo>
                    <a:pt x="379" y="620"/>
                    <a:pt x="312" y="593"/>
                    <a:pt x="242" y="573"/>
                  </a:cubicBezTo>
                  <a:cubicBezTo>
                    <a:pt x="207" y="562"/>
                    <a:pt x="172" y="554"/>
                    <a:pt x="137" y="546"/>
                  </a:cubicBezTo>
                  <a:cubicBezTo>
                    <a:pt x="100" y="537"/>
                    <a:pt x="65" y="524"/>
                    <a:pt x="29" y="516"/>
                  </a:cubicBezTo>
                  <a:cubicBezTo>
                    <a:pt x="31" y="515"/>
                    <a:pt x="30" y="512"/>
                    <a:pt x="28" y="512"/>
                  </a:cubicBezTo>
                  <a:cubicBezTo>
                    <a:pt x="23" y="510"/>
                    <a:pt x="17" y="508"/>
                    <a:pt x="12" y="506"/>
                  </a:cubicBezTo>
                  <a:cubicBezTo>
                    <a:pt x="10" y="501"/>
                    <a:pt x="9" y="496"/>
                    <a:pt x="8" y="492"/>
                  </a:cubicBezTo>
                  <a:cubicBezTo>
                    <a:pt x="8" y="488"/>
                    <a:pt x="8" y="485"/>
                    <a:pt x="8" y="482"/>
                  </a:cubicBezTo>
                  <a:cubicBezTo>
                    <a:pt x="9" y="472"/>
                    <a:pt x="9" y="462"/>
                    <a:pt x="10" y="452"/>
                  </a:cubicBezTo>
                  <a:cubicBezTo>
                    <a:pt x="11" y="436"/>
                    <a:pt x="11" y="394"/>
                    <a:pt x="29" y="387"/>
                  </a:cubicBezTo>
                  <a:cubicBezTo>
                    <a:pt x="29" y="391"/>
                    <a:pt x="29" y="394"/>
                    <a:pt x="29" y="398"/>
                  </a:cubicBezTo>
                  <a:cubicBezTo>
                    <a:pt x="29" y="398"/>
                    <a:pt x="29" y="398"/>
                    <a:pt x="28" y="398"/>
                  </a:cubicBezTo>
                  <a:cubicBezTo>
                    <a:pt x="28" y="399"/>
                    <a:pt x="28" y="399"/>
                    <a:pt x="28" y="400"/>
                  </a:cubicBezTo>
                  <a:cubicBezTo>
                    <a:pt x="28" y="399"/>
                    <a:pt x="28" y="399"/>
                    <a:pt x="27" y="399"/>
                  </a:cubicBezTo>
                  <a:cubicBezTo>
                    <a:pt x="23" y="398"/>
                    <a:pt x="22" y="400"/>
                    <a:pt x="21" y="403"/>
                  </a:cubicBezTo>
                  <a:cubicBezTo>
                    <a:pt x="18" y="408"/>
                    <a:pt x="19" y="416"/>
                    <a:pt x="19" y="421"/>
                  </a:cubicBezTo>
                  <a:cubicBezTo>
                    <a:pt x="18" y="430"/>
                    <a:pt x="18" y="440"/>
                    <a:pt x="17" y="449"/>
                  </a:cubicBezTo>
                  <a:cubicBezTo>
                    <a:pt x="16" y="464"/>
                    <a:pt x="12" y="481"/>
                    <a:pt x="14" y="496"/>
                  </a:cubicBezTo>
                  <a:cubicBezTo>
                    <a:pt x="15" y="503"/>
                    <a:pt x="17" y="507"/>
                    <a:pt x="24" y="507"/>
                  </a:cubicBezTo>
                  <a:cubicBezTo>
                    <a:pt x="24" y="507"/>
                    <a:pt x="25" y="507"/>
                    <a:pt x="25" y="507"/>
                  </a:cubicBezTo>
                  <a:cubicBezTo>
                    <a:pt x="26" y="507"/>
                    <a:pt x="26" y="506"/>
                    <a:pt x="26" y="506"/>
                  </a:cubicBezTo>
                  <a:cubicBezTo>
                    <a:pt x="91" y="535"/>
                    <a:pt x="165" y="542"/>
                    <a:pt x="233" y="561"/>
                  </a:cubicBezTo>
                  <a:cubicBezTo>
                    <a:pt x="305" y="581"/>
                    <a:pt x="375" y="607"/>
                    <a:pt x="449" y="621"/>
                  </a:cubicBezTo>
                  <a:cubicBezTo>
                    <a:pt x="449" y="621"/>
                    <a:pt x="449" y="621"/>
                    <a:pt x="449" y="621"/>
                  </a:cubicBezTo>
                  <a:cubicBezTo>
                    <a:pt x="449" y="622"/>
                    <a:pt x="450" y="622"/>
                    <a:pt x="450" y="621"/>
                  </a:cubicBezTo>
                  <a:cubicBezTo>
                    <a:pt x="450" y="621"/>
                    <a:pt x="450" y="621"/>
                    <a:pt x="450" y="621"/>
                  </a:cubicBezTo>
                  <a:cubicBezTo>
                    <a:pt x="450" y="621"/>
                    <a:pt x="450" y="621"/>
                    <a:pt x="451" y="621"/>
                  </a:cubicBezTo>
                  <a:cubicBezTo>
                    <a:pt x="451" y="621"/>
                    <a:pt x="451" y="621"/>
                    <a:pt x="451" y="621"/>
                  </a:cubicBezTo>
                  <a:cubicBezTo>
                    <a:pt x="486" y="618"/>
                    <a:pt x="522" y="602"/>
                    <a:pt x="555" y="589"/>
                  </a:cubicBezTo>
                  <a:cubicBezTo>
                    <a:pt x="591" y="575"/>
                    <a:pt x="627" y="561"/>
                    <a:pt x="663" y="546"/>
                  </a:cubicBezTo>
                  <a:cubicBezTo>
                    <a:pt x="698" y="532"/>
                    <a:pt x="733" y="518"/>
                    <a:pt x="769" y="504"/>
                  </a:cubicBezTo>
                  <a:cubicBezTo>
                    <a:pt x="800" y="492"/>
                    <a:pt x="835" y="483"/>
                    <a:pt x="861" y="461"/>
                  </a:cubicBezTo>
                  <a:close/>
                  <a:moveTo>
                    <a:pt x="23" y="503"/>
                  </a:moveTo>
                  <a:cubicBezTo>
                    <a:pt x="14" y="496"/>
                    <a:pt x="20" y="457"/>
                    <a:pt x="20" y="449"/>
                  </a:cubicBezTo>
                  <a:cubicBezTo>
                    <a:pt x="21" y="442"/>
                    <a:pt x="19" y="401"/>
                    <a:pt x="27" y="400"/>
                  </a:cubicBezTo>
                  <a:cubicBezTo>
                    <a:pt x="27" y="400"/>
                    <a:pt x="28" y="400"/>
                    <a:pt x="28" y="400"/>
                  </a:cubicBezTo>
                  <a:cubicBezTo>
                    <a:pt x="22" y="416"/>
                    <a:pt x="24" y="436"/>
                    <a:pt x="22" y="453"/>
                  </a:cubicBezTo>
                  <a:cubicBezTo>
                    <a:pt x="22" y="469"/>
                    <a:pt x="18" y="487"/>
                    <a:pt x="23" y="503"/>
                  </a:cubicBezTo>
                  <a:close/>
                  <a:moveTo>
                    <a:pt x="851" y="390"/>
                  </a:moveTo>
                  <a:cubicBezTo>
                    <a:pt x="821" y="399"/>
                    <a:pt x="792" y="410"/>
                    <a:pt x="763" y="421"/>
                  </a:cubicBezTo>
                  <a:cubicBezTo>
                    <a:pt x="734" y="431"/>
                    <a:pt x="705" y="440"/>
                    <a:pt x="676" y="452"/>
                  </a:cubicBezTo>
                  <a:cubicBezTo>
                    <a:pt x="675" y="452"/>
                    <a:pt x="676" y="453"/>
                    <a:pt x="677" y="453"/>
                  </a:cubicBezTo>
                  <a:cubicBezTo>
                    <a:pt x="706" y="444"/>
                    <a:pt x="735" y="432"/>
                    <a:pt x="764" y="422"/>
                  </a:cubicBezTo>
                  <a:cubicBezTo>
                    <a:pt x="792" y="412"/>
                    <a:pt x="822" y="403"/>
                    <a:pt x="850" y="392"/>
                  </a:cubicBezTo>
                  <a:cubicBezTo>
                    <a:pt x="848" y="408"/>
                    <a:pt x="847" y="424"/>
                    <a:pt x="849" y="440"/>
                  </a:cubicBezTo>
                  <a:cubicBezTo>
                    <a:pt x="849" y="440"/>
                    <a:pt x="848" y="440"/>
                    <a:pt x="848" y="440"/>
                  </a:cubicBezTo>
                  <a:cubicBezTo>
                    <a:pt x="800" y="462"/>
                    <a:pt x="752" y="484"/>
                    <a:pt x="703" y="504"/>
                  </a:cubicBezTo>
                  <a:cubicBezTo>
                    <a:pt x="656" y="523"/>
                    <a:pt x="607" y="539"/>
                    <a:pt x="560" y="558"/>
                  </a:cubicBezTo>
                  <a:cubicBezTo>
                    <a:pt x="559" y="559"/>
                    <a:pt x="559" y="561"/>
                    <a:pt x="561" y="560"/>
                  </a:cubicBezTo>
                  <a:cubicBezTo>
                    <a:pt x="611" y="545"/>
                    <a:pt x="660" y="524"/>
                    <a:pt x="709" y="504"/>
                  </a:cubicBezTo>
                  <a:cubicBezTo>
                    <a:pt x="756" y="484"/>
                    <a:pt x="803" y="464"/>
                    <a:pt x="849" y="443"/>
                  </a:cubicBezTo>
                  <a:cubicBezTo>
                    <a:pt x="849" y="442"/>
                    <a:pt x="849" y="442"/>
                    <a:pt x="850" y="442"/>
                  </a:cubicBezTo>
                  <a:cubicBezTo>
                    <a:pt x="851" y="448"/>
                    <a:pt x="852" y="455"/>
                    <a:pt x="854" y="461"/>
                  </a:cubicBezTo>
                  <a:cubicBezTo>
                    <a:pt x="826" y="480"/>
                    <a:pt x="791" y="491"/>
                    <a:pt x="759" y="503"/>
                  </a:cubicBezTo>
                  <a:cubicBezTo>
                    <a:pt x="725" y="517"/>
                    <a:pt x="691" y="531"/>
                    <a:pt x="656" y="544"/>
                  </a:cubicBezTo>
                  <a:cubicBezTo>
                    <a:pt x="623" y="558"/>
                    <a:pt x="590" y="571"/>
                    <a:pt x="556" y="584"/>
                  </a:cubicBezTo>
                  <a:cubicBezTo>
                    <a:pt x="539" y="591"/>
                    <a:pt x="522" y="598"/>
                    <a:pt x="504" y="604"/>
                  </a:cubicBezTo>
                  <a:cubicBezTo>
                    <a:pt x="487" y="609"/>
                    <a:pt x="469" y="613"/>
                    <a:pt x="452" y="619"/>
                  </a:cubicBezTo>
                  <a:cubicBezTo>
                    <a:pt x="453" y="618"/>
                    <a:pt x="453" y="616"/>
                    <a:pt x="451" y="616"/>
                  </a:cubicBezTo>
                  <a:cubicBezTo>
                    <a:pt x="451" y="615"/>
                    <a:pt x="451" y="614"/>
                    <a:pt x="452" y="613"/>
                  </a:cubicBezTo>
                  <a:cubicBezTo>
                    <a:pt x="452" y="613"/>
                    <a:pt x="452" y="613"/>
                    <a:pt x="452" y="613"/>
                  </a:cubicBezTo>
                  <a:cubicBezTo>
                    <a:pt x="485" y="598"/>
                    <a:pt x="520" y="588"/>
                    <a:pt x="554" y="576"/>
                  </a:cubicBezTo>
                  <a:cubicBezTo>
                    <a:pt x="588" y="563"/>
                    <a:pt x="623" y="551"/>
                    <a:pt x="657" y="537"/>
                  </a:cubicBezTo>
                  <a:cubicBezTo>
                    <a:pt x="722" y="512"/>
                    <a:pt x="787" y="485"/>
                    <a:pt x="851" y="456"/>
                  </a:cubicBezTo>
                  <a:cubicBezTo>
                    <a:pt x="853" y="455"/>
                    <a:pt x="851" y="453"/>
                    <a:pt x="850" y="453"/>
                  </a:cubicBezTo>
                  <a:cubicBezTo>
                    <a:pt x="782" y="483"/>
                    <a:pt x="714" y="512"/>
                    <a:pt x="645" y="539"/>
                  </a:cubicBezTo>
                  <a:cubicBezTo>
                    <a:pt x="612" y="552"/>
                    <a:pt x="578" y="565"/>
                    <a:pt x="545" y="577"/>
                  </a:cubicBezTo>
                  <a:cubicBezTo>
                    <a:pt x="514" y="588"/>
                    <a:pt x="481" y="596"/>
                    <a:pt x="452" y="611"/>
                  </a:cubicBezTo>
                  <a:cubicBezTo>
                    <a:pt x="453" y="606"/>
                    <a:pt x="453" y="601"/>
                    <a:pt x="454" y="595"/>
                  </a:cubicBezTo>
                  <a:cubicBezTo>
                    <a:pt x="471" y="589"/>
                    <a:pt x="488" y="583"/>
                    <a:pt x="505" y="576"/>
                  </a:cubicBezTo>
                  <a:cubicBezTo>
                    <a:pt x="506" y="576"/>
                    <a:pt x="505" y="575"/>
                    <a:pt x="505" y="575"/>
                  </a:cubicBezTo>
                  <a:cubicBezTo>
                    <a:pt x="488" y="580"/>
                    <a:pt x="471" y="586"/>
                    <a:pt x="454" y="594"/>
                  </a:cubicBezTo>
                  <a:cubicBezTo>
                    <a:pt x="455" y="590"/>
                    <a:pt x="455" y="586"/>
                    <a:pt x="456" y="583"/>
                  </a:cubicBezTo>
                  <a:cubicBezTo>
                    <a:pt x="495" y="563"/>
                    <a:pt x="536" y="550"/>
                    <a:pt x="578" y="538"/>
                  </a:cubicBezTo>
                  <a:cubicBezTo>
                    <a:pt x="617" y="527"/>
                    <a:pt x="657" y="516"/>
                    <a:pt x="693" y="496"/>
                  </a:cubicBezTo>
                  <a:cubicBezTo>
                    <a:pt x="694" y="496"/>
                    <a:pt x="693" y="494"/>
                    <a:pt x="692" y="495"/>
                  </a:cubicBezTo>
                  <a:cubicBezTo>
                    <a:pt x="652" y="513"/>
                    <a:pt x="610" y="525"/>
                    <a:pt x="567" y="538"/>
                  </a:cubicBezTo>
                  <a:cubicBezTo>
                    <a:pt x="529" y="549"/>
                    <a:pt x="490" y="560"/>
                    <a:pt x="456" y="581"/>
                  </a:cubicBezTo>
                  <a:cubicBezTo>
                    <a:pt x="456" y="576"/>
                    <a:pt x="457" y="570"/>
                    <a:pt x="457" y="565"/>
                  </a:cubicBezTo>
                  <a:cubicBezTo>
                    <a:pt x="478" y="549"/>
                    <a:pt x="503" y="547"/>
                    <a:pt x="527" y="539"/>
                  </a:cubicBezTo>
                  <a:cubicBezTo>
                    <a:pt x="553" y="532"/>
                    <a:pt x="578" y="522"/>
                    <a:pt x="603" y="513"/>
                  </a:cubicBezTo>
                  <a:cubicBezTo>
                    <a:pt x="658" y="492"/>
                    <a:pt x="714" y="473"/>
                    <a:pt x="769" y="451"/>
                  </a:cubicBezTo>
                  <a:cubicBezTo>
                    <a:pt x="770" y="451"/>
                    <a:pt x="769" y="449"/>
                    <a:pt x="769" y="450"/>
                  </a:cubicBezTo>
                  <a:cubicBezTo>
                    <a:pt x="709" y="470"/>
                    <a:pt x="650" y="493"/>
                    <a:pt x="591" y="515"/>
                  </a:cubicBezTo>
                  <a:cubicBezTo>
                    <a:pt x="565" y="525"/>
                    <a:pt x="539" y="535"/>
                    <a:pt x="512" y="542"/>
                  </a:cubicBezTo>
                  <a:cubicBezTo>
                    <a:pt x="493" y="546"/>
                    <a:pt x="473" y="550"/>
                    <a:pt x="458" y="562"/>
                  </a:cubicBezTo>
                  <a:cubicBezTo>
                    <a:pt x="458" y="556"/>
                    <a:pt x="459" y="550"/>
                    <a:pt x="460" y="545"/>
                  </a:cubicBezTo>
                  <a:cubicBezTo>
                    <a:pt x="522" y="534"/>
                    <a:pt x="581" y="507"/>
                    <a:pt x="640" y="484"/>
                  </a:cubicBezTo>
                  <a:cubicBezTo>
                    <a:pt x="704" y="460"/>
                    <a:pt x="770" y="440"/>
                    <a:pt x="836" y="421"/>
                  </a:cubicBezTo>
                  <a:cubicBezTo>
                    <a:pt x="837" y="421"/>
                    <a:pt x="836" y="420"/>
                    <a:pt x="836" y="421"/>
                  </a:cubicBezTo>
                  <a:cubicBezTo>
                    <a:pt x="770" y="439"/>
                    <a:pt x="704" y="458"/>
                    <a:pt x="639" y="482"/>
                  </a:cubicBezTo>
                  <a:cubicBezTo>
                    <a:pt x="580" y="505"/>
                    <a:pt x="522" y="529"/>
                    <a:pt x="460" y="543"/>
                  </a:cubicBezTo>
                  <a:cubicBezTo>
                    <a:pt x="461" y="538"/>
                    <a:pt x="462" y="532"/>
                    <a:pt x="463" y="527"/>
                  </a:cubicBezTo>
                  <a:cubicBezTo>
                    <a:pt x="464" y="527"/>
                    <a:pt x="464" y="526"/>
                    <a:pt x="463" y="526"/>
                  </a:cubicBezTo>
                  <a:cubicBezTo>
                    <a:pt x="463" y="525"/>
                    <a:pt x="463" y="524"/>
                    <a:pt x="463" y="524"/>
                  </a:cubicBezTo>
                  <a:cubicBezTo>
                    <a:pt x="495" y="516"/>
                    <a:pt x="526" y="503"/>
                    <a:pt x="557" y="492"/>
                  </a:cubicBezTo>
                  <a:cubicBezTo>
                    <a:pt x="589" y="481"/>
                    <a:pt x="620" y="470"/>
                    <a:pt x="652" y="459"/>
                  </a:cubicBezTo>
                  <a:cubicBezTo>
                    <a:pt x="652" y="459"/>
                    <a:pt x="652" y="459"/>
                    <a:pt x="652" y="459"/>
                  </a:cubicBezTo>
                  <a:cubicBezTo>
                    <a:pt x="619" y="470"/>
                    <a:pt x="587" y="481"/>
                    <a:pt x="554" y="492"/>
                  </a:cubicBezTo>
                  <a:cubicBezTo>
                    <a:pt x="524" y="502"/>
                    <a:pt x="493" y="510"/>
                    <a:pt x="464" y="522"/>
                  </a:cubicBezTo>
                  <a:cubicBezTo>
                    <a:pt x="465" y="515"/>
                    <a:pt x="467" y="508"/>
                    <a:pt x="469" y="501"/>
                  </a:cubicBezTo>
                  <a:cubicBezTo>
                    <a:pt x="470" y="499"/>
                    <a:pt x="467" y="498"/>
                    <a:pt x="466" y="500"/>
                  </a:cubicBezTo>
                  <a:cubicBezTo>
                    <a:pt x="463" y="508"/>
                    <a:pt x="460" y="516"/>
                    <a:pt x="458" y="524"/>
                  </a:cubicBezTo>
                  <a:cubicBezTo>
                    <a:pt x="362" y="505"/>
                    <a:pt x="267" y="484"/>
                    <a:pt x="171" y="463"/>
                  </a:cubicBezTo>
                  <a:cubicBezTo>
                    <a:pt x="171" y="463"/>
                    <a:pt x="170" y="464"/>
                    <a:pt x="171" y="464"/>
                  </a:cubicBezTo>
                  <a:cubicBezTo>
                    <a:pt x="265" y="490"/>
                    <a:pt x="362" y="511"/>
                    <a:pt x="457" y="526"/>
                  </a:cubicBezTo>
                  <a:cubicBezTo>
                    <a:pt x="456" y="532"/>
                    <a:pt x="455" y="539"/>
                    <a:pt x="454" y="545"/>
                  </a:cubicBezTo>
                  <a:cubicBezTo>
                    <a:pt x="453" y="545"/>
                    <a:pt x="453" y="545"/>
                    <a:pt x="453" y="545"/>
                  </a:cubicBezTo>
                  <a:cubicBezTo>
                    <a:pt x="453" y="545"/>
                    <a:pt x="453" y="546"/>
                    <a:pt x="453" y="546"/>
                  </a:cubicBezTo>
                  <a:cubicBezTo>
                    <a:pt x="453" y="546"/>
                    <a:pt x="453" y="546"/>
                    <a:pt x="453" y="546"/>
                  </a:cubicBezTo>
                  <a:cubicBezTo>
                    <a:pt x="397" y="526"/>
                    <a:pt x="338" y="514"/>
                    <a:pt x="280" y="501"/>
                  </a:cubicBezTo>
                  <a:cubicBezTo>
                    <a:pt x="218" y="487"/>
                    <a:pt x="156" y="470"/>
                    <a:pt x="95" y="455"/>
                  </a:cubicBezTo>
                  <a:cubicBezTo>
                    <a:pt x="94" y="455"/>
                    <a:pt x="93" y="456"/>
                    <a:pt x="94" y="457"/>
                  </a:cubicBezTo>
                  <a:cubicBezTo>
                    <a:pt x="155" y="475"/>
                    <a:pt x="217" y="489"/>
                    <a:pt x="279" y="504"/>
                  </a:cubicBezTo>
                  <a:cubicBezTo>
                    <a:pt x="337" y="518"/>
                    <a:pt x="396" y="529"/>
                    <a:pt x="453" y="549"/>
                  </a:cubicBezTo>
                  <a:cubicBezTo>
                    <a:pt x="452" y="552"/>
                    <a:pt x="452" y="556"/>
                    <a:pt x="451" y="559"/>
                  </a:cubicBezTo>
                  <a:cubicBezTo>
                    <a:pt x="389" y="543"/>
                    <a:pt x="327" y="529"/>
                    <a:pt x="264" y="514"/>
                  </a:cubicBezTo>
                  <a:cubicBezTo>
                    <a:pt x="200" y="498"/>
                    <a:pt x="137" y="479"/>
                    <a:pt x="73" y="461"/>
                  </a:cubicBezTo>
                  <a:cubicBezTo>
                    <a:pt x="72" y="461"/>
                    <a:pt x="72" y="462"/>
                    <a:pt x="72" y="463"/>
                  </a:cubicBezTo>
                  <a:cubicBezTo>
                    <a:pt x="135" y="484"/>
                    <a:pt x="199" y="501"/>
                    <a:pt x="264" y="516"/>
                  </a:cubicBezTo>
                  <a:cubicBezTo>
                    <a:pt x="326" y="532"/>
                    <a:pt x="388" y="547"/>
                    <a:pt x="451" y="561"/>
                  </a:cubicBezTo>
                  <a:cubicBezTo>
                    <a:pt x="450" y="567"/>
                    <a:pt x="450" y="572"/>
                    <a:pt x="449" y="577"/>
                  </a:cubicBezTo>
                  <a:cubicBezTo>
                    <a:pt x="379" y="556"/>
                    <a:pt x="308" y="537"/>
                    <a:pt x="237" y="520"/>
                  </a:cubicBezTo>
                  <a:cubicBezTo>
                    <a:pt x="201" y="512"/>
                    <a:pt x="165" y="506"/>
                    <a:pt x="130" y="496"/>
                  </a:cubicBezTo>
                  <a:cubicBezTo>
                    <a:pt x="94" y="487"/>
                    <a:pt x="60" y="473"/>
                    <a:pt x="26" y="460"/>
                  </a:cubicBezTo>
                  <a:cubicBezTo>
                    <a:pt x="24" y="459"/>
                    <a:pt x="23" y="461"/>
                    <a:pt x="25" y="462"/>
                  </a:cubicBezTo>
                  <a:cubicBezTo>
                    <a:pt x="92" y="491"/>
                    <a:pt x="161" y="507"/>
                    <a:pt x="233" y="523"/>
                  </a:cubicBezTo>
                  <a:cubicBezTo>
                    <a:pt x="305" y="539"/>
                    <a:pt x="378" y="558"/>
                    <a:pt x="449" y="580"/>
                  </a:cubicBezTo>
                  <a:cubicBezTo>
                    <a:pt x="449" y="584"/>
                    <a:pt x="449" y="589"/>
                    <a:pt x="448" y="593"/>
                  </a:cubicBezTo>
                  <a:cubicBezTo>
                    <a:pt x="384" y="570"/>
                    <a:pt x="317" y="555"/>
                    <a:pt x="250" y="540"/>
                  </a:cubicBezTo>
                  <a:cubicBezTo>
                    <a:pt x="182" y="524"/>
                    <a:pt x="114" y="507"/>
                    <a:pt x="47" y="487"/>
                  </a:cubicBezTo>
                  <a:cubicBezTo>
                    <a:pt x="46" y="487"/>
                    <a:pt x="46" y="488"/>
                    <a:pt x="47" y="488"/>
                  </a:cubicBezTo>
                  <a:cubicBezTo>
                    <a:pt x="112" y="512"/>
                    <a:pt x="181" y="527"/>
                    <a:pt x="249" y="543"/>
                  </a:cubicBezTo>
                  <a:cubicBezTo>
                    <a:pt x="316" y="558"/>
                    <a:pt x="383" y="575"/>
                    <a:pt x="448" y="596"/>
                  </a:cubicBezTo>
                  <a:cubicBezTo>
                    <a:pt x="448" y="600"/>
                    <a:pt x="448" y="603"/>
                    <a:pt x="448" y="607"/>
                  </a:cubicBezTo>
                  <a:cubicBezTo>
                    <a:pt x="377" y="585"/>
                    <a:pt x="306" y="565"/>
                    <a:pt x="234" y="546"/>
                  </a:cubicBezTo>
                  <a:cubicBezTo>
                    <a:pt x="165" y="529"/>
                    <a:pt x="92" y="517"/>
                    <a:pt x="26" y="490"/>
                  </a:cubicBezTo>
                  <a:cubicBezTo>
                    <a:pt x="25" y="490"/>
                    <a:pt x="25" y="490"/>
                    <a:pt x="25" y="491"/>
                  </a:cubicBezTo>
                  <a:cubicBezTo>
                    <a:pt x="55" y="506"/>
                    <a:pt x="87" y="513"/>
                    <a:pt x="119" y="521"/>
                  </a:cubicBezTo>
                  <a:cubicBezTo>
                    <a:pt x="157" y="529"/>
                    <a:pt x="194" y="538"/>
                    <a:pt x="231" y="548"/>
                  </a:cubicBezTo>
                  <a:cubicBezTo>
                    <a:pt x="304" y="566"/>
                    <a:pt x="376" y="587"/>
                    <a:pt x="448" y="609"/>
                  </a:cubicBezTo>
                  <a:cubicBezTo>
                    <a:pt x="448" y="611"/>
                    <a:pt x="448" y="613"/>
                    <a:pt x="448" y="615"/>
                  </a:cubicBezTo>
                  <a:cubicBezTo>
                    <a:pt x="376" y="602"/>
                    <a:pt x="308" y="577"/>
                    <a:pt x="237" y="557"/>
                  </a:cubicBezTo>
                  <a:cubicBezTo>
                    <a:pt x="203" y="548"/>
                    <a:pt x="168" y="540"/>
                    <a:pt x="133" y="532"/>
                  </a:cubicBezTo>
                  <a:cubicBezTo>
                    <a:pt x="97" y="524"/>
                    <a:pt x="62" y="514"/>
                    <a:pt x="27" y="504"/>
                  </a:cubicBezTo>
                  <a:cubicBezTo>
                    <a:pt x="26" y="504"/>
                    <a:pt x="26" y="504"/>
                    <a:pt x="26" y="504"/>
                  </a:cubicBezTo>
                  <a:cubicBezTo>
                    <a:pt x="21" y="487"/>
                    <a:pt x="23" y="470"/>
                    <a:pt x="25" y="453"/>
                  </a:cubicBezTo>
                  <a:cubicBezTo>
                    <a:pt x="26" y="436"/>
                    <a:pt x="26" y="418"/>
                    <a:pt x="30" y="401"/>
                  </a:cubicBezTo>
                  <a:cubicBezTo>
                    <a:pt x="31" y="427"/>
                    <a:pt x="38" y="452"/>
                    <a:pt x="58" y="444"/>
                  </a:cubicBezTo>
                  <a:cubicBezTo>
                    <a:pt x="58" y="444"/>
                    <a:pt x="58" y="445"/>
                    <a:pt x="58" y="445"/>
                  </a:cubicBezTo>
                  <a:cubicBezTo>
                    <a:pt x="68" y="453"/>
                    <a:pt x="79" y="455"/>
                    <a:pt x="91" y="455"/>
                  </a:cubicBezTo>
                  <a:cubicBezTo>
                    <a:pt x="110" y="455"/>
                    <a:pt x="128" y="455"/>
                    <a:pt x="146" y="456"/>
                  </a:cubicBezTo>
                  <a:cubicBezTo>
                    <a:pt x="181" y="459"/>
                    <a:pt x="216" y="463"/>
                    <a:pt x="251" y="467"/>
                  </a:cubicBezTo>
                  <a:cubicBezTo>
                    <a:pt x="285" y="478"/>
                    <a:pt x="323" y="483"/>
                    <a:pt x="358" y="490"/>
                  </a:cubicBezTo>
                  <a:cubicBezTo>
                    <a:pt x="393" y="496"/>
                    <a:pt x="428" y="502"/>
                    <a:pt x="463" y="506"/>
                  </a:cubicBezTo>
                  <a:cubicBezTo>
                    <a:pt x="464" y="506"/>
                    <a:pt x="464" y="504"/>
                    <a:pt x="463" y="504"/>
                  </a:cubicBezTo>
                  <a:cubicBezTo>
                    <a:pt x="426" y="498"/>
                    <a:pt x="389" y="493"/>
                    <a:pt x="353" y="486"/>
                  </a:cubicBezTo>
                  <a:cubicBezTo>
                    <a:pt x="327" y="481"/>
                    <a:pt x="301" y="474"/>
                    <a:pt x="275" y="469"/>
                  </a:cubicBezTo>
                  <a:cubicBezTo>
                    <a:pt x="275" y="469"/>
                    <a:pt x="275" y="469"/>
                    <a:pt x="275" y="469"/>
                  </a:cubicBezTo>
                  <a:cubicBezTo>
                    <a:pt x="318" y="475"/>
                    <a:pt x="362" y="481"/>
                    <a:pt x="405" y="487"/>
                  </a:cubicBezTo>
                  <a:cubicBezTo>
                    <a:pt x="426" y="491"/>
                    <a:pt x="447" y="494"/>
                    <a:pt x="467" y="498"/>
                  </a:cubicBezTo>
                  <a:cubicBezTo>
                    <a:pt x="473" y="499"/>
                    <a:pt x="479" y="500"/>
                    <a:pt x="485" y="501"/>
                  </a:cubicBezTo>
                  <a:cubicBezTo>
                    <a:pt x="481" y="502"/>
                    <a:pt x="477" y="503"/>
                    <a:pt x="473" y="503"/>
                  </a:cubicBezTo>
                  <a:cubicBezTo>
                    <a:pt x="471" y="504"/>
                    <a:pt x="467" y="504"/>
                    <a:pt x="468" y="508"/>
                  </a:cubicBezTo>
                  <a:cubicBezTo>
                    <a:pt x="468" y="508"/>
                    <a:pt x="469" y="508"/>
                    <a:pt x="469" y="507"/>
                  </a:cubicBezTo>
                  <a:cubicBezTo>
                    <a:pt x="469" y="505"/>
                    <a:pt x="483" y="503"/>
                    <a:pt x="489" y="502"/>
                  </a:cubicBezTo>
                  <a:cubicBezTo>
                    <a:pt x="499" y="504"/>
                    <a:pt x="509" y="504"/>
                    <a:pt x="518" y="501"/>
                  </a:cubicBezTo>
                  <a:cubicBezTo>
                    <a:pt x="519" y="500"/>
                    <a:pt x="519" y="500"/>
                    <a:pt x="519" y="499"/>
                  </a:cubicBezTo>
                  <a:cubicBezTo>
                    <a:pt x="523" y="496"/>
                    <a:pt x="527" y="493"/>
                    <a:pt x="531" y="490"/>
                  </a:cubicBezTo>
                  <a:cubicBezTo>
                    <a:pt x="582" y="473"/>
                    <a:pt x="631" y="454"/>
                    <a:pt x="681" y="437"/>
                  </a:cubicBezTo>
                  <a:cubicBezTo>
                    <a:pt x="731" y="419"/>
                    <a:pt x="782" y="402"/>
                    <a:pt x="831" y="383"/>
                  </a:cubicBezTo>
                  <a:cubicBezTo>
                    <a:pt x="832" y="382"/>
                    <a:pt x="832" y="381"/>
                    <a:pt x="831" y="382"/>
                  </a:cubicBezTo>
                  <a:cubicBezTo>
                    <a:pt x="780" y="397"/>
                    <a:pt x="731" y="417"/>
                    <a:pt x="680" y="435"/>
                  </a:cubicBezTo>
                  <a:cubicBezTo>
                    <a:pt x="632" y="452"/>
                    <a:pt x="583" y="469"/>
                    <a:pt x="535" y="487"/>
                  </a:cubicBezTo>
                  <a:cubicBezTo>
                    <a:pt x="543" y="480"/>
                    <a:pt x="551" y="474"/>
                    <a:pt x="559" y="467"/>
                  </a:cubicBezTo>
                  <a:cubicBezTo>
                    <a:pt x="611" y="452"/>
                    <a:pt x="661" y="431"/>
                    <a:pt x="712" y="413"/>
                  </a:cubicBezTo>
                  <a:cubicBezTo>
                    <a:pt x="761" y="395"/>
                    <a:pt x="810" y="378"/>
                    <a:pt x="859" y="359"/>
                  </a:cubicBezTo>
                  <a:cubicBezTo>
                    <a:pt x="855" y="369"/>
                    <a:pt x="853" y="380"/>
                    <a:pt x="851" y="390"/>
                  </a:cubicBezTo>
                  <a:close/>
                  <a:moveTo>
                    <a:pt x="708" y="410"/>
                  </a:moveTo>
                  <a:cubicBezTo>
                    <a:pt x="660" y="427"/>
                    <a:pt x="610" y="443"/>
                    <a:pt x="563" y="464"/>
                  </a:cubicBezTo>
                  <a:cubicBezTo>
                    <a:pt x="582" y="448"/>
                    <a:pt x="601" y="432"/>
                    <a:pt x="620" y="417"/>
                  </a:cubicBezTo>
                  <a:cubicBezTo>
                    <a:pt x="656" y="388"/>
                    <a:pt x="692" y="361"/>
                    <a:pt x="728" y="333"/>
                  </a:cubicBezTo>
                  <a:cubicBezTo>
                    <a:pt x="729" y="332"/>
                    <a:pt x="729" y="332"/>
                    <a:pt x="729" y="331"/>
                  </a:cubicBezTo>
                  <a:cubicBezTo>
                    <a:pt x="732" y="330"/>
                    <a:pt x="736" y="328"/>
                    <a:pt x="738" y="326"/>
                  </a:cubicBezTo>
                  <a:cubicBezTo>
                    <a:pt x="738" y="325"/>
                    <a:pt x="739" y="325"/>
                    <a:pt x="739" y="325"/>
                  </a:cubicBezTo>
                  <a:cubicBezTo>
                    <a:pt x="760" y="331"/>
                    <a:pt x="784" y="332"/>
                    <a:pt x="805" y="336"/>
                  </a:cubicBezTo>
                  <a:cubicBezTo>
                    <a:pt x="826" y="339"/>
                    <a:pt x="849" y="341"/>
                    <a:pt x="868" y="351"/>
                  </a:cubicBezTo>
                  <a:cubicBezTo>
                    <a:pt x="814" y="369"/>
                    <a:pt x="761" y="390"/>
                    <a:pt x="708" y="41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3" name="Freeform 6">
              <a:extLst>
                <a:ext uri="{FF2B5EF4-FFF2-40B4-BE49-F238E27FC236}">
                  <a16:creationId xmlns="" xmlns:a16="http://schemas.microsoft.com/office/drawing/2014/main" id="{6C2F7877-73FA-426B-AB95-BE2C2FD59891}"/>
                </a:ext>
              </a:extLst>
            </p:cNvPr>
            <p:cNvSpPr/>
            <p:nvPr/>
          </p:nvSpPr>
          <p:spPr bwMode="auto">
            <a:xfrm>
              <a:off x="5022" y="1201"/>
              <a:ext cx="303" cy="138"/>
            </a:xfrm>
            <a:custGeom>
              <a:avLst/>
              <a:gdLst>
                <a:gd name="T0" fmla="*/ 127 w 128"/>
                <a:gd name="T1" fmla="*/ 1 h 58"/>
                <a:gd name="T2" fmla="*/ 66 w 128"/>
                <a:gd name="T3" fmla="*/ 27 h 58"/>
                <a:gd name="T4" fmla="*/ 0 w 128"/>
                <a:gd name="T5" fmla="*/ 56 h 58"/>
                <a:gd name="T6" fmla="*/ 1 w 128"/>
                <a:gd name="T7" fmla="*/ 57 h 58"/>
                <a:gd name="T8" fmla="*/ 62 w 128"/>
                <a:gd name="T9" fmla="*/ 32 h 58"/>
                <a:gd name="T10" fmla="*/ 127 w 128"/>
                <a:gd name="T11" fmla="*/ 1 h 58"/>
                <a:gd name="T12" fmla="*/ 127 w 128"/>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28" h="58">
                  <a:moveTo>
                    <a:pt x="127" y="1"/>
                  </a:moveTo>
                  <a:cubicBezTo>
                    <a:pt x="107" y="9"/>
                    <a:pt x="86" y="18"/>
                    <a:pt x="66" y="27"/>
                  </a:cubicBezTo>
                  <a:cubicBezTo>
                    <a:pt x="44" y="37"/>
                    <a:pt x="21" y="45"/>
                    <a:pt x="0" y="56"/>
                  </a:cubicBezTo>
                  <a:cubicBezTo>
                    <a:pt x="0" y="57"/>
                    <a:pt x="0" y="58"/>
                    <a:pt x="1" y="57"/>
                  </a:cubicBezTo>
                  <a:cubicBezTo>
                    <a:pt x="22" y="51"/>
                    <a:pt x="42" y="41"/>
                    <a:pt x="62" y="32"/>
                  </a:cubicBezTo>
                  <a:cubicBezTo>
                    <a:pt x="84" y="22"/>
                    <a:pt x="106" y="12"/>
                    <a:pt x="127" y="1"/>
                  </a:cubicBezTo>
                  <a:cubicBezTo>
                    <a:pt x="128" y="1"/>
                    <a:pt x="127" y="0"/>
                    <a:pt x="12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4" name="Freeform 7">
              <a:extLst>
                <a:ext uri="{FF2B5EF4-FFF2-40B4-BE49-F238E27FC236}">
                  <a16:creationId xmlns="" xmlns:a16="http://schemas.microsoft.com/office/drawing/2014/main" id="{2CFF39F3-5723-4835-A683-5834D08D47E3}"/>
                </a:ext>
              </a:extLst>
            </p:cNvPr>
            <p:cNvSpPr/>
            <p:nvPr/>
          </p:nvSpPr>
          <p:spPr bwMode="auto">
            <a:xfrm>
              <a:off x="5188" y="1192"/>
              <a:ext cx="140" cy="49"/>
            </a:xfrm>
            <a:custGeom>
              <a:avLst/>
              <a:gdLst>
                <a:gd name="T0" fmla="*/ 58 w 59"/>
                <a:gd name="T1" fmla="*/ 0 h 21"/>
                <a:gd name="T2" fmla="*/ 1 w 59"/>
                <a:gd name="T3" fmla="*/ 20 h 21"/>
                <a:gd name="T4" fmla="*/ 1 w 59"/>
                <a:gd name="T5" fmla="*/ 21 h 21"/>
                <a:gd name="T6" fmla="*/ 58 w 59"/>
                <a:gd name="T7" fmla="*/ 1 h 21"/>
                <a:gd name="T8" fmla="*/ 58 w 59"/>
                <a:gd name="T9" fmla="*/ 0 h 21"/>
              </a:gdLst>
              <a:ahLst/>
              <a:cxnLst>
                <a:cxn ang="0">
                  <a:pos x="T0" y="T1"/>
                </a:cxn>
                <a:cxn ang="0">
                  <a:pos x="T2" y="T3"/>
                </a:cxn>
                <a:cxn ang="0">
                  <a:pos x="T4" y="T5"/>
                </a:cxn>
                <a:cxn ang="0">
                  <a:pos x="T6" y="T7"/>
                </a:cxn>
                <a:cxn ang="0">
                  <a:pos x="T8" y="T9"/>
                </a:cxn>
              </a:cxnLst>
              <a:rect l="0" t="0" r="r" b="b"/>
              <a:pathLst>
                <a:path w="59" h="21">
                  <a:moveTo>
                    <a:pt x="58" y="0"/>
                  </a:moveTo>
                  <a:cubicBezTo>
                    <a:pt x="40" y="5"/>
                    <a:pt x="17" y="9"/>
                    <a:pt x="1" y="20"/>
                  </a:cubicBezTo>
                  <a:cubicBezTo>
                    <a:pt x="0" y="20"/>
                    <a:pt x="0" y="21"/>
                    <a:pt x="1" y="21"/>
                  </a:cubicBezTo>
                  <a:cubicBezTo>
                    <a:pt x="20" y="13"/>
                    <a:pt x="40" y="8"/>
                    <a:pt x="58" y="1"/>
                  </a:cubicBezTo>
                  <a:cubicBezTo>
                    <a:pt x="59" y="1"/>
                    <a:pt x="59" y="0"/>
                    <a:pt x="58"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5" name="Freeform 8">
              <a:extLst>
                <a:ext uri="{FF2B5EF4-FFF2-40B4-BE49-F238E27FC236}">
                  <a16:creationId xmlns="" xmlns:a16="http://schemas.microsoft.com/office/drawing/2014/main" id="{1E9D5852-7892-41A9-A5F7-E3AA891C8B9D}"/>
                </a:ext>
              </a:extLst>
            </p:cNvPr>
            <p:cNvSpPr/>
            <p:nvPr/>
          </p:nvSpPr>
          <p:spPr bwMode="auto">
            <a:xfrm>
              <a:off x="4522" y="1154"/>
              <a:ext cx="796" cy="275"/>
            </a:xfrm>
            <a:custGeom>
              <a:avLst/>
              <a:gdLst>
                <a:gd name="T0" fmla="*/ 334 w 336"/>
                <a:gd name="T1" fmla="*/ 1 h 116"/>
                <a:gd name="T2" fmla="*/ 164 w 336"/>
                <a:gd name="T3" fmla="*/ 59 h 116"/>
                <a:gd name="T4" fmla="*/ 81 w 336"/>
                <a:gd name="T5" fmla="*/ 87 h 116"/>
                <a:gd name="T6" fmla="*/ 0 w 336"/>
                <a:gd name="T7" fmla="*/ 115 h 116"/>
                <a:gd name="T8" fmla="*/ 0 w 336"/>
                <a:gd name="T9" fmla="*/ 116 h 116"/>
                <a:gd name="T10" fmla="*/ 87 w 336"/>
                <a:gd name="T11" fmla="*/ 87 h 116"/>
                <a:gd name="T12" fmla="*/ 168 w 336"/>
                <a:gd name="T13" fmla="*/ 59 h 116"/>
                <a:gd name="T14" fmla="*/ 335 w 336"/>
                <a:gd name="T15" fmla="*/ 3 h 116"/>
                <a:gd name="T16" fmla="*/ 334 w 336"/>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16">
                  <a:moveTo>
                    <a:pt x="334" y="1"/>
                  </a:moveTo>
                  <a:cubicBezTo>
                    <a:pt x="277" y="20"/>
                    <a:pt x="221" y="39"/>
                    <a:pt x="164" y="59"/>
                  </a:cubicBezTo>
                  <a:cubicBezTo>
                    <a:pt x="136" y="68"/>
                    <a:pt x="109" y="78"/>
                    <a:pt x="81" y="87"/>
                  </a:cubicBezTo>
                  <a:cubicBezTo>
                    <a:pt x="54" y="96"/>
                    <a:pt x="26" y="104"/>
                    <a:pt x="0" y="115"/>
                  </a:cubicBezTo>
                  <a:cubicBezTo>
                    <a:pt x="0" y="115"/>
                    <a:pt x="0" y="116"/>
                    <a:pt x="0" y="116"/>
                  </a:cubicBezTo>
                  <a:cubicBezTo>
                    <a:pt x="30" y="109"/>
                    <a:pt x="59" y="97"/>
                    <a:pt x="87" y="87"/>
                  </a:cubicBezTo>
                  <a:cubicBezTo>
                    <a:pt x="114" y="77"/>
                    <a:pt x="141" y="68"/>
                    <a:pt x="168" y="59"/>
                  </a:cubicBezTo>
                  <a:cubicBezTo>
                    <a:pt x="223" y="41"/>
                    <a:pt x="279" y="22"/>
                    <a:pt x="335" y="3"/>
                  </a:cubicBezTo>
                  <a:cubicBezTo>
                    <a:pt x="336" y="2"/>
                    <a:pt x="335" y="0"/>
                    <a:pt x="3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6" name="Freeform 9">
              <a:extLst>
                <a:ext uri="{FF2B5EF4-FFF2-40B4-BE49-F238E27FC236}">
                  <a16:creationId xmlns="" xmlns:a16="http://schemas.microsoft.com/office/drawing/2014/main" id="{0352061C-2A4F-42B9-B46E-73F681605F43}"/>
                </a:ext>
              </a:extLst>
            </p:cNvPr>
            <p:cNvSpPr/>
            <p:nvPr/>
          </p:nvSpPr>
          <p:spPr bwMode="auto">
            <a:xfrm>
              <a:off x="4830" y="992"/>
              <a:ext cx="78" cy="62"/>
            </a:xfrm>
            <a:custGeom>
              <a:avLst/>
              <a:gdLst>
                <a:gd name="T0" fmla="*/ 32 w 33"/>
                <a:gd name="T1" fmla="*/ 1 h 26"/>
                <a:gd name="T2" fmla="*/ 0 w 33"/>
                <a:gd name="T3" fmla="*/ 24 h 26"/>
                <a:gd name="T4" fmla="*/ 1 w 33"/>
                <a:gd name="T5" fmla="*/ 25 h 26"/>
                <a:gd name="T6" fmla="*/ 32 w 33"/>
                <a:gd name="T7" fmla="*/ 2 h 26"/>
                <a:gd name="T8" fmla="*/ 32 w 33"/>
                <a:gd name="T9" fmla="*/ 1 h 26"/>
              </a:gdLst>
              <a:ahLst/>
              <a:cxnLst>
                <a:cxn ang="0">
                  <a:pos x="T0" y="T1"/>
                </a:cxn>
                <a:cxn ang="0">
                  <a:pos x="T2" y="T3"/>
                </a:cxn>
                <a:cxn ang="0">
                  <a:pos x="T4" y="T5"/>
                </a:cxn>
                <a:cxn ang="0">
                  <a:pos x="T6" y="T7"/>
                </a:cxn>
                <a:cxn ang="0">
                  <a:pos x="T8" y="T9"/>
                </a:cxn>
              </a:cxnLst>
              <a:rect l="0" t="0" r="r" b="b"/>
              <a:pathLst>
                <a:path w="33" h="26">
                  <a:moveTo>
                    <a:pt x="32" y="1"/>
                  </a:moveTo>
                  <a:cubicBezTo>
                    <a:pt x="20" y="8"/>
                    <a:pt x="10" y="17"/>
                    <a:pt x="0" y="24"/>
                  </a:cubicBezTo>
                  <a:cubicBezTo>
                    <a:pt x="0" y="25"/>
                    <a:pt x="0" y="26"/>
                    <a:pt x="1" y="25"/>
                  </a:cubicBezTo>
                  <a:cubicBezTo>
                    <a:pt x="11" y="18"/>
                    <a:pt x="23" y="10"/>
                    <a:pt x="32" y="2"/>
                  </a:cubicBezTo>
                  <a:cubicBezTo>
                    <a:pt x="33" y="1"/>
                    <a:pt x="32" y="0"/>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7" name="Freeform 10">
              <a:extLst>
                <a:ext uri="{FF2B5EF4-FFF2-40B4-BE49-F238E27FC236}">
                  <a16:creationId xmlns="" xmlns:a16="http://schemas.microsoft.com/office/drawing/2014/main" id="{7D301EFE-A0FA-4DD6-B164-CE006B2B5988}"/>
                </a:ext>
              </a:extLst>
            </p:cNvPr>
            <p:cNvSpPr/>
            <p:nvPr/>
          </p:nvSpPr>
          <p:spPr bwMode="auto">
            <a:xfrm>
              <a:off x="3486" y="1196"/>
              <a:ext cx="341" cy="29"/>
            </a:xfrm>
            <a:custGeom>
              <a:avLst/>
              <a:gdLst>
                <a:gd name="T0" fmla="*/ 144 w 144"/>
                <a:gd name="T1" fmla="*/ 11 h 12"/>
                <a:gd name="T2" fmla="*/ 0 w 144"/>
                <a:gd name="T3" fmla="*/ 0 h 12"/>
                <a:gd name="T4" fmla="*/ 0 w 144"/>
                <a:gd name="T5" fmla="*/ 1 h 12"/>
                <a:gd name="T6" fmla="*/ 144 w 144"/>
                <a:gd name="T7" fmla="*/ 12 h 12"/>
                <a:gd name="T8" fmla="*/ 144 w 144"/>
                <a:gd name="T9" fmla="*/ 11 h 12"/>
              </a:gdLst>
              <a:ahLst/>
              <a:cxnLst>
                <a:cxn ang="0">
                  <a:pos x="T0" y="T1"/>
                </a:cxn>
                <a:cxn ang="0">
                  <a:pos x="T2" y="T3"/>
                </a:cxn>
                <a:cxn ang="0">
                  <a:pos x="T4" y="T5"/>
                </a:cxn>
                <a:cxn ang="0">
                  <a:pos x="T6" y="T7"/>
                </a:cxn>
                <a:cxn ang="0">
                  <a:pos x="T8" y="T9"/>
                </a:cxn>
              </a:cxnLst>
              <a:rect l="0" t="0" r="r" b="b"/>
              <a:pathLst>
                <a:path w="144" h="12">
                  <a:moveTo>
                    <a:pt x="144" y="11"/>
                  </a:moveTo>
                  <a:cubicBezTo>
                    <a:pt x="96" y="6"/>
                    <a:pt x="48" y="1"/>
                    <a:pt x="0" y="0"/>
                  </a:cubicBezTo>
                  <a:cubicBezTo>
                    <a:pt x="0" y="0"/>
                    <a:pt x="0" y="1"/>
                    <a:pt x="0" y="1"/>
                  </a:cubicBezTo>
                  <a:cubicBezTo>
                    <a:pt x="48" y="7"/>
                    <a:pt x="96" y="9"/>
                    <a:pt x="144" y="12"/>
                  </a:cubicBezTo>
                  <a:cubicBezTo>
                    <a:pt x="144" y="12"/>
                    <a:pt x="144" y="11"/>
                    <a:pt x="144" y="1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8" name="Freeform 11">
              <a:extLst>
                <a:ext uri="{FF2B5EF4-FFF2-40B4-BE49-F238E27FC236}">
                  <a16:creationId xmlns="" xmlns:a16="http://schemas.microsoft.com/office/drawing/2014/main" id="{F2D7944F-D766-485C-B7C1-F8C9028DBF8F}"/>
                </a:ext>
              </a:extLst>
            </p:cNvPr>
            <p:cNvSpPr/>
            <p:nvPr/>
          </p:nvSpPr>
          <p:spPr bwMode="auto">
            <a:xfrm>
              <a:off x="3858" y="1220"/>
              <a:ext cx="647" cy="69"/>
            </a:xfrm>
            <a:custGeom>
              <a:avLst/>
              <a:gdLst>
                <a:gd name="T0" fmla="*/ 272 w 273"/>
                <a:gd name="T1" fmla="*/ 28 h 29"/>
                <a:gd name="T2" fmla="*/ 0 w 273"/>
                <a:gd name="T3" fmla="*/ 0 h 29"/>
                <a:gd name="T4" fmla="*/ 0 w 273"/>
                <a:gd name="T5" fmla="*/ 0 h 29"/>
                <a:gd name="T6" fmla="*/ 272 w 273"/>
                <a:gd name="T7" fmla="*/ 29 h 29"/>
                <a:gd name="T8" fmla="*/ 272 w 273"/>
                <a:gd name="T9" fmla="*/ 28 h 29"/>
              </a:gdLst>
              <a:ahLst/>
              <a:cxnLst>
                <a:cxn ang="0">
                  <a:pos x="T0" y="T1"/>
                </a:cxn>
                <a:cxn ang="0">
                  <a:pos x="T2" y="T3"/>
                </a:cxn>
                <a:cxn ang="0">
                  <a:pos x="T4" y="T5"/>
                </a:cxn>
                <a:cxn ang="0">
                  <a:pos x="T6" y="T7"/>
                </a:cxn>
                <a:cxn ang="0">
                  <a:pos x="T8" y="T9"/>
                </a:cxn>
              </a:cxnLst>
              <a:rect l="0" t="0" r="r" b="b"/>
              <a:pathLst>
                <a:path w="273" h="29">
                  <a:moveTo>
                    <a:pt x="272" y="28"/>
                  </a:moveTo>
                  <a:cubicBezTo>
                    <a:pt x="181" y="18"/>
                    <a:pt x="90" y="10"/>
                    <a:pt x="0" y="0"/>
                  </a:cubicBezTo>
                  <a:cubicBezTo>
                    <a:pt x="0" y="0"/>
                    <a:pt x="0" y="0"/>
                    <a:pt x="0" y="0"/>
                  </a:cubicBezTo>
                  <a:cubicBezTo>
                    <a:pt x="90" y="11"/>
                    <a:pt x="181" y="22"/>
                    <a:pt x="272" y="29"/>
                  </a:cubicBezTo>
                  <a:cubicBezTo>
                    <a:pt x="273" y="29"/>
                    <a:pt x="273" y="28"/>
                    <a:pt x="272" y="2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9" name="Freeform 12">
              <a:extLst>
                <a:ext uri="{FF2B5EF4-FFF2-40B4-BE49-F238E27FC236}">
                  <a16:creationId xmlns="" xmlns:a16="http://schemas.microsoft.com/office/drawing/2014/main" id="{2F6FBD5E-0530-4102-BCA5-DB43779A55D4}"/>
                </a:ext>
              </a:extLst>
            </p:cNvPr>
            <p:cNvSpPr/>
            <p:nvPr/>
          </p:nvSpPr>
          <p:spPr bwMode="auto">
            <a:xfrm>
              <a:off x="3624" y="1175"/>
              <a:ext cx="860" cy="88"/>
            </a:xfrm>
            <a:custGeom>
              <a:avLst/>
              <a:gdLst>
                <a:gd name="T0" fmla="*/ 363 w 363"/>
                <a:gd name="T1" fmla="*/ 37 h 37"/>
                <a:gd name="T2" fmla="*/ 0 w 363"/>
                <a:gd name="T3" fmla="*/ 0 h 37"/>
                <a:gd name="T4" fmla="*/ 0 w 363"/>
                <a:gd name="T5" fmla="*/ 1 h 37"/>
                <a:gd name="T6" fmla="*/ 363 w 363"/>
                <a:gd name="T7" fmla="*/ 37 h 37"/>
                <a:gd name="T8" fmla="*/ 363 w 363"/>
                <a:gd name="T9" fmla="*/ 37 h 37"/>
              </a:gdLst>
              <a:ahLst/>
              <a:cxnLst>
                <a:cxn ang="0">
                  <a:pos x="T0" y="T1"/>
                </a:cxn>
                <a:cxn ang="0">
                  <a:pos x="T2" y="T3"/>
                </a:cxn>
                <a:cxn ang="0">
                  <a:pos x="T4" y="T5"/>
                </a:cxn>
                <a:cxn ang="0">
                  <a:pos x="T6" y="T7"/>
                </a:cxn>
                <a:cxn ang="0">
                  <a:pos x="T8" y="T9"/>
                </a:cxn>
              </a:cxnLst>
              <a:rect l="0" t="0" r="r" b="b"/>
              <a:pathLst>
                <a:path w="363" h="37">
                  <a:moveTo>
                    <a:pt x="363" y="37"/>
                  </a:moveTo>
                  <a:cubicBezTo>
                    <a:pt x="243" y="18"/>
                    <a:pt x="121" y="7"/>
                    <a:pt x="0" y="0"/>
                  </a:cubicBezTo>
                  <a:cubicBezTo>
                    <a:pt x="0" y="0"/>
                    <a:pt x="0" y="1"/>
                    <a:pt x="0" y="1"/>
                  </a:cubicBezTo>
                  <a:cubicBezTo>
                    <a:pt x="122" y="10"/>
                    <a:pt x="242" y="23"/>
                    <a:pt x="363" y="37"/>
                  </a:cubicBezTo>
                  <a:cubicBezTo>
                    <a:pt x="363" y="37"/>
                    <a:pt x="363" y="37"/>
                    <a:pt x="363" y="3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0" name="Freeform 13">
              <a:extLst>
                <a:ext uri="{FF2B5EF4-FFF2-40B4-BE49-F238E27FC236}">
                  <a16:creationId xmlns="" xmlns:a16="http://schemas.microsoft.com/office/drawing/2014/main" id="{E301FE9B-EEF8-44D5-9C18-9EA3BBF44E9C}"/>
                </a:ext>
              </a:extLst>
            </p:cNvPr>
            <p:cNvSpPr/>
            <p:nvPr/>
          </p:nvSpPr>
          <p:spPr bwMode="auto">
            <a:xfrm>
              <a:off x="3951" y="1123"/>
              <a:ext cx="573" cy="69"/>
            </a:xfrm>
            <a:custGeom>
              <a:avLst/>
              <a:gdLst>
                <a:gd name="T0" fmla="*/ 241 w 242"/>
                <a:gd name="T1" fmla="*/ 28 h 29"/>
                <a:gd name="T2" fmla="*/ 124 w 242"/>
                <a:gd name="T3" fmla="*/ 15 h 29"/>
                <a:gd name="T4" fmla="*/ 0 w 242"/>
                <a:gd name="T5" fmla="*/ 0 h 29"/>
                <a:gd name="T6" fmla="*/ 0 w 242"/>
                <a:gd name="T7" fmla="*/ 1 h 29"/>
                <a:gd name="T8" fmla="*/ 118 w 242"/>
                <a:gd name="T9" fmla="*/ 17 h 29"/>
                <a:gd name="T10" fmla="*/ 241 w 242"/>
                <a:gd name="T11" fmla="*/ 29 h 29"/>
                <a:gd name="T12" fmla="*/ 241 w 242"/>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242" h="29">
                  <a:moveTo>
                    <a:pt x="241" y="28"/>
                  </a:moveTo>
                  <a:cubicBezTo>
                    <a:pt x="202" y="23"/>
                    <a:pt x="163" y="20"/>
                    <a:pt x="124" y="15"/>
                  </a:cubicBezTo>
                  <a:cubicBezTo>
                    <a:pt x="83" y="10"/>
                    <a:pt x="41" y="2"/>
                    <a:pt x="0" y="0"/>
                  </a:cubicBezTo>
                  <a:cubicBezTo>
                    <a:pt x="0" y="0"/>
                    <a:pt x="0" y="1"/>
                    <a:pt x="0" y="1"/>
                  </a:cubicBezTo>
                  <a:cubicBezTo>
                    <a:pt x="38" y="10"/>
                    <a:pt x="79" y="12"/>
                    <a:pt x="118" y="17"/>
                  </a:cubicBezTo>
                  <a:cubicBezTo>
                    <a:pt x="158" y="21"/>
                    <a:pt x="200" y="27"/>
                    <a:pt x="241" y="29"/>
                  </a:cubicBezTo>
                  <a:cubicBezTo>
                    <a:pt x="241" y="29"/>
                    <a:pt x="242" y="28"/>
                    <a:pt x="241" y="2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1" name="Freeform 14">
              <a:extLst>
                <a:ext uri="{FF2B5EF4-FFF2-40B4-BE49-F238E27FC236}">
                  <a16:creationId xmlns="" xmlns:a16="http://schemas.microsoft.com/office/drawing/2014/main" id="{A273E186-F8D9-48D5-9F6A-FF6988B84879}"/>
                </a:ext>
              </a:extLst>
            </p:cNvPr>
            <p:cNvSpPr/>
            <p:nvPr/>
          </p:nvSpPr>
          <p:spPr bwMode="auto">
            <a:xfrm>
              <a:off x="3519" y="1047"/>
              <a:ext cx="465" cy="43"/>
            </a:xfrm>
            <a:custGeom>
              <a:avLst/>
              <a:gdLst>
                <a:gd name="T0" fmla="*/ 196 w 196"/>
                <a:gd name="T1" fmla="*/ 17 h 18"/>
                <a:gd name="T2" fmla="*/ 98 w 196"/>
                <a:gd name="T3" fmla="*/ 8 h 18"/>
                <a:gd name="T4" fmla="*/ 0 w 196"/>
                <a:gd name="T5" fmla="*/ 0 h 18"/>
                <a:gd name="T6" fmla="*/ 0 w 196"/>
                <a:gd name="T7" fmla="*/ 0 h 18"/>
                <a:gd name="T8" fmla="*/ 95 w 196"/>
                <a:gd name="T9" fmla="*/ 9 h 18"/>
                <a:gd name="T10" fmla="*/ 196 w 196"/>
                <a:gd name="T11" fmla="*/ 18 h 18"/>
                <a:gd name="T12" fmla="*/ 196 w 196"/>
                <a:gd name="T13" fmla="*/ 17 h 18"/>
              </a:gdLst>
              <a:ahLst/>
              <a:cxnLst>
                <a:cxn ang="0">
                  <a:pos x="T0" y="T1"/>
                </a:cxn>
                <a:cxn ang="0">
                  <a:pos x="T2" y="T3"/>
                </a:cxn>
                <a:cxn ang="0">
                  <a:pos x="T4" y="T5"/>
                </a:cxn>
                <a:cxn ang="0">
                  <a:pos x="T6" y="T7"/>
                </a:cxn>
                <a:cxn ang="0">
                  <a:pos x="T8" y="T9"/>
                </a:cxn>
                <a:cxn ang="0">
                  <a:pos x="T10" y="T11"/>
                </a:cxn>
                <a:cxn ang="0">
                  <a:pos x="T12" y="T13"/>
                </a:cxn>
              </a:cxnLst>
              <a:rect l="0" t="0" r="r" b="b"/>
              <a:pathLst>
                <a:path w="196" h="18">
                  <a:moveTo>
                    <a:pt x="196" y="17"/>
                  </a:moveTo>
                  <a:cubicBezTo>
                    <a:pt x="163" y="13"/>
                    <a:pt x="131" y="11"/>
                    <a:pt x="98" y="8"/>
                  </a:cubicBezTo>
                  <a:cubicBezTo>
                    <a:pt x="66" y="5"/>
                    <a:pt x="32" y="0"/>
                    <a:pt x="0" y="0"/>
                  </a:cubicBezTo>
                  <a:cubicBezTo>
                    <a:pt x="0" y="0"/>
                    <a:pt x="0" y="0"/>
                    <a:pt x="0" y="0"/>
                  </a:cubicBezTo>
                  <a:cubicBezTo>
                    <a:pt x="31" y="6"/>
                    <a:pt x="63" y="6"/>
                    <a:pt x="95" y="9"/>
                  </a:cubicBezTo>
                  <a:cubicBezTo>
                    <a:pt x="129" y="12"/>
                    <a:pt x="162" y="16"/>
                    <a:pt x="196" y="18"/>
                  </a:cubicBezTo>
                  <a:cubicBezTo>
                    <a:pt x="196" y="18"/>
                    <a:pt x="196" y="17"/>
                    <a:pt x="196"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2" name="Freeform 15">
              <a:extLst>
                <a:ext uri="{FF2B5EF4-FFF2-40B4-BE49-F238E27FC236}">
                  <a16:creationId xmlns="" xmlns:a16="http://schemas.microsoft.com/office/drawing/2014/main" id="{6B2D370E-4E9F-4B17-9E0F-3954881E3859}"/>
                </a:ext>
              </a:extLst>
            </p:cNvPr>
            <p:cNvSpPr/>
            <p:nvPr/>
          </p:nvSpPr>
          <p:spPr bwMode="auto">
            <a:xfrm>
              <a:off x="4012" y="1087"/>
              <a:ext cx="52" cy="10"/>
            </a:xfrm>
            <a:custGeom>
              <a:avLst/>
              <a:gdLst>
                <a:gd name="T0" fmla="*/ 21 w 22"/>
                <a:gd name="T1" fmla="*/ 2 h 4"/>
                <a:gd name="T2" fmla="*/ 1 w 22"/>
                <a:gd name="T3" fmla="*/ 0 h 4"/>
                <a:gd name="T4" fmla="*/ 1 w 22"/>
                <a:gd name="T5" fmla="*/ 0 h 4"/>
                <a:gd name="T6" fmla="*/ 21 w 22"/>
                <a:gd name="T7" fmla="*/ 3 h 4"/>
                <a:gd name="T8" fmla="*/ 21 w 22"/>
                <a:gd name="T9" fmla="*/ 2 h 4"/>
              </a:gdLst>
              <a:ahLst/>
              <a:cxnLst>
                <a:cxn ang="0">
                  <a:pos x="T0" y="T1"/>
                </a:cxn>
                <a:cxn ang="0">
                  <a:pos x="T2" y="T3"/>
                </a:cxn>
                <a:cxn ang="0">
                  <a:pos x="T4" y="T5"/>
                </a:cxn>
                <a:cxn ang="0">
                  <a:pos x="T6" y="T7"/>
                </a:cxn>
                <a:cxn ang="0">
                  <a:pos x="T8" y="T9"/>
                </a:cxn>
              </a:cxnLst>
              <a:rect l="0" t="0" r="r" b="b"/>
              <a:pathLst>
                <a:path w="22" h="4">
                  <a:moveTo>
                    <a:pt x="21" y="2"/>
                  </a:moveTo>
                  <a:cubicBezTo>
                    <a:pt x="14" y="2"/>
                    <a:pt x="8" y="1"/>
                    <a:pt x="1" y="0"/>
                  </a:cubicBezTo>
                  <a:cubicBezTo>
                    <a:pt x="0" y="0"/>
                    <a:pt x="0" y="0"/>
                    <a:pt x="1" y="0"/>
                  </a:cubicBezTo>
                  <a:cubicBezTo>
                    <a:pt x="7" y="3"/>
                    <a:pt x="14" y="4"/>
                    <a:pt x="21" y="3"/>
                  </a:cubicBezTo>
                  <a:cubicBezTo>
                    <a:pt x="22" y="3"/>
                    <a:pt x="22" y="3"/>
                    <a:pt x="2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3" name="Freeform 16">
              <a:extLst>
                <a:ext uri="{FF2B5EF4-FFF2-40B4-BE49-F238E27FC236}">
                  <a16:creationId xmlns="" xmlns:a16="http://schemas.microsoft.com/office/drawing/2014/main" id="{8ED15AC3-819D-4149-A17E-EDB8AFA249B1}"/>
                </a:ext>
              </a:extLst>
            </p:cNvPr>
            <p:cNvSpPr/>
            <p:nvPr/>
          </p:nvSpPr>
          <p:spPr bwMode="auto">
            <a:xfrm>
              <a:off x="3467" y="978"/>
              <a:ext cx="1036" cy="145"/>
            </a:xfrm>
            <a:custGeom>
              <a:avLst/>
              <a:gdLst>
                <a:gd name="T0" fmla="*/ 436 w 437"/>
                <a:gd name="T1" fmla="*/ 59 h 61"/>
                <a:gd name="T2" fmla="*/ 216 w 437"/>
                <a:gd name="T3" fmla="*/ 31 h 61"/>
                <a:gd name="T4" fmla="*/ 1 w 437"/>
                <a:gd name="T5" fmla="*/ 0 h 61"/>
                <a:gd name="T6" fmla="*/ 1 w 437"/>
                <a:gd name="T7" fmla="*/ 2 h 61"/>
                <a:gd name="T8" fmla="*/ 215 w 437"/>
                <a:gd name="T9" fmla="*/ 33 h 61"/>
                <a:gd name="T10" fmla="*/ 436 w 437"/>
                <a:gd name="T11" fmla="*/ 60 h 61"/>
                <a:gd name="T12" fmla="*/ 436 w 437"/>
                <a:gd name="T13" fmla="*/ 59 h 61"/>
              </a:gdLst>
              <a:ahLst/>
              <a:cxnLst>
                <a:cxn ang="0">
                  <a:pos x="T0" y="T1"/>
                </a:cxn>
                <a:cxn ang="0">
                  <a:pos x="T2" y="T3"/>
                </a:cxn>
                <a:cxn ang="0">
                  <a:pos x="T4" y="T5"/>
                </a:cxn>
                <a:cxn ang="0">
                  <a:pos x="T6" y="T7"/>
                </a:cxn>
                <a:cxn ang="0">
                  <a:pos x="T8" y="T9"/>
                </a:cxn>
                <a:cxn ang="0">
                  <a:pos x="T10" y="T11"/>
                </a:cxn>
                <a:cxn ang="0">
                  <a:pos x="T12" y="T13"/>
                </a:cxn>
              </a:cxnLst>
              <a:rect l="0" t="0" r="r" b="b"/>
              <a:pathLst>
                <a:path w="437" h="61">
                  <a:moveTo>
                    <a:pt x="436" y="59"/>
                  </a:moveTo>
                  <a:cubicBezTo>
                    <a:pt x="363" y="49"/>
                    <a:pt x="289" y="41"/>
                    <a:pt x="216" y="31"/>
                  </a:cubicBezTo>
                  <a:cubicBezTo>
                    <a:pt x="144" y="21"/>
                    <a:pt x="73" y="10"/>
                    <a:pt x="1" y="0"/>
                  </a:cubicBezTo>
                  <a:cubicBezTo>
                    <a:pt x="0" y="0"/>
                    <a:pt x="0" y="2"/>
                    <a:pt x="1" y="2"/>
                  </a:cubicBezTo>
                  <a:cubicBezTo>
                    <a:pt x="72" y="14"/>
                    <a:pt x="144" y="23"/>
                    <a:pt x="215" y="33"/>
                  </a:cubicBezTo>
                  <a:cubicBezTo>
                    <a:pt x="289" y="43"/>
                    <a:pt x="362" y="53"/>
                    <a:pt x="436" y="60"/>
                  </a:cubicBezTo>
                  <a:cubicBezTo>
                    <a:pt x="437" y="61"/>
                    <a:pt x="437" y="59"/>
                    <a:pt x="436" y="5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4" name="Freeform 17">
              <a:extLst>
                <a:ext uri="{FF2B5EF4-FFF2-40B4-BE49-F238E27FC236}">
                  <a16:creationId xmlns="" xmlns:a16="http://schemas.microsoft.com/office/drawing/2014/main" id="{C3626AF8-5560-4493-8F8B-8D2A9C4E1FB4}"/>
                </a:ext>
              </a:extLst>
            </p:cNvPr>
            <p:cNvSpPr/>
            <p:nvPr/>
          </p:nvSpPr>
          <p:spPr bwMode="auto">
            <a:xfrm>
              <a:off x="4015" y="1018"/>
              <a:ext cx="467" cy="67"/>
            </a:xfrm>
            <a:custGeom>
              <a:avLst/>
              <a:gdLst>
                <a:gd name="T0" fmla="*/ 196 w 197"/>
                <a:gd name="T1" fmla="*/ 27 h 28"/>
                <a:gd name="T2" fmla="*/ 1 w 197"/>
                <a:gd name="T3" fmla="*/ 0 h 28"/>
                <a:gd name="T4" fmla="*/ 1 w 197"/>
                <a:gd name="T5" fmla="*/ 1 h 28"/>
                <a:gd name="T6" fmla="*/ 196 w 197"/>
                <a:gd name="T7" fmla="*/ 28 h 28"/>
                <a:gd name="T8" fmla="*/ 196 w 197"/>
                <a:gd name="T9" fmla="*/ 27 h 28"/>
              </a:gdLst>
              <a:ahLst/>
              <a:cxnLst>
                <a:cxn ang="0">
                  <a:pos x="T0" y="T1"/>
                </a:cxn>
                <a:cxn ang="0">
                  <a:pos x="T2" y="T3"/>
                </a:cxn>
                <a:cxn ang="0">
                  <a:pos x="T4" y="T5"/>
                </a:cxn>
                <a:cxn ang="0">
                  <a:pos x="T6" y="T7"/>
                </a:cxn>
                <a:cxn ang="0">
                  <a:pos x="T8" y="T9"/>
                </a:cxn>
              </a:cxnLst>
              <a:rect l="0" t="0" r="r" b="b"/>
              <a:pathLst>
                <a:path w="197" h="28">
                  <a:moveTo>
                    <a:pt x="196" y="27"/>
                  </a:moveTo>
                  <a:cubicBezTo>
                    <a:pt x="131" y="18"/>
                    <a:pt x="66" y="11"/>
                    <a:pt x="1" y="0"/>
                  </a:cubicBezTo>
                  <a:cubicBezTo>
                    <a:pt x="0" y="0"/>
                    <a:pt x="0" y="1"/>
                    <a:pt x="1" y="1"/>
                  </a:cubicBezTo>
                  <a:cubicBezTo>
                    <a:pt x="65" y="14"/>
                    <a:pt x="131" y="25"/>
                    <a:pt x="196" y="28"/>
                  </a:cubicBezTo>
                  <a:cubicBezTo>
                    <a:pt x="197" y="28"/>
                    <a:pt x="197" y="27"/>
                    <a:pt x="196" y="2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5" name="Freeform 18">
              <a:extLst>
                <a:ext uri="{FF2B5EF4-FFF2-40B4-BE49-F238E27FC236}">
                  <a16:creationId xmlns="" xmlns:a16="http://schemas.microsoft.com/office/drawing/2014/main" id="{2C372CDC-CBE7-452C-BCF5-07B547621BB6}"/>
                </a:ext>
              </a:extLst>
            </p:cNvPr>
            <p:cNvSpPr/>
            <p:nvPr/>
          </p:nvSpPr>
          <p:spPr bwMode="auto">
            <a:xfrm>
              <a:off x="4197" y="895"/>
              <a:ext cx="171" cy="24"/>
            </a:xfrm>
            <a:custGeom>
              <a:avLst/>
              <a:gdLst>
                <a:gd name="T0" fmla="*/ 72 w 72"/>
                <a:gd name="T1" fmla="*/ 1 h 10"/>
                <a:gd name="T2" fmla="*/ 36 w 72"/>
                <a:gd name="T3" fmla="*/ 2 h 10"/>
                <a:gd name="T4" fmla="*/ 2 w 72"/>
                <a:gd name="T5" fmla="*/ 1 h 10"/>
                <a:gd name="T6" fmla="*/ 0 w 72"/>
                <a:gd name="T7" fmla="*/ 2 h 10"/>
                <a:gd name="T8" fmla="*/ 25 w 72"/>
                <a:gd name="T9" fmla="*/ 3 h 10"/>
                <a:gd name="T10" fmla="*/ 72 w 72"/>
                <a:gd name="T11" fmla="*/ 1 h 10"/>
                <a:gd name="T12" fmla="*/ 72 w 72"/>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72" h="10">
                  <a:moveTo>
                    <a:pt x="72" y="1"/>
                  </a:moveTo>
                  <a:cubicBezTo>
                    <a:pt x="60" y="2"/>
                    <a:pt x="48" y="3"/>
                    <a:pt x="36" y="2"/>
                  </a:cubicBezTo>
                  <a:cubicBezTo>
                    <a:pt x="29" y="1"/>
                    <a:pt x="6" y="6"/>
                    <a:pt x="2" y="1"/>
                  </a:cubicBezTo>
                  <a:cubicBezTo>
                    <a:pt x="1" y="0"/>
                    <a:pt x="0" y="1"/>
                    <a:pt x="0" y="2"/>
                  </a:cubicBezTo>
                  <a:cubicBezTo>
                    <a:pt x="4" y="10"/>
                    <a:pt x="19" y="3"/>
                    <a:pt x="25" y="3"/>
                  </a:cubicBezTo>
                  <a:cubicBezTo>
                    <a:pt x="41" y="2"/>
                    <a:pt x="56" y="5"/>
                    <a:pt x="72" y="1"/>
                  </a:cubicBezTo>
                  <a:cubicBezTo>
                    <a:pt x="72" y="1"/>
                    <a:pt x="72" y="1"/>
                    <a:pt x="7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6" name="Freeform 19">
              <a:extLst>
                <a:ext uri="{FF2B5EF4-FFF2-40B4-BE49-F238E27FC236}">
                  <a16:creationId xmlns="" xmlns:a16="http://schemas.microsoft.com/office/drawing/2014/main" id="{549F92DD-3AEC-4BE3-9339-E0377C13A92E}"/>
                </a:ext>
              </a:extLst>
            </p:cNvPr>
            <p:cNvSpPr/>
            <p:nvPr/>
          </p:nvSpPr>
          <p:spPr bwMode="auto">
            <a:xfrm>
              <a:off x="4382" y="895"/>
              <a:ext cx="33" cy="5"/>
            </a:xfrm>
            <a:custGeom>
              <a:avLst/>
              <a:gdLst>
                <a:gd name="T0" fmla="*/ 13 w 14"/>
                <a:gd name="T1" fmla="*/ 0 h 2"/>
                <a:gd name="T2" fmla="*/ 1 w 14"/>
                <a:gd name="T3" fmla="*/ 1 h 2"/>
                <a:gd name="T4" fmla="*/ 1 w 14"/>
                <a:gd name="T5" fmla="*/ 2 h 2"/>
                <a:gd name="T6" fmla="*/ 13 w 14"/>
                <a:gd name="T7" fmla="*/ 1 h 2"/>
                <a:gd name="T8" fmla="*/ 13 w 14"/>
                <a:gd name="T9" fmla="*/ 0 h 2"/>
              </a:gdLst>
              <a:ahLst/>
              <a:cxnLst>
                <a:cxn ang="0">
                  <a:pos x="T0" y="T1"/>
                </a:cxn>
                <a:cxn ang="0">
                  <a:pos x="T2" y="T3"/>
                </a:cxn>
                <a:cxn ang="0">
                  <a:pos x="T4" y="T5"/>
                </a:cxn>
                <a:cxn ang="0">
                  <a:pos x="T6" y="T7"/>
                </a:cxn>
                <a:cxn ang="0">
                  <a:pos x="T8" y="T9"/>
                </a:cxn>
              </a:cxnLst>
              <a:rect l="0" t="0" r="r" b="b"/>
              <a:pathLst>
                <a:path w="14" h="2">
                  <a:moveTo>
                    <a:pt x="13" y="0"/>
                  </a:moveTo>
                  <a:cubicBezTo>
                    <a:pt x="9" y="0"/>
                    <a:pt x="5" y="0"/>
                    <a:pt x="1" y="1"/>
                  </a:cubicBezTo>
                  <a:cubicBezTo>
                    <a:pt x="0" y="1"/>
                    <a:pt x="1" y="2"/>
                    <a:pt x="1" y="2"/>
                  </a:cubicBezTo>
                  <a:cubicBezTo>
                    <a:pt x="5" y="1"/>
                    <a:pt x="9" y="0"/>
                    <a:pt x="13" y="1"/>
                  </a:cubicBezTo>
                  <a:cubicBezTo>
                    <a:pt x="14" y="1"/>
                    <a:pt x="14" y="0"/>
                    <a:pt x="13"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7" name="Freeform 20">
              <a:extLst>
                <a:ext uri="{FF2B5EF4-FFF2-40B4-BE49-F238E27FC236}">
                  <a16:creationId xmlns="" xmlns:a16="http://schemas.microsoft.com/office/drawing/2014/main" id="{12CC10FA-D09E-4B0A-921B-B03CC43A86B9}"/>
                </a:ext>
              </a:extLst>
            </p:cNvPr>
            <p:cNvSpPr/>
            <p:nvPr/>
          </p:nvSpPr>
          <p:spPr bwMode="auto">
            <a:xfrm>
              <a:off x="3830" y="857"/>
              <a:ext cx="1173" cy="19"/>
            </a:xfrm>
            <a:custGeom>
              <a:avLst/>
              <a:gdLst>
                <a:gd name="T0" fmla="*/ 494 w 495"/>
                <a:gd name="T1" fmla="*/ 2 h 8"/>
                <a:gd name="T2" fmla="*/ 246 w 495"/>
                <a:gd name="T3" fmla="*/ 4 h 8"/>
                <a:gd name="T4" fmla="*/ 1 w 495"/>
                <a:gd name="T5" fmla="*/ 3 h 8"/>
                <a:gd name="T6" fmla="*/ 1 w 495"/>
                <a:gd name="T7" fmla="*/ 5 h 8"/>
                <a:gd name="T8" fmla="*/ 246 w 495"/>
                <a:gd name="T9" fmla="*/ 5 h 8"/>
                <a:gd name="T10" fmla="*/ 494 w 495"/>
                <a:gd name="T11" fmla="*/ 4 h 8"/>
                <a:gd name="T12" fmla="*/ 494 w 495"/>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495" h="8">
                  <a:moveTo>
                    <a:pt x="494" y="2"/>
                  </a:moveTo>
                  <a:cubicBezTo>
                    <a:pt x="412" y="0"/>
                    <a:pt x="329" y="4"/>
                    <a:pt x="246" y="4"/>
                  </a:cubicBezTo>
                  <a:cubicBezTo>
                    <a:pt x="164" y="4"/>
                    <a:pt x="83" y="1"/>
                    <a:pt x="1" y="3"/>
                  </a:cubicBezTo>
                  <a:cubicBezTo>
                    <a:pt x="0" y="3"/>
                    <a:pt x="0" y="5"/>
                    <a:pt x="1" y="5"/>
                  </a:cubicBezTo>
                  <a:cubicBezTo>
                    <a:pt x="83" y="7"/>
                    <a:pt x="164" y="5"/>
                    <a:pt x="246" y="5"/>
                  </a:cubicBezTo>
                  <a:cubicBezTo>
                    <a:pt x="328" y="5"/>
                    <a:pt x="412" y="8"/>
                    <a:pt x="494" y="4"/>
                  </a:cubicBezTo>
                  <a:cubicBezTo>
                    <a:pt x="495" y="4"/>
                    <a:pt x="495" y="2"/>
                    <a:pt x="494"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8" name="Freeform 21">
              <a:extLst>
                <a:ext uri="{FF2B5EF4-FFF2-40B4-BE49-F238E27FC236}">
                  <a16:creationId xmlns="" xmlns:a16="http://schemas.microsoft.com/office/drawing/2014/main" id="{B81ACA46-169C-41F0-9D35-537B9A230B14}"/>
                </a:ext>
              </a:extLst>
            </p:cNvPr>
            <p:cNvSpPr/>
            <p:nvPr/>
          </p:nvSpPr>
          <p:spPr bwMode="auto">
            <a:xfrm>
              <a:off x="3737" y="784"/>
              <a:ext cx="1252" cy="38"/>
            </a:xfrm>
            <a:custGeom>
              <a:avLst/>
              <a:gdLst>
                <a:gd name="T0" fmla="*/ 527 w 528"/>
                <a:gd name="T1" fmla="*/ 0 h 16"/>
                <a:gd name="T2" fmla="*/ 265 w 528"/>
                <a:gd name="T3" fmla="*/ 10 h 16"/>
                <a:gd name="T4" fmla="*/ 134 w 528"/>
                <a:gd name="T5" fmla="*/ 10 h 16"/>
                <a:gd name="T6" fmla="*/ 0 w 528"/>
                <a:gd name="T7" fmla="*/ 10 h 16"/>
                <a:gd name="T8" fmla="*/ 0 w 528"/>
                <a:gd name="T9" fmla="*/ 11 h 16"/>
                <a:gd name="T10" fmla="*/ 134 w 528"/>
                <a:gd name="T11" fmla="*/ 11 h 16"/>
                <a:gd name="T12" fmla="*/ 268 w 528"/>
                <a:gd name="T13" fmla="*/ 11 h 16"/>
                <a:gd name="T14" fmla="*/ 527 w 528"/>
                <a:gd name="T15" fmla="*/ 1 h 16"/>
                <a:gd name="T16" fmla="*/ 527 w 528"/>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16">
                  <a:moveTo>
                    <a:pt x="527" y="0"/>
                  </a:moveTo>
                  <a:cubicBezTo>
                    <a:pt x="440" y="9"/>
                    <a:pt x="353" y="10"/>
                    <a:pt x="265" y="10"/>
                  </a:cubicBezTo>
                  <a:cubicBezTo>
                    <a:pt x="221" y="10"/>
                    <a:pt x="178" y="10"/>
                    <a:pt x="134" y="10"/>
                  </a:cubicBezTo>
                  <a:cubicBezTo>
                    <a:pt x="90" y="10"/>
                    <a:pt x="45" y="7"/>
                    <a:pt x="0" y="10"/>
                  </a:cubicBezTo>
                  <a:cubicBezTo>
                    <a:pt x="0" y="10"/>
                    <a:pt x="0" y="11"/>
                    <a:pt x="0" y="11"/>
                  </a:cubicBezTo>
                  <a:cubicBezTo>
                    <a:pt x="45" y="14"/>
                    <a:pt x="90" y="12"/>
                    <a:pt x="134" y="11"/>
                  </a:cubicBezTo>
                  <a:cubicBezTo>
                    <a:pt x="179" y="11"/>
                    <a:pt x="223" y="11"/>
                    <a:pt x="268" y="11"/>
                  </a:cubicBezTo>
                  <a:cubicBezTo>
                    <a:pt x="354" y="11"/>
                    <a:pt x="443" y="16"/>
                    <a:pt x="527" y="1"/>
                  </a:cubicBezTo>
                  <a:cubicBezTo>
                    <a:pt x="528" y="1"/>
                    <a:pt x="528" y="0"/>
                    <a:pt x="527"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9" name="Freeform 22">
              <a:extLst>
                <a:ext uri="{FF2B5EF4-FFF2-40B4-BE49-F238E27FC236}">
                  <a16:creationId xmlns="" xmlns:a16="http://schemas.microsoft.com/office/drawing/2014/main" id="{E331CB01-74D0-4B3D-A933-CB861314E539}"/>
                </a:ext>
              </a:extLst>
            </p:cNvPr>
            <p:cNvSpPr/>
            <p:nvPr/>
          </p:nvSpPr>
          <p:spPr bwMode="auto">
            <a:xfrm>
              <a:off x="4292" y="788"/>
              <a:ext cx="54" cy="5"/>
            </a:xfrm>
            <a:custGeom>
              <a:avLst/>
              <a:gdLst>
                <a:gd name="T0" fmla="*/ 23 w 23"/>
                <a:gd name="T1" fmla="*/ 1 h 2"/>
                <a:gd name="T2" fmla="*/ 0 w 23"/>
                <a:gd name="T3" fmla="*/ 0 h 2"/>
                <a:gd name="T4" fmla="*/ 0 w 23"/>
                <a:gd name="T5" fmla="*/ 0 h 2"/>
                <a:gd name="T6" fmla="*/ 23 w 23"/>
                <a:gd name="T7" fmla="*/ 1 h 2"/>
                <a:gd name="T8" fmla="*/ 23 w 23"/>
                <a:gd name="T9" fmla="*/ 1 h 2"/>
              </a:gdLst>
              <a:ahLst/>
              <a:cxnLst>
                <a:cxn ang="0">
                  <a:pos x="T0" y="T1"/>
                </a:cxn>
                <a:cxn ang="0">
                  <a:pos x="T2" y="T3"/>
                </a:cxn>
                <a:cxn ang="0">
                  <a:pos x="T4" y="T5"/>
                </a:cxn>
                <a:cxn ang="0">
                  <a:pos x="T6" y="T7"/>
                </a:cxn>
                <a:cxn ang="0">
                  <a:pos x="T8" y="T9"/>
                </a:cxn>
              </a:cxnLst>
              <a:rect l="0" t="0" r="r" b="b"/>
              <a:pathLst>
                <a:path w="23" h="2">
                  <a:moveTo>
                    <a:pt x="23" y="1"/>
                  </a:moveTo>
                  <a:cubicBezTo>
                    <a:pt x="15" y="1"/>
                    <a:pt x="8" y="1"/>
                    <a:pt x="0" y="0"/>
                  </a:cubicBezTo>
                  <a:cubicBezTo>
                    <a:pt x="0" y="0"/>
                    <a:pt x="0" y="0"/>
                    <a:pt x="0" y="0"/>
                  </a:cubicBezTo>
                  <a:cubicBezTo>
                    <a:pt x="8" y="1"/>
                    <a:pt x="15" y="2"/>
                    <a:pt x="23" y="1"/>
                  </a:cubicBezTo>
                  <a:cubicBezTo>
                    <a:pt x="23" y="1"/>
                    <a:pt x="23" y="1"/>
                    <a:pt x="23"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0" name="Freeform 23">
              <a:extLst>
                <a:ext uri="{FF2B5EF4-FFF2-40B4-BE49-F238E27FC236}">
                  <a16:creationId xmlns="" xmlns:a16="http://schemas.microsoft.com/office/drawing/2014/main" id="{5BBC4AFF-E3F2-41BB-A0B4-C29DA74339B5}"/>
                </a:ext>
              </a:extLst>
            </p:cNvPr>
            <p:cNvSpPr/>
            <p:nvPr/>
          </p:nvSpPr>
          <p:spPr bwMode="auto">
            <a:xfrm>
              <a:off x="4389" y="769"/>
              <a:ext cx="612" cy="19"/>
            </a:xfrm>
            <a:custGeom>
              <a:avLst/>
              <a:gdLst>
                <a:gd name="T0" fmla="*/ 257 w 258"/>
                <a:gd name="T1" fmla="*/ 1 h 8"/>
                <a:gd name="T2" fmla="*/ 126 w 258"/>
                <a:gd name="T3" fmla="*/ 1 h 8"/>
                <a:gd name="T4" fmla="*/ 62 w 258"/>
                <a:gd name="T5" fmla="*/ 2 h 8"/>
                <a:gd name="T6" fmla="*/ 1 w 258"/>
                <a:gd name="T7" fmla="*/ 5 h 8"/>
                <a:gd name="T8" fmla="*/ 1 w 258"/>
                <a:gd name="T9" fmla="*/ 7 h 8"/>
                <a:gd name="T10" fmla="*/ 65 w 258"/>
                <a:gd name="T11" fmla="*/ 5 h 8"/>
                <a:gd name="T12" fmla="*/ 129 w 258"/>
                <a:gd name="T13" fmla="*/ 4 h 8"/>
                <a:gd name="T14" fmla="*/ 257 w 258"/>
                <a:gd name="T15" fmla="*/ 4 h 8"/>
                <a:gd name="T16" fmla="*/ 257 w 258"/>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8">
                  <a:moveTo>
                    <a:pt x="257" y="1"/>
                  </a:moveTo>
                  <a:cubicBezTo>
                    <a:pt x="213" y="0"/>
                    <a:pt x="170" y="0"/>
                    <a:pt x="126" y="1"/>
                  </a:cubicBezTo>
                  <a:cubicBezTo>
                    <a:pt x="105" y="1"/>
                    <a:pt x="83" y="2"/>
                    <a:pt x="62" y="2"/>
                  </a:cubicBezTo>
                  <a:cubicBezTo>
                    <a:pt x="42" y="3"/>
                    <a:pt x="21" y="2"/>
                    <a:pt x="1" y="5"/>
                  </a:cubicBezTo>
                  <a:cubicBezTo>
                    <a:pt x="0" y="5"/>
                    <a:pt x="0" y="7"/>
                    <a:pt x="1" y="7"/>
                  </a:cubicBezTo>
                  <a:cubicBezTo>
                    <a:pt x="22" y="8"/>
                    <a:pt x="44" y="5"/>
                    <a:pt x="65" y="5"/>
                  </a:cubicBezTo>
                  <a:cubicBezTo>
                    <a:pt x="87" y="4"/>
                    <a:pt x="108" y="4"/>
                    <a:pt x="129" y="4"/>
                  </a:cubicBezTo>
                  <a:cubicBezTo>
                    <a:pt x="172" y="3"/>
                    <a:pt x="214" y="4"/>
                    <a:pt x="257" y="4"/>
                  </a:cubicBezTo>
                  <a:cubicBezTo>
                    <a:pt x="258" y="4"/>
                    <a:pt x="258" y="1"/>
                    <a:pt x="25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1" name="Freeform 24">
              <a:extLst>
                <a:ext uri="{FF2B5EF4-FFF2-40B4-BE49-F238E27FC236}">
                  <a16:creationId xmlns="" xmlns:a16="http://schemas.microsoft.com/office/drawing/2014/main" id="{1F9C3DF2-DFED-4D0B-A314-057AC99EA8BE}"/>
                </a:ext>
              </a:extLst>
            </p:cNvPr>
            <p:cNvSpPr/>
            <p:nvPr/>
          </p:nvSpPr>
          <p:spPr bwMode="auto">
            <a:xfrm>
              <a:off x="3747" y="731"/>
              <a:ext cx="1258" cy="34"/>
            </a:xfrm>
            <a:custGeom>
              <a:avLst/>
              <a:gdLst>
                <a:gd name="T0" fmla="*/ 530 w 531"/>
                <a:gd name="T1" fmla="*/ 4 h 14"/>
                <a:gd name="T2" fmla="*/ 398 w 531"/>
                <a:gd name="T3" fmla="*/ 2 h 14"/>
                <a:gd name="T4" fmla="*/ 265 w 531"/>
                <a:gd name="T5" fmla="*/ 4 h 14"/>
                <a:gd name="T6" fmla="*/ 133 w 531"/>
                <a:gd name="T7" fmla="*/ 8 h 14"/>
                <a:gd name="T8" fmla="*/ 2 w 531"/>
                <a:gd name="T9" fmla="*/ 11 h 14"/>
                <a:gd name="T10" fmla="*/ 2 w 531"/>
                <a:gd name="T11" fmla="*/ 13 h 14"/>
                <a:gd name="T12" fmla="*/ 133 w 531"/>
                <a:gd name="T13" fmla="*/ 10 h 14"/>
                <a:gd name="T14" fmla="*/ 265 w 531"/>
                <a:gd name="T15" fmla="*/ 6 h 14"/>
                <a:gd name="T16" fmla="*/ 398 w 531"/>
                <a:gd name="T17" fmla="*/ 4 h 14"/>
                <a:gd name="T18" fmla="*/ 530 w 531"/>
                <a:gd name="T19" fmla="*/ 6 h 14"/>
                <a:gd name="T20" fmla="*/ 530 w 531"/>
                <a:gd name="T2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1" h="14">
                  <a:moveTo>
                    <a:pt x="530" y="4"/>
                  </a:moveTo>
                  <a:cubicBezTo>
                    <a:pt x="487" y="0"/>
                    <a:pt x="442" y="2"/>
                    <a:pt x="398" y="2"/>
                  </a:cubicBezTo>
                  <a:cubicBezTo>
                    <a:pt x="354" y="2"/>
                    <a:pt x="309" y="3"/>
                    <a:pt x="265" y="4"/>
                  </a:cubicBezTo>
                  <a:cubicBezTo>
                    <a:pt x="221" y="5"/>
                    <a:pt x="177" y="7"/>
                    <a:pt x="133" y="8"/>
                  </a:cubicBezTo>
                  <a:cubicBezTo>
                    <a:pt x="90" y="9"/>
                    <a:pt x="46" y="8"/>
                    <a:pt x="2" y="11"/>
                  </a:cubicBezTo>
                  <a:cubicBezTo>
                    <a:pt x="1" y="11"/>
                    <a:pt x="0" y="13"/>
                    <a:pt x="2" y="13"/>
                  </a:cubicBezTo>
                  <a:cubicBezTo>
                    <a:pt x="46" y="14"/>
                    <a:pt x="90" y="11"/>
                    <a:pt x="133" y="10"/>
                  </a:cubicBezTo>
                  <a:cubicBezTo>
                    <a:pt x="177" y="9"/>
                    <a:pt x="221" y="7"/>
                    <a:pt x="265" y="6"/>
                  </a:cubicBezTo>
                  <a:cubicBezTo>
                    <a:pt x="309" y="5"/>
                    <a:pt x="354" y="5"/>
                    <a:pt x="398" y="4"/>
                  </a:cubicBezTo>
                  <a:cubicBezTo>
                    <a:pt x="442" y="4"/>
                    <a:pt x="486" y="7"/>
                    <a:pt x="530" y="6"/>
                  </a:cubicBezTo>
                  <a:cubicBezTo>
                    <a:pt x="531" y="6"/>
                    <a:pt x="531" y="4"/>
                    <a:pt x="530"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2" name="Freeform 25">
              <a:extLst>
                <a:ext uri="{FF2B5EF4-FFF2-40B4-BE49-F238E27FC236}">
                  <a16:creationId xmlns="" xmlns:a16="http://schemas.microsoft.com/office/drawing/2014/main" id="{365753A1-B006-432D-BB4E-C7E483B56DC0}"/>
                </a:ext>
              </a:extLst>
            </p:cNvPr>
            <p:cNvSpPr/>
            <p:nvPr/>
          </p:nvSpPr>
          <p:spPr bwMode="auto">
            <a:xfrm>
              <a:off x="4581" y="352"/>
              <a:ext cx="133" cy="144"/>
            </a:xfrm>
            <a:custGeom>
              <a:avLst/>
              <a:gdLst>
                <a:gd name="T0" fmla="*/ 55 w 56"/>
                <a:gd name="T1" fmla="*/ 0 h 61"/>
                <a:gd name="T2" fmla="*/ 1 w 56"/>
                <a:gd name="T3" fmla="*/ 59 h 61"/>
                <a:gd name="T4" fmla="*/ 2 w 56"/>
                <a:gd name="T5" fmla="*/ 60 h 61"/>
                <a:gd name="T6" fmla="*/ 56 w 56"/>
                <a:gd name="T7" fmla="*/ 1 h 61"/>
                <a:gd name="T8" fmla="*/ 55 w 56"/>
                <a:gd name="T9" fmla="*/ 0 h 61"/>
              </a:gdLst>
              <a:ahLst/>
              <a:cxnLst>
                <a:cxn ang="0">
                  <a:pos x="T0" y="T1"/>
                </a:cxn>
                <a:cxn ang="0">
                  <a:pos x="T2" y="T3"/>
                </a:cxn>
                <a:cxn ang="0">
                  <a:pos x="T4" y="T5"/>
                </a:cxn>
                <a:cxn ang="0">
                  <a:pos x="T6" y="T7"/>
                </a:cxn>
                <a:cxn ang="0">
                  <a:pos x="T8" y="T9"/>
                </a:cxn>
              </a:cxnLst>
              <a:rect l="0" t="0" r="r" b="b"/>
              <a:pathLst>
                <a:path w="56" h="61">
                  <a:moveTo>
                    <a:pt x="55" y="0"/>
                  </a:moveTo>
                  <a:cubicBezTo>
                    <a:pt x="37" y="20"/>
                    <a:pt x="19" y="39"/>
                    <a:pt x="1" y="59"/>
                  </a:cubicBezTo>
                  <a:cubicBezTo>
                    <a:pt x="0" y="60"/>
                    <a:pt x="1" y="61"/>
                    <a:pt x="2" y="60"/>
                  </a:cubicBezTo>
                  <a:cubicBezTo>
                    <a:pt x="21" y="41"/>
                    <a:pt x="39" y="21"/>
                    <a:pt x="56" y="1"/>
                  </a:cubicBezTo>
                  <a:cubicBezTo>
                    <a:pt x="56" y="1"/>
                    <a:pt x="56" y="0"/>
                    <a:pt x="55"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3" name="Freeform 26">
              <a:extLst>
                <a:ext uri="{FF2B5EF4-FFF2-40B4-BE49-F238E27FC236}">
                  <a16:creationId xmlns="" xmlns:a16="http://schemas.microsoft.com/office/drawing/2014/main" id="{82B045CC-75F7-495C-A1D5-A4E036AFD455}"/>
                </a:ext>
              </a:extLst>
            </p:cNvPr>
            <p:cNvSpPr/>
            <p:nvPr/>
          </p:nvSpPr>
          <p:spPr bwMode="auto">
            <a:xfrm>
              <a:off x="4576" y="416"/>
              <a:ext cx="100" cy="116"/>
            </a:xfrm>
            <a:custGeom>
              <a:avLst/>
              <a:gdLst>
                <a:gd name="T0" fmla="*/ 41 w 42"/>
                <a:gd name="T1" fmla="*/ 1 h 49"/>
                <a:gd name="T2" fmla="*/ 16 w 42"/>
                <a:gd name="T3" fmla="*/ 28 h 49"/>
                <a:gd name="T4" fmla="*/ 0 w 42"/>
                <a:gd name="T5" fmla="*/ 48 h 49"/>
                <a:gd name="T6" fmla="*/ 1 w 42"/>
                <a:gd name="T7" fmla="*/ 48 h 49"/>
                <a:gd name="T8" fmla="*/ 22 w 42"/>
                <a:gd name="T9" fmla="*/ 24 h 49"/>
                <a:gd name="T10" fmla="*/ 42 w 42"/>
                <a:gd name="T11" fmla="*/ 1 h 49"/>
                <a:gd name="T12" fmla="*/ 41 w 42"/>
                <a:gd name="T13" fmla="*/ 1 h 49"/>
              </a:gdLst>
              <a:ahLst/>
              <a:cxnLst>
                <a:cxn ang="0">
                  <a:pos x="T0" y="T1"/>
                </a:cxn>
                <a:cxn ang="0">
                  <a:pos x="T2" y="T3"/>
                </a:cxn>
                <a:cxn ang="0">
                  <a:pos x="T4" y="T5"/>
                </a:cxn>
                <a:cxn ang="0">
                  <a:pos x="T6" y="T7"/>
                </a:cxn>
                <a:cxn ang="0">
                  <a:pos x="T8" y="T9"/>
                </a:cxn>
                <a:cxn ang="0">
                  <a:pos x="T10" y="T11"/>
                </a:cxn>
                <a:cxn ang="0">
                  <a:pos x="T12" y="T13"/>
                </a:cxn>
              </a:cxnLst>
              <a:rect l="0" t="0" r="r" b="b"/>
              <a:pathLst>
                <a:path w="42" h="49">
                  <a:moveTo>
                    <a:pt x="41" y="1"/>
                  </a:moveTo>
                  <a:cubicBezTo>
                    <a:pt x="33" y="10"/>
                    <a:pt x="24" y="19"/>
                    <a:pt x="16" y="28"/>
                  </a:cubicBezTo>
                  <a:cubicBezTo>
                    <a:pt x="10" y="34"/>
                    <a:pt x="3" y="40"/>
                    <a:pt x="0" y="48"/>
                  </a:cubicBezTo>
                  <a:cubicBezTo>
                    <a:pt x="0" y="49"/>
                    <a:pt x="1" y="49"/>
                    <a:pt x="1" y="48"/>
                  </a:cubicBezTo>
                  <a:cubicBezTo>
                    <a:pt x="5" y="39"/>
                    <a:pt x="15" y="31"/>
                    <a:pt x="22" y="24"/>
                  </a:cubicBezTo>
                  <a:cubicBezTo>
                    <a:pt x="29" y="16"/>
                    <a:pt x="35" y="9"/>
                    <a:pt x="42" y="1"/>
                  </a:cubicBezTo>
                  <a:cubicBezTo>
                    <a:pt x="42" y="1"/>
                    <a:pt x="42" y="0"/>
                    <a:pt x="41"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4" name="Freeform 27">
              <a:extLst>
                <a:ext uri="{FF2B5EF4-FFF2-40B4-BE49-F238E27FC236}">
                  <a16:creationId xmlns="" xmlns:a16="http://schemas.microsoft.com/office/drawing/2014/main" id="{7CAD798D-DEDA-48BC-BA88-923F89C6CB4E}"/>
                </a:ext>
              </a:extLst>
            </p:cNvPr>
            <p:cNvSpPr/>
            <p:nvPr/>
          </p:nvSpPr>
          <p:spPr bwMode="auto">
            <a:xfrm>
              <a:off x="4685" y="375"/>
              <a:ext cx="36" cy="36"/>
            </a:xfrm>
            <a:custGeom>
              <a:avLst/>
              <a:gdLst>
                <a:gd name="T0" fmla="*/ 14 w 15"/>
                <a:gd name="T1" fmla="*/ 0 h 15"/>
                <a:gd name="T2" fmla="*/ 7 w 15"/>
                <a:gd name="T3" fmla="*/ 6 h 15"/>
                <a:gd name="T4" fmla="*/ 0 w 15"/>
                <a:gd name="T5" fmla="*/ 14 h 15"/>
                <a:gd name="T6" fmla="*/ 1 w 15"/>
                <a:gd name="T7" fmla="*/ 15 h 15"/>
                <a:gd name="T8" fmla="*/ 9 w 15"/>
                <a:gd name="T9" fmla="*/ 8 h 15"/>
                <a:gd name="T10" fmla="*/ 15 w 15"/>
                <a:gd name="T11" fmla="*/ 1 h 15"/>
                <a:gd name="T12" fmla="*/ 1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14" y="0"/>
                  </a:moveTo>
                  <a:cubicBezTo>
                    <a:pt x="11" y="1"/>
                    <a:pt x="9" y="4"/>
                    <a:pt x="7" y="6"/>
                  </a:cubicBezTo>
                  <a:cubicBezTo>
                    <a:pt x="5" y="9"/>
                    <a:pt x="3" y="11"/>
                    <a:pt x="0" y="14"/>
                  </a:cubicBezTo>
                  <a:cubicBezTo>
                    <a:pt x="0" y="14"/>
                    <a:pt x="1" y="15"/>
                    <a:pt x="1" y="15"/>
                  </a:cubicBezTo>
                  <a:cubicBezTo>
                    <a:pt x="4" y="12"/>
                    <a:pt x="6" y="10"/>
                    <a:pt x="9" y="8"/>
                  </a:cubicBezTo>
                  <a:cubicBezTo>
                    <a:pt x="11" y="5"/>
                    <a:pt x="14" y="3"/>
                    <a:pt x="15" y="1"/>
                  </a:cubicBezTo>
                  <a:cubicBezTo>
                    <a:pt x="15" y="0"/>
                    <a:pt x="15" y="0"/>
                    <a:pt x="14"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5" name="Freeform 28">
              <a:extLst>
                <a:ext uri="{FF2B5EF4-FFF2-40B4-BE49-F238E27FC236}">
                  <a16:creationId xmlns="" xmlns:a16="http://schemas.microsoft.com/office/drawing/2014/main" id="{AC63FC25-E783-4887-901D-8D8B8C1CF33B}"/>
                </a:ext>
              </a:extLst>
            </p:cNvPr>
            <p:cNvSpPr/>
            <p:nvPr/>
          </p:nvSpPr>
          <p:spPr bwMode="auto">
            <a:xfrm>
              <a:off x="4671" y="435"/>
              <a:ext cx="55" cy="50"/>
            </a:xfrm>
            <a:custGeom>
              <a:avLst/>
              <a:gdLst>
                <a:gd name="T0" fmla="*/ 22 w 23"/>
                <a:gd name="T1" fmla="*/ 0 h 21"/>
                <a:gd name="T2" fmla="*/ 12 w 23"/>
                <a:gd name="T3" fmla="*/ 9 h 21"/>
                <a:gd name="T4" fmla="*/ 0 w 23"/>
                <a:gd name="T5" fmla="*/ 19 h 21"/>
                <a:gd name="T6" fmla="*/ 1 w 23"/>
                <a:gd name="T7" fmla="*/ 20 h 21"/>
                <a:gd name="T8" fmla="*/ 22 w 23"/>
                <a:gd name="T9" fmla="*/ 1 h 21"/>
                <a:gd name="T10" fmla="*/ 2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22" y="0"/>
                  </a:moveTo>
                  <a:cubicBezTo>
                    <a:pt x="18" y="3"/>
                    <a:pt x="15" y="6"/>
                    <a:pt x="12" y="9"/>
                  </a:cubicBezTo>
                  <a:cubicBezTo>
                    <a:pt x="8" y="13"/>
                    <a:pt x="4" y="16"/>
                    <a:pt x="0" y="19"/>
                  </a:cubicBezTo>
                  <a:cubicBezTo>
                    <a:pt x="0" y="20"/>
                    <a:pt x="1" y="21"/>
                    <a:pt x="1" y="20"/>
                  </a:cubicBezTo>
                  <a:cubicBezTo>
                    <a:pt x="9" y="15"/>
                    <a:pt x="17" y="9"/>
                    <a:pt x="22" y="1"/>
                  </a:cubicBezTo>
                  <a:cubicBezTo>
                    <a:pt x="23" y="1"/>
                    <a:pt x="22" y="0"/>
                    <a:pt x="22"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6" name="Freeform 29">
              <a:extLst>
                <a:ext uri="{FF2B5EF4-FFF2-40B4-BE49-F238E27FC236}">
                  <a16:creationId xmlns="" xmlns:a16="http://schemas.microsoft.com/office/drawing/2014/main" id="{96AB94CB-B896-43AC-AB65-5131322A65F8}"/>
                </a:ext>
              </a:extLst>
            </p:cNvPr>
            <p:cNvSpPr/>
            <p:nvPr/>
          </p:nvSpPr>
          <p:spPr bwMode="auto">
            <a:xfrm>
              <a:off x="3816" y="613"/>
              <a:ext cx="654" cy="38"/>
            </a:xfrm>
            <a:custGeom>
              <a:avLst/>
              <a:gdLst>
                <a:gd name="T0" fmla="*/ 275 w 276"/>
                <a:gd name="T1" fmla="*/ 16 h 16"/>
                <a:gd name="T2" fmla="*/ 0 w 276"/>
                <a:gd name="T3" fmla="*/ 0 h 16"/>
                <a:gd name="T4" fmla="*/ 0 w 276"/>
                <a:gd name="T5" fmla="*/ 1 h 16"/>
                <a:gd name="T6" fmla="*/ 275 w 276"/>
                <a:gd name="T7" fmla="*/ 16 h 16"/>
                <a:gd name="T8" fmla="*/ 275 w 276"/>
                <a:gd name="T9" fmla="*/ 16 h 16"/>
              </a:gdLst>
              <a:ahLst/>
              <a:cxnLst>
                <a:cxn ang="0">
                  <a:pos x="T0" y="T1"/>
                </a:cxn>
                <a:cxn ang="0">
                  <a:pos x="T2" y="T3"/>
                </a:cxn>
                <a:cxn ang="0">
                  <a:pos x="T4" y="T5"/>
                </a:cxn>
                <a:cxn ang="0">
                  <a:pos x="T6" y="T7"/>
                </a:cxn>
                <a:cxn ang="0">
                  <a:pos x="T8" y="T9"/>
                </a:cxn>
              </a:cxnLst>
              <a:rect l="0" t="0" r="r" b="b"/>
              <a:pathLst>
                <a:path w="276" h="16">
                  <a:moveTo>
                    <a:pt x="275" y="16"/>
                  </a:moveTo>
                  <a:cubicBezTo>
                    <a:pt x="184" y="11"/>
                    <a:pt x="92" y="5"/>
                    <a:pt x="0" y="0"/>
                  </a:cubicBezTo>
                  <a:cubicBezTo>
                    <a:pt x="0" y="0"/>
                    <a:pt x="0" y="1"/>
                    <a:pt x="0" y="1"/>
                  </a:cubicBezTo>
                  <a:cubicBezTo>
                    <a:pt x="91" y="11"/>
                    <a:pt x="184" y="16"/>
                    <a:pt x="275" y="16"/>
                  </a:cubicBezTo>
                  <a:cubicBezTo>
                    <a:pt x="276" y="16"/>
                    <a:pt x="276" y="16"/>
                    <a:pt x="275"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7" name="Freeform 30">
              <a:extLst>
                <a:ext uri="{FF2B5EF4-FFF2-40B4-BE49-F238E27FC236}">
                  <a16:creationId xmlns="" xmlns:a16="http://schemas.microsoft.com/office/drawing/2014/main" id="{8C66B92D-1701-4D1C-A01C-DBC5FFBAE2F7}"/>
                </a:ext>
              </a:extLst>
            </p:cNvPr>
            <p:cNvSpPr/>
            <p:nvPr/>
          </p:nvSpPr>
          <p:spPr bwMode="auto">
            <a:xfrm>
              <a:off x="3557" y="570"/>
              <a:ext cx="699" cy="45"/>
            </a:xfrm>
            <a:custGeom>
              <a:avLst/>
              <a:gdLst>
                <a:gd name="T0" fmla="*/ 294 w 295"/>
                <a:gd name="T1" fmla="*/ 16 h 19"/>
                <a:gd name="T2" fmla="*/ 227 w 295"/>
                <a:gd name="T3" fmla="*/ 12 h 19"/>
                <a:gd name="T4" fmla="*/ 151 w 295"/>
                <a:gd name="T5" fmla="*/ 8 h 19"/>
                <a:gd name="T6" fmla="*/ 1 w 295"/>
                <a:gd name="T7" fmla="*/ 0 h 19"/>
                <a:gd name="T8" fmla="*/ 1 w 295"/>
                <a:gd name="T9" fmla="*/ 2 h 19"/>
                <a:gd name="T10" fmla="*/ 148 w 295"/>
                <a:gd name="T11" fmla="*/ 10 h 19"/>
                <a:gd name="T12" fmla="*/ 221 w 295"/>
                <a:gd name="T13" fmla="*/ 14 h 19"/>
                <a:gd name="T14" fmla="*/ 294 w 295"/>
                <a:gd name="T15" fmla="*/ 18 h 19"/>
                <a:gd name="T16" fmla="*/ 294 w 295"/>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9">
                  <a:moveTo>
                    <a:pt x="294" y="16"/>
                  </a:moveTo>
                  <a:cubicBezTo>
                    <a:pt x="272" y="13"/>
                    <a:pt x="249" y="13"/>
                    <a:pt x="227" y="12"/>
                  </a:cubicBezTo>
                  <a:cubicBezTo>
                    <a:pt x="202" y="11"/>
                    <a:pt x="176" y="9"/>
                    <a:pt x="151" y="8"/>
                  </a:cubicBezTo>
                  <a:cubicBezTo>
                    <a:pt x="101" y="5"/>
                    <a:pt x="51" y="2"/>
                    <a:pt x="1" y="0"/>
                  </a:cubicBezTo>
                  <a:cubicBezTo>
                    <a:pt x="0" y="0"/>
                    <a:pt x="0" y="2"/>
                    <a:pt x="1" y="2"/>
                  </a:cubicBezTo>
                  <a:cubicBezTo>
                    <a:pt x="50" y="6"/>
                    <a:pt x="99" y="8"/>
                    <a:pt x="148" y="10"/>
                  </a:cubicBezTo>
                  <a:cubicBezTo>
                    <a:pt x="172" y="12"/>
                    <a:pt x="196" y="13"/>
                    <a:pt x="221" y="14"/>
                  </a:cubicBezTo>
                  <a:cubicBezTo>
                    <a:pt x="245" y="16"/>
                    <a:pt x="270" y="19"/>
                    <a:pt x="294" y="18"/>
                  </a:cubicBezTo>
                  <a:cubicBezTo>
                    <a:pt x="295" y="18"/>
                    <a:pt x="295" y="16"/>
                    <a:pt x="294"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8" name="Freeform 31">
              <a:extLst>
                <a:ext uri="{FF2B5EF4-FFF2-40B4-BE49-F238E27FC236}">
                  <a16:creationId xmlns="" xmlns:a16="http://schemas.microsoft.com/office/drawing/2014/main" id="{DE39E396-F96F-45FA-B69E-0D795FAC13CD}"/>
                </a:ext>
              </a:extLst>
            </p:cNvPr>
            <p:cNvSpPr/>
            <p:nvPr/>
          </p:nvSpPr>
          <p:spPr bwMode="auto">
            <a:xfrm>
              <a:off x="3560" y="527"/>
              <a:ext cx="779" cy="48"/>
            </a:xfrm>
            <a:custGeom>
              <a:avLst/>
              <a:gdLst>
                <a:gd name="T0" fmla="*/ 328 w 329"/>
                <a:gd name="T1" fmla="*/ 18 h 20"/>
                <a:gd name="T2" fmla="*/ 170 w 329"/>
                <a:gd name="T3" fmla="*/ 11 h 20"/>
                <a:gd name="T4" fmla="*/ 1 w 329"/>
                <a:gd name="T5" fmla="*/ 0 h 20"/>
                <a:gd name="T6" fmla="*/ 1 w 329"/>
                <a:gd name="T7" fmla="*/ 1 h 20"/>
                <a:gd name="T8" fmla="*/ 164 w 329"/>
                <a:gd name="T9" fmla="*/ 13 h 20"/>
                <a:gd name="T10" fmla="*/ 327 w 329"/>
                <a:gd name="T11" fmla="*/ 20 h 20"/>
                <a:gd name="T12" fmla="*/ 328 w 32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329" h="20">
                  <a:moveTo>
                    <a:pt x="328" y="18"/>
                  </a:moveTo>
                  <a:cubicBezTo>
                    <a:pt x="276" y="9"/>
                    <a:pt x="223" y="10"/>
                    <a:pt x="170" y="11"/>
                  </a:cubicBezTo>
                  <a:cubicBezTo>
                    <a:pt x="113" y="13"/>
                    <a:pt x="58" y="5"/>
                    <a:pt x="1" y="0"/>
                  </a:cubicBezTo>
                  <a:cubicBezTo>
                    <a:pt x="0" y="0"/>
                    <a:pt x="0" y="1"/>
                    <a:pt x="1" y="1"/>
                  </a:cubicBezTo>
                  <a:cubicBezTo>
                    <a:pt x="55" y="9"/>
                    <a:pt x="110" y="13"/>
                    <a:pt x="164" y="13"/>
                  </a:cubicBezTo>
                  <a:cubicBezTo>
                    <a:pt x="219" y="12"/>
                    <a:pt x="273" y="15"/>
                    <a:pt x="327" y="20"/>
                  </a:cubicBezTo>
                  <a:cubicBezTo>
                    <a:pt x="328" y="20"/>
                    <a:pt x="329" y="18"/>
                    <a:pt x="328" y="1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9" name="Freeform 32">
              <a:extLst>
                <a:ext uri="{FF2B5EF4-FFF2-40B4-BE49-F238E27FC236}">
                  <a16:creationId xmlns="" xmlns:a16="http://schemas.microsoft.com/office/drawing/2014/main" id="{B40983DD-67E3-49C6-8252-0C552CBCF19F}"/>
                </a:ext>
              </a:extLst>
            </p:cNvPr>
            <p:cNvSpPr/>
            <p:nvPr/>
          </p:nvSpPr>
          <p:spPr bwMode="auto">
            <a:xfrm>
              <a:off x="4368" y="570"/>
              <a:ext cx="194" cy="14"/>
            </a:xfrm>
            <a:custGeom>
              <a:avLst/>
              <a:gdLst>
                <a:gd name="T0" fmla="*/ 81 w 82"/>
                <a:gd name="T1" fmla="*/ 1 h 6"/>
                <a:gd name="T2" fmla="*/ 1 w 82"/>
                <a:gd name="T3" fmla="*/ 0 h 6"/>
                <a:gd name="T4" fmla="*/ 1 w 82"/>
                <a:gd name="T5" fmla="*/ 1 h 6"/>
                <a:gd name="T6" fmla="*/ 81 w 82"/>
                <a:gd name="T7" fmla="*/ 2 h 6"/>
                <a:gd name="T8" fmla="*/ 81 w 82"/>
                <a:gd name="T9" fmla="*/ 1 h 6"/>
              </a:gdLst>
              <a:ahLst/>
              <a:cxnLst>
                <a:cxn ang="0">
                  <a:pos x="T0" y="T1"/>
                </a:cxn>
                <a:cxn ang="0">
                  <a:pos x="T2" y="T3"/>
                </a:cxn>
                <a:cxn ang="0">
                  <a:pos x="T4" y="T5"/>
                </a:cxn>
                <a:cxn ang="0">
                  <a:pos x="T6" y="T7"/>
                </a:cxn>
                <a:cxn ang="0">
                  <a:pos x="T8" y="T9"/>
                </a:cxn>
              </a:cxnLst>
              <a:rect l="0" t="0" r="r" b="b"/>
              <a:pathLst>
                <a:path w="82" h="6">
                  <a:moveTo>
                    <a:pt x="81" y="1"/>
                  </a:moveTo>
                  <a:cubicBezTo>
                    <a:pt x="54" y="2"/>
                    <a:pt x="28" y="3"/>
                    <a:pt x="1" y="0"/>
                  </a:cubicBezTo>
                  <a:cubicBezTo>
                    <a:pt x="0" y="0"/>
                    <a:pt x="0" y="1"/>
                    <a:pt x="1" y="1"/>
                  </a:cubicBezTo>
                  <a:cubicBezTo>
                    <a:pt x="28" y="6"/>
                    <a:pt x="54" y="5"/>
                    <a:pt x="81" y="2"/>
                  </a:cubicBezTo>
                  <a:cubicBezTo>
                    <a:pt x="81" y="2"/>
                    <a:pt x="82" y="1"/>
                    <a:pt x="81"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0" name="Freeform 33">
              <a:extLst>
                <a:ext uri="{FF2B5EF4-FFF2-40B4-BE49-F238E27FC236}">
                  <a16:creationId xmlns="" xmlns:a16="http://schemas.microsoft.com/office/drawing/2014/main" id="{9ABF5F13-A7FF-447C-AB1A-27F108834193}"/>
                </a:ext>
              </a:extLst>
            </p:cNvPr>
            <p:cNvSpPr/>
            <p:nvPr/>
          </p:nvSpPr>
          <p:spPr bwMode="auto">
            <a:xfrm>
              <a:off x="3865" y="523"/>
              <a:ext cx="555" cy="23"/>
            </a:xfrm>
            <a:custGeom>
              <a:avLst/>
              <a:gdLst>
                <a:gd name="T0" fmla="*/ 234 w 234"/>
                <a:gd name="T1" fmla="*/ 9 h 10"/>
                <a:gd name="T2" fmla="*/ 1 w 234"/>
                <a:gd name="T3" fmla="*/ 0 h 10"/>
                <a:gd name="T4" fmla="*/ 1 w 234"/>
                <a:gd name="T5" fmla="*/ 1 h 10"/>
                <a:gd name="T6" fmla="*/ 234 w 234"/>
                <a:gd name="T7" fmla="*/ 10 h 10"/>
                <a:gd name="T8" fmla="*/ 234 w 234"/>
                <a:gd name="T9" fmla="*/ 9 h 10"/>
              </a:gdLst>
              <a:ahLst/>
              <a:cxnLst>
                <a:cxn ang="0">
                  <a:pos x="T0" y="T1"/>
                </a:cxn>
                <a:cxn ang="0">
                  <a:pos x="T2" y="T3"/>
                </a:cxn>
                <a:cxn ang="0">
                  <a:pos x="T4" y="T5"/>
                </a:cxn>
                <a:cxn ang="0">
                  <a:pos x="T6" y="T7"/>
                </a:cxn>
                <a:cxn ang="0">
                  <a:pos x="T8" y="T9"/>
                </a:cxn>
              </a:cxnLst>
              <a:rect l="0" t="0" r="r" b="b"/>
              <a:pathLst>
                <a:path w="234" h="10">
                  <a:moveTo>
                    <a:pt x="234" y="9"/>
                  </a:moveTo>
                  <a:cubicBezTo>
                    <a:pt x="157" y="3"/>
                    <a:pt x="78" y="0"/>
                    <a:pt x="1" y="0"/>
                  </a:cubicBezTo>
                  <a:cubicBezTo>
                    <a:pt x="0" y="0"/>
                    <a:pt x="0" y="1"/>
                    <a:pt x="1" y="1"/>
                  </a:cubicBezTo>
                  <a:cubicBezTo>
                    <a:pt x="78" y="6"/>
                    <a:pt x="157" y="10"/>
                    <a:pt x="234" y="10"/>
                  </a:cubicBezTo>
                  <a:cubicBezTo>
                    <a:pt x="234" y="10"/>
                    <a:pt x="234" y="9"/>
                    <a:pt x="234" y="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1" name="Freeform 34">
              <a:extLst>
                <a:ext uri="{FF2B5EF4-FFF2-40B4-BE49-F238E27FC236}">
                  <a16:creationId xmlns="" xmlns:a16="http://schemas.microsoft.com/office/drawing/2014/main" id="{AF649CB5-4F4D-43A5-B90A-1635E9DC1045}"/>
                </a:ext>
              </a:extLst>
            </p:cNvPr>
            <p:cNvSpPr/>
            <p:nvPr/>
          </p:nvSpPr>
          <p:spPr bwMode="auto">
            <a:xfrm>
              <a:off x="4439" y="546"/>
              <a:ext cx="7" cy="5"/>
            </a:xfrm>
            <a:custGeom>
              <a:avLst/>
              <a:gdLst>
                <a:gd name="T0" fmla="*/ 3 w 3"/>
                <a:gd name="T1" fmla="*/ 1 h 2"/>
                <a:gd name="T2" fmla="*/ 0 w 3"/>
                <a:gd name="T3" fmla="*/ 0 h 2"/>
                <a:gd name="T4" fmla="*/ 0 w 3"/>
                <a:gd name="T5" fmla="*/ 0 h 2"/>
                <a:gd name="T6" fmla="*/ 3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1"/>
                    <a:pt x="1" y="1"/>
                    <a:pt x="0" y="0"/>
                  </a:cubicBezTo>
                  <a:cubicBezTo>
                    <a:pt x="0" y="0"/>
                    <a:pt x="0" y="0"/>
                    <a:pt x="0" y="0"/>
                  </a:cubicBezTo>
                  <a:cubicBezTo>
                    <a:pt x="1" y="1"/>
                    <a:pt x="2" y="1"/>
                    <a:pt x="3" y="2"/>
                  </a:cubicBezTo>
                  <a:cubicBezTo>
                    <a:pt x="3" y="2"/>
                    <a:pt x="3" y="1"/>
                    <a:pt x="3"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2" name="Freeform 35">
              <a:extLst>
                <a:ext uri="{FF2B5EF4-FFF2-40B4-BE49-F238E27FC236}">
                  <a16:creationId xmlns="" xmlns:a16="http://schemas.microsoft.com/office/drawing/2014/main" id="{784E5C6C-2B4C-4910-B024-E19B3F6F3463}"/>
                </a:ext>
              </a:extLst>
            </p:cNvPr>
            <p:cNvSpPr/>
            <p:nvPr/>
          </p:nvSpPr>
          <p:spPr bwMode="auto">
            <a:xfrm>
              <a:off x="3567" y="385"/>
              <a:ext cx="232" cy="24"/>
            </a:xfrm>
            <a:custGeom>
              <a:avLst/>
              <a:gdLst>
                <a:gd name="T0" fmla="*/ 97 w 98"/>
                <a:gd name="T1" fmla="*/ 9 h 10"/>
                <a:gd name="T2" fmla="*/ 0 w 98"/>
                <a:gd name="T3" fmla="*/ 0 h 10"/>
                <a:gd name="T4" fmla="*/ 0 w 98"/>
                <a:gd name="T5" fmla="*/ 1 h 10"/>
                <a:gd name="T6" fmla="*/ 97 w 98"/>
                <a:gd name="T7" fmla="*/ 10 h 10"/>
                <a:gd name="T8" fmla="*/ 97 w 98"/>
                <a:gd name="T9" fmla="*/ 9 h 10"/>
              </a:gdLst>
              <a:ahLst/>
              <a:cxnLst>
                <a:cxn ang="0">
                  <a:pos x="T0" y="T1"/>
                </a:cxn>
                <a:cxn ang="0">
                  <a:pos x="T2" y="T3"/>
                </a:cxn>
                <a:cxn ang="0">
                  <a:pos x="T4" y="T5"/>
                </a:cxn>
                <a:cxn ang="0">
                  <a:pos x="T6" y="T7"/>
                </a:cxn>
                <a:cxn ang="0">
                  <a:pos x="T8" y="T9"/>
                </a:cxn>
              </a:cxnLst>
              <a:rect l="0" t="0" r="r" b="b"/>
              <a:pathLst>
                <a:path w="98" h="10">
                  <a:moveTo>
                    <a:pt x="97" y="9"/>
                  </a:moveTo>
                  <a:cubicBezTo>
                    <a:pt x="65" y="4"/>
                    <a:pt x="33" y="1"/>
                    <a:pt x="0" y="0"/>
                  </a:cubicBezTo>
                  <a:cubicBezTo>
                    <a:pt x="0" y="0"/>
                    <a:pt x="0" y="1"/>
                    <a:pt x="0" y="1"/>
                  </a:cubicBezTo>
                  <a:cubicBezTo>
                    <a:pt x="33" y="3"/>
                    <a:pt x="65" y="6"/>
                    <a:pt x="97" y="10"/>
                  </a:cubicBezTo>
                  <a:cubicBezTo>
                    <a:pt x="98" y="10"/>
                    <a:pt x="98" y="9"/>
                    <a:pt x="97" y="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3" name="Freeform 36">
              <a:extLst>
                <a:ext uri="{FF2B5EF4-FFF2-40B4-BE49-F238E27FC236}">
                  <a16:creationId xmlns="" xmlns:a16="http://schemas.microsoft.com/office/drawing/2014/main" id="{7044FEEE-FDE2-493B-868D-C6A1BD36D281}"/>
                </a:ext>
              </a:extLst>
            </p:cNvPr>
            <p:cNvSpPr/>
            <p:nvPr/>
          </p:nvSpPr>
          <p:spPr bwMode="auto">
            <a:xfrm>
              <a:off x="3827" y="409"/>
              <a:ext cx="747" cy="49"/>
            </a:xfrm>
            <a:custGeom>
              <a:avLst/>
              <a:gdLst>
                <a:gd name="T0" fmla="*/ 315 w 315"/>
                <a:gd name="T1" fmla="*/ 20 h 21"/>
                <a:gd name="T2" fmla="*/ 160 w 315"/>
                <a:gd name="T3" fmla="*/ 7 h 21"/>
                <a:gd name="T4" fmla="*/ 0 w 315"/>
                <a:gd name="T5" fmla="*/ 0 h 21"/>
                <a:gd name="T6" fmla="*/ 0 w 315"/>
                <a:gd name="T7" fmla="*/ 0 h 21"/>
                <a:gd name="T8" fmla="*/ 157 w 315"/>
                <a:gd name="T9" fmla="*/ 9 h 21"/>
                <a:gd name="T10" fmla="*/ 315 w 315"/>
                <a:gd name="T11" fmla="*/ 21 h 21"/>
                <a:gd name="T12" fmla="*/ 315 w 315"/>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315" h="21">
                  <a:moveTo>
                    <a:pt x="315" y="20"/>
                  </a:moveTo>
                  <a:cubicBezTo>
                    <a:pt x="265" y="11"/>
                    <a:pt x="211" y="10"/>
                    <a:pt x="160" y="7"/>
                  </a:cubicBezTo>
                  <a:cubicBezTo>
                    <a:pt x="107" y="3"/>
                    <a:pt x="53" y="1"/>
                    <a:pt x="0" y="0"/>
                  </a:cubicBezTo>
                  <a:cubicBezTo>
                    <a:pt x="0" y="0"/>
                    <a:pt x="0" y="0"/>
                    <a:pt x="0" y="0"/>
                  </a:cubicBezTo>
                  <a:cubicBezTo>
                    <a:pt x="52" y="3"/>
                    <a:pt x="105" y="6"/>
                    <a:pt x="157" y="9"/>
                  </a:cubicBezTo>
                  <a:cubicBezTo>
                    <a:pt x="210" y="12"/>
                    <a:pt x="262" y="21"/>
                    <a:pt x="315" y="21"/>
                  </a:cubicBezTo>
                  <a:cubicBezTo>
                    <a:pt x="315" y="21"/>
                    <a:pt x="315" y="21"/>
                    <a:pt x="315" y="2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grpSp>
      <p:grpSp>
        <p:nvGrpSpPr>
          <p:cNvPr id="44" name="Group 4">
            <a:extLst>
              <a:ext uri="{FF2B5EF4-FFF2-40B4-BE49-F238E27FC236}">
                <a16:creationId xmlns="" xmlns:a16="http://schemas.microsoft.com/office/drawing/2014/main" id="{A99EC87B-648B-478D-89BD-F67A0D36934A}"/>
              </a:ext>
            </a:extLst>
          </p:cNvPr>
          <p:cNvGrpSpPr>
            <a:grpSpLocks noChangeAspect="1"/>
          </p:cNvGrpSpPr>
          <p:nvPr userDrawn="1"/>
        </p:nvGrpSpPr>
        <p:grpSpPr bwMode="auto">
          <a:xfrm flipH="1">
            <a:off x="4931593" y="2280054"/>
            <a:ext cx="826363" cy="453191"/>
            <a:chOff x="3326" y="771"/>
            <a:chExt cx="2348" cy="954"/>
          </a:xfrm>
          <a:solidFill>
            <a:srgbClr val="004C9D"/>
          </a:solidFill>
        </p:grpSpPr>
        <p:sp>
          <p:nvSpPr>
            <p:cNvPr id="45" name="Freeform 5">
              <a:extLst>
                <a:ext uri="{FF2B5EF4-FFF2-40B4-BE49-F238E27FC236}">
                  <a16:creationId xmlns="" xmlns:a16="http://schemas.microsoft.com/office/drawing/2014/main" id="{6DC3A7C4-52D9-4F83-A8CF-E2CBCC265588}"/>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46" name="Freeform 6">
              <a:extLst>
                <a:ext uri="{FF2B5EF4-FFF2-40B4-BE49-F238E27FC236}">
                  <a16:creationId xmlns="" xmlns:a16="http://schemas.microsoft.com/office/drawing/2014/main" id="{4893364D-7B72-46E4-94A4-DC8866F47495}"/>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47" name="Freeform 7">
              <a:extLst>
                <a:ext uri="{FF2B5EF4-FFF2-40B4-BE49-F238E27FC236}">
                  <a16:creationId xmlns="" xmlns:a16="http://schemas.microsoft.com/office/drawing/2014/main" id="{36F286FA-1BAE-4B73-818B-513BD196AB4F}"/>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48" name="Freeform 8">
              <a:extLst>
                <a:ext uri="{FF2B5EF4-FFF2-40B4-BE49-F238E27FC236}">
                  <a16:creationId xmlns="" xmlns:a16="http://schemas.microsoft.com/office/drawing/2014/main" id="{EC975DDA-4044-4377-B796-EF77DBEFB17C}"/>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49" name="Freeform 9">
              <a:extLst>
                <a:ext uri="{FF2B5EF4-FFF2-40B4-BE49-F238E27FC236}">
                  <a16:creationId xmlns="" xmlns:a16="http://schemas.microsoft.com/office/drawing/2014/main" id="{FFE17B73-2644-43B5-9D11-763160CBCDC2}"/>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0" name="Freeform 10">
              <a:extLst>
                <a:ext uri="{FF2B5EF4-FFF2-40B4-BE49-F238E27FC236}">
                  <a16:creationId xmlns="" xmlns:a16="http://schemas.microsoft.com/office/drawing/2014/main" id="{8CC76187-4E30-4D30-8DA6-6427301AE7F6}"/>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1" name="Freeform 11">
              <a:extLst>
                <a:ext uri="{FF2B5EF4-FFF2-40B4-BE49-F238E27FC236}">
                  <a16:creationId xmlns="" xmlns:a16="http://schemas.microsoft.com/office/drawing/2014/main" id="{82981D45-4275-4438-817C-5A67D7798FAD}"/>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2" name="Freeform 12">
              <a:extLst>
                <a:ext uri="{FF2B5EF4-FFF2-40B4-BE49-F238E27FC236}">
                  <a16:creationId xmlns="" xmlns:a16="http://schemas.microsoft.com/office/drawing/2014/main" id="{B5A83C67-C99D-478B-9A3B-2F2F99ABE8BA}"/>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3" name="Freeform 13">
              <a:extLst>
                <a:ext uri="{FF2B5EF4-FFF2-40B4-BE49-F238E27FC236}">
                  <a16:creationId xmlns="" xmlns:a16="http://schemas.microsoft.com/office/drawing/2014/main" id="{DA4F604E-2D06-44CA-AACF-D37CCE0AF4E4}"/>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4" name="Freeform 14">
              <a:extLst>
                <a:ext uri="{FF2B5EF4-FFF2-40B4-BE49-F238E27FC236}">
                  <a16:creationId xmlns="" xmlns:a16="http://schemas.microsoft.com/office/drawing/2014/main" id="{5000F6F6-CB84-4EC5-B3C1-C9F6266FD543}"/>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5" name="Freeform 15">
              <a:extLst>
                <a:ext uri="{FF2B5EF4-FFF2-40B4-BE49-F238E27FC236}">
                  <a16:creationId xmlns="" xmlns:a16="http://schemas.microsoft.com/office/drawing/2014/main" id="{8FF87B3E-247C-4900-9132-F7F5C3BF7319}"/>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6" name="Freeform 16">
              <a:extLst>
                <a:ext uri="{FF2B5EF4-FFF2-40B4-BE49-F238E27FC236}">
                  <a16:creationId xmlns="" xmlns:a16="http://schemas.microsoft.com/office/drawing/2014/main" id="{80D5A1A1-CD1D-4F65-B050-ACE9E139DEBE}"/>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7" name="Freeform 17">
              <a:extLst>
                <a:ext uri="{FF2B5EF4-FFF2-40B4-BE49-F238E27FC236}">
                  <a16:creationId xmlns="" xmlns:a16="http://schemas.microsoft.com/office/drawing/2014/main" id="{575CB2F7-4FA1-42E8-B088-F2C0046699E3}"/>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8" name="Freeform 18">
              <a:extLst>
                <a:ext uri="{FF2B5EF4-FFF2-40B4-BE49-F238E27FC236}">
                  <a16:creationId xmlns="" xmlns:a16="http://schemas.microsoft.com/office/drawing/2014/main" id="{EE16B424-E75E-46DC-BBCE-40F77CFFE0F4}"/>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9" name="Freeform 19">
              <a:extLst>
                <a:ext uri="{FF2B5EF4-FFF2-40B4-BE49-F238E27FC236}">
                  <a16:creationId xmlns="" xmlns:a16="http://schemas.microsoft.com/office/drawing/2014/main" id="{95AE3F02-B37C-484B-85F2-09B14ABCF7EB}"/>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0" name="Freeform 20">
              <a:extLst>
                <a:ext uri="{FF2B5EF4-FFF2-40B4-BE49-F238E27FC236}">
                  <a16:creationId xmlns="" xmlns:a16="http://schemas.microsoft.com/office/drawing/2014/main" id="{212AC15B-37A8-411E-BC45-40B716C0BCE6}"/>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1" name="Freeform 21">
              <a:extLst>
                <a:ext uri="{FF2B5EF4-FFF2-40B4-BE49-F238E27FC236}">
                  <a16:creationId xmlns="" xmlns:a16="http://schemas.microsoft.com/office/drawing/2014/main" id="{5F5844CB-D713-4C7C-845D-89751C5E7B85}"/>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2" name="Freeform 22">
              <a:extLst>
                <a:ext uri="{FF2B5EF4-FFF2-40B4-BE49-F238E27FC236}">
                  <a16:creationId xmlns="" xmlns:a16="http://schemas.microsoft.com/office/drawing/2014/main" id="{77663B7E-4F3A-4F4B-8809-04CF97C410E7}"/>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3" name="Freeform 23">
              <a:extLst>
                <a:ext uri="{FF2B5EF4-FFF2-40B4-BE49-F238E27FC236}">
                  <a16:creationId xmlns="" xmlns:a16="http://schemas.microsoft.com/office/drawing/2014/main" id="{C6388665-D7A2-4FA1-B85E-4DF92E6E8FFA}"/>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4" name="Freeform 24">
              <a:extLst>
                <a:ext uri="{FF2B5EF4-FFF2-40B4-BE49-F238E27FC236}">
                  <a16:creationId xmlns="" xmlns:a16="http://schemas.microsoft.com/office/drawing/2014/main" id="{152C2402-955A-4C7E-AED6-18B004F9E00F}"/>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5" name="Freeform 25">
              <a:extLst>
                <a:ext uri="{FF2B5EF4-FFF2-40B4-BE49-F238E27FC236}">
                  <a16:creationId xmlns="" xmlns:a16="http://schemas.microsoft.com/office/drawing/2014/main" id="{24C0A374-26AD-4954-AB83-305AACEBC318}"/>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6" name="Freeform 26">
              <a:extLst>
                <a:ext uri="{FF2B5EF4-FFF2-40B4-BE49-F238E27FC236}">
                  <a16:creationId xmlns="" xmlns:a16="http://schemas.microsoft.com/office/drawing/2014/main" id="{B4E74122-E982-47D7-9BFD-128A8C01C1C4}"/>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7" name="Freeform 27">
              <a:extLst>
                <a:ext uri="{FF2B5EF4-FFF2-40B4-BE49-F238E27FC236}">
                  <a16:creationId xmlns="" xmlns:a16="http://schemas.microsoft.com/office/drawing/2014/main" id="{B1A156F9-51F3-4BAD-B501-7044AB50436C}"/>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8" name="Freeform 28">
              <a:extLst>
                <a:ext uri="{FF2B5EF4-FFF2-40B4-BE49-F238E27FC236}">
                  <a16:creationId xmlns="" xmlns:a16="http://schemas.microsoft.com/office/drawing/2014/main" id="{08245C96-42C0-44FE-8462-D78C51A893B2}"/>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9" name="Freeform 29">
              <a:extLst>
                <a:ext uri="{FF2B5EF4-FFF2-40B4-BE49-F238E27FC236}">
                  <a16:creationId xmlns="" xmlns:a16="http://schemas.microsoft.com/office/drawing/2014/main" id="{4F35E77D-48D5-4821-88F2-E5E6BCD82F34}"/>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0" name="Freeform 30">
              <a:extLst>
                <a:ext uri="{FF2B5EF4-FFF2-40B4-BE49-F238E27FC236}">
                  <a16:creationId xmlns="" xmlns:a16="http://schemas.microsoft.com/office/drawing/2014/main" id="{D606EA82-963B-4F3E-8D7A-56D9C09BC0A5}"/>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1" name="Freeform 31">
              <a:extLst>
                <a:ext uri="{FF2B5EF4-FFF2-40B4-BE49-F238E27FC236}">
                  <a16:creationId xmlns="" xmlns:a16="http://schemas.microsoft.com/office/drawing/2014/main" id="{C957895A-8C56-40F2-BCD9-E2BFC40B1DFB}"/>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2" name="Freeform 32">
              <a:extLst>
                <a:ext uri="{FF2B5EF4-FFF2-40B4-BE49-F238E27FC236}">
                  <a16:creationId xmlns="" xmlns:a16="http://schemas.microsoft.com/office/drawing/2014/main" id="{A786F247-5D0E-456C-A4DB-CD0223D35F4F}"/>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3" name="Freeform 33">
              <a:extLst>
                <a:ext uri="{FF2B5EF4-FFF2-40B4-BE49-F238E27FC236}">
                  <a16:creationId xmlns="" xmlns:a16="http://schemas.microsoft.com/office/drawing/2014/main" id="{3AC54AC4-0B7F-4813-852A-A0A92C58A9E4}"/>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4" name="Freeform 34">
              <a:extLst>
                <a:ext uri="{FF2B5EF4-FFF2-40B4-BE49-F238E27FC236}">
                  <a16:creationId xmlns="" xmlns:a16="http://schemas.microsoft.com/office/drawing/2014/main" id="{B1BFAC49-535D-42EB-8F0A-800083CD07A1}"/>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5" name="Freeform 35">
              <a:extLst>
                <a:ext uri="{FF2B5EF4-FFF2-40B4-BE49-F238E27FC236}">
                  <a16:creationId xmlns="" xmlns:a16="http://schemas.microsoft.com/office/drawing/2014/main" id="{07356BE2-AEBF-4D6F-9497-BCBE75217C59}"/>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6" name="Freeform 36">
              <a:extLst>
                <a:ext uri="{FF2B5EF4-FFF2-40B4-BE49-F238E27FC236}">
                  <a16:creationId xmlns="" xmlns:a16="http://schemas.microsoft.com/office/drawing/2014/main" id="{4ACF1743-91C9-4F6B-84F4-A607E122DBA5}"/>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7" name="Freeform 37">
              <a:extLst>
                <a:ext uri="{FF2B5EF4-FFF2-40B4-BE49-F238E27FC236}">
                  <a16:creationId xmlns="" xmlns:a16="http://schemas.microsoft.com/office/drawing/2014/main" id="{1AE6B1C7-E6BE-4132-8A1A-295FFC1F547D}"/>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8" name="Freeform 38">
              <a:extLst>
                <a:ext uri="{FF2B5EF4-FFF2-40B4-BE49-F238E27FC236}">
                  <a16:creationId xmlns="" xmlns:a16="http://schemas.microsoft.com/office/drawing/2014/main" id="{5DF4972A-A5BB-433B-8A56-E36D7F8A5053}"/>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9" name="Freeform 39">
              <a:extLst>
                <a:ext uri="{FF2B5EF4-FFF2-40B4-BE49-F238E27FC236}">
                  <a16:creationId xmlns="" xmlns:a16="http://schemas.microsoft.com/office/drawing/2014/main" id="{C01A1180-F6A9-4393-9F3B-BFC0BCF4FC07}"/>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0" name="Freeform 40">
              <a:extLst>
                <a:ext uri="{FF2B5EF4-FFF2-40B4-BE49-F238E27FC236}">
                  <a16:creationId xmlns="" xmlns:a16="http://schemas.microsoft.com/office/drawing/2014/main" id="{6369364E-5BB9-4B37-AD8B-55B61B7A3AE4}"/>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1" name="Freeform 41">
              <a:extLst>
                <a:ext uri="{FF2B5EF4-FFF2-40B4-BE49-F238E27FC236}">
                  <a16:creationId xmlns="" xmlns:a16="http://schemas.microsoft.com/office/drawing/2014/main" id="{C006B60A-1D0E-442D-97B6-5019338FDD17}"/>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2" name="Freeform 42">
              <a:extLst>
                <a:ext uri="{FF2B5EF4-FFF2-40B4-BE49-F238E27FC236}">
                  <a16:creationId xmlns="" xmlns:a16="http://schemas.microsoft.com/office/drawing/2014/main" id="{72082013-05D4-4CE0-AAF0-E5AB555D0C05}"/>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3" name="Freeform 43">
              <a:extLst>
                <a:ext uri="{FF2B5EF4-FFF2-40B4-BE49-F238E27FC236}">
                  <a16:creationId xmlns="" xmlns:a16="http://schemas.microsoft.com/office/drawing/2014/main" id="{FAD1595F-4CFB-4728-8180-F3FB73DC1FE9}"/>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4" name="Freeform 44">
              <a:extLst>
                <a:ext uri="{FF2B5EF4-FFF2-40B4-BE49-F238E27FC236}">
                  <a16:creationId xmlns="" xmlns:a16="http://schemas.microsoft.com/office/drawing/2014/main" id="{2FC6F5D9-F5C8-4E60-B290-541B001613D7}"/>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5" name="Freeform 45">
              <a:extLst>
                <a:ext uri="{FF2B5EF4-FFF2-40B4-BE49-F238E27FC236}">
                  <a16:creationId xmlns="" xmlns:a16="http://schemas.microsoft.com/office/drawing/2014/main" id="{2C856BAD-C49B-4A4A-95D2-405C94FF2704}"/>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86" name="文本框 85">
            <a:extLst>
              <a:ext uri="{FF2B5EF4-FFF2-40B4-BE49-F238E27FC236}">
                <a16:creationId xmlns="" xmlns:a16="http://schemas.microsoft.com/office/drawing/2014/main" id="{B1B50A1B-ABAC-48D9-8781-CF308775581D}"/>
              </a:ext>
            </a:extLst>
          </p:cNvPr>
          <p:cNvSpPr txBox="1"/>
          <p:nvPr userDrawn="1"/>
        </p:nvSpPr>
        <p:spPr>
          <a:xfrm>
            <a:off x="5171445" y="2324171"/>
            <a:ext cx="548679" cy="400110"/>
          </a:xfrm>
          <a:prstGeom prst="rect">
            <a:avLst/>
          </a:prstGeom>
          <a:noFill/>
          <a:ln>
            <a:solidFill>
              <a:srgbClr val="FF85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05</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87" name="Group 4">
            <a:extLst>
              <a:ext uri="{FF2B5EF4-FFF2-40B4-BE49-F238E27FC236}">
                <a16:creationId xmlns="" xmlns:a16="http://schemas.microsoft.com/office/drawing/2014/main" id="{1A9C7124-6749-4072-9307-1E9036E1D19A}"/>
              </a:ext>
            </a:extLst>
          </p:cNvPr>
          <p:cNvGrpSpPr>
            <a:grpSpLocks noChangeAspect="1"/>
          </p:cNvGrpSpPr>
          <p:nvPr userDrawn="1"/>
        </p:nvGrpSpPr>
        <p:grpSpPr bwMode="auto">
          <a:xfrm flipH="1">
            <a:off x="4931593" y="2983001"/>
            <a:ext cx="826363" cy="453191"/>
            <a:chOff x="3326" y="771"/>
            <a:chExt cx="2348" cy="954"/>
          </a:xfrm>
          <a:solidFill>
            <a:srgbClr val="004C9D"/>
          </a:solidFill>
        </p:grpSpPr>
        <p:sp>
          <p:nvSpPr>
            <p:cNvPr id="88" name="Freeform 5">
              <a:extLst>
                <a:ext uri="{FF2B5EF4-FFF2-40B4-BE49-F238E27FC236}">
                  <a16:creationId xmlns="" xmlns:a16="http://schemas.microsoft.com/office/drawing/2014/main" id="{E7D34227-0732-4CB0-B881-34C0B1959507}"/>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9" name="Freeform 6">
              <a:extLst>
                <a:ext uri="{FF2B5EF4-FFF2-40B4-BE49-F238E27FC236}">
                  <a16:creationId xmlns="" xmlns:a16="http://schemas.microsoft.com/office/drawing/2014/main" id="{DF37D68E-B1E0-4E52-A447-3FBEB23CB050}"/>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0" name="Freeform 7">
              <a:extLst>
                <a:ext uri="{FF2B5EF4-FFF2-40B4-BE49-F238E27FC236}">
                  <a16:creationId xmlns="" xmlns:a16="http://schemas.microsoft.com/office/drawing/2014/main" id="{5400302F-77B3-4775-8318-B2FBA24A140C}"/>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1" name="Freeform 8">
              <a:extLst>
                <a:ext uri="{FF2B5EF4-FFF2-40B4-BE49-F238E27FC236}">
                  <a16:creationId xmlns="" xmlns:a16="http://schemas.microsoft.com/office/drawing/2014/main" id="{001703DB-C2A7-46C0-B778-D7CEFA5DDEAD}"/>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2" name="Freeform 9">
              <a:extLst>
                <a:ext uri="{FF2B5EF4-FFF2-40B4-BE49-F238E27FC236}">
                  <a16:creationId xmlns="" xmlns:a16="http://schemas.microsoft.com/office/drawing/2014/main" id="{3520B49E-D155-416B-8B1C-4B6084CAFFD3}"/>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3" name="Freeform 10">
              <a:extLst>
                <a:ext uri="{FF2B5EF4-FFF2-40B4-BE49-F238E27FC236}">
                  <a16:creationId xmlns="" xmlns:a16="http://schemas.microsoft.com/office/drawing/2014/main" id="{BF28B353-1BE3-4C24-9278-1D9A58A7C329}"/>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4" name="Freeform 11">
              <a:extLst>
                <a:ext uri="{FF2B5EF4-FFF2-40B4-BE49-F238E27FC236}">
                  <a16:creationId xmlns="" xmlns:a16="http://schemas.microsoft.com/office/drawing/2014/main" id="{AAFF8A96-D460-4D50-AE23-476C7F9144F4}"/>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5" name="Freeform 12">
              <a:extLst>
                <a:ext uri="{FF2B5EF4-FFF2-40B4-BE49-F238E27FC236}">
                  <a16:creationId xmlns="" xmlns:a16="http://schemas.microsoft.com/office/drawing/2014/main" id="{87C5A425-2B40-443A-9304-51BA8A39DB54}"/>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6" name="Freeform 13">
              <a:extLst>
                <a:ext uri="{FF2B5EF4-FFF2-40B4-BE49-F238E27FC236}">
                  <a16:creationId xmlns="" xmlns:a16="http://schemas.microsoft.com/office/drawing/2014/main" id="{B865089F-3572-47F0-A479-292BCE4FC34D}"/>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7" name="Freeform 14">
              <a:extLst>
                <a:ext uri="{FF2B5EF4-FFF2-40B4-BE49-F238E27FC236}">
                  <a16:creationId xmlns="" xmlns:a16="http://schemas.microsoft.com/office/drawing/2014/main" id="{BA2B150A-8C49-43B7-B894-B3F83CFA1DE4}"/>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8" name="Freeform 15">
              <a:extLst>
                <a:ext uri="{FF2B5EF4-FFF2-40B4-BE49-F238E27FC236}">
                  <a16:creationId xmlns="" xmlns:a16="http://schemas.microsoft.com/office/drawing/2014/main" id="{37CE5AEC-7919-435F-9D92-58A309F03484}"/>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9" name="Freeform 16">
              <a:extLst>
                <a:ext uri="{FF2B5EF4-FFF2-40B4-BE49-F238E27FC236}">
                  <a16:creationId xmlns="" xmlns:a16="http://schemas.microsoft.com/office/drawing/2014/main" id="{CA677CB8-6D09-40A6-AA9F-DA827ECAAE8A}"/>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0" name="Freeform 17">
              <a:extLst>
                <a:ext uri="{FF2B5EF4-FFF2-40B4-BE49-F238E27FC236}">
                  <a16:creationId xmlns="" xmlns:a16="http://schemas.microsoft.com/office/drawing/2014/main" id="{4B93FA7E-6964-4CE3-91D1-E0ECC47F11F2}"/>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1" name="Freeform 18">
              <a:extLst>
                <a:ext uri="{FF2B5EF4-FFF2-40B4-BE49-F238E27FC236}">
                  <a16:creationId xmlns="" xmlns:a16="http://schemas.microsoft.com/office/drawing/2014/main" id="{1E58E4B1-6789-44F4-BFD7-4D9A24C00ECE}"/>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2" name="Freeform 19">
              <a:extLst>
                <a:ext uri="{FF2B5EF4-FFF2-40B4-BE49-F238E27FC236}">
                  <a16:creationId xmlns="" xmlns:a16="http://schemas.microsoft.com/office/drawing/2014/main" id="{C7C65895-8CA2-456A-A0C8-C5911C4915E6}"/>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3" name="Freeform 20">
              <a:extLst>
                <a:ext uri="{FF2B5EF4-FFF2-40B4-BE49-F238E27FC236}">
                  <a16:creationId xmlns="" xmlns:a16="http://schemas.microsoft.com/office/drawing/2014/main" id="{98FF41A9-B1DD-413D-AA70-322CA4CEACA7}"/>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4" name="Freeform 21">
              <a:extLst>
                <a:ext uri="{FF2B5EF4-FFF2-40B4-BE49-F238E27FC236}">
                  <a16:creationId xmlns="" xmlns:a16="http://schemas.microsoft.com/office/drawing/2014/main" id="{6103CEAC-605C-4161-8724-2C4BFC775E9B}"/>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5" name="Freeform 22">
              <a:extLst>
                <a:ext uri="{FF2B5EF4-FFF2-40B4-BE49-F238E27FC236}">
                  <a16:creationId xmlns="" xmlns:a16="http://schemas.microsoft.com/office/drawing/2014/main" id="{0006898D-A2C6-4466-8D44-6909C54D23D9}"/>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6" name="Freeform 23">
              <a:extLst>
                <a:ext uri="{FF2B5EF4-FFF2-40B4-BE49-F238E27FC236}">
                  <a16:creationId xmlns="" xmlns:a16="http://schemas.microsoft.com/office/drawing/2014/main" id="{EEDA16AA-DE98-4E71-BA9E-DCF60599166C}"/>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7" name="Freeform 24">
              <a:extLst>
                <a:ext uri="{FF2B5EF4-FFF2-40B4-BE49-F238E27FC236}">
                  <a16:creationId xmlns="" xmlns:a16="http://schemas.microsoft.com/office/drawing/2014/main" id="{92BCE82E-5D40-42B2-BE1F-E45AE1DF68BD}"/>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8" name="Freeform 25">
              <a:extLst>
                <a:ext uri="{FF2B5EF4-FFF2-40B4-BE49-F238E27FC236}">
                  <a16:creationId xmlns="" xmlns:a16="http://schemas.microsoft.com/office/drawing/2014/main" id="{475E4499-6EA3-4918-A863-5EFD6E18B8C2}"/>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9" name="Freeform 26">
              <a:extLst>
                <a:ext uri="{FF2B5EF4-FFF2-40B4-BE49-F238E27FC236}">
                  <a16:creationId xmlns="" xmlns:a16="http://schemas.microsoft.com/office/drawing/2014/main" id="{C1A8E4F9-4A46-4708-B773-B36FCB5D44E7}"/>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0" name="Freeform 27">
              <a:extLst>
                <a:ext uri="{FF2B5EF4-FFF2-40B4-BE49-F238E27FC236}">
                  <a16:creationId xmlns="" xmlns:a16="http://schemas.microsoft.com/office/drawing/2014/main" id="{F644A401-305C-4C9C-8E16-1F3B964A5A44}"/>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1" name="Freeform 28">
              <a:extLst>
                <a:ext uri="{FF2B5EF4-FFF2-40B4-BE49-F238E27FC236}">
                  <a16:creationId xmlns="" xmlns:a16="http://schemas.microsoft.com/office/drawing/2014/main" id="{B881E0EE-1A18-460B-837A-DC55DD8CCE24}"/>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2" name="Freeform 29">
              <a:extLst>
                <a:ext uri="{FF2B5EF4-FFF2-40B4-BE49-F238E27FC236}">
                  <a16:creationId xmlns="" xmlns:a16="http://schemas.microsoft.com/office/drawing/2014/main" id="{131A043B-0179-4791-8DAE-D48E9FF0EEE2}"/>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3" name="Freeform 30">
              <a:extLst>
                <a:ext uri="{FF2B5EF4-FFF2-40B4-BE49-F238E27FC236}">
                  <a16:creationId xmlns="" xmlns:a16="http://schemas.microsoft.com/office/drawing/2014/main" id="{82CCDD3F-A8D4-401B-98D4-DD97BBCCE484}"/>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4" name="Freeform 31">
              <a:extLst>
                <a:ext uri="{FF2B5EF4-FFF2-40B4-BE49-F238E27FC236}">
                  <a16:creationId xmlns="" xmlns:a16="http://schemas.microsoft.com/office/drawing/2014/main" id="{5F8BA7B8-425E-4D5B-86D3-CCD201284B49}"/>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5" name="Freeform 32">
              <a:extLst>
                <a:ext uri="{FF2B5EF4-FFF2-40B4-BE49-F238E27FC236}">
                  <a16:creationId xmlns="" xmlns:a16="http://schemas.microsoft.com/office/drawing/2014/main" id="{38F947F1-44E2-4E63-88CB-2F32C7ECE9D1}"/>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6" name="Freeform 33">
              <a:extLst>
                <a:ext uri="{FF2B5EF4-FFF2-40B4-BE49-F238E27FC236}">
                  <a16:creationId xmlns="" xmlns:a16="http://schemas.microsoft.com/office/drawing/2014/main" id="{3646944A-3F79-4AC4-8212-2152E201C3AA}"/>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7" name="Freeform 34">
              <a:extLst>
                <a:ext uri="{FF2B5EF4-FFF2-40B4-BE49-F238E27FC236}">
                  <a16:creationId xmlns="" xmlns:a16="http://schemas.microsoft.com/office/drawing/2014/main" id="{B5D62380-3BDD-4E1C-BB83-F79C82A95D92}"/>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8" name="Freeform 35">
              <a:extLst>
                <a:ext uri="{FF2B5EF4-FFF2-40B4-BE49-F238E27FC236}">
                  <a16:creationId xmlns="" xmlns:a16="http://schemas.microsoft.com/office/drawing/2014/main" id="{65CCB828-74EF-4A2C-A261-9F059E3E981D}"/>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9" name="Freeform 36">
              <a:extLst>
                <a:ext uri="{FF2B5EF4-FFF2-40B4-BE49-F238E27FC236}">
                  <a16:creationId xmlns="" xmlns:a16="http://schemas.microsoft.com/office/drawing/2014/main" id="{FE176554-EE67-42C1-897B-16E5A1E18440}"/>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0" name="Freeform 37">
              <a:extLst>
                <a:ext uri="{FF2B5EF4-FFF2-40B4-BE49-F238E27FC236}">
                  <a16:creationId xmlns="" xmlns:a16="http://schemas.microsoft.com/office/drawing/2014/main" id="{AF11692B-E1E3-4326-8E02-82B8F50F81C3}"/>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1" name="Freeform 38">
              <a:extLst>
                <a:ext uri="{FF2B5EF4-FFF2-40B4-BE49-F238E27FC236}">
                  <a16:creationId xmlns="" xmlns:a16="http://schemas.microsoft.com/office/drawing/2014/main" id="{4CC6F5F5-D5A3-4B9D-9274-884ED88A80BA}"/>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2" name="Freeform 39">
              <a:extLst>
                <a:ext uri="{FF2B5EF4-FFF2-40B4-BE49-F238E27FC236}">
                  <a16:creationId xmlns="" xmlns:a16="http://schemas.microsoft.com/office/drawing/2014/main" id="{D04CC2D0-0186-4013-BC38-E04A7FCFED06}"/>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3" name="Freeform 40">
              <a:extLst>
                <a:ext uri="{FF2B5EF4-FFF2-40B4-BE49-F238E27FC236}">
                  <a16:creationId xmlns="" xmlns:a16="http://schemas.microsoft.com/office/drawing/2014/main" id="{EAE7FAEA-D438-4CE2-8990-491A6A0875A2}"/>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4" name="Freeform 41">
              <a:extLst>
                <a:ext uri="{FF2B5EF4-FFF2-40B4-BE49-F238E27FC236}">
                  <a16:creationId xmlns="" xmlns:a16="http://schemas.microsoft.com/office/drawing/2014/main" id="{BD6CBF84-B6BC-4A2C-9D06-024FA70B6339}"/>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5" name="Freeform 42">
              <a:extLst>
                <a:ext uri="{FF2B5EF4-FFF2-40B4-BE49-F238E27FC236}">
                  <a16:creationId xmlns="" xmlns:a16="http://schemas.microsoft.com/office/drawing/2014/main" id="{CB5856A0-8BA9-4E27-8FBC-31057D7B5A37}"/>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6" name="Freeform 43">
              <a:extLst>
                <a:ext uri="{FF2B5EF4-FFF2-40B4-BE49-F238E27FC236}">
                  <a16:creationId xmlns="" xmlns:a16="http://schemas.microsoft.com/office/drawing/2014/main" id="{06A75297-4CD8-4793-9E5D-6E432B97E9C6}"/>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7" name="Freeform 44">
              <a:extLst>
                <a:ext uri="{FF2B5EF4-FFF2-40B4-BE49-F238E27FC236}">
                  <a16:creationId xmlns="" xmlns:a16="http://schemas.microsoft.com/office/drawing/2014/main" id="{F145F0BD-27CD-44C6-9554-7254246DE6C9}"/>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8" name="Freeform 45">
              <a:extLst>
                <a:ext uri="{FF2B5EF4-FFF2-40B4-BE49-F238E27FC236}">
                  <a16:creationId xmlns="" xmlns:a16="http://schemas.microsoft.com/office/drawing/2014/main" id="{39589917-2263-4997-B3F8-D2B38B3F5306}"/>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129" name="文本框 128">
            <a:extLst>
              <a:ext uri="{FF2B5EF4-FFF2-40B4-BE49-F238E27FC236}">
                <a16:creationId xmlns="" xmlns:a16="http://schemas.microsoft.com/office/drawing/2014/main" id="{49839018-A15E-4CB5-91D5-041D47ED383F}"/>
              </a:ext>
            </a:extLst>
          </p:cNvPr>
          <p:cNvSpPr txBox="1"/>
          <p:nvPr userDrawn="1"/>
        </p:nvSpPr>
        <p:spPr>
          <a:xfrm>
            <a:off x="5171445" y="3026695"/>
            <a:ext cx="548679" cy="400110"/>
          </a:xfrm>
          <a:prstGeom prst="rect">
            <a:avLst/>
          </a:prstGeom>
          <a:noFill/>
          <a:ln>
            <a:solidFill>
              <a:srgbClr val="FF85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06</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130" name="Group 4">
            <a:extLst>
              <a:ext uri="{FF2B5EF4-FFF2-40B4-BE49-F238E27FC236}">
                <a16:creationId xmlns="" xmlns:a16="http://schemas.microsoft.com/office/drawing/2014/main" id="{B0CF97CF-2B68-4030-8095-2E4741C7DFAD}"/>
              </a:ext>
            </a:extLst>
          </p:cNvPr>
          <p:cNvGrpSpPr>
            <a:grpSpLocks noChangeAspect="1"/>
          </p:cNvGrpSpPr>
          <p:nvPr userDrawn="1"/>
        </p:nvGrpSpPr>
        <p:grpSpPr bwMode="auto">
          <a:xfrm flipH="1">
            <a:off x="4931593" y="3685949"/>
            <a:ext cx="826363" cy="453191"/>
            <a:chOff x="3326" y="771"/>
            <a:chExt cx="2348" cy="954"/>
          </a:xfrm>
          <a:solidFill>
            <a:srgbClr val="004C9D"/>
          </a:solidFill>
        </p:grpSpPr>
        <p:sp>
          <p:nvSpPr>
            <p:cNvPr id="131" name="Freeform 5">
              <a:extLst>
                <a:ext uri="{FF2B5EF4-FFF2-40B4-BE49-F238E27FC236}">
                  <a16:creationId xmlns="" xmlns:a16="http://schemas.microsoft.com/office/drawing/2014/main" id="{56A96BBF-FDD9-4628-956D-AA92AAC64C7D}"/>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2" name="Freeform 6">
              <a:extLst>
                <a:ext uri="{FF2B5EF4-FFF2-40B4-BE49-F238E27FC236}">
                  <a16:creationId xmlns="" xmlns:a16="http://schemas.microsoft.com/office/drawing/2014/main" id="{05D2B8C3-D093-450B-865D-F9ECD620823F}"/>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3" name="Freeform 7">
              <a:extLst>
                <a:ext uri="{FF2B5EF4-FFF2-40B4-BE49-F238E27FC236}">
                  <a16:creationId xmlns="" xmlns:a16="http://schemas.microsoft.com/office/drawing/2014/main" id="{1AC37925-5894-45DB-A81F-A55E402F379C}"/>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4" name="Freeform 8">
              <a:extLst>
                <a:ext uri="{FF2B5EF4-FFF2-40B4-BE49-F238E27FC236}">
                  <a16:creationId xmlns="" xmlns:a16="http://schemas.microsoft.com/office/drawing/2014/main" id="{8A5C9F0F-7138-40DA-89EE-7176FDF42DF2}"/>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5" name="Freeform 9">
              <a:extLst>
                <a:ext uri="{FF2B5EF4-FFF2-40B4-BE49-F238E27FC236}">
                  <a16:creationId xmlns="" xmlns:a16="http://schemas.microsoft.com/office/drawing/2014/main" id="{C38765A0-2F71-4762-BD75-049530C817CE}"/>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6" name="Freeform 10">
              <a:extLst>
                <a:ext uri="{FF2B5EF4-FFF2-40B4-BE49-F238E27FC236}">
                  <a16:creationId xmlns="" xmlns:a16="http://schemas.microsoft.com/office/drawing/2014/main" id="{5B00E563-A023-43C4-B079-AB7DD79A4580}"/>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7" name="Freeform 11">
              <a:extLst>
                <a:ext uri="{FF2B5EF4-FFF2-40B4-BE49-F238E27FC236}">
                  <a16:creationId xmlns="" xmlns:a16="http://schemas.microsoft.com/office/drawing/2014/main" id="{32A8E84E-4F7E-45F0-AD97-F2D6B54D6C4F}"/>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8" name="Freeform 12">
              <a:extLst>
                <a:ext uri="{FF2B5EF4-FFF2-40B4-BE49-F238E27FC236}">
                  <a16:creationId xmlns="" xmlns:a16="http://schemas.microsoft.com/office/drawing/2014/main" id="{EB097058-2947-4F28-A317-40BD1DFB24DC}"/>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9" name="Freeform 13">
              <a:extLst>
                <a:ext uri="{FF2B5EF4-FFF2-40B4-BE49-F238E27FC236}">
                  <a16:creationId xmlns="" xmlns:a16="http://schemas.microsoft.com/office/drawing/2014/main" id="{0E161902-EAA4-40F5-88A1-A4F48E0348C3}"/>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0" name="Freeform 14">
              <a:extLst>
                <a:ext uri="{FF2B5EF4-FFF2-40B4-BE49-F238E27FC236}">
                  <a16:creationId xmlns="" xmlns:a16="http://schemas.microsoft.com/office/drawing/2014/main" id="{9EB3F1EA-A82E-442B-8B0D-7C67F930979C}"/>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1" name="Freeform 15">
              <a:extLst>
                <a:ext uri="{FF2B5EF4-FFF2-40B4-BE49-F238E27FC236}">
                  <a16:creationId xmlns="" xmlns:a16="http://schemas.microsoft.com/office/drawing/2014/main" id="{610B9809-951E-4563-BF81-D035B6317730}"/>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2" name="Freeform 16">
              <a:extLst>
                <a:ext uri="{FF2B5EF4-FFF2-40B4-BE49-F238E27FC236}">
                  <a16:creationId xmlns="" xmlns:a16="http://schemas.microsoft.com/office/drawing/2014/main" id="{91190303-4BCB-43CC-BE8D-9203F88599AC}"/>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3" name="Freeform 17">
              <a:extLst>
                <a:ext uri="{FF2B5EF4-FFF2-40B4-BE49-F238E27FC236}">
                  <a16:creationId xmlns="" xmlns:a16="http://schemas.microsoft.com/office/drawing/2014/main" id="{56C7EB8D-7A9B-4885-BB09-40ACE5311FD4}"/>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4" name="Freeform 18">
              <a:extLst>
                <a:ext uri="{FF2B5EF4-FFF2-40B4-BE49-F238E27FC236}">
                  <a16:creationId xmlns="" xmlns:a16="http://schemas.microsoft.com/office/drawing/2014/main" id="{76F3962B-528D-436B-A753-E7D832A0553A}"/>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5" name="Freeform 19">
              <a:extLst>
                <a:ext uri="{FF2B5EF4-FFF2-40B4-BE49-F238E27FC236}">
                  <a16:creationId xmlns="" xmlns:a16="http://schemas.microsoft.com/office/drawing/2014/main" id="{8D1DF632-38B6-474C-868B-94B19417EB7E}"/>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6" name="Freeform 20">
              <a:extLst>
                <a:ext uri="{FF2B5EF4-FFF2-40B4-BE49-F238E27FC236}">
                  <a16:creationId xmlns="" xmlns:a16="http://schemas.microsoft.com/office/drawing/2014/main" id="{D2D70660-86D0-4826-8A68-5B07F42C2CE3}"/>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7" name="Freeform 21">
              <a:extLst>
                <a:ext uri="{FF2B5EF4-FFF2-40B4-BE49-F238E27FC236}">
                  <a16:creationId xmlns="" xmlns:a16="http://schemas.microsoft.com/office/drawing/2014/main" id="{5CB1F7B1-217F-470C-B472-4A045513223C}"/>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8" name="Freeform 22">
              <a:extLst>
                <a:ext uri="{FF2B5EF4-FFF2-40B4-BE49-F238E27FC236}">
                  <a16:creationId xmlns="" xmlns:a16="http://schemas.microsoft.com/office/drawing/2014/main" id="{212E457D-7A3B-4137-BDB7-487968B04D75}"/>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9" name="Freeform 23">
              <a:extLst>
                <a:ext uri="{FF2B5EF4-FFF2-40B4-BE49-F238E27FC236}">
                  <a16:creationId xmlns="" xmlns:a16="http://schemas.microsoft.com/office/drawing/2014/main" id="{8B0536DC-4858-4432-9FF4-4864616FC9E0}"/>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0" name="Freeform 24">
              <a:extLst>
                <a:ext uri="{FF2B5EF4-FFF2-40B4-BE49-F238E27FC236}">
                  <a16:creationId xmlns="" xmlns:a16="http://schemas.microsoft.com/office/drawing/2014/main" id="{39FA070B-C6CC-4037-8750-11CDD963EBF2}"/>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1" name="Freeform 25">
              <a:extLst>
                <a:ext uri="{FF2B5EF4-FFF2-40B4-BE49-F238E27FC236}">
                  <a16:creationId xmlns="" xmlns:a16="http://schemas.microsoft.com/office/drawing/2014/main" id="{CD7DCFD5-27DC-44DC-8B34-4599779CFF7A}"/>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2" name="Freeform 26">
              <a:extLst>
                <a:ext uri="{FF2B5EF4-FFF2-40B4-BE49-F238E27FC236}">
                  <a16:creationId xmlns="" xmlns:a16="http://schemas.microsoft.com/office/drawing/2014/main" id="{75F2BF9C-4866-4E17-B794-7422CDAAEEBF}"/>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3" name="Freeform 27">
              <a:extLst>
                <a:ext uri="{FF2B5EF4-FFF2-40B4-BE49-F238E27FC236}">
                  <a16:creationId xmlns="" xmlns:a16="http://schemas.microsoft.com/office/drawing/2014/main" id="{5B077386-5C74-49B2-B2F0-ECA125BAC766}"/>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4" name="Freeform 28">
              <a:extLst>
                <a:ext uri="{FF2B5EF4-FFF2-40B4-BE49-F238E27FC236}">
                  <a16:creationId xmlns="" xmlns:a16="http://schemas.microsoft.com/office/drawing/2014/main" id="{DA3ED2D8-FCD0-49C7-AC31-F1DD6E72F5A4}"/>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5" name="Freeform 29">
              <a:extLst>
                <a:ext uri="{FF2B5EF4-FFF2-40B4-BE49-F238E27FC236}">
                  <a16:creationId xmlns="" xmlns:a16="http://schemas.microsoft.com/office/drawing/2014/main" id="{81C54AEA-69D1-41E2-8264-2D977EA687DE}"/>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6" name="Freeform 30">
              <a:extLst>
                <a:ext uri="{FF2B5EF4-FFF2-40B4-BE49-F238E27FC236}">
                  <a16:creationId xmlns="" xmlns:a16="http://schemas.microsoft.com/office/drawing/2014/main" id="{909B72B6-000B-45BB-B1BF-9A6163046EE1}"/>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7" name="Freeform 31">
              <a:extLst>
                <a:ext uri="{FF2B5EF4-FFF2-40B4-BE49-F238E27FC236}">
                  <a16:creationId xmlns="" xmlns:a16="http://schemas.microsoft.com/office/drawing/2014/main" id="{2772924E-4585-4742-9350-0A6EF967B022}"/>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8" name="Freeform 32">
              <a:extLst>
                <a:ext uri="{FF2B5EF4-FFF2-40B4-BE49-F238E27FC236}">
                  <a16:creationId xmlns="" xmlns:a16="http://schemas.microsoft.com/office/drawing/2014/main" id="{BBA67F65-96BC-49E6-9168-EFB6E3BBD5F4}"/>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9" name="Freeform 33">
              <a:extLst>
                <a:ext uri="{FF2B5EF4-FFF2-40B4-BE49-F238E27FC236}">
                  <a16:creationId xmlns="" xmlns:a16="http://schemas.microsoft.com/office/drawing/2014/main" id="{84BD3C45-BA69-4341-BA01-DB4EC0885ACA}"/>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0" name="Freeform 34">
              <a:extLst>
                <a:ext uri="{FF2B5EF4-FFF2-40B4-BE49-F238E27FC236}">
                  <a16:creationId xmlns="" xmlns:a16="http://schemas.microsoft.com/office/drawing/2014/main" id="{2A6167D9-C9C7-43FD-B8BD-48CD60A94494}"/>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1" name="Freeform 35">
              <a:extLst>
                <a:ext uri="{FF2B5EF4-FFF2-40B4-BE49-F238E27FC236}">
                  <a16:creationId xmlns="" xmlns:a16="http://schemas.microsoft.com/office/drawing/2014/main" id="{8A33AB01-04D6-4E07-8023-52F7683411CA}"/>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2" name="Freeform 36">
              <a:extLst>
                <a:ext uri="{FF2B5EF4-FFF2-40B4-BE49-F238E27FC236}">
                  <a16:creationId xmlns="" xmlns:a16="http://schemas.microsoft.com/office/drawing/2014/main" id="{A283B9DC-9124-455A-95D9-1948C3F16840}"/>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3" name="Freeform 37">
              <a:extLst>
                <a:ext uri="{FF2B5EF4-FFF2-40B4-BE49-F238E27FC236}">
                  <a16:creationId xmlns="" xmlns:a16="http://schemas.microsoft.com/office/drawing/2014/main" id="{DC2E0CEE-2E77-4CE0-9D51-3D66D4E4B67C}"/>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4" name="Freeform 38">
              <a:extLst>
                <a:ext uri="{FF2B5EF4-FFF2-40B4-BE49-F238E27FC236}">
                  <a16:creationId xmlns="" xmlns:a16="http://schemas.microsoft.com/office/drawing/2014/main" id="{53550B15-3B90-42BE-BE61-FAD5E69E2874}"/>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5" name="Freeform 39">
              <a:extLst>
                <a:ext uri="{FF2B5EF4-FFF2-40B4-BE49-F238E27FC236}">
                  <a16:creationId xmlns="" xmlns:a16="http://schemas.microsoft.com/office/drawing/2014/main" id="{CD725388-C8FB-419F-B7F6-0868EA76DC9F}"/>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6" name="Freeform 40">
              <a:extLst>
                <a:ext uri="{FF2B5EF4-FFF2-40B4-BE49-F238E27FC236}">
                  <a16:creationId xmlns="" xmlns:a16="http://schemas.microsoft.com/office/drawing/2014/main" id="{1B0A87B2-FD9A-47AC-B3C8-4F9E84210794}"/>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7" name="Freeform 41">
              <a:extLst>
                <a:ext uri="{FF2B5EF4-FFF2-40B4-BE49-F238E27FC236}">
                  <a16:creationId xmlns="" xmlns:a16="http://schemas.microsoft.com/office/drawing/2014/main" id="{58015533-9C7F-461F-A07E-67046FFCD960}"/>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8" name="Freeform 42">
              <a:extLst>
                <a:ext uri="{FF2B5EF4-FFF2-40B4-BE49-F238E27FC236}">
                  <a16:creationId xmlns="" xmlns:a16="http://schemas.microsoft.com/office/drawing/2014/main" id="{5D950C63-3F1A-41F4-B52C-D6799AB7A26B}"/>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9" name="Freeform 43">
              <a:extLst>
                <a:ext uri="{FF2B5EF4-FFF2-40B4-BE49-F238E27FC236}">
                  <a16:creationId xmlns="" xmlns:a16="http://schemas.microsoft.com/office/drawing/2014/main" id="{EEEE8D2E-2498-40B5-B11E-8F0EEBF19BDD}"/>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0" name="Freeform 44">
              <a:extLst>
                <a:ext uri="{FF2B5EF4-FFF2-40B4-BE49-F238E27FC236}">
                  <a16:creationId xmlns="" xmlns:a16="http://schemas.microsoft.com/office/drawing/2014/main" id="{685B4185-B2B0-4E26-8C72-76AB16262342}"/>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1" name="Freeform 45">
              <a:extLst>
                <a:ext uri="{FF2B5EF4-FFF2-40B4-BE49-F238E27FC236}">
                  <a16:creationId xmlns="" xmlns:a16="http://schemas.microsoft.com/office/drawing/2014/main" id="{72D21F4D-FC0D-4981-85C5-128A494906BE}"/>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172" name="文本框 171">
            <a:extLst>
              <a:ext uri="{FF2B5EF4-FFF2-40B4-BE49-F238E27FC236}">
                <a16:creationId xmlns="" xmlns:a16="http://schemas.microsoft.com/office/drawing/2014/main" id="{E9C070DD-2C76-48B2-9A2E-EBCCC1D9B6E5}"/>
              </a:ext>
            </a:extLst>
          </p:cNvPr>
          <p:cNvSpPr txBox="1"/>
          <p:nvPr userDrawn="1"/>
        </p:nvSpPr>
        <p:spPr>
          <a:xfrm>
            <a:off x="5171445" y="3729220"/>
            <a:ext cx="548679" cy="400110"/>
          </a:xfrm>
          <a:prstGeom prst="rect">
            <a:avLst/>
          </a:prstGeom>
          <a:noFill/>
          <a:ln>
            <a:solidFill>
              <a:srgbClr val="FF85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07</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173" name="Group 4">
            <a:extLst>
              <a:ext uri="{FF2B5EF4-FFF2-40B4-BE49-F238E27FC236}">
                <a16:creationId xmlns="" xmlns:a16="http://schemas.microsoft.com/office/drawing/2014/main" id="{2EA3E89F-0B16-4EAB-ABAB-4A4A3CC76336}"/>
              </a:ext>
            </a:extLst>
          </p:cNvPr>
          <p:cNvGrpSpPr>
            <a:grpSpLocks noChangeAspect="1"/>
          </p:cNvGrpSpPr>
          <p:nvPr userDrawn="1"/>
        </p:nvGrpSpPr>
        <p:grpSpPr bwMode="auto">
          <a:xfrm flipH="1">
            <a:off x="4931593" y="4388896"/>
            <a:ext cx="826363" cy="453191"/>
            <a:chOff x="3326" y="771"/>
            <a:chExt cx="2348" cy="954"/>
          </a:xfrm>
          <a:solidFill>
            <a:srgbClr val="004C9D"/>
          </a:solidFill>
        </p:grpSpPr>
        <p:sp>
          <p:nvSpPr>
            <p:cNvPr id="174" name="Freeform 5">
              <a:extLst>
                <a:ext uri="{FF2B5EF4-FFF2-40B4-BE49-F238E27FC236}">
                  <a16:creationId xmlns="" xmlns:a16="http://schemas.microsoft.com/office/drawing/2014/main" id="{09ACE231-B787-4A5D-B055-892F052818F6}"/>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5" name="Freeform 6">
              <a:extLst>
                <a:ext uri="{FF2B5EF4-FFF2-40B4-BE49-F238E27FC236}">
                  <a16:creationId xmlns="" xmlns:a16="http://schemas.microsoft.com/office/drawing/2014/main" id="{6124C84C-3A43-43CA-9A6A-24F9A0BFF09E}"/>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6" name="Freeform 7">
              <a:extLst>
                <a:ext uri="{FF2B5EF4-FFF2-40B4-BE49-F238E27FC236}">
                  <a16:creationId xmlns="" xmlns:a16="http://schemas.microsoft.com/office/drawing/2014/main" id="{24607594-9B82-4A3B-9A99-837679CDCCFF}"/>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7" name="Freeform 8">
              <a:extLst>
                <a:ext uri="{FF2B5EF4-FFF2-40B4-BE49-F238E27FC236}">
                  <a16:creationId xmlns="" xmlns:a16="http://schemas.microsoft.com/office/drawing/2014/main" id="{F54ECE36-8F71-4D55-9D28-DA4D74026A63}"/>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8" name="Freeform 9">
              <a:extLst>
                <a:ext uri="{FF2B5EF4-FFF2-40B4-BE49-F238E27FC236}">
                  <a16:creationId xmlns="" xmlns:a16="http://schemas.microsoft.com/office/drawing/2014/main" id="{C264AE9A-C174-4721-9F2A-E6B5AA27290B}"/>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9" name="Freeform 10">
              <a:extLst>
                <a:ext uri="{FF2B5EF4-FFF2-40B4-BE49-F238E27FC236}">
                  <a16:creationId xmlns="" xmlns:a16="http://schemas.microsoft.com/office/drawing/2014/main" id="{CF880897-1119-47EE-8539-D9E40363DE61}"/>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0" name="Freeform 11">
              <a:extLst>
                <a:ext uri="{FF2B5EF4-FFF2-40B4-BE49-F238E27FC236}">
                  <a16:creationId xmlns="" xmlns:a16="http://schemas.microsoft.com/office/drawing/2014/main" id="{1F21D898-9DBA-496D-A15D-171746F57751}"/>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1" name="Freeform 12">
              <a:extLst>
                <a:ext uri="{FF2B5EF4-FFF2-40B4-BE49-F238E27FC236}">
                  <a16:creationId xmlns="" xmlns:a16="http://schemas.microsoft.com/office/drawing/2014/main" id="{07513602-DE76-4B54-94E0-FB86726BF240}"/>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2" name="Freeform 13">
              <a:extLst>
                <a:ext uri="{FF2B5EF4-FFF2-40B4-BE49-F238E27FC236}">
                  <a16:creationId xmlns="" xmlns:a16="http://schemas.microsoft.com/office/drawing/2014/main" id="{5C096B1E-E726-4760-A8FA-DF7E80D43813}"/>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3" name="Freeform 14">
              <a:extLst>
                <a:ext uri="{FF2B5EF4-FFF2-40B4-BE49-F238E27FC236}">
                  <a16:creationId xmlns="" xmlns:a16="http://schemas.microsoft.com/office/drawing/2014/main" id="{C4114DB3-1021-46A0-A833-6D09235FB1C2}"/>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4" name="Freeform 15">
              <a:extLst>
                <a:ext uri="{FF2B5EF4-FFF2-40B4-BE49-F238E27FC236}">
                  <a16:creationId xmlns="" xmlns:a16="http://schemas.microsoft.com/office/drawing/2014/main" id="{3265ECAF-B210-4400-8349-8D9A6AF2D7AF}"/>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5" name="Freeform 16">
              <a:extLst>
                <a:ext uri="{FF2B5EF4-FFF2-40B4-BE49-F238E27FC236}">
                  <a16:creationId xmlns="" xmlns:a16="http://schemas.microsoft.com/office/drawing/2014/main" id="{9B0F41B4-820B-4B76-B55D-A2454C8AB229}"/>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6" name="Freeform 17">
              <a:extLst>
                <a:ext uri="{FF2B5EF4-FFF2-40B4-BE49-F238E27FC236}">
                  <a16:creationId xmlns="" xmlns:a16="http://schemas.microsoft.com/office/drawing/2014/main" id="{2456AB66-070C-4FF1-B6E3-A73F9435FD92}"/>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7" name="Freeform 18">
              <a:extLst>
                <a:ext uri="{FF2B5EF4-FFF2-40B4-BE49-F238E27FC236}">
                  <a16:creationId xmlns="" xmlns:a16="http://schemas.microsoft.com/office/drawing/2014/main" id="{A7E50A1E-388F-4B7B-AA6C-26F74D83243F}"/>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8" name="Freeform 19">
              <a:extLst>
                <a:ext uri="{FF2B5EF4-FFF2-40B4-BE49-F238E27FC236}">
                  <a16:creationId xmlns="" xmlns:a16="http://schemas.microsoft.com/office/drawing/2014/main" id="{D937BC43-0E1A-4D7B-B18C-220A7F9775BE}"/>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9" name="Freeform 20">
              <a:extLst>
                <a:ext uri="{FF2B5EF4-FFF2-40B4-BE49-F238E27FC236}">
                  <a16:creationId xmlns="" xmlns:a16="http://schemas.microsoft.com/office/drawing/2014/main" id="{1E124FB4-C11D-4177-A076-CD28A7727575}"/>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0" name="Freeform 21">
              <a:extLst>
                <a:ext uri="{FF2B5EF4-FFF2-40B4-BE49-F238E27FC236}">
                  <a16:creationId xmlns="" xmlns:a16="http://schemas.microsoft.com/office/drawing/2014/main" id="{77BE4586-F14F-4F04-9E97-5DA52B281482}"/>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1" name="Freeform 22">
              <a:extLst>
                <a:ext uri="{FF2B5EF4-FFF2-40B4-BE49-F238E27FC236}">
                  <a16:creationId xmlns="" xmlns:a16="http://schemas.microsoft.com/office/drawing/2014/main" id="{50EFEE29-272B-431C-8314-54F2FFEBF2FB}"/>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2" name="Freeform 23">
              <a:extLst>
                <a:ext uri="{FF2B5EF4-FFF2-40B4-BE49-F238E27FC236}">
                  <a16:creationId xmlns="" xmlns:a16="http://schemas.microsoft.com/office/drawing/2014/main" id="{18BCE8B1-4C0C-4D15-B80D-3E6AF1CA31A0}"/>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3" name="Freeform 24">
              <a:extLst>
                <a:ext uri="{FF2B5EF4-FFF2-40B4-BE49-F238E27FC236}">
                  <a16:creationId xmlns="" xmlns:a16="http://schemas.microsoft.com/office/drawing/2014/main" id="{7A8AD4BD-AE12-426F-A28F-FAA70754E302}"/>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4" name="Freeform 25">
              <a:extLst>
                <a:ext uri="{FF2B5EF4-FFF2-40B4-BE49-F238E27FC236}">
                  <a16:creationId xmlns="" xmlns:a16="http://schemas.microsoft.com/office/drawing/2014/main" id="{9FF70F1C-1007-41AE-965C-3ED8727D85F2}"/>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5" name="Freeform 26">
              <a:extLst>
                <a:ext uri="{FF2B5EF4-FFF2-40B4-BE49-F238E27FC236}">
                  <a16:creationId xmlns="" xmlns:a16="http://schemas.microsoft.com/office/drawing/2014/main" id="{22CF0BAF-2B19-400D-A402-EF6A44455A12}"/>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6" name="Freeform 27">
              <a:extLst>
                <a:ext uri="{FF2B5EF4-FFF2-40B4-BE49-F238E27FC236}">
                  <a16:creationId xmlns="" xmlns:a16="http://schemas.microsoft.com/office/drawing/2014/main" id="{23629155-2B1E-4FE3-8D1A-1D9ADA816A9A}"/>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7" name="Freeform 28">
              <a:extLst>
                <a:ext uri="{FF2B5EF4-FFF2-40B4-BE49-F238E27FC236}">
                  <a16:creationId xmlns="" xmlns:a16="http://schemas.microsoft.com/office/drawing/2014/main" id="{3885A471-5F93-4CA0-A940-595B812E97A5}"/>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8" name="Freeform 29">
              <a:extLst>
                <a:ext uri="{FF2B5EF4-FFF2-40B4-BE49-F238E27FC236}">
                  <a16:creationId xmlns="" xmlns:a16="http://schemas.microsoft.com/office/drawing/2014/main" id="{3BF862A7-131E-41CD-9B90-8C63E0BDF05E}"/>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9" name="Freeform 30">
              <a:extLst>
                <a:ext uri="{FF2B5EF4-FFF2-40B4-BE49-F238E27FC236}">
                  <a16:creationId xmlns="" xmlns:a16="http://schemas.microsoft.com/office/drawing/2014/main" id="{48F673A9-E20E-43CB-90CE-77BF9064B667}"/>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0" name="Freeform 31">
              <a:extLst>
                <a:ext uri="{FF2B5EF4-FFF2-40B4-BE49-F238E27FC236}">
                  <a16:creationId xmlns="" xmlns:a16="http://schemas.microsoft.com/office/drawing/2014/main" id="{C3A8986D-F773-4EEB-B905-4BFFD3300059}"/>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1" name="Freeform 32">
              <a:extLst>
                <a:ext uri="{FF2B5EF4-FFF2-40B4-BE49-F238E27FC236}">
                  <a16:creationId xmlns="" xmlns:a16="http://schemas.microsoft.com/office/drawing/2014/main" id="{ACFFF4B2-D046-464C-B984-1CCA45C3522F}"/>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2" name="Freeform 33">
              <a:extLst>
                <a:ext uri="{FF2B5EF4-FFF2-40B4-BE49-F238E27FC236}">
                  <a16:creationId xmlns="" xmlns:a16="http://schemas.microsoft.com/office/drawing/2014/main" id="{A11E295C-5BD4-4805-8C07-1DD89708DE1D}"/>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3" name="Freeform 34">
              <a:extLst>
                <a:ext uri="{FF2B5EF4-FFF2-40B4-BE49-F238E27FC236}">
                  <a16:creationId xmlns="" xmlns:a16="http://schemas.microsoft.com/office/drawing/2014/main" id="{389EF5EE-7797-4B31-86D2-4477B8F07D39}"/>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4" name="Freeform 35">
              <a:extLst>
                <a:ext uri="{FF2B5EF4-FFF2-40B4-BE49-F238E27FC236}">
                  <a16:creationId xmlns="" xmlns:a16="http://schemas.microsoft.com/office/drawing/2014/main" id="{10DD112A-B697-4670-B68A-978D598378AA}"/>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5" name="Freeform 36">
              <a:extLst>
                <a:ext uri="{FF2B5EF4-FFF2-40B4-BE49-F238E27FC236}">
                  <a16:creationId xmlns="" xmlns:a16="http://schemas.microsoft.com/office/drawing/2014/main" id="{26FB315D-84AA-43E3-8E11-2FCBA08E0DB4}"/>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6" name="Freeform 37">
              <a:extLst>
                <a:ext uri="{FF2B5EF4-FFF2-40B4-BE49-F238E27FC236}">
                  <a16:creationId xmlns="" xmlns:a16="http://schemas.microsoft.com/office/drawing/2014/main" id="{E01CCE13-C0CC-4985-876C-9463A662B633}"/>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7" name="Freeform 38">
              <a:extLst>
                <a:ext uri="{FF2B5EF4-FFF2-40B4-BE49-F238E27FC236}">
                  <a16:creationId xmlns="" xmlns:a16="http://schemas.microsoft.com/office/drawing/2014/main" id="{849669D8-04DE-4F27-9381-ACD9ACC1FDCA}"/>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8" name="Freeform 39">
              <a:extLst>
                <a:ext uri="{FF2B5EF4-FFF2-40B4-BE49-F238E27FC236}">
                  <a16:creationId xmlns="" xmlns:a16="http://schemas.microsoft.com/office/drawing/2014/main" id="{888464D9-CB52-48FA-997B-C803ACBDB0C7}"/>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9" name="Freeform 40">
              <a:extLst>
                <a:ext uri="{FF2B5EF4-FFF2-40B4-BE49-F238E27FC236}">
                  <a16:creationId xmlns="" xmlns:a16="http://schemas.microsoft.com/office/drawing/2014/main" id="{9DAC5CE3-7B2B-4810-851E-058806F6DD6C}"/>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0" name="Freeform 41">
              <a:extLst>
                <a:ext uri="{FF2B5EF4-FFF2-40B4-BE49-F238E27FC236}">
                  <a16:creationId xmlns="" xmlns:a16="http://schemas.microsoft.com/office/drawing/2014/main" id="{79549ED3-38B1-4F01-8B1B-CB997FB46B60}"/>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1" name="Freeform 42">
              <a:extLst>
                <a:ext uri="{FF2B5EF4-FFF2-40B4-BE49-F238E27FC236}">
                  <a16:creationId xmlns="" xmlns:a16="http://schemas.microsoft.com/office/drawing/2014/main" id="{1B4946EA-998D-4346-A24B-5401B0BE5302}"/>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2" name="Freeform 43">
              <a:extLst>
                <a:ext uri="{FF2B5EF4-FFF2-40B4-BE49-F238E27FC236}">
                  <a16:creationId xmlns="" xmlns:a16="http://schemas.microsoft.com/office/drawing/2014/main" id="{F7A23C6A-60C3-4948-8A5C-B09B4D588693}"/>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3" name="Freeform 44">
              <a:extLst>
                <a:ext uri="{FF2B5EF4-FFF2-40B4-BE49-F238E27FC236}">
                  <a16:creationId xmlns="" xmlns:a16="http://schemas.microsoft.com/office/drawing/2014/main" id="{60163131-D5E4-4D9F-AD01-E2BACAE8C435}"/>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4" name="Freeform 45">
              <a:extLst>
                <a:ext uri="{FF2B5EF4-FFF2-40B4-BE49-F238E27FC236}">
                  <a16:creationId xmlns="" xmlns:a16="http://schemas.microsoft.com/office/drawing/2014/main" id="{6CC9726E-CA16-4E7F-8AE9-7683EA936FC6}"/>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215" name="文本框 214">
            <a:extLst>
              <a:ext uri="{FF2B5EF4-FFF2-40B4-BE49-F238E27FC236}">
                <a16:creationId xmlns="" xmlns:a16="http://schemas.microsoft.com/office/drawing/2014/main" id="{FAAD92A4-2460-48FE-BBEB-424FC38E0D1B}"/>
              </a:ext>
            </a:extLst>
          </p:cNvPr>
          <p:cNvSpPr txBox="1"/>
          <p:nvPr userDrawn="1"/>
        </p:nvSpPr>
        <p:spPr>
          <a:xfrm>
            <a:off x="5171445" y="4431746"/>
            <a:ext cx="548679" cy="400110"/>
          </a:xfrm>
          <a:prstGeom prst="rect">
            <a:avLst/>
          </a:prstGeom>
          <a:noFill/>
          <a:ln>
            <a:solidFill>
              <a:srgbClr val="FF85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08</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216" name="组合 215">
            <a:extLst>
              <a:ext uri="{FF2B5EF4-FFF2-40B4-BE49-F238E27FC236}">
                <a16:creationId xmlns="" xmlns:a16="http://schemas.microsoft.com/office/drawing/2014/main" id="{6F4591DC-195E-4A2D-9E5E-B902F12C1569}"/>
              </a:ext>
            </a:extLst>
          </p:cNvPr>
          <p:cNvGrpSpPr/>
          <p:nvPr userDrawn="1"/>
        </p:nvGrpSpPr>
        <p:grpSpPr>
          <a:xfrm>
            <a:off x="2155711" y="2174882"/>
            <a:ext cx="2711956" cy="1015663"/>
            <a:chOff x="2038942" y="2694194"/>
            <a:chExt cx="2711956" cy="1015663"/>
          </a:xfrm>
        </p:grpSpPr>
        <p:sp>
          <p:nvSpPr>
            <p:cNvPr id="217" name="文本框 216">
              <a:extLst>
                <a:ext uri="{FF2B5EF4-FFF2-40B4-BE49-F238E27FC236}">
                  <a16:creationId xmlns="" xmlns:a16="http://schemas.microsoft.com/office/drawing/2014/main" id="{7EFF0C8A-A313-46AA-B759-50D0D94401DE}"/>
                </a:ext>
              </a:extLst>
            </p:cNvPr>
            <p:cNvSpPr txBox="1"/>
            <p:nvPr/>
          </p:nvSpPr>
          <p:spPr>
            <a:xfrm>
              <a:off x="2674458" y="2723985"/>
              <a:ext cx="1540571" cy="523220"/>
            </a:xfrm>
            <a:prstGeom prst="rect">
              <a:avLst/>
            </a:prstGeom>
            <a:noFill/>
            <a:ln>
              <a:noFill/>
            </a:ln>
          </p:spPr>
          <p:txBody>
            <a:bodyPr wrap="square" rtlCol="0">
              <a:spAutoFit/>
            </a:bodyPr>
            <a:lstStyle/>
            <a:p>
              <a:pPr defTabSz="914377">
                <a:defRPr/>
              </a:pPr>
              <a:r>
                <a:rPr lang="zh-CN" altLang="en-US" sz="2800" b="1" dirty="0">
                  <a:solidFill>
                    <a:srgbClr val="FF8500"/>
                  </a:solidFill>
                  <a:latin typeface="微软雅黑" panose="020B0503020204020204" pitchFamily="34" charset="-122"/>
                  <a:ea typeface="微软雅黑" panose="020B0503020204020204" pitchFamily="34" charset="-122"/>
                </a:rPr>
                <a:t>目录</a:t>
              </a:r>
            </a:p>
          </p:txBody>
        </p:sp>
        <p:sp>
          <p:nvSpPr>
            <p:cNvPr id="218" name="文本框 217">
              <a:extLst>
                <a:ext uri="{FF2B5EF4-FFF2-40B4-BE49-F238E27FC236}">
                  <a16:creationId xmlns="" xmlns:a16="http://schemas.microsoft.com/office/drawing/2014/main" id="{96F45EDC-731B-497F-8263-D9C670DDDADA}"/>
                </a:ext>
              </a:extLst>
            </p:cNvPr>
            <p:cNvSpPr txBox="1"/>
            <p:nvPr/>
          </p:nvSpPr>
          <p:spPr>
            <a:xfrm>
              <a:off x="2634390" y="3031334"/>
              <a:ext cx="2116508" cy="584775"/>
            </a:xfrm>
            <a:prstGeom prst="rect">
              <a:avLst/>
            </a:prstGeom>
            <a:noFill/>
            <a:ln>
              <a:noFill/>
            </a:ln>
          </p:spPr>
          <p:txBody>
            <a:bodyPr wrap="square" rtlCol="0">
              <a:spAutoFit/>
            </a:bodyPr>
            <a:lstStyle/>
            <a:p>
              <a:pPr defTabSz="914377">
                <a:defRPr/>
              </a:pPr>
              <a:r>
                <a:rPr lang="en-US" altLang="zh-CN" sz="3200" dirty="0" err="1">
                  <a:solidFill>
                    <a:srgbClr val="FF8500"/>
                  </a:solidFill>
                  <a:latin typeface="微软雅黑" panose="020B0503020204020204" pitchFamily="34" charset="-122"/>
                  <a:ea typeface="微软雅黑" panose="020B0503020204020204" pitchFamily="34" charset="-122"/>
                </a:rPr>
                <a:t>ontents</a:t>
              </a:r>
              <a:endParaRPr lang="zh-CN" altLang="en-US" sz="3200" dirty="0">
                <a:solidFill>
                  <a:srgbClr val="FF8500"/>
                </a:solidFill>
                <a:latin typeface="微软雅黑" panose="020B0503020204020204" pitchFamily="34" charset="-122"/>
                <a:ea typeface="微软雅黑" panose="020B0503020204020204" pitchFamily="34" charset="-122"/>
              </a:endParaRPr>
            </a:p>
          </p:txBody>
        </p:sp>
        <p:sp>
          <p:nvSpPr>
            <p:cNvPr id="219" name="矩形 218">
              <a:extLst>
                <a:ext uri="{FF2B5EF4-FFF2-40B4-BE49-F238E27FC236}">
                  <a16:creationId xmlns="" xmlns:a16="http://schemas.microsoft.com/office/drawing/2014/main" id="{3AD05B56-333B-4E3D-AA0F-FE4CC8874B82}"/>
                </a:ext>
              </a:extLst>
            </p:cNvPr>
            <p:cNvSpPr/>
            <p:nvPr/>
          </p:nvSpPr>
          <p:spPr>
            <a:xfrm>
              <a:off x="2038942" y="2694194"/>
              <a:ext cx="699230" cy="1015663"/>
            </a:xfrm>
            <a:prstGeom prst="rect">
              <a:avLst/>
            </a:prstGeom>
            <a:ln>
              <a:noFill/>
            </a:ln>
          </p:spPr>
          <p:txBody>
            <a:bodyPr wrap="none">
              <a:spAutoFit/>
            </a:bodyPr>
            <a:lstStyle/>
            <a:p>
              <a:pPr defTabSz="914377">
                <a:defRPr/>
              </a:pPr>
              <a:r>
                <a:rPr lang="en-US" altLang="zh-CN" sz="6000" dirty="0">
                  <a:solidFill>
                    <a:srgbClr val="FF8500"/>
                  </a:solidFill>
                  <a:latin typeface="微软雅黑" panose="020B0503020204020204" pitchFamily="34" charset="-122"/>
                  <a:ea typeface="微软雅黑" panose="020B0503020204020204" pitchFamily="34" charset="-122"/>
                </a:rPr>
                <a:t>C</a:t>
              </a:r>
              <a:endParaRPr lang="zh-CN" altLang="en-US" sz="6000" dirty="0">
                <a:solidFill>
                  <a:srgbClr val="FF8500"/>
                </a:solidFill>
                <a:latin typeface="等线" panose="020F0502020204030204"/>
                <a:ea typeface="等线" panose="02010600030101010101" pitchFamily="2" charset="-122"/>
              </a:endParaRPr>
            </a:p>
          </p:txBody>
        </p:sp>
      </p:grpSp>
      <p:sp>
        <p:nvSpPr>
          <p:cNvPr id="220" name="矩形 219"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 xmlns:a16="http://schemas.microsoft.com/office/drawing/2014/main" id="{EAB1EBC4-69BE-4D50-8DFC-65A8E04FD0A3}"/>
              </a:ext>
            </a:extLst>
          </p:cNvPr>
          <p:cNvSpPr/>
          <p:nvPr userDrawn="1"/>
        </p:nvSpPr>
        <p:spPr>
          <a:xfrm>
            <a:off x="5937299" y="3032182"/>
            <a:ext cx="4408383" cy="369332"/>
          </a:xfrm>
          <a:prstGeom prst="rect">
            <a:avLst/>
          </a:prstGeom>
        </p:spPr>
        <p:txBody>
          <a:bodyPr wrap="square">
            <a:spAutoFit/>
          </a:bodyPr>
          <a:lstStyle/>
          <a:p>
            <a:r>
              <a:rPr lang="zh-CN" altLang="en-US" b="1" dirty="0">
                <a:solidFill>
                  <a:srgbClr val="FF8500"/>
                </a:solidFill>
                <a:latin typeface="微软雅黑" panose="020B0503020204020204" pitchFamily="34" charset="-122"/>
                <a:ea typeface="微软雅黑" panose="020B0503020204020204" pitchFamily="34" charset="-122"/>
              </a:rPr>
              <a:t>积极探究问题与项目学习</a:t>
            </a:r>
            <a:endParaRPr lang="en-US" altLang="zh-CN" sz="1000" b="1" dirty="0">
              <a:solidFill>
                <a:srgbClr val="FF8500"/>
              </a:solidFill>
              <a:latin typeface="汉仪旗黑-35S" panose="00020600040101010101" pitchFamily="18" charset="-122"/>
              <a:ea typeface="汉仪旗黑-35S" panose="00020600040101010101" pitchFamily="18" charset="-122"/>
            </a:endParaRPr>
          </a:p>
        </p:txBody>
      </p:sp>
      <p:sp>
        <p:nvSpPr>
          <p:cNvPr id="221" name="矩形 220"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 xmlns:a16="http://schemas.microsoft.com/office/drawing/2014/main" id="{F16C9C8C-AD1A-4149-AFC7-E362455C46F4}"/>
              </a:ext>
            </a:extLst>
          </p:cNvPr>
          <p:cNvSpPr/>
          <p:nvPr userDrawn="1"/>
        </p:nvSpPr>
        <p:spPr>
          <a:xfrm>
            <a:off x="5987422" y="3735130"/>
            <a:ext cx="4408383" cy="369332"/>
          </a:xfrm>
          <a:prstGeom prst="rect">
            <a:avLst/>
          </a:prstGeom>
        </p:spPr>
        <p:txBody>
          <a:bodyPr wrap="square">
            <a:spAutoFit/>
          </a:bodyPr>
          <a:lstStyle/>
          <a:p>
            <a:r>
              <a:rPr lang="zh-CN" altLang="en-US" b="1" dirty="0" smtClean="0">
                <a:solidFill>
                  <a:srgbClr val="FF8500"/>
                </a:solidFill>
                <a:latin typeface="微软雅黑" panose="020B0503020204020204" pitchFamily="34" charset="-122"/>
                <a:ea typeface="微软雅黑" panose="020B0503020204020204" pitchFamily="34" charset="-122"/>
              </a:rPr>
              <a:t>共同体学习</a:t>
            </a:r>
            <a:endParaRPr lang="en-US" altLang="zh-CN" sz="1000" b="1" dirty="0">
              <a:solidFill>
                <a:srgbClr val="FF8500"/>
              </a:solidFill>
              <a:latin typeface="汉仪旗黑-35S" panose="00020600040101010101" pitchFamily="18" charset="-122"/>
              <a:ea typeface="汉仪旗黑-35S" panose="00020600040101010101" pitchFamily="18" charset="-122"/>
            </a:endParaRPr>
          </a:p>
        </p:txBody>
      </p:sp>
      <p:sp>
        <p:nvSpPr>
          <p:cNvPr id="222" name="矩形 221"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 xmlns:a16="http://schemas.microsoft.com/office/drawing/2014/main" id="{BD12B081-C2C6-4E58-AD9F-D36857C74D25}"/>
              </a:ext>
            </a:extLst>
          </p:cNvPr>
          <p:cNvSpPr/>
          <p:nvPr userDrawn="1"/>
        </p:nvSpPr>
        <p:spPr>
          <a:xfrm>
            <a:off x="5937299" y="4405370"/>
            <a:ext cx="4408383" cy="369332"/>
          </a:xfrm>
          <a:prstGeom prst="rect">
            <a:avLst/>
          </a:prstGeom>
        </p:spPr>
        <p:txBody>
          <a:bodyPr wrap="square">
            <a:spAutoFit/>
          </a:bodyPr>
          <a:lstStyle/>
          <a:p>
            <a:r>
              <a:rPr lang="en-US" altLang="zh-CN" b="1" dirty="0">
                <a:solidFill>
                  <a:srgbClr val="FF8500"/>
                </a:solidFill>
                <a:latin typeface="微软雅黑" panose="020B0503020204020204" pitchFamily="34" charset="-122"/>
                <a:ea typeface="微软雅黑" panose="020B0503020204020204" pitchFamily="34" charset="-122"/>
              </a:rPr>
              <a:t>STEAM</a:t>
            </a:r>
            <a:r>
              <a:rPr lang="zh-CN" altLang="en-US" b="1" dirty="0">
                <a:solidFill>
                  <a:srgbClr val="FF8500"/>
                </a:solidFill>
                <a:latin typeface="微软雅黑" panose="020B0503020204020204" pitchFamily="34" charset="-122"/>
                <a:ea typeface="微软雅黑" panose="020B0503020204020204" pitchFamily="34" charset="-122"/>
              </a:rPr>
              <a:t>学习</a:t>
            </a:r>
            <a:r>
              <a:rPr lang="zh-CN" altLang="en-US" b="1" dirty="0" smtClean="0">
                <a:solidFill>
                  <a:srgbClr val="FF8500"/>
                </a:solidFill>
                <a:latin typeface="微软雅黑" panose="020B0503020204020204" pitchFamily="34" charset="-122"/>
                <a:ea typeface="微软雅黑" panose="020B0503020204020204" pitchFamily="34" charset="-122"/>
              </a:rPr>
              <a:t>等</a:t>
            </a:r>
            <a:endParaRPr lang="en-US" altLang="zh-CN" sz="1000" b="1" dirty="0">
              <a:solidFill>
                <a:srgbClr val="FF8500"/>
              </a:solidFill>
              <a:latin typeface="汉仪旗黑-35S" panose="00020600040101010101" pitchFamily="18" charset="-122"/>
              <a:ea typeface="汉仪旗黑-35S" panose="00020600040101010101" pitchFamily="18" charset="-122"/>
            </a:endParaRPr>
          </a:p>
        </p:txBody>
      </p:sp>
      <p:sp>
        <p:nvSpPr>
          <p:cNvPr id="223" name="矩形 222"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 xmlns:a16="http://schemas.microsoft.com/office/drawing/2014/main" id="{EAB1EBC4-69BE-4D50-8DFC-65A8E04FD0A3}"/>
              </a:ext>
            </a:extLst>
          </p:cNvPr>
          <p:cNvSpPr/>
          <p:nvPr userDrawn="1"/>
        </p:nvSpPr>
        <p:spPr>
          <a:xfrm>
            <a:off x="5966659" y="2359987"/>
            <a:ext cx="4408383" cy="369332"/>
          </a:xfrm>
          <a:prstGeom prst="rect">
            <a:avLst/>
          </a:prstGeom>
        </p:spPr>
        <p:txBody>
          <a:bodyPr wrap="square">
            <a:spAutoFit/>
          </a:bodyPr>
          <a:lstStyle/>
          <a:p>
            <a:r>
              <a:rPr lang="zh-CN" altLang="en-US" b="1" dirty="0">
                <a:solidFill>
                  <a:srgbClr val="FF8500"/>
                </a:solidFill>
                <a:latin typeface="微软雅黑" panose="020B0503020204020204" pitchFamily="34" charset="-122"/>
                <a:ea typeface="微软雅黑" panose="020B0503020204020204" pitchFamily="34" charset="-122"/>
              </a:rPr>
              <a:t>发展性</a:t>
            </a:r>
            <a:r>
              <a:rPr lang="zh-CN" altLang="en-US" b="1" dirty="0" smtClean="0">
                <a:solidFill>
                  <a:srgbClr val="FF8500"/>
                </a:solidFill>
                <a:latin typeface="微软雅黑" panose="020B0503020204020204" pitchFamily="34" charset="-122"/>
                <a:ea typeface="微软雅黑" panose="020B0503020204020204" pitchFamily="34" charset="-122"/>
              </a:rPr>
              <a:t>评价</a:t>
            </a:r>
            <a:endParaRPr lang="en-US" altLang="zh-CN" sz="1000" b="1" dirty="0">
              <a:solidFill>
                <a:srgbClr val="FF8500"/>
              </a:solidFill>
              <a:latin typeface="汉仪旗黑-35S" panose="00020600040101010101" pitchFamily="18" charset="-122"/>
              <a:ea typeface="汉仪旗黑-35S" panose="00020600040101010101" pitchFamily="18" charset="-122"/>
            </a:endParaRPr>
          </a:p>
        </p:txBody>
      </p:sp>
      <p:sp>
        <p:nvSpPr>
          <p:cNvPr id="224" name="矩形 223"/>
          <p:cNvSpPr/>
          <p:nvPr userDrawn="1"/>
        </p:nvSpPr>
        <p:spPr>
          <a:xfrm>
            <a:off x="0" y="0"/>
            <a:ext cx="284205"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07878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1000"/>
                                        <p:tgtEl>
                                          <p:spTgt spid="220"/>
                                        </p:tgtEl>
                                      </p:cBhvr>
                                    </p:animEffect>
                                  </p:childTnLst>
                                </p:cTn>
                              </p:par>
                              <p:par>
                                <p:cTn id="8" presetID="64" presetClass="path" presetSubtype="0" accel="50000" decel="50000" autoRev="1" fill="hold" grpId="1" nodeType="withEffect">
                                  <p:stCondLst>
                                    <p:cond delay="100"/>
                                  </p:stCondLst>
                                  <p:childTnLst>
                                    <p:animMotion origin="layout" path="M 2.70833E-6 -4.81481E-6 L 0.02383 -4.81481E-6 " pathEditMode="relative" rAng="0" ptsTypes="AA">
                                      <p:cBhvr>
                                        <p:cTn id="9" dur="1000" fill="hold"/>
                                        <p:tgtEl>
                                          <p:spTgt spid="220"/>
                                        </p:tgtEl>
                                        <p:attrNameLst>
                                          <p:attrName>ppt_x</p:attrName>
                                          <p:attrName>ppt_y</p:attrName>
                                        </p:attrNameLst>
                                      </p:cBhvr>
                                      <p:rCtr x="1185" y="0"/>
                                    </p:animMotion>
                                  </p:childTnLst>
                                </p:cTn>
                              </p:par>
                              <p:par>
                                <p:cTn id="10" presetID="10" presetClass="entr" presetSubtype="0" fill="hold" grpId="0" nodeType="withEffect">
                                  <p:stCondLst>
                                    <p:cond delay="200"/>
                                  </p:stCondLst>
                                  <p:childTnLst>
                                    <p:set>
                                      <p:cBhvr>
                                        <p:cTn id="11" dur="1" fill="hold">
                                          <p:stCondLst>
                                            <p:cond delay="0"/>
                                          </p:stCondLst>
                                        </p:cTn>
                                        <p:tgtEl>
                                          <p:spTgt spid="221"/>
                                        </p:tgtEl>
                                        <p:attrNameLst>
                                          <p:attrName>style.visibility</p:attrName>
                                        </p:attrNameLst>
                                      </p:cBhvr>
                                      <p:to>
                                        <p:strVal val="visible"/>
                                      </p:to>
                                    </p:set>
                                    <p:animEffect transition="in" filter="fade">
                                      <p:cBhvr>
                                        <p:cTn id="12" dur="1000"/>
                                        <p:tgtEl>
                                          <p:spTgt spid="221"/>
                                        </p:tgtEl>
                                      </p:cBhvr>
                                    </p:animEffect>
                                  </p:childTnLst>
                                </p:cTn>
                              </p:par>
                              <p:par>
                                <p:cTn id="13" presetID="64" presetClass="path" presetSubtype="0" accel="50000" decel="50000" autoRev="1" fill="hold" grpId="1" nodeType="withEffect">
                                  <p:stCondLst>
                                    <p:cond delay="200"/>
                                  </p:stCondLst>
                                  <p:childTnLst>
                                    <p:animMotion origin="layout" path="M 2.70833E-6 -4.81481E-6 L 0.02383 -4.81481E-6 " pathEditMode="relative" rAng="0" ptsTypes="AA">
                                      <p:cBhvr>
                                        <p:cTn id="14" dur="1000" fill="hold"/>
                                        <p:tgtEl>
                                          <p:spTgt spid="221"/>
                                        </p:tgtEl>
                                        <p:attrNameLst>
                                          <p:attrName>ppt_x</p:attrName>
                                          <p:attrName>ppt_y</p:attrName>
                                        </p:attrNameLst>
                                      </p:cBhvr>
                                      <p:rCtr x="1185" y="0"/>
                                    </p:animMotion>
                                  </p:childTnLst>
                                </p:cTn>
                              </p:par>
                              <p:par>
                                <p:cTn id="15" presetID="10" presetClass="entr" presetSubtype="0" fill="hold" grpId="0" nodeType="withEffect">
                                  <p:stCondLst>
                                    <p:cond delay="300"/>
                                  </p:stCondLst>
                                  <p:childTnLst>
                                    <p:set>
                                      <p:cBhvr>
                                        <p:cTn id="16" dur="1" fill="hold">
                                          <p:stCondLst>
                                            <p:cond delay="0"/>
                                          </p:stCondLst>
                                        </p:cTn>
                                        <p:tgtEl>
                                          <p:spTgt spid="222"/>
                                        </p:tgtEl>
                                        <p:attrNameLst>
                                          <p:attrName>style.visibility</p:attrName>
                                        </p:attrNameLst>
                                      </p:cBhvr>
                                      <p:to>
                                        <p:strVal val="visible"/>
                                      </p:to>
                                    </p:set>
                                    <p:animEffect transition="in" filter="fade">
                                      <p:cBhvr>
                                        <p:cTn id="17" dur="1000"/>
                                        <p:tgtEl>
                                          <p:spTgt spid="222"/>
                                        </p:tgtEl>
                                      </p:cBhvr>
                                    </p:animEffect>
                                  </p:childTnLst>
                                </p:cTn>
                              </p:par>
                              <p:par>
                                <p:cTn id="18" presetID="64" presetClass="path" presetSubtype="0" accel="50000" decel="50000" autoRev="1" fill="hold" grpId="1" nodeType="withEffect">
                                  <p:stCondLst>
                                    <p:cond delay="300"/>
                                  </p:stCondLst>
                                  <p:childTnLst>
                                    <p:animMotion origin="layout" path="M 2.70833E-6 -4.81481E-6 L 0.02383 -4.81481E-6 " pathEditMode="relative" rAng="0" ptsTypes="AA">
                                      <p:cBhvr>
                                        <p:cTn id="19" dur="1000" fill="hold"/>
                                        <p:tgtEl>
                                          <p:spTgt spid="222"/>
                                        </p:tgtEl>
                                        <p:attrNameLst>
                                          <p:attrName>ppt_x</p:attrName>
                                          <p:attrName>ppt_y</p:attrName>
                                        </p:attrNameLst>
                                      </p:cBhvr>
                                      <p:rCtr x="1185" y="0"/>
                                    </p:animMotion>
                                  </p:childTnLst>
                                </p:cTn>
                              </p:par>
                              <p:par>
                                <p:cTn id="20" presetID="10" presetClass="entr" presetSubtype="0" fill="hold" grpId="0" nodeType="withEffect">
                                  <p:stCondLst>
                                    <p:cond delay="100"/>
                                  </p:stCondLst>
                                  <p:childTnLst>
                                    <p:set>
                                      <p:cBhvr>
                                        <p:cTn id="21" dur="1" fill="hold">
                                          <p:stCondLst>
                                            <p:cond delay="0"/>
                                          </p:stCondLst>
                                        </p:cTn>
                                        <p:tgtEl>
                                          <p:spTgt spid="223"/>
                                        </p:tgtEl>
                                        <p:attrNameLst>
                                          <p:attrName>style.visibility</p:attrName>
                                        </p:attrNameLst>
                                      </p:cBhvr>
                                      <p:to>
                                        <p:strVal val="visible"/>
                                      </p:to>
                                    </p:set>
                                    <p:animEffect transition="in" filter="fade">
                                      <p:cBhvr>
                                        <p:cTn id="22" dur="1000"/>
                                        <p:tgtEl>
                                          <p:spTgt spid="223"/>
                                        </p:tgtEl>
                                      </p:cBhvr>
                                    </p:animEffect>
                                  </p:childTnLst>
                                </p:cTn>
                              </p:par>
                              <p:par>
                                <p:cTn id="23" presetID="64" presetClass="path" presetSubtype="0" accel="50000" decel="50000" autoRev="1" fill="hold" grpId="1" nodeType="withEffect">
                                  <p:stCondLst>
                                    <p:cond delay="100"/>
                                  </p:stCondLst>
                                  <p:childTnLst>
                                    <p:animMotion origin="layout" path="M 2.70833E-6 -4.81481E-6 L 0.02383 -4.81481E-6 " pathEditMode="relative" rAng="0" ptsTypes="AA">
                                      <p:cBhvr>
                                        <p:cTn id="24" dur="1000" fill="hold"/>
                                        <p:tgtEl>
                                          <p:spTgt spid="223"/>
                                        </p:tgtEl>
                                        <p:attrNameLst>
                                          <p:attrName>ppt_x</p:attrName>
                                          <p:attrName>ppt_y</p:attrName>
                                        </p:attrNameLst>
                                      </p:cBhvr>
                                      <p:rCtr x="118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P spid="220" grpId="1"/>
      <p:bldP spid="221" grpId="0"/>
      <p:bldP spid="221" grpId="1"/>
      <p:bldP spid="222" grpId="0"/>
      <p:bldP spid="222" grpId="1"/>
      <p:bldP spid="223" grpId="0"/>
      <p:bldP spid="223" grpId="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TextBox 8"/>
          <p:cNvSpPr txBox="1"/>
          <p:nvPr userDrawn="1"/>
        </p:nvSpPr>
        <p:spPr>
          <a:xfrm>
            <a:off x="977900" y="6410204"/>
            <a:ext cx="4965700" cy="400110"/>
          </a:xfrm>
          <a:prstGeom prst="rect">
            <a:avLst/>
          </a:prstGeom>
          <a:noFill/>
        </p:spPr>
        <p:txBody>
          <a:bodyPr wrap="square" rtlCol="0" anchor="ctr">
            <a:spAutoFit/>
          </a:bodyPr>
          <a:lstStyle/>
          <a:p>
            <a:r>
              <a:rPr lang="zh-CN" altLang="en-US" sz="2000" b="1" dirty="0" smtClean="0">
                <a:solidFill>
                  <a:srgbClr val="F4F4F4"/>
                </a:solidFill>
                <a:latin typeface="微软雅黑" pitchFamily="34" charset="-122"/>
                <a:ea typeface="微软雅黑" pitchFamily="34" charset="-122"/>
              </a:rPr>
              <a:t>静思笃行   持中秉正 </a:t>
            </a:r>
            <a:endParaRPr lang="en-GB" altLang="zh-CN" sz="2000" b="1" dirty="0">
              <a:solidFill>
                <a:srgbClr val="F4F4F4"/>
              </a:solidFill>
              <a:latin typeface="微软雅黑" pitchFamily="34" charset="-122"/>
              <a:ea typeface="微软雅黑" pitchFamily="34" charset="-122"/>
            </a:endParaRPr>
          </a:p>
        </p:txBody>
      </p:sp>
    </p:spTree>
    <p:extLst>
      <p:ext uri="{BB962C8B-B14F-4D97-AF65-F5344CB8AC3E}">
        <p14:creationId xmlns:p14="http://schemas.microsoft.com/office/powerpoint/2010/main" val="23690902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prstClr val="white"/>
                </a:solidFill>
                <a:latin typeface="微软雅黑" pitchFamily="34" charset="-122"/>
                <a:ea typeface="微软雅黑" pitchFamily="34" charset="-122"/>
              </a:rPr>
              <a:t>第二章</a:t>
            </a:r>
            <a:r>
              <a:rPr lang="en-US" altLang="zh-CN" sz="1600" dirty="0" smtClean="0">
                <a:solidFill>
                  <a:prstClr val="white"/>
                </a:solidFill>
                <a:latin typeface="微软雅黑" pitchFamily="34" charset="-122"/>
                <a:ea typeface="微软雅黑" pitchFamily="34" charset="-122"/>
              </a:rPr>
              <a:t> </a:t>
            </a:r>
            <a:r>
              <a:rPr lang="zh-CN" altLang="en-US" sz="2000" dirty="0" smtClean="0">
                <a:solidFill>
                  <a:prstClr val="white"/>
                </a:solidFill>
                <a:latin typeface="微软雅黑" pitchFamily="34" charset="-122"/>
                <a:ea typeface="微软雅黑" pitchFamily="34" charset="-122"/>
              </a:rPr>
              <a:t> 企业文化概述</a:t>
            </a:r>
            <a:endParaRPr lang="zh-CN" altLang="en-US" sz="20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2524548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prstClr val="white"/>
                </a:solidFill>
                <a:latin typeface="微软雅黑" pitchFamily="34" charset="-122"/>
                <a:ea typeface="微软雅黑" pitchFamily="34" charset="-122"/>
              </a:rPr>
              <a:t>第三章</a:t>
            </a:r>
            <a:r>
              <a:rPr lang="en-US" altLang="zh-CN" sz="1600" dirty="0" smtClean="0">
                <a:solidFill>
                  <a:prstClr val="white"/>
                </a:solidFill>
                <a:latin typeface="微软雅黑" pitchFamily="34" charset="-122"/>
                <a:ea typeface="微软雅黑" pitchFamily="34" charset="-122"/>
              </a:rPr>
              <a:t> </a:t>
            </a:r>
            <a:r>
              <a:rPr lang="zh-CN" altLang="en-US" sz="2000" dirty="0" smtClean="0">
                <a:solidFill>
                  <a:prstClr val="white"/>
                </a:solidFill>
                <a:latin typeface="微软雅黑" pitchFamily="34" charset="-122"/>
                <a:ea typeface="微软雅黑" pitchFamily="34" charset="-122"/>
              </a:rPr>
              <a:t> 为啥要做文化</a:t>
            </a:r>
            <a:endParaRPr lang="zh-CN" altLang="en-US" sz="20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8961394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2000" b="1" dirty="0" smtClean="0">
                <a:solidFill>
                  <a:srgbClr val="F4F4F4"/>
                </a:solidFill>
                <a:latin typeface="微软雅黑" pitchFamily="34" charset="-122"/>
                <a:ea typeface="微软雅黑" pitchFamily="34" charset="-122"/>
              </a:rPr>
              <a:t>静思笃行   持中秉正 </a:t>
            </a:r>
            <a:endParaRPr lang="en-GB" altLang="zh-CN" sz="2000" b="1" dirty="0">
              <a:solidFill>
                <a:srgbClr val="F4F4F4"/>
              </a:solidFill>
              <a:latin typeface="微软雅黑" pitchFamily="34" charset="-122"/>
              <a:ea typeface="微软雅黑" pitchFamily="34" charset="-122"/>
            </a:endParaRPr>
          </a:p>
        </p:txBody>
      </p:sp>
    </p:spTree>
    <p:extLst>
      <p:ext uri="{BB962C8B-B14F-4D97-AF65-F5344CB8AC3E}">
        <p14:creationId xmlns:p14="http://schemas.microsoft.com/office/powerpoint/2010/main" val="7217843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9" name="Text Box 2"/>
          <p:cNvSpPr txBox="1">
            <a:spLocks noChangeArrowheads="1"/>
          </p:cNvSpPr>
          <p:nvPr userDrawn="1"/>
        </p:nvSpPr>
        <p:spPr bwMode="auto">
          <a:xfrm>
            <a:off x="3878262" y="3037126"/>
            <a:ext cx="4435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dirty="0" smtClean="0">
                <a:solidFill>
                  <a:srgbClr val="FF9300"/>
                </a:solidFill>
                <a:latin typeface="微软雅黑" panose="020B0503020204020204" pitchFamily="34" charset="-122"/>
                <a:ea typeface="微软雅黑" panose="020B0503020204020204" pitchFamily="34" charset="-122"/>
                <a:sym typeface="Arial" pitchFamily="34" charset="0"/>
              </a:rPr>
              <a:t>谢谢观赏</a:t>
            </a:r>
            <a:endParaRPr lang="zh-CN" altLang="en-US" sz="3600" b="1" dirty="0">
              <a:solidFill>
                <a:srgbClr val="FF9300"/>
              </a:solidFill>
              <a:latin typeface="微软雅黑" panose="020B0503020204020204" pitchFamily="34" charset="-122"/>
              <a:ea typeface="微软雅黑" panose="020B0503020204020204" pitchFamily="34" charset="-122"/>
              <a:sym typeface="Arial" pitchFamily="34" charset="0"/>
            </a:endParaRPr>
          </a:p>
        </p:txBody>
      </p:sp>
      <p:cxnSp>
        <p:nvCxnSpPr>
          <p:cNvPr id="10" name="直接连接符 9"/>
          <p:cNvCxnSpPr/>
          <p:nvPr userDrawn="1"/>
        </p:nvCxnSpPr>
        <p:spPr>
          <a:xfrm>
            <a:off x="3135289" y="3916305"/>
            <a:ext cx="6194375" cy="0"/>
          </a:xfrm>
          <a:prstGeom prst="line">
            <a:avLst/>
          </a:prstGeom>
          <a:ln>
            <a:solidFill>
              <a:srgbClr val="FF8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925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10;文本">
    <p:spTree>
      <p:nvGrpSpPr>
        <p:cNvPr id="1" name=""/>
        <p:cNvGrpSpPr/>
        <p:nvPr/>
      </p:nvGrpSpPr>
      <p:grpSpPr>
        <a:xfrm>
          <a:off x="0" y="0"/>
          <a:ext cx="0" cy="0"/>
          <a:chOff x="0" y="0"/>
          <a:chExt cx="0" cy="0"/>
        </a:xfrm>
      </p:grpSpPr>
      <p:pic>
        <p:nvPicPr>
          <p:cNvPr id="7" name="Picture 6" descr="D:\Teliss_Tong\Copy\定期备份\工作备份\！PPT图片及版面资源\06-PPT精选插图\10-综合\脚印.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0"/>
            <a:ext cx="6285756" cy="685958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bwMode="auto">
          <a:xfrm>
            <a:off x="1490500" y="5188659"/>
            <a:ext cx="3265288" cy="576064"/>
          </a:xfrm>
          <a:prstGeom prst="rect">
            <a:avLst/>
          </a:prstGeom>
          <a:solidFill>
            <a:srgbClr val="FFFFFF">
              <a:alpha val="69804"/>
            </a:srgbClr>
          </a:solidFill>
          <a:ln w="9525" cap="flat" cmpd="sng">
            <a:noFill/>
            <a:round/>
            <a:headEnd type="oval" w="med" len="med"/>
            <a:tailEnd/>
          </a:ln>
          <a:extLst/>
        </p:spPr>
        <p:txBody>
          <a:bodyPr rtlCol="0" anchor="ctr"/>
          <a:lstStyle/>
          <a:p>
            <a:pPr algn="ctr">
              <a:defRPr/>
            </a:pPr>
            <a:endParaRPr lang="zh-CN" altLang="en-US" kern="0" smtClean="0">
              <a:solidFill>
                <a:sysClr val="windowText" lastClr="000000"/>
              </a:solidFill>
            </a:endParaRPr>
          </a:p>
        </p:txBody>
      </p:sp>
      <p:sp>
        <p:nvSpPr>
          <p:cNvPr id="9" name="标题 1"/>
          <p:cNvSpPr txBox="1">
            <a:spLocks/>
          </p:cNvSpPr>
          <p:nvPr userDrawn="1"/>
        </p:nvSpPr>
        <p:spPr>
          <a:xfrm>
            <a:off x="6816378" y="457160"/>
            <a:ext cx="4895452" cy="1214995"/>
          </a:xfrm>
          <a:prstGeom prst="rect">
            <a:avLst/>
          </a:prstGeom>
        </p:spPr>
        <p:txBody>
          <a:bodyPr vert="horz" lIns="91417" tIns="45708" rIns="91417" bIns="45708"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7200" b="1" dirty="0">
                <a:solidFill>
                  <a:srgbClr val="FC6F18"/>
                </a:solidFill>
                <a:effectLst>
                  <a:outerShdw blurRad="38100" dist="38100" dir="2700000" algn="tl">
                    <a:srgbClr val="000000">
                      <a:alpha val="43137"/>
                    </a:srgbClr>
                  </a:outerShdw>
                </a:effectLst>
                <a:latin typeface="微软雅黑" pitchFamily="34" charset="-122"/>
                <a:ea typeface="微软雅黑" pitchFamily="34" charset="-122"/>
              </a:rPr>
              <a:t>我的黄金十年</a:t>
            </a:r>
          </a:p>
        </p:txBody>
      </p:sp>
      <p:grpSp>
        <p:nvGrpSpPr>
          <p:cNvPr id="10" name="组合 9"/>
          <p:cNvGrpSpPr/>
          <p:nvPr userDrawn="1"/>
        </p:nvGrpSpPr>
        <p:grpSpPr>
          <a:xfrm>
            <a:off x="4337" y="272493"/>
            <a:ext cx="2033736" cy="461665"/>
            <a:chOff x="8525122" y="157879"/>
            <a:chExt cx="651124" cy="461664"/>
          </a:xfrm>
        </p:grpSpPr>
        <p:sp>
          <p:nvSpPr>
            <p:cNvPr id="11" name="矩形 10"/>
            <p:cNvSpPr/>
            <p:nvPr/>
          </p:nvSpPr>
          <p:spPr>
            <a:xfrm>
              <a:off x="8721689" y="167211"/>
              <a:ext cx="432048" cy="360000"/>
            </a:xfrm>
            <a:prstGeom prst="rect">
              <a:avLst/>
            </a:prstGeom>
            <a:solidFill>
              <a:srgbClr val="92D050"/>
            </a:solidFill>
            <a:ln w="25400" cap="flat" cmpd="sng" algn="ctr">
              <a:noFill/>
              <a:prstDash val="solid"/>
            </a:ln>
            <a:effectLst/>
          </p:spPr>
          <p:txBody>
            <a:bodyPr rtlCol="0" anchor="ctr"/>
            <a:lstStyle/>
            <a:p>
              <a:pPr algn="ctr" defTabSz="1218892">
                <a:defRPr/>
              </a:pPr>
              <a:endParaRPr lang="zh-CN" altLang="en-US" sz="2400" kern="0" smtClean="0">
                <a:solidFill>
                  <a:prstClr val="white"/>
                </a:solidFill>
              </a:endParaRPr>
            </a:p>
          </p:txBody>
        </p:sp>
        <p:sp>
          <p:nvSpPr>
            <p:cNvPr id="12" name="TextBox 16"/>
            <p:cNvSpPr txBox="1"/>
            <p:nvPr/>
          </p:nvSpPr>
          <p:spPr>
            <a:xfrm>
              <a:off x="8525122" y="157879"/>
              <a:ext cx="651124" cy="461664"/>
            </a:xfrm>
            <a:prstGeom prst="rect">
              <a:avLst/>
            </a:prstGeom>
            <a:solidFill>
              <a:srgbClr val="1094EE"/>
            </a:solidFill>
          </p:spPr>
          <p:txBody>
            <a:bodyPr wrap="square" rtlCol="0">
              <a:spAutoFit/>
            </a:bodyPr>
            <a:lstStyle/>
            <a:p>
              <a:pPr algn="r" defTabSz="1218892">
                <a:defRPr/>
              </a:pPr>
              <a:r>
                <a:rPr lang="en-US" altLang="zh-CN" sz="2400" kern="0" dirty="0" smtClean="0">
                  <a:solidFill>
                    <a:prstClr val="white"/>
                  </a:solidFill>
                  <a:ea typeface="专业字体设计服务/WWW.ZTSGC.COM/" pitchFamily="2" charset="-122"/>
                </a:rPr>
                <a:t>  </a:t>
              </a:r>
              <a:r>
                <a:rPr lang="zh-CN" altLang="en-US" sz="2400" kern="0" dirty="0" smtClean="0">
                  <a:solidFill>
                    <a:prstClr val="white"/>
                  </a:solidFill>
                  <a:ea typeface="微软雅黑" pitchFamily="34" charset="-122"/>
                </a:rPr>
                <a:t>片尾广告</a:t>
              </a:r>
            </a:p>
          </p:txBody>
        </p:sp>
      </p:grpSp>
      <p:sp>
        <p:nvSpPr>
          <p:cNvPr id="13" name="矩形 12"/>
          <p:cNvSpPr/>
          <p:nvPr userDrawn="1"/>
        </p:nvSpPr>
        <p:spPr>
          <a:xfrm>
            <a:off x="7342427" y="1647202"/>
            <a:ext cx="4164052" cy="430863"/>
          </a:xfrm>
          <a:prstGeom prst="rect">
            <a:avLst/>
          </a:prstGeom>
          <a:noFill/>
        </p:spPr>
        <p:txBody>
          <a:bodyPr wrap="square" lIns="91417" tIns="45708" rIns="91417" bIns="45708">
            <a:spAutoFit/>
          </a:bodyPr>
          <a:lstStyle/>
          <a:p>
            <a:pPr defTabSz="1218892"/>
            <a:r>
              <a:rPr lang="zh-CN" altLang="en-US" sz="2200" dirty="0">
                <a:solidFill>
                  <a:srgbClr val="00B0F0"/>
                </a:solidFill>
                <a:latin typeface="微软雅黑" pitchFamily="34" charset="-122"/>
                <a:ea typeface="微软雅黑" pitchFamily="34" charset="-122"/>
              </a:rPr>
              <a:t>一位平凡</a:t>
            </a:r>
            <a:r>
              <a:rPr lang="en-US" altLang="zh-CN" sz="2200" dirty="0">
                <a:solidFill>
                  <a:srgbClr val="00B0F0"/>
                </a:solidFill>
                <a:latin typeface="微软雅黑" pitchFamily="34" charset="-122"/>
                <a:ea typeface="微软雅黑" pitchFamily="34" charset="-122"/>
              </a:rPr>
              <a:t>80</a:t>
            </a:r>
            <a:r>
              <a:rPr lang="zh-CN" altLang="en-US" sz="2200" dirty="0">
                <a:solidFill>
                  <a:srgbClr val="00B0F0"/>
                </a:solidFill>
                <a:latin typeface="微软雅黑" pitchFamily="34" charset="-122"/>
                <a:ea typeface="微软雅黑" pitchFamily="34" charset="-122"/>
              </a:rPr>
              <a:t>后的职场与情感历程</a:t>
            </a:r>
          </a:p>
        </p:txBody>
      </p:sp>
      <p:pic>
        <p:nvPicPr>
          <p:cNvPr id="14" name="Picture 3" descr="D:\Teliss_Tong\Copy\定期备份\工作备份\！PPT图片及版面资源\06-PPT精选插图\05-头像\1000mb.ru (42).pn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07504" y="15510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9"/>
          <p:cNvSpPr txBox="1"/>
          <p:nvPr userDrawn="1"/>
        </p:nvSpPr>
        <p:spPr>
          <a:xfrm>
            <a:off x="6816378" y="2492896"/>
            <a:ext cx="4895452" cy="2166723"/>
          </a:xfrm>
          <a:prstGeom prst="rect">
            <a:avLst/>
          </a:prstGeom>
          <a:noFill/>
        </p:spPr>
        <p:txBody>
          <a:bodyPr wrap="square" lIns="91417" tIns="45708" rIns="91417" bIns="45708" rtlCol="0">
            <a:spAutoFit/>
          </a:bodyPr>
          <a:lstStyle/>
          <a:p>
            <a:pPr indent="-457164" defTabSz="1218892">
              <a:lnSpc>
                <a:spcPct val="130000"/>
              </a:lnSpc>
              <a:spcBef>
                <a:spcPts val="600"/>
              </a:spcBef>
              <a:spcAft>
                <a:spcPts val="600"/>
              </a:spcAft>
            </a:pPr>
            <a:r>
              <a:rPr lang="zh-CN" altLang="en-US" sz="1600" dirty="0">
                <a:solidFill>
                  <a:prstClr val="black">
                    <a:lumMod val="65000"/>
                    <a:lumOff val="35000"/>
                  </a:prstClr>
                </a:solidFill>
                <a:latin typeface="微软雅黑" pitchFamily="34" charset="-122"/>
                <a:ea typeface="微软雅黑" pitchFamily="34" charset="-122"/>
              </a:rPr>
              <a:t>我将毕业后的第一个十年称之为“黄金十年”，第二个十年称之为“白金十年”，第三个十年称之为“钻石十年”，以此来形容人生当中最青春蓬勃、年富力强和激情满怀的宝贵三十年。</a:t>
            </a:r>
            <a:endParaRPr lang="en-US" altLang="zh-CN" sz="1600" dirty="0">
              <a:solidFill>
                <a:prstClr val="black">
                  <a:lumMod val="65000"/>
                  <a:lumOff val="35000"/>
                </a:prstClr>
              </a:solidFill>
              <a:latin typeface="微软雅黑" pitchFamily="34" charset="-122"/>
              <a:ea typeface="微软雅黑" pitchFamily="34" charset="-122"/>
            </a:endParaRPr>
          </a:p>
          <a:p>
            <a:pPr indent="-457164" defTabSz="1218892">
              <a:lnSpc>
                <a:spcPct val="130000"/>
              </a:lnSpc>
              <a:spcBef>
                <a:spcPts val="600"/>
              </a:spcBef>
              <a:spcAft>
                <a:spcPts val="600"/>
              </a:spcAft>
            </a:pPr>
            <a:r>
              <a:rPr lang="zh-CN" altLang="en-US" sz="1600" dirty="0">
                <a:solidFill>
                  <a:prstClr val="black">
                    <a:lumMod val="65000"/>
                    <a:lumOff val="35000"/>
                  </a:prstClr>
                </a:solidFill>
                <a:latin typeface="微软雅黑" pitchFamily="34" charset="-122"/>
                <a:ea typeface="微软雅黑" pitchFamily="34" charset="-122"/>
              </a:rPr>
              <a:t>“我的黄金十年”写的就是毕业后，第一个十年所发生的职场与情感的那些事儿</a:t>
            </a:r>
            <a:r>
              <a:rPr lang="en-US" altLang="zh-CN" sz="1600" dirty="0">
                <a:solidFill>
                  <a:prstClr val="black">
                    <a:lumMod val="65000"/>
                    <a:lumOff val="35000"/>
                  </a:prstClr>
                </a:solidFill>
                <a:latin typeface="微软雅黑" pitchFamily="34" charset="-122"/>
                <a:ea typeface="微软雅黑" pitchFamily="34" charset="-122"/>
              </a:rPr>
              <a:t>……</a:t>
            </a:r>
            <a:endParaRPr lang="zh-CN" altLang="en-US" sz="1600" dirty="0">
              <a:solidFill>
                <a:prstClr val="black">
                  <a:lumMod val="65000"/>
                  <a:lumOff val="35000"/>
                </a:prstClr>
              </a:solidFill>
              <a:latin typeface="微软雅黑" pitchFamily="34" charset="-122"/>
              <a:ea typeface="微软雅黑" pitchFamily="34" charset="-122"/>
            </a:endParaRPr>
          </a:p>
        </p:txBody>
      </p:sp>
      <p:sp>
        <p:nvSpPr>
          <p:cNvPr id="16" name="矩形 15"/>
          <p:cNvSpPr/>
          <p:nvPr userDrawn="1"/>
        </p:nvSpPr>
        <p:spPr>
          <a:xfrm>
            <a:off x="7103318" y="5469419"/>
            <a:ext cx="4369405" cy="369308"/>
          </a:xfrm>
          <a:prstGeom prst="rect">
            <a:avLst/>
          </a:prstGeom>
        </p:spPr>
        <p:txBody>
          <a:bodyPr wrap="square" lIns="91417" tIns="45708" rIns="91417" bIns="45708">
            <a:spAutoFit/>
          </a:bodyPr>
          <a:lstStyle/>
          <a:p>
            <a:pPr defTabSz="1218892">
              <a:lnSpc>
                <a:spcPct val="150000"/>
              </a:lnSpc>
            </a:pPr>
            <a:r>
              <a:rPr lang="en-US" altLang="zh-CN" sz="1200" dirty="0">
                <a:solidFill>
                  <a:srgbClr val="1094EE"/>
                </a:solidFill>
                <a:latin typeface="Arial"/>
                <a:ea typeface="微软雅黑" pitchFamily="34" charset="-122"/>
                <a:cs typeface="Arial"/>
                <a:hlinkClick r:id="rId4"/>
              </a:rPr>
              <a:t>http://www.tianya.cn/publicforum/content/no20/1/317960.shtml</a:t>
            </a:r>
            <a:endParaRPr lang="en-US" altLang="zh-CN" sz="1200" dirty="0">
              <a:solidFill>
                <a:srgbClr val="1094EE"/>
              </a:solidFill>
              <a:latin typeface="Arial"/>
              <a:ea typeface="微软雅黑" pitchFamily="34" charset="-122"/>
              <a:cs typeface="Arial"/>
            </a:endParaRPr>
          </a:p>
        </p:txBody>
      </p:sp>
      <p:sp>
        <p:nvSpPr>
          <p:cNvPr id="17" name="矩形 16"/>
          <p:cNvSpPr/>
          <p:nvPr userDrawn="1"/>
        </p:nvSpPr>
        <p:spPr>
          <a:xfrm>
            <a:off x="7486441" y="5849451"/>
            <a:ext cx="3124698" cy="459871"/>
          </a:xfrm>
          <a:prstGeom prst="rect">
            <a:avLst/>
          </a:prstGeom>
          <a:noFill/>
          <a:ln w="25400" cap="flat" cmpd="sng" algn="ctr">
            <a:noFill/>
            <a:prstDash val="solid"/>
          </a:ln>
          <a:effectLst/>
        </p:spPr>
        <p:txBody>
          <a:bodyPr lIns="91417" tIns="45708" rIns="91417" bIns="45708" anchor="ctr"/>
          <a:lstStyle/>
          <a:p>
            <a:pPr algn="ctr" defTabSz="1218892">
              <a:defRPr/>
            </a:pPr>
            <a:r>
              <a:rPr lang="zh-CN" altLang="en-US" sz="1600" kern="0" dirty="0">
                <a:solidFill>
                  <a:prstClr val="white"/>
                </a:solidFill>
                <a:effectLst>
                  <a:glow rad="228600">
                    <a:srgbClr val="4F81BD">
                      <a:satMod val="175000"/>
                      <a:alpha val="40000"/>
                    </a:srgbClr>
                  </a:glow>
                </a:effectLst>
                <a:latin typeface="微软雅黑" pitchFamily="34" charset="-122"/>
                <a:ea typeface="微软雅黑" pitchFamily="34" charset="-122"/>
              </a:rPr>
              <a:t>自传体小说，请您多多捧场</a:t>
            </a:r>
            <a:r>
              <a:rPr lang="zh-CN" altLang="en-US" sz="1600" kern="0" dirty="0">
                <a:solidFill>
                  <a:prstClr val="white"/>
                </a:solidFill>
                <a:effectLst>
                  <a:glow rad="228600">
                    <a:srgbClr val="4F81BD">
                      <a:satMod val="175000"/>
                      <a:alpha val="40000"/>
                    </a:srgbClr>
                  </a:glow>
                </a:effectLst>
                <a:latin typeface="微软雅黑" pitchFamily="34" charset="-122"/>
                <a:ea typeface="微软雅黑" pitchFamily="34" charset="-122"/>
                <a:sym typeface="Wingdings" pitchFamily="2" charset="2"/>
              </a:rPr>
              <a:t>：）</a:t>
            </a:r>
            <a:endParaRPr lang="zh-CN" altLang="en-US" sz="1600" kern="0" dirty="0">
              <a:solidFill>
                <a:prstClr val="white"/>
              </a:solidFill>
              <a:effectLst>
                <a:glow rad="228600">
                  <a:srgbClr val="4F81BD">
                    <a:satMod val="175000"/>
                    <a:alpha val="40000"/>
                  </a:srgbClr>
                </a:glow>
              </a:effectLst>
              <a:latin typeface="微软雅黑" pitchFamily="34" charset="-122"/>
              <a:ea typeface="微软雅黑" pitchFamily="34" charset="-122"/>
            </a:endParaRPr>
          </a:p>
        </p:txBody>
      </p:sp>
      <p:pic>
        <p:nvPicPr>
          <p:cNvPr id="18" name="Picture 2" descr="D:\Teliss_Tong\Copy\定期备份\工作备份\！PPT图片及版面资源\06-PPT精选插图\04-图标\54D742BB28AE93477AE1424E5D991B5D.png"/>
          <p:cNvPicPr>
            <a:picLocks noChangeAspect="1" noChangeArrowheads="1"/>
          </p:cNvPicPr>
          <p:nvPr userDrawn="1"/>
        </p:nvPicPr>
        <p:blipFill>
          <a:blip r:embed="rId5" cstate="email">
            <a:extLst>
              <a:ext uri="{28A0092B-C50C-407E-A947-70E740481C1C}">
                <a14:useLocalDpi xmlns:a14="http://schemas.microsoft.com/office/drawing/2010/main" val="0"/>
              </a:ext>
            </a:extLst>
          </a:blip>
          <a:srcRect/>
          <a:stretch>
            <a:fillRect/>
          </a:stretch>
        </p:blipFill>
        <p:spPr bwMode="auto">
          <a:xfrm>
            <a:off x="10690798" y="5841269"/>
            <a:ext cx="396045" cy="396045"/>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1490500" y="1673152"/>
            <a:ext cx="3265288" cy="3265288"/>
          </a:xfrm>
          <a:prstGeom prst="rect">
            <a:avLst/>
          </a:prstGeom>
          <a:effectLst>
            <a:outerShdw blurRad="63500" sx="102000" sy="102000" algn="ctr" rotWithShape="0">
              <a:prstClr val="black">
                <a:alpha val="40000"/>
              </a:prstClr>
            </a:outerShdw>
          </a:effectLst>
        </p:spPr>
      </p:pic>
      <p:sp>
        <p:nvSpPr>
          <p:cNvPr id="20" name="文本框 19"/>
          <p:cNvSpPr txBox="1"/>
          <p:nvPr userDrawn="1"/>
        </p:nvSpPr>
        <p:spPr>
          <a:xfrm>
            <a:off x="1490500" y="5219377"/>
            <a:ext cx="3265288" cy="523220"/>
          </a:xfrm>
          <a:prstGeom prst="rect">
            <a:avLst/>
          </a:prstGeom>
          <a:noFill/>
        </p:spPr>
        <p:txBody>
          <a:bodyPr wrap="square" rtlCol="0">
            <a:spAutoFit/>
          </a:bodyPr>
          <a:lstStyle/>
          <a:p>
            <a:pPr defTabSz="1218892"/>
            <a:r>
              <a:rPr lang="zh-CN" altLang="en-US" sz="2400" dirty="0" smtClean="0">
                <a:solidFill>
                  <a:srgbClr val="FF6600"/>
                </a:solidFill>
                <a:latin typeface="微软雅黑" panose="020B0503020204020204" pitchFamily="34" charset="-122"/>
                <a:ea typeface="微软雅黑" panose="020B0503020204020204" pitchFamily="34" charset="-122"/>
              </a:rPr>
              <a:t>布衣公众号：</a:t>
            </a:r>
            <a:r>
              <a:rPr lang="en-US" altLang="zh-CN" sz="2800" b="1" dirty="0" err="1" smtClean="0">
                <a:solidFill>
                  <a:srgbClr val="FF6600"/>
                </a:solidFill>
                <a:latin typeface="Arial Unicode MS" panose="020B0604020202020204" pitchFamily="34" charset="-122"/>
                <a:ea typeface="Arial Unicode MS" panose="020B0604020202020204" pitchFamily="34" charset="-122"/>
                <a:cs typeface="Arial Unicode MS" panose="020B0604020202020204" pitchFamily="34" charset="-122"/>
              </a:rPr>
              <a:t>hr-ppt</a:t>
            </a:r>
            <a:endParaRPr lang="zh-CN" altLang="en-US" sz="2800" b="1" dirty="0">
              <a:solidFill>
                <a:srgbClr val="FF66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97946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200" fill="hold"/>
                                        <p:tgtEl>
                                          <p:spTgt spid="10"/>
                                        </p:tgtEl>
                                        <p:attrNameLst>
                                          <p:attrName>ppt_x</p:attrName>
                                        </p:attrNameLst>
                                      </p:cBhvr>
                                      <p:tavLst>
                                        <p:tav tm="0">
                                          <p:val>
                                            <p:strVal val="1+#ppt_w/2"/>
                                          </p:val>
                                        </p:tav>
                                        <p:tav tm="100000">
                                          <p:val>
                                            <p:strVal val="#ppt_x"/>
                                          </p:val>
                                        </p:tav>
                                      </p:tavLst>
                                    </p:anim>
                                    <p:anim calcmode="lin" valueType="num">
                                      <p:cBhvr additive="base">
                                        <p:cTn id="11" dur="200" fill="hold"/>
                                        <p:tgtEl>
                                          <p:spTgt spid="10"/>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12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par>
                          <p:cTn id="28" fill="hold">
                            <p:stCondLst>
                              <p:cond delay="2450"/>
                            </p:stCondLst>
                            <p:childTnLst>
                              <p:par>
                                <p:cTn id="29" presetID="27" presetClass="entr" presetSubtype="0" fill="hold" grpId="0" nodeType="afterEffect">
                                  <p:stCondLst>
                                    <p:cond delay="0"/>
                                  </p:stCondLst>
                                  <p:iterate type="lt">
                                    <p:tmPct val="50000"/>
                                  </p:iterate>
                                  <p:childTnLst>
                                    <p:set>
                                      <p:cBhvr>
                                        <p:cTn id="30" dur="1" fill="hold">
                                          <p:stCondLst>
                                            <p:cond delay="0"/>
                                          </p:stCondLst>
                                        </p:cTn>
                                        <p:tgtEl>
                                          <p:spTgt spid="15"/>
                                        </p:tgtEl>
                                        <p:attrNameLst>
                                          <p:attrName>style.visibility</p:attrName>
                                        </p:attrNameLst>
                                      </p:cBhvr>
                                      <p:to>
                                        <p:strVal val="visible"/>
                                      </p:to>
                                    </p:set>
                                    <p:anim calcmode="discrete" valueType="clr">
                                      <p:cBhvr override="childStyle">
                                        <p:cTn id="31" dur="17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32" dur="170"/>
                                        <p:tgtEl>
                                          <p:spTgt spid="15"/>
                                        </p:tgtEl>
                                        <p:attrNameLst>
                                          <p:attrName>fillcolor</p:attrName>
                                        </p:attrNameLst>
                                      </p:cBhvr>
                                      <p:tavLst>
                                        <p:tav tm="0">
                                          <p:val>
                                            <p:clrVal>
                                              <a:schemeClr val="accent2"/>
                                            </p:clrVal>
                                          </p:val>
                                        </p:tav>
                                        <p:tav tm="50000">
                                          <p:val>
                                            <p:clrVal>
                                              <a:schemeClr val="hlink"/>
                                            </p:clrVal>
                                          </p:val>
                                        </p:tav>
                                      </p:tavLst>
                                    </p:anim>
                                    <p:set>
                                      <p:cBhvr>
                                        <p:cTn id="33" dur="170"/>
                                        <p:tgtEl>
                                          <p:spTgt spid="15"/>
                                        </p:tgtEl>
                                        <p:attrNameLst>
                                          <p:attrName>fill.type</p:attrName>
                                        </p:attrNameLst>
                                      </p:cBhvr>
                                      <p:to>
                                        <p:strVal val="solid"/>
                                      </p:to>
                                    </p:set>
                                  </p:childTnLst>
                                </p:cTn>
                              </p:par>
                            </p:childTnLst>
                          </p:cTn>
                        </p:par>
                        <p:par>
                          <p:cTn id="34" fill="hold">
                            <p:stCondLst>
                              <p:cond delay="12650"/>
                            </p:stCondLst>
                            <p:childTnLst>
                              <p:par>
                                <p:cTn id="35" presetID="42"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par>
                          <p:cTn id="40" fill="hold">
                            <p:stCondLst>
                              <p:cond delay="1365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2000"/>
                                        <p:tgtEl>
                                          <p:spTgt spid="18"/>
                                        </p:tgtEl>
                                      </p:cBhvr>
                                    </p:animEffect>
                                  </p:childTnLst>
                                </p:cTn>
                              </p:par>
                              <p:par>
                                <p:cTn id="44" presetID="26" presetClass="emph" presetSubtype="0" repeatCount="indefinite" fill="hold" nodeType="withEffect">
                                  <p:stCondLst>
                                    <p:cond delay="0"/>
                                  </p:stCondLst>
                                  <p:childTnLst>
                                    <p:animEffect transition="out" filter="fade">
                                      <p:cBhvr>
                                        <p:cTn id="45" dur="1000" tmFilter="0, 0; .2, .5; .8, .5; 1, 0"/>
                                        <p:tgtEl>
                                          <p:spTgt spid="18"/>
                                        </p:tgtEl>
                                      </p:cBhvr>
                                    </p:animEffect>
                                    <p:animScale>
                                      <p:cBhvr>
                                        <p:cTn id="46" dur="500" autoRev="1" fill="hold"/>
                                        <p:tgtEl>
                                          <p:spTgt spid="18"/>
                                        </p:tgtEl>
                                      </p:cBhvr>
                                      <p:by x="105000" y="105000"/>
                                    </p:animScale>
                                  </p:childTnLst>
                                </p:cTn>
                              </p:par>
                              <p:par>
                                <p:cTn id="47" presetID="42"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16"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17" name="Group 4">
            <a:extLst>
              <a:ext uri="{FF2B5EF4-FFF2-40B4-BE49-F238E27FC236}">
                <a16:creationId xmlns:a16="http://schemas.microsoft.com/office/drawing/2014/main" xmlns="" id="{1AEC7F16-F739-408B-BC16-EB74BC97DF45}"/>
              </a:ext>
            </a:extLst>
          </p:cNvPr>
          <p:cNvGrpSpPr>
            <a:grpSpLocks noChangeAspect="1"/>
          </p:cNvGrpSpPr>
          <p:nvPr userDrawn="1"/>
        </p:nvGrpSpPr>
        <p:grpSpPr bwMode="auto">
          <a:xfrm>
            <a:off x="2290702" y="3510097"/>
            <a:ext cx="2109303" cy="1534132"/>
            <a:chOff x="3320" y="188"/>
            <a:chExt cx="2072" cy="1507"/>
          </a:xfrm>
          <a:solidFill>
            <a:srgbClr val="FF8500"/>
          </a:solidFill>
        </p:grpSpPr>
        <p:sp>
          <p:nvSpPr>
            <p:cNvPr id="18" name="Freeform 5">
              <a:extLst>
                <a:ext uri="{FF2B5EF4-FFF2-40B4-BE49-F238E27FC236}">
                  <a16:creationId xmlns:a16="http://schemas.microsoft.com/office/drawing/2014/main" xmlns="" id="{E02E936F-C9D1-48E6-9603-AC46B7E7D79E}"/>
                </a:ext>
              </a:extLst>
            </p:cNvPr>
            <p:cNvSpPr>
              <a:spLocks noEditPoints="1"/>
            </p:cNvSpPr>
            <p:nvPr/>
          </p:nvSpPr>
          <p:spPr bwMode="auto">
            <a:xfrm>
              <a:off x="3320" y="188"/>
              <a:ext cx="2072" cy="1507"/>
            </a:xfrm>
            <a:custGeom>
              <a:avLst/>
              <a:gdLst>
                <a:gd name="T0" fmla="*/ 741 w 874"/>
                <a:gd name="T1" fmla="*/ 210 h 635"/>
                <a:gd name="T2" fmla="*/ 616 w 874"/>
                <a:gd name="T3" fmla="*/ 23 h 635"/>
                <a:gd name="T4" fmla="*/ 70 w 874"/>
                <a:gd name="T5" fmla="*/ 141 h 635"/>
                <a:gd name="T6" fmla="*/ 176 w 874"/>
                <a:gd name="T7" fmla="*/ 218 h 635"/>
                <a:gd name="T8" fmla="*/ 158 w 874"/>
                <a:gd name="T9" fmla="*/ 280 h 635"/>
                <a:gd name="T10" fmla="*/ 664 w 874"/>
                <a:gd name="T11" fmla="*/ 333 h 635"/>
                <a:gd name="T12" fmla="*/ 159 w 874"/>
                <a:gd name="T13" fmla="*/ 319 h 635"/>
                <a:gd name="T14" fmla="*/ 119 w 874"/>
                <a:gd name="T15" fmla="*/ 266 h 635"/>
                <a:gd name="T16" fmla="*/ 577 w 874"/>
                <a:gd name="T17" fmla="*/ 594 h 635"/>
                <a:gd name="T18" fmla="*/ 871 w 874"/>
                <a:gd name="T19" fmla="*/ 350 h 635"/>
                <a:gd name="T20" fmla="*/ 736 w 874"/>
                <a:gd name="T21" fmla="*/ 213 h 635"/>
                <a:gd name="T22" fmla="*/ 91 w 874"/>
                <a:gd name="T23" fmla="*/ 193 h 635"/>
                <a:gd name="T24" fmla="*/ 229 w 874"/>
                <a:gd name="T25" fmla="*/ 71 h 635"/>
                <a:gd name="T26" fmla="*/ 529 w 874"/>
                <a:gd name="T27" fmla="*/ 199 h 635"/>
                <a:gd name="T28" fmla="*/ 533 w 874"/>
                <a:gd name="T29" fmla="*/ 121 h 635"/>
                <a:gd name="T30" fmla="*/ 595 w 874"/>
                <a:gd name="T31" fmla="*/ 92 h 635"/>
                <a:gd name="T32" fmla="*/ 603 w 874"/>
                <a:gd name="T33" fmla="*/ 132 h 635"/>
                <a:gd name="T34" fmla="*/ 527 w 874"/>
                <a:gd name="T35" fmla="*/ 126 h 635"/>
                <a:gd name="T36" fmla="*/ 525 w 874"/>
                <a:gd name="T37" fmla="*/ 180 h 635"/>
                <a:gd name="T38" fmla="*/ 99 w 874"/>
                <a:gd name="T39" fmla="*/ 181 h 635"/>
                <a:gd name="T40" fmla="*/ 101 w 874"/>
                <a:gd name="T41" fmla="*/ 128 h 635"/>
                <a:gd name="T42" fmla="*/ 103 w 874"/>
                <a:gd name="T43" fmla="*/ 74 h 635"/>
                <a:gd name="T44" fmla="*/ 91 w 874"/>
                <a:gd name="T45" fmla="*/ 82 h 635"/>
                <a:gd name="T46" fmla="*/ 183 w 874"/>
                <a:gd name="T47" fmla="*/ 326 h 635"/>
                <a:gd name="T48" fmla="*/ 168 w 874"/>
                <a:gd name="T49" fmla="*/ 315 h 635"/>
                <a:gd name="T50" fmla="*/ 162 w 874"/>
                <a:gd name="T51" fmla="*/ 285 h 635"/>
                <a:gd name="T52" fmla="*/ 161 w 874"/>
                <a:gd name="T53" fmla="*/ 273 h 635"/>
                <a:gd name="T54" fmla="*/ 472 w 874"/>
                <a:gd name="T55" fmla="*/ 218 h 635"/>
                <a:gd name="T56" fmla="*/ 721 w 874"/>
                <a:gd name="T57" fmla="*/ 304 h 635"/>
                <a:gd name="T58" fmla="*/ 514 w 874"/>
                <a:gd name="T59" fmla="*/ 400 h 635"/>
                <a:gd name="T60" fmla="*/ 685 w 874"/>
                <a:gd name="T61" fmla="*/ 337 h 635"/>
                <a:gd name="T62" fmla="*/ 512 w 874"/>
                <a:gd name="T63" fmla="*/ 442 h 635"/>
                <a:gd name="T64" fmla="*/ 545 w 874"/>
                <a:gd name="T65" fmla="*/ 338 h 635"/>
                <a:gd name="T66" fmla="*/ 508 w 874"/>
                <a:gd name="T67" fmla="*/ 349 h 635"/>
                <a:gd name="T68" fmla="*/ 187 w 874"/>
                <a:gd name="T69" fmla="*/ 345 h 635"/>
                <a:gd name="T70" fmla="*/ 506 w 874"/>
                <a:gd name="T71" fmla="*/ 395 h 635"/>
                <a:gd name="T72" fmla="*/ 184 w 874"/>
                <a:gd name="T73" fmla="*/ 447 h 635"/>
                <a:gd name="T74" fmla="*/ 491 w 874"/>
                <a:gd name="T75" fmla="*/ 439 h 635"/>
                <a:gd name="T76" fmla="*/ 123 w 874"/>
                <a:gd name="T77" fmla="*/ 327 h 635"/>
                <a:gd name="T78" fmla="*/ 61 w 874"/>
                <a:gd name="T79" fmla="*/ 398 h 635"/>
                <a:gd name="T80" fmla="*/ 46 w 874"/>
                <a:gd name="T81" fmla="*/ 305 h 635"/>
                <a:gd name="T82" fmla="*/ 285 w 874"/>
                <a:gd name="T83" fmla="*/ 460 h 635"/>
                <a:gd name="T84" fmla="*/ 516 w 874"/>
                <a:gd name="T85" fmla="*/ 496 h 635"/>
                <a:gd name="T86" fmla="*/ 35 w 874"/>
                <a:gd name="T87" fmla="*/ 334 h 635"/>
                <a:gd name="T88" fmla="*/ 242 w 874"/>
                <a:gd name="T89" fmla="*/ 573 h 635"/>
                <a:gd name="T90" fmla="*/ 27 w 874"/>
                <a:gd name="T91" fmla="*/ 399 h 635"/>
                <a:gd name="T92" fmla="*/ 450 w 874"/>
                <a:gd name="T93" fmla="*/ 621 h 635"/>
                <a:gd name="T94" fmla="*/ 23 w 874"/>
                <a:gd name="T95" fmla="*/ 503 h 635"/>
                <a:gd name="T96" fmla="*/ 709 w 874"/>
                <a:gd name="T97" fmla="*/ 504 h 635"/>
                <a:gd name="T98" fmla="*/ 554 w 874"/>
                <a:gd name="T99" fmla="*/ 576 h 635"/>
                <a:gd name="T100" fmla="*/ 578 w 874"/>
                <a:gd name="T101" fmla="*/ 538 h 635"/>
                <a:gd name="T102" fmla="*/ 458 w 874"/>
                <a:gd name="T103" fmla="*/ 562 h 635"/>
                <a:gd name="T104" fmla="*/ 652 w 874"/>
                <a:gd name="T105" fmla="*/ 459 h 635"/>
                <a:gd name="T106" fmla="*/ 453 w 874"/>
                <a:gd name="T107" fmla="*/ 546 h 635"/>
                <a:gd name="T108" fmla="*/ 449 w 874"/>
                <a:gd name="T109" fmla="*/ 577 h 635"/>
                <a:gd name="T110" fmla="*/ 448 w 874"/>
                <a:gd name="T111" fmla="*/ 596 h 635"/>
                <a:gd name="T112" fmla="*/ 26 w 874"/>
                <a:gd name="T113" fmla="*/ 504 h 635"/>
                <a:gd name="T114" fmla="*/ 275 w 874"/>
                <a:gd name="T115" fmla="*/ 469 h 635"/>
                <a:gd name="T116" fmla="*/ 681 w 874"/>
                <a:gd name="T117" fmla="*/ 437 h 635"/>
                <a:gd name="T118" fmla="*/ 728 w 874"/>
                <a:gd name="T119" fmla="*/ 333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4" h="635">
                  <a:moveTo>
                    <a:pt x="871" y="350"/>
                  </a:moveTo>
                  <a:cubicBezTo>
                    <a:pt x="871" y="350"/>
                    <a:pt x="871" y="349"/>
                    <a:pt x="871" y="349"/>
                  </a:cubicBezTo>
                  <a:cubicBezTo>
                    <a:pt x="856" y="336"/>
                    <a:pt x="832" y="335"/>
                    <a:pt x="812" y="332"/>
                  </a:cubicBezTo>
                  <a:cubicBezTo>
                    <a:pt x="790" y="328"/>
                    <a:pt x="764" y="321"/>
                    <a:pt x="740" y="321"/>
                  </a:cubicBezTo>
                  <a:cubicBezTo>
                    <a:pt x="742" y="315"/>
                    <a:pt x="738" y="308"/>
                    <a:pt x="731" y="309"/>
                  </a:cubicBezTo>
                  <a:cubicBezTo>
                    <a:pt x="731" y="308"/>
                    <a:pt x="729" y="307"/>
                    <a:pt x="728" y="308"/>
                  </a:cubicBezTo>
                  <a:cubicBezTo>
                    <a:pt x="727" y="308"/>
                    <a:pt x="726" y="309"/>
                    <a:pt x="726" y="309"/>
                  </a:cubicBezTo>
                  <a:cubicBezTo>
                    <a:pt x="726" y="309"/>
                    <a:pt x="726" y="308"/>
                    <a:pt x="726" y="308"/>
                  </a:cubicBezTo>
                  <a:cubicBezTo>
                    <a:pt x="713" y="279"/>
                    <a:pt x="711" y="247"/>
                    <a:pt x="723" y="217"/>
                  </a:cubicBezTo>
                  <a:cubicBezTo>
                    <a:pt x="727" y="217"/>
                    <a:pt x="730" y="217"/>
                    <a:pt x="733" y="216"/>
                  </a:cubicBezTo>
                  <a:cubicBezTo>
                    <a:pt x="734" y="217"/>
                    <a:pt x="734" y="218"/>
                    <a:pt x="735" y="217"/>
                  </a:cubicBezTo>
                  <a:cubicBezTo>
                    <a:pt x="739" y="216"/>
                    <a:pt x="741" y="214"/>
                    <a:pt x="741" y="210"/>
                  </a:cubicBezTo>
                  <a:cubicBezTo>
                    <a:pt x="741" y="209"/>
                    <a:pt x="741" y="206"/>
                    <a:pt x="739" y="204"/>
                  </a:cubicBezTo>
                  <a:cubicBezTo>
                    <a:pt x="739" y="204"/>
                    <a:pt x="740" y="204"/>
                    <a:pt x="740" y="204"/>
                  </a:cubicBezTo>
                  <a:cubicBezTo>
                    <a:pt x="742" y="205"/>
                    <a:pt x="744" y="201"/>
                    <a:pt x="741" y="200"/>
                  </a:cubicBezTo>
                  <a:cubicBezTo>
                    <a:pt x="695" y="181"/>
                    <a:pt x="651" y="158"/>
                    <a:pt x="609" y="132"/>
                  </a:cubicBezTo>
                  <a:cubicBezTo>
                    <a:pt x="614" y="125"/>
                    <a:pt x="619" y="118"/>
                    <a:pt x="623" y="110"/>
                  </a:cubicBezTo>
                  <a:cubicBezTo>
                    <a:pt x="623" y="109"/>
                    <a:pt x="623" y="108"/>
                    <a:pt x="622" y="108"/>
                  </a:cubicBezTo>
                  <a:cubicBezTo>
                    <a:pt x="616" y="108"/>
                    <a:pt x="612" y="108"/>
                    <a:pt x="606" y="109"/>
                  </a:cubicBezTo>
                  <a:cubicBezTo>
                    <a:pt x="606" y="109"/>
                    <a:pt x="606" y="109"/>
                    <a:pt x="606" y="109"/>
                  </a:cubicBezTo>
                  <a:cubicBezTo>
                    <a:pt x="601" y="99"/>
                    <a:pt x="598" y="90"/>
                    <a:pt x="596" y="79"/>
                  </a:cubicBezTo>
                  <a:cubicBezTo>
                    <a:pt x="595" y="68"/>
                    <a:pt x="592" y="53"/>
                    <a:pt x="600" y="45"/>
                  </a:cubicBezTo>
                  <a:cubicBezTo>
                    <a:pt x="601" y="43"/>
                    <a:pt x="600" y="41"/>
                    <a:pt x="599" y="41"/>
                  </a:cubicBezTo>
                  <a:cubicBezTo>
                    <a:pt x="605" y="35"/>
                    <a:pt x="610" y="29"/>
                    <a:pt x="616" y="23"/>
                  </a:cubicBezTo>
                  <a:cubicBezTo>
                    <a:pt x="617" y="22"/>
                    <a:pt x="616" y="20"/>
                    <a:pt x="615" y="20"/>
                  </a:cubicBezTo>
                  <a:cubicBezTo>
                    <a:pt x="615" y="20"/>
                    <a:pt x="614" y="20"/>
                    <a:pt x="614" y="20"/>
                  </a:cubicBezTo>
                  <a:cubicBezTo>
                    <a:pt x="586" y="12"/>
                    <a:pt x="556" y="11"/>
                    <a:pt x="527" y="10"/>
                  </a:cubicBezTo>
                  <a:cubicBezTo>
                    <a:pt x="497" y="9"/>
                    <a:pt x="466" y="8"/>
                    <a:pt x="436" y="7"/>
                  </a:cubicBezTo>
                  <a:cubicBezTo>
                    <a:pt x="405" y="6"/>
                    <a:pt x="374" y="5"/>
                    <a:pt x="343" y="4"/>
                  </a:cubicBezTo>
                  <a:cubicBezTo>
                    <a:pt x="311" y="3"/>
                    <a:pt x="279" y="0"/>
                    <a:pt x="247" y="2"/>
                  </a:cubicBezTo>
                  <a:cubicBezTo>
                    <a:pt x="246" y="2"/>
                    <a:pt x="246" y="2"/>
                    <a:pt x="246" y="3"/>
                  </a:cubicBezTo>
                  <a:cubicBezTo>
                    <a:pt x="215" y="9"/>
                    <a:pt x="184" y="23"/>
                    <a:pt x="155" y="35"/>
                  </a:cubicBezTo>
                  <a:cubicBezTo>
                    <a:pt x="141" y="41"/>
                    <a:pt x="127" y="47"/>
                    <a:pt x="113" y="53"/>
                  </a:cubicBezTo>
                  <a:cubicBezTo>
                    <a:pt x="103" y="57"/>
                    <a:pt x="90" y="61"/>
                    <a:pt x="82" y="69"/>
                  </a:cubicBezTo>
                  <a:cubicBezTo>
                    <a:pt x="77" y="76"/>
                    <a:pt x="76" y="86"/>
                    <a:pt x="75" y="94"/>
                  </a:cubicBezTo>
                  <a:cubicBezTo>
                    <a:pt x="74" y="110"/>
                    <a:pt x="72" y="126"/>
                    <a:pt x="70" y="141"/>
                  </a:cubicBezTo>
                  <a:cubicBezTo>
                    <a:pt x="69" y="157"/>
                    <a:pt x="66" y="188"/>
                    <a:pt x="86" y="194"/>
                  </a:cubicBezTo>
                  <a:cubicBezTo>
                    <a:pt x="86" y="195"/>
                    <a:pt x="86" y="195"/>
                    <a:pt x="86" y="195"/>
                  </a:cubicBezTo>
                  <a:cubicBezTo>
                    <a:pt x="107" y="199"/>
                    <a:pt x="128" y="201"/>
                    <a:pt x="150" y="202"/>
                  </a:cubicBezTo>
                  <a:cubicBezTo>
                    <a:pt x="149" y="202"/>
                    <a:pt x="149" y="203"/>
                    <a:pt x="150" y="203"/>
                  </a:cubicBezTo>
                  <a:cubicBezTo>
                    <a:pt x="153" y="210"/>
                    <a:pt x="159" y="215"/>
                    <a:pt x="166" y="218"/>
                  </a:cubicBezTo>
                  <a:cubicBezTo>
                    <a:pt x="166" y="218"/>
                    <a:pt x="167" y="218"/>
                    <a:pt x="166" y="218"/>
                  </a:cubicBezTo>
                  <a:cubicBezTo>
                    <a:pt x="161" y="213"/>
                    <a:pt x="157" y="207"/>
                    <a:pt x="152" y="202"/>
                  </a:cubicBezTo>
                  <a:cubicBezTo>
                    <a:pt x="168" y="203"/>
                    <a:pt x="184" y="203"/>
                    <a:pt x="200" y="204"/>
                  </a:cubicBezTo>
                  <a:cubicBezTo>
                    <a:pt x="240" y="206"/>
                    <a:pt x="279" y="207"/>
                    <a:pt x="318" y="208"/>
                  </a:cubicBezTo>
                  <a:cubicBezTo>
                    <a:pt x="337" y="209"/>
                    <a:pt x="356" y="210"/>
                    <a:pt x="374" y="211"/>
                  </a:cubicBezTo>
                  <a:cubicBezTo>
                    <a:pt x="344" y="211"/>
                    <a:pt x="313" y="213"/>
                    <a:pt x="283" y="214"/>
                  </a:cubicBezTo>
                  <a:cubicBezTo>
                    <a:pt x="248" y="216"/>
                    <a:pt x="211" y="214"/>
                    <a:pt x="176" y="218"/>
                  </a:cubicBezTo>
                  <a:cubicBezTo>
                    <a:pt x="175" y="219"/>
                    <a:pt x="175" y="221"/>
                    <a:pt x="176" y="221"/>
                  </a:cubicBezTo>
                  <a:cubicBezTo>
                    <a:pt x="211" y="223"/>
                    <a:pt x="248" y="219"/>
                    <a:pt x="283" y="217"/>
                  </a:cubicBezTo>
                  <a:cubicBezTo>
                    <a:pt x="318" y="216"/>
                    <a:pt x="354" y="217"/>
                    <a:pt x="389" y="213"/>
                  </a:cubicBezTo>
                  <a:cubicBezTo>
                    <a:pt x="390" y="213"/>
                    <a:pt x="390" y="212"/>
                    <a:pt x="390" y="212"/>
                  </a:cubicBezTo>
                  <a:cubicBezTo>
                    <a:pt x="405" y="213"/>
                    <a:pt x="420" y="213"/>
                    <a:pt x="435" y="215"/>
                  </a:cubicBezTo>
                  <a:cubicBezTo>
                    <a:pt x="437" y="215"/>
                    <a:pt x="440" y="215"/>
                    <a:pt x="443" y="215"/>
                  </a:cubicBezTo>
                  <a:cubicBezTo>
                    <a:pt x="402" y="216"/>
                    <a:pt x="361" y="218"/>
                    <a:pt x="321" y="220"/>
                  </a:cubicBezTo>
                  <a:cubicBezTo>
                    <a:pt x="297" y="221"/>
                    <a:pt x="273" y="222"/>
                    <a:pt x="249" y="223"/>
                  </a:cubicBezTo>
                  <a:cubicBezTo>
                    <a:pt x="225" y="224"/>
                    <a:pt x="200" y="223"/>
                    <a:pt x="176" y="227"/>
                  </a:cubicBezTo>
                  <a:cubicBezTo>
                    <a:pt x="176" y="227"/>
                    <a:pt x="176" y="227"/>
                    <a:pt x="176" y="227"/>
                  </a:cubicBezTo>
                  <a:cubicBezTo>
                    <a:pt x="175" y="227"/>
                    <a:pt x="175" y="227"/>
                    <a:pt x="175" y="226"/>
                  </a:cubicBezTo>
                  <a:cubicBezTo>
                    <a:pt x="151" y="217"/>
                    <a:pt x="157" y="270"/>
                    <a:pt x="158" y="280"/>
                  </a:cubicBezTo>
                  <a:cubicBezTo>
                    <a:pt x="160" y="294"/>
                    <a:pt x="165" y="342"/>
                    <a:pt x="188" y="339"/>
                  </a:cubicBezTo>
                  <a:cubicBezTo>
                    <a:pt x="189" y="339"/>
                    <a:pt x="189" y="339"/>
                    <a:pt x="189" y="338"/>
                  </a:cubicBezTo>
                  <a:cubicBezTo>
                    <a:pt x="210" y="341"/>
                    <a:pt x="232" y="339"/>
                    <a:pt x="253" y="339"/>
                  </a:cubicBezTo>
                  <a:cubicBezTo>
                    <a:pt x="277" y="338"/>
                    <a:pt x="301" y="337"/>
                    <a:pt x="325" y="335"/>
                  </a:cubicBezTo>
                  <a:cubicBezTo>
                    <a:pt x="372" y="333"/>
                    <a:pt x="419" y="329"/>
                    <a:pt x="465" y="328"/>
                  </a:cubicBezTo>
                  <a:cubicBezTo>
                    <a:pt x="512" y="327"/>
                    <a:pt x="559" y="329"/>
                    <a:pt x="606" y="328"/>
                  </a:cubicBezTo>
                  <a:cubicBezTo>
                    <a:pt x="645" y="328"/>
                    <a:pt x="692" y="330"/>
                    <a:pt x="728" y="313"/>
                  </a:cubicBezTo>
                  <a:cubicBezTo>
                    <a:pt x="729" y="314"/>
                    <a:pt x="730" y="314"/>
                    <a:pt x="731" y="314"/>
                  </a:cubicBezTo>
                  <a:cubicBezTo>
                    <a:pt x="732" y="321"/>
                    <a:pt x="730" y="325"/>
                    <a:pt x="726" y="326"/>
                  </a:cubicBezTo>
                  <a:cubicBezTo>
                    <a:pt x="723" y="326"/>
                    <a:pt x="720" y="327"/>
                    <a:pt x="718" y="327"/>
                  </a:cubicBezTo>
                  <a:cubicBezTo>
                    <a:pt x="711" y="329"/>
                    <a:pt x="703" y="330"/>
                    <a:pt x="696" y="331"/>
                  </a:cubicBezTo>
                  <a:cubicBezTo>
                    <a:pt x="685" y="332"/>
                    <a:pt x="675" y="333"/>
                    <a:pt x="664" y="333"/>
                  </a:cubicBezTo>
                  <a:cubicBezTo>
                    <a:pt x="642" y="334"/>
                    <a:pt x="620" y="333"/>
                    <a:pt x="598" y="333"/>
                  </a:cubicBezTo>
                  <a:cubicBezTo>
                    <a:pt x="582" y="333"/>
                    <a:pt x="565" y="333"/>
                    <a:pt x="549" y="333"/>
                  </a:cubicBezTo>
                  <a:cubicBezTo>
                    <a:pt x="549" y="333"/>
                    <a:pt x="549" y="333"/>
                    <a:pt x="549" y="332"/>
                  </a:cubicBezTo>
                  <a:cubicBezTo>
                    <a:pt x="550" y="332"/>
                    <a:pt x="549" y="331"/>
                    <a:pt x="548" y="332"/>
                  </a:cubicBezTo>
                  <a:cubicBezTo>
                    <a:pt x="548" y="332"/>
                    <a:pt x="547" y="332"/>
                    <a:pt x="547" y="333"/>
                  </a:cubicBezTo>
                  <a:cubicBezTo>
                    <a:pt x="518" y="333"/>
                    <a:pt x="489" y="333"/>
                    <a:pt x="459" y="334"/>
                  </a:cubicBezTo>
                  <a:cubicBezTo>
                    <a:pt x="413" y="336"/>
                    <a:pt x="367" y="338"/>
                    <a:pt x="321" y="341"/>
                  </a:cubicBezTo>
                  <a:cubicBezTo>
                    <a:pt x="299" y="342"/>
                    <a:pt x="277" y="344"/>
                    <a:pt x="255" y="346"/>
                  </a:cubicBezTo>
                  <a:cubicBezTo>
                    <a:pt x="232" y="348"/>
                    <a:pt x="211" y="350"/>
                    <a:pt x="188" y="343"/>
                  </a:cubicBezTo>
                  <a:cubicBezTo>
                    <a:pt x="187" y="343"/>
                    <a:pt x="187" y="343"/>
                    <a:pt x="187" y="343"/>
                  </a:cubicBezTo>
                  <a:cubicBezTo>
                    <a:pt x="187" y="343"/>
                    <a:pt x="186" y="342"/>
                    <a:pt x="185" y="342"/>
                  </a:cubicBezTo>
                  <a:cubicBezTo>
                    <a:pt x="173" y="349"/>
                    <a:pt x="162" y="327"/>
                    <a:pt x="159" y="319"/>
                  </a:cubicBezTo>
                  <a:cubicBezTo>
                    <a:pt x="156" y="309"/>
                    <a:pt x="155" y="299"/>
                    <a:pt x="154" y="290"/>
                  </a:cubicBezTo>
                  <a:cubicBezTo>
                    <a:pt x="153" y="274"/>
                    <a:pt x="146" y="221"/>
                    <a:pt x="172" y="221"/>
                  </a:cubicBezTo>
                  <a:cubicBezTo>
                    <a:pt x="172" y="221"/>
                    <a:pt x="173" y="220"/>
                    <a:pt x="172" y="220"/>
                  </a:cubicBezTo>
                  <a:cubicBezTo>
                    <a:pt x="140" y="215"/>
                    <a:pt x="151" y="278"/>
                    <a:pt x="152" y="294"/>
                  </a:cubicBezTo>
                  <a:cubicBezTo>
                    <a:pt x="153" y="300"/>
                    <a:pt x="156" y="316"/>
                    <a:pt x="161" y="329"/>
                  </a:cubicBezTo>
                  <a:cubicBezTo>
                    <a:pt x="158" y="325"/>
                    <a:pt x="156" y="321"/>
                    <a:pt x="154" y="316"/>
                  </a:cubicBezTo>
                  <a:cubicBezTo>
                    <a:pt x="154" y="316"/>
                    <a:pt x="153" y="315"/>
                    <a:pt x="153" y="315"/>
                  </a:cubicBezTo>
                  <a:cubicBezTo>
                    <a:pt x="151" y="312"/>
                    <a:pt x="149" y="308"/>
                    <a:pt x="147" y="305"/>
                  </a:cubicBezTo>
                  <a:cubicBezTo>
                    <a:pt x="140" y="292"/>
                    <a:pt x="133" y="279"/>
                    <a:pt x="125" y="266"/>
                  </a:cubicBezTo>
                  <a:cubicBezTo>
                    <a:pt x="111" y="242"/>
                    <a:pt x="97" y="216"/>
                    <a:pt x="81" y="193"/>
                  </a:cubicBezTo>
                  <a:cubicBezTo>
                    <a:pt x="80" y="191"/>
                    <a:pt x="77" y="192"/>
                    <a:pt x="78" y="194"/>
                  </a:cubicBezTo>
                  <a:cubicBezTo>
                    <a:pt x="90" y="219"/>
                    <a:pt x="105" y="242"/>
                    <a:pt x="119" y="266"/>
                  </a:cubicBezTo>
                  <a:cubicBezTo>
                    <a:pt x="94" y="275"/>
                    <a:pt x="67" y="285"/>
                    <a:pt x="44" y="298"/>
                  </a:cubicBezTo>
                  <a:cubicBezTo>
                    <a:pt x="26" y="307"/>
                    <a:pt x="30" y="334"/>
                    <a:pt x="30" y="351"/>
                  </a:cubicBezTo>
                  <a:cubicBezTo>
                    <a:pt x="30" y="356"/>
                    <a:pt x="29" y="369"/>
                    <a:pt x="29" y="384"/>
                  </a:cubicBezTo>
                  <a:cubicBezTo>
                    <a:pt x="19" y="384"/>
                    <a:pt x="15" y="393"/>
                    <a:pt x="12" y="402"/>
                  </a:cubicBezTo>
                  <a:cubicBezTo>
                    <a:pt x="7" y="420"/>
                    <a:pt x="7" y="442"/>
                    <a:pt x="6" y="461"/>
                  </a:cubicBezTo>
                  <a:cubicBezTo>
                    <a:pt x="6" y="476"/>
                    <a:pt x="0" y="524"/>
                    <a:pt x="29" y="516"/>
                  </a:cubicBezTo>
                  <a:cubicBezTo>
                    <a:pt x="29" y="516"/>
                    <a:pt x="29" y="516"/>
                    <a:pt x="29" y="517"/>
                  </a:cubicBezTo>
                  <a:cubicBezTo>
                    <a:pt x="61" y="533"/>
                    <a:pt x="98" y="540"/>
                    <a:pt x="133" y="549"/>
                  </a:cubicBezTo>
                  <a:cubicBezTo>
                    <a:pt x="169" y="558"/>
                    <a:pt x="205" y="565"/>
                    <a:pt x="241" y="576"/>
                  </a:cubicBezTo>
                  <a:cubicBezTo>
                    <a:pt x="310" y="596"/>
                    <a:pt x="377" y="627"/>
                    <a:pt x="450" y="634"/>
                  </a:cubicBezTo>
                  <a:cubicBezTo>
                    <a:pt x="450" y="635"/>
                    <a:pt x="451" y="635"/>
                    <a:pt x="452" y="635"/>
                  </a:cubicBezTo>
                  <a:cubicBezTo>
                    <a:pt x="495" y="628"/>
                    <a:pt x="537" y="611"/>
                    <a:pt x="577" y="594"/>
                  </a:cubicBezTo>
                  <a:cubicBezTo>
                    <a:pt x="619" y="577"/>
                    <a:pt x="661" y="560"/>
                    <a:pt x="703" y="542"/>
                  </a:cubicBezTo>
                  <a:cubicBezTo>
                    <a:pt x="723" y="534"/>
                    <a:pt x="744" y="526"/>
                    <a:pt x="764" y="517"/>
                  </a:cubicBezTo>
                  <a:cubicBezTo>
                    <a:pt x="784" y="509"/>
                    <a:pt x="805" y="498"/>
                    <a:pt x="825" y="490"/>
                  </a:cubicBezTo>
                  <a:cubicBezTo>
                    <a:pt x="838" y="486"/>
                    <a:pt x="857" y="487"/>
                    <a:pt x="867" y="477"/>
                  </a:cubicBezTo>
                  <a:cubicBezTo>
                    <a:pt x="873" y="470"/>
                    <a:pt x="873" y="462"/>
                    <a:pt x="865" y="458"/>
                  </a:cubicBezTo>
                  <a:cubicBezTo>
                    <a:pt x="863" y="457"/>
                    <a:pt x="862" y="457"/>
                    <a:pt x="862" y="458"/>
                  </a:cubicBezTo>
                  <a:cubicBezTo>
                    <a:pt x="861" y="457"/>
                    <a:pt x="859" y="456"/>
                    <a:pt x="858" y="457"/>
                  </a:cubicBezTo>
                  <a:cubicBezTo>
                    <a:pt x="858" y="458"/>
                    <a:pt x="857" y="458"/>
                    <a:pt x="857" y="459"/>
                  </a:cubicBezTo>
                  <a:cubicBezTo>
                    <a:pt x="852" y="424"/>
                    <a:pt x="852" y="393"/>
                    <a:pt x="864" y="359"/>
                  </a:cubicBezTo>
                  <a:cubicBezTo>
                    <a:pt x="864" y="358"/>
                    <a:pt x="864" y="358"/>
                    <a:pt x="864" y="358"/>
                  </a:cubicBezTo>
                  <a:cubicBezTo>
                    <a:pt x="866" y="357"/>
                    <a:pt x="869" y="356"/>
                    <a:pt x="872" y="355"/>
                  </a:cubicBezTo>
                  <a:cubicBezTo>
                    <a:pt x="874" y="354"/>
                    <a:pt x="874" y="350"/>
                    <a:pt x="871" y="350"/>
                  </a:cubicBezTo>
                  <a:close/>
                  <a:moveTo>
                    <a:pt x="736" y="213"/>
                  </a:moveTo>
                  <a:cubicBezTo>
                    <a:pt x="736" y="213"/>
                    <a:pt x="736" y="212"/>
                    <a:pt x="736" y="212"/>
                  </a:cubicBezTo>
                  <a:cubicBezTo>
                    <a:pt x="702" y="209"/>
                    <a:pt x="665" y="212"/>
                    <a:pt x="631" y="212"/>
                  </a:cubicBezTo>
                  <a:cubicBezTo>
                    <a:pt x="600" y="212"/>
                    <a:pt x="567" y="209"/>
                    <a:pt x="536" y="212"/>
                  </a:cubicBezTo>
                  <a:cubicBezTo>
                    <a:pt x="538" y="212"/>
                    <a:pt x="540" y="211"/>
                    <a:pt x="542" y="210"/>
                  </a:cubicBezTo>
                  <a:cubicBezTo>
                    <a:pt x="543" y="210"/>
                    <a:pt x="543" y="210"/>
                    <a:pt x="543" y="210"/>
                  </a:cubicBezTo>
                  <a:cubicBezTo>
                    <a:pt x="543" y="210"/>
                    <a:pt x="544" y="210"/>
                    <a:pt x="544" y="209"/>
                  </a:cubicBezTo>
                  <a:cubicBezTo>
                    <a:pt x="544" y="209"/>
                    <a:pt x="544" y="209"/>
                    <a:pt x="545" y="209"/>
                  </a:cubicBezTo>
                  <a:cubicBezTo>
                    <a:pt x="576" y="211"/>
                    <a:pt x="608" y="210"/>
                    <a:pt x="639" y="210"/>
                  </a:cubicBezTo>
                  <a:cubicBezTo>
                    <a:pt x="672" y="209"/>
                    <a:pt x="704" y="209"/>
                    <a:pt x="736" y="207"/>
                  </a:cubicBezTo>
                  <a:cubicBezTo>
                    <a:pt x="737" y="208"/>
                    <a:pt x="737" y="208"/>
                    <a:pt x="737" y="210"/>
                  </a:cubicBezTo>
                  <a:cubicBezTo>
                    <a:pt x="737" y="211"/>
                    <a:pt x="737" y="212"/>
                    <a:pt x="736" y="213"/>
                  </a:cubicBezTo>
                  <a:close/>
                  <a:moveTo>
                    <a:pt x="737" y="203"/>
                  </a:moveTo>
                  <a:cubicBezTo>
                    <a:pt x="737" y="203"/>
                    <a:pt x="737" y="203"/>
                    <a:pt x="736" y="203"/>
                  </a:cubicBezTo>
                  <a:cubicBezTo>
                    <a:pt x="704" y="204"/>
                    <a:pt x="672" y="206"/>
                    <a:pt x="639" y="206"/>
                  </a:cubicBezTo>
                  <a:cubicBezTo>
                    <a:pt x="609" y="207"/>
                    <a:pt x="578" y="205"/>
                    <a:pt x="547" y="207"/>
                  </a:cubicBezTo>
                  <a:cubicBezTo>
                    <a:pt x="562" y="193"/>
                    <a:pt x="575" y="176"/>
                    <a:pt x="588" y="160"/>
                  </a:cubicBezTo>
                  <a:cubicBezTo>
                    <a:pt x="594" y="151"/>
                    <a:pt x="601" y="143"/>
                    <a:pt x="607" y="134"/>
                  </a:cubicBezTo>
                  <a:cubicBezTo>
                    <a:pt x="648" y="162"/>
                    <a:pt x="691" y="184"/>
                    <a:pt x="737" y="203"/>
                  </a:cubicBezTo>
                  <a:close/>
                  <a:moveTo>
                    <a:pt x="429" y="210"/>
                  </a:moveTo>
                  <a:cubicBezTo>
                    <a:pt x="391" y="207"/>
                    <a:pt x="353" y="205"/>
                    <a:pt x="315" y="204"/>
                  </a:cubicBezTo>
                  <a:cubicBezTo>
                    <a:pt x="278" y="202"/>
                    <a:pt x="241" y="201"/>
                    <a:pt x="203" y="199"/>
                  </a:cubicBezTo>
                  <a:cubicBezTo>
                    <a:pt x="166" y="198"/>
                    <a:pt x="129" y="194"/>
                    <a:pt x="91" y="194"/>
                  </a:cubicBezTo>
                  <a:cubicBezTo>
                    <a:pt x="91" y="194"/>
                    <a:pt x="91" y="193"/>
                    <a:pt x="91" y="193"/>
                  </a:cubicBezTo>
                  <a:cubicBezTo>
                    <a:pt x="65" y="175"/>
                    <a:pt x="73" y="146"/>
                    <a:pt x="76" y="119"/>
                  </a:cubicBezTo>
                  <a:cubicBezTo>
                    <a:pt x="77" y="107"/>
                    <a:pt x="77" y="85"/>
                    <a:pt x="83" y="75"/>
                  </a:cubicBezTo>
                  <a:cubicBezTo>
                    <a:pt x="90" y="64"/>
                    <a:pt x="107" y="59"/>
                    <a:pt x="118" y="55"/>
                  </a:cubicBezTo>
                  <a:cubicBezTo>
                    <a:pt x="140" y="46"/>
                    <a:pt x="162" y="37"/>
                    <a:pt x="184" y="29"/>
                  </a:cubicBezTo>
                  <a:cubicBezTo>
                    <a:pt x="205" y="21"/>
                    <a:pt x="227" y="14"/>
                    <a:pt x="248" y="4"/>
                  </a:cubicBezTo>
                  <a:cubicBezTo>
                    <a:pt x="277" y="8"/>
                    <a:pt x="307" y="7"/>
                    <a:pt x="337" y="8"/>
                  </a:cubicBezTo>
                  <a:cubicBezTo>
                    <a:pt x="368" y="9"/>
                    <a:pt x="399" y="10"/>
                    <a:pt x="430" y="11"/>
                  </a:cubicBezTo>
                  <a:cubicBezTo>
                    <a:pt x="491" y="13"/>
                    <a:pt x="550" y="16"/>
                    <a:pt x="611" y="24"/>
                  </a:cubicBezTo>
                  <a:cubicBezTo>
                    <a:pt x="584" y="45"/>
                    <a:pt x="560" y="72"/>
                    <a:pt x="540" y="100"/>
                  </a:cubicBezTo>
                  <a:cubicBezTo>
                    <a:pt x="540" y="100"/>
                    <a:pt x="539" y="99"/>
                    <a:pt x="539" y="99"/>
                  </a:cubicBezTo>
                  <a:cubicBezTo>
                    <a:pt x="492" y="82"/>
                    <a:pt x="438" y="84"/>
                    <a:pt x="389" y="81"/>
                  </a:cubicBezTo>
                  <a:cubicBezTo>
                    <a:pt x="335" y="77"/>
                    <a:pt x="282" y="74"/>
                    <a:pt x="229" y="71"/>
                  </a:cubicBezTo>
                  <a:cubicBezTo>
                    <a:pt x="203" y="70"/>
                    <a:pt x="177" y="69"/>
                    <a:pt x="151" y="69"/>
                  </a:cubicBezTo>
                  <a:cubicBezTo>
                    <a:pt x="134" y="69"/>
                    <a:pt x="105" y="64"/>
                    <a:pt x="91" y="75"/>
                  </a:cubicBezTo>
                  <a:cubicBezTo>
                    <a:pt x="78" y="84"/>
                    <a:pt x="80" y="106"/>
                    <a:pt x="79" y="121"/>
                  </a:cubicBezTo>
                  <a:cubicBezTo>
                    <a:pt x="78" y="142"/>
                    <a:pt x="75" y="166"/>
                    <a:pt x="88" y="184"/>
                  </a:cubicBezTo>
                  <a:cubicBezTo>
                    <a:pt x="88" y="185"/>
                    <a:pt x="89" y="185"/>
                    <a:pt x="90" y="185"/>
                  </a:cubicBezTo>
                  <a:cubicBezTo>
                    <a:pt x="91" y="186"/>
                    <a:pt x="93" y="186"/>
                    <a:pt x="96" y="185"/>
                  </a:cubicBezTo>
                  <a:cubicBezTo>
                    <a:pt x="96" y="185"/>
                    <a:pt x="97" y="185"/>
                    <a:pt x="97" y="185"/>
                  </a:cubicBezTo>
                  <a:cubicBezTo>
                    <a:pt x="132" y="190"/>
                    <a:pt x="168" y="190"/>
                    <a:pt x="203" y="193"/>
                  </a:cubicBezTo>
                  <a:cubicBezTo>
                    <a:pt x="240" y="195"/>
                    <a:pt x="278" y="197"/>
                    <a:pt x="315" y="199"/>
                  </a:cubicBezTo>
                  <a:cubicBezTo>
                    <a:pt x="351" y="201"/>
                    <a:pt x="388" y="202"/>
                    <a:pt x="424" y="203"/>
                  </a:cubicBezTo>
                  <a:cubicBezTo>
                    <a:pt x="458" y="204"/>
                    <a:pt x="495" y="209"/>
                    <a:pt x="528" y="201"/>
                  </a:cubicBezTo>
                  <a:cubicBezTo>
                    <a:pt x="530" y="201"/>
                    <a:pt x="530" y="200"/>
                    <a:pt x="529" y="199"/>
                  </a:cubicBezTo>
                  <a:cubicBezTo>
                    <a:pt x="530" y="199"/>
                    <a:pt x="531" y="199"/>
                    <a:pt x="530" y="198"/>
                  </a:cubicBezTo>
                  <a:cubicBezTo>
                    <a:pt x="530" y="194"/>
                    <a:pt x="530" y="189"/>
                    <a:pt x="529" y="185"/>
                  </a:cubicBezTo>
                  <a:cubicBezTo>
                    <a:pt x="530" y="185"/>
                    <a:pt x="530" y="185"/>
                    <a:pt x="530" y="184"/>
                  </a:cubicBezTo>
                  <a:cubicBezTo>
                    <a:pt x="551" y="160"/>
                    <a:pt x="572" y="137"/>
                    <a:pt x="594" y="114"/>
                  </a:cubicBezTo>
                  <a:cubicBezTo>
                    <a:pt x="595" y="113"/>
                    <a:pt x="594" y="112"/>
                    <a:pt x="593" y="113"/>
                  </a:cubicBezTo>
                  <a:cubicBezTo>
                    <a:pt x="570" y="134"/>
                    <a:pt x="549" y="158"/>
                    <a:pt x="529" y="183"/>
                  </a:cubicBezTo>
                  <a:cubicBezTo>
                    <a:pt x="529" y="179"/>
                    <a:pt x="529" y="175"/>
                    <a:pt x="529" y="170"/>
                  </a:cubicBezTo>
                  <a:cubicBezTo>
                    <a:pt x="529" y="170"/>
                    <a:pt x="529" y="170"/>
                    <a:pt x="529" y="170"/>
                  </a:cubicBezTo>
                  <a:cubicBezTo>
                    <a:pt x="542" y="156"/>
                    <a:pt x="556" y="141"/>
                    <a:pt x="568" y="126"/>
                  </a:cubicBezTo>
                  <a:cubicBezTo>
                    <a:pt x="568" y="126"/>
                    <a:pt x="567" y="124"/>
                    <a:pt x="567" y="125"/>
                  </a:cubicBezTo>
                  <a:cubicBezTo>
                    <a:pt x="554" y="139"/>
                    <a:pt x="541" y="154"/>
                    <a:pt x="529" y="168"/>
                  </a:cubicBezTo>
                  <a:cubicBezTo>
                    <a:pt x="529" y="152"/>
                    <a:pt x="531" y="137"/>
                    <a:pt x="533" y="121"/>
                  </a:cubicBezTo>
                  <a:cubicBezTo>
                    <a:pt x="551" y="102"/>
                    <a:pt x="566" y="80"/>
                    <a:pt x="586" y="63"/>
                  </a:cubicBezTo>
                  <a:cubicBezTo>
                    <a:pt x="586" y="63"/>
                    <a:pt x="586" y="62"/>
                    <a:pt x="585" y="62"/>
                  </a:cubicBezTo>
                  <a:cubicBezTo>
                    <a:pt x="574" y="70"/>
                    <a:pt x="566" y="81"/>
                    <a:pt x="557" y="90"/>
                  </a:cubicBezTo>
                  <a:cubicBezTo>
                    <a:pt x="550" y="99"/>
                    <a:pt x="541" y="108"/>
                    <a:pt x="534" y="117"/>
                  </a:cubicBezTo>
                  <a:cubicBezTo>
                    <a:pt x="535" y="113"/>
                    <a:pt x="536" y="109"/>
                    <a:pt x="536" y="104"/>
                  </a:cubicBezTo>
                  <a:cubicBezTo>
                    <a:pt x="537" y="104"/>
                    <a:pt x="537" y="103"/>
                    <a:pt x="536" y="103"/>
                  </a:cubicBezTo>
                  <a:cubicBezTo>
                    <a:pt x="537" y="103"/>
                    <a:pt x="537" y="103"/>
                    <a:pt x="538" y="103"/>
                  </a:cubicBezTo>
                  <a:cubicBezTo>
                    <a:pt x="539" y="104"/>
                    <a:pt x="539" y="103"/>
                    <a:pt x="540" y="103"/>
                  </a:cubicBezTo>
                  <a:cubicBezTo>
                    <a:pt x="541" y="103"/>
                    <a:pt x="542" y="103"/>
                    <a:pt x="542" y="103"/>
                  </a:cubicBezTo>
                  <a:cubicBezTo>
                    <a:pt x="559" y="83"/>
                    <a:pt x="576" y="65"/>
                    <a:pt x="594" y="46"/>
                  </a:cubicBezTo>
                  <a:cubicBezTo>
                    <a:pt x="590" y="55"/>
                    <a:pt x="591" y="65"/>
                    <a:pt x="592" y="75"/>
                  </a:cubicBezTo>
                  <a:cubicBezTo>
                    <a:pt x="592" y="81"/>
                    <a:pt x="593" y="86"/>
                    <a:pt x="595" y="92"/>
                  </a:cubicBezTo>
                  <a:cubicBezTo>
                    <a:pt x="571" y="112"/>
                    <a:pt x="550" y="133"/>
                    <a:pt x="530" y="157"/>
                  </a:cubicBezTo>
                  <a:cubicBezTo>
                    <a:pt x="529" y="157"/>
                    <a:pt x="530" y="158"/>
                    <a:pt x="530" y="157"/>
                  </a:cubicBezTo>
                  <a:cubicBezTo>
                    <a:pt x="551" y="135"/>
                    <a:pt x="572" y="114"/>
                    <a:pt x="595" y="93"/>
                  </a:cubicBezTo>
                  <a:cubicBezTo>
                    <a:pt x="597" y="99"/>
                    <a:pt x="600" y="105"/>
                    <a:pt x="604" y="111"/>
                  </a:cubicBezTo>
                  <a:cubicBezTo>
                    <a:pt x="591" y="121"/>
                    <a:pt x="581" y="135"/>
                    <a:pt x="571" y="148"/>
                  </a:cubicBezTo>
                  <a:cubicBezTo>
                    <a:pt x="558" y="165"/>
                    <a:pt x="545" y="182"/>
                    <a:pt x="531" y="199"/>
                  </a:cubicBezTo>
                  <a:cubicBezTo>
                    <a:pt x="530" y="200"/>
                    <a:pt x="532" y="202"/>
                    <a:pt x="533" y="201"/>
                  </a:cubicBezTo>
                  <a:cubicBezTo>
                    <a:pt x="547" y="189"/>
                    <a:pt x="557" y="175"/>
                    <a:pt x="568" y="160"/>
                  </a:cubicBezTo>
                  <a:cubicBezTo>
                    <a:pt x="580" y="143"/>
                    <a:pt x="593" y="128"/>
                    <a:pt x="607" y="112"/>
                  </a:cubicBezTo>
                  <a:cubicBezTo>
                    <a:pt x="607" y="112"/>
                    <a:pt x="607" y="111"/>
                    <a:pt x="607" y="111"/>
                  </a:cubicBezTo>
                  <a:cubicBezTo>
                    <a:pt x="624" y="107"/>
                    <a:pt x="616" y="114"/>
                    <a:pt x="613" y="118"/>
                  </a:cubicBezTo>
                  <a:cubicBezTo>
                    <a:pt x="610" y="122"/>
                    <a:pt x="606" y="127"/>
                    <a:pt x="603" y="132"/>
                  </a:cubicBezTo>
                  <a:cubicBezTo>
                    <a:pt x="596" y="142"/>
                    <a:pt x="588" y="151"/>
                    <a:pt x="580" y="161"/>
                  </a:cubicBezTo>
                  <a:cubicBezTo>
                    <a:pt x="568" y="176"/>
                    <a:pt x="554" y="191"/>
                    <a:pt x="543" y="207"/>
                  </a:cubicBezTo>
                  <a:cubicBezTo>
                    <a:pt x="542" y="207"/>
                    <a:pt x="542" y="207"/>
                    <a:pt x="542" y="207"/>
                  </a:cubicBezTo>
                  <a:cubicBezTo>
                    <a:pt x="541" y="207"/>
                    <a:pt x="541" y="208"/>
                    <a:pt x="541" y="208"/>
                  </a:cubicBezTo>
                  <a:cubicBezTo>
                    <a:pt x="503" y="218"/>
                    <a:pt x="467" y="213"/>
                    <a:pt x="429" y="210"/>
                  </a:cubicBezTo>
                  <a:close/>
                  <a:moveTo>
                    <a:pt x="528" y="124"/>
                  </a:moveTo>
                  <a:cubicBezTo>
                    <a:pt x="527" y="124"/>
                    <a:pt x="527" y="123"/>
                    <a:pt x="527" y="123"/>
                  </a:cubicBezTo>
                  <a:cubicBezTo>
                    <a:pt x="458" y="118"/>
                    <a:pt x="388" y="118"/>
                    <a:pt x="319" y="115"/>
                  </a:cubicBezTo>
                  <a:cubicBezTo>
                    <a:pt x="250" y="113"/>
                    <a:pt x="181" y="105"/>
                    <a:pt x="111" y="99"/>
                  </a:cubicBezTo>
                  <a:cubicBezTo>
                    <a:pt x="111" y="99"/>
                    <a:pt x="111" y="99"/>
                    <a:pt x="111" y="100"/>
                  </a:cubicBezTo>
                  <a:cubicBezTo>
                    <a:pt x="179" y="112"/>
                    <a:pt x="248" y="114"/>
                    <a:pt x="316" y="118"/>
                  </a:cubicBezTo>
                  <a:cubicBezTo>
                    <a:pt x="386" y="122"/>
                    <a:pt x="457" y="126"/>
                    <a:pt x="527" y="126"/>
                  </a:cubicBezTo>
                  <a:cubicBezTo>
                    <a:pt x="527" y="126"/>
                    <a:pt x="527" y="126"/>
                    <a:pt x="527" y="125"/>
                  </a:cubicBezTo>
                  <a:cubicBezTo>
                    <a:pt x="527" y="129"/>
                    <a:pt x="526" y="132"/>
                    <a:pt x="526" y="135"/>
                  </a:cubicBezTo>
                  <a:cubicBezTo>
                    <a:pt x="471" y="132"/>
                    <a:pt x="416" y="133"/>
                    <a:pt x="362" y="131"/>
                  </a:cubicBezTo>
                  <a:cubicBezTo>
                    <a:pt x="306" y="129"/>
                    <a:pt x="251" y="127"/>
                    <a:pt x="196" y="124"/>
                  </a:cubicBezTo>
                  <a:cubicBezTo>
                    <a:pt x="195" y="124"/>
                    <a:pt x="195" y="125"/>
                    <a:pt x="196" y="125"/>
                  </a:cubicBezTo>
                  <a:cubicBezTo>
                    <a:pt x="251" y="128"/>
                    <a:pt x="306" y="131"/>
                    <a:pt x="362" y="134"/>
                  </a:cubicBezTo>
                  <a:cubicBezTo>
                    <a:pt x="416" y="136"/>
                    <a:pt x="471" y="139"/>
                    <a:pt x="525" y="138"/>
                  </a:cubicBezTo>
                  <a:cubicBezTo>
                    <a:pt x="525" y="143"/>
                    <a:pt x="524" y="147"/>
                    <a:pt x="524" y="152"/>
                  </a:cubicBezTo>
                  <a:cubicBezTo>
                    <a:pt x="518" y="152"/>
                    <a:pt x="512" y="152"/>
                    <a:pt x="506" y="152"/>
                  </a:cubicBezTo>
                  <a:cubicBezTo>
                    <a:pt x="506" y="152"/>
                    <a:pt x="506" y="153"/>
                    <a:pt x="506" y="153"/>
                  </a:cubicBezTo>
                  <a:cubicBezTo>
                    <a:pt x="512" y="153"/>
                    <a:pt x="518" y="153"/>
                    <a:pt x="524" y="153"/>
                  </a:cubicBezTo>
                  <a:cubicBezTo>
                    <a:pt x="524" y="162"/>
                    <a:pt x="524" y="171"/>
                    <a:pt x="525" y="180"/>
                  </a:cubicBezTo>
                  <a:cubicBezTo>
                    <a:pt x="525" y="180"/>
                    <a:pt x="525" y="180"/>
                    <a:pt x="525" y="180"/>
                  </a:cubicBezTo>
                  <a:cubicBezTo>
                    <a:pt x="485" y="186"/>
                    <a:pt x="446" y="171"/>
                    <a:pt x="405" y="177"/>
                  </a:cubicBezTo>
                  <a:cubicBezTo>
                    <a:pt x="404" y="177"/>
                    <a:pt x="404" y="179"/>
                    <a:pt x="406" y="179"/>
                  </a:cubicBezTo>
                  <a:cubicBezTo>
                    <a:pt x="429" y="178"/>
                    <a:pt x="451" y="178"/>
                    <a:pt x="475" y="182"/>
                  </a:cubicBezTo>
                  <a:cubicBezTo>
                    <a:pt x="492" y="185"/>
                    <a:pt x="509" y="186"/>
                    <a:pt x="525" y="181"/>
                  </a:cubicBezTo>
                  <a:cubicBezTo>
                    <a:pt x="525" y="181"/>
                    <a:pt x="525" y="181"/>
                    <a:pt x="525" y="181"/>
                  </a:cubicBezTo>
                  <a:cubicBezTo>
                    <a:pt x="526" y="187"/>
                    <a:pt x="527" y="192"/>
                    <a:pt x="529" y="198"/>
                  </a:cubicBezTo>
                  <a:cubicBezTo>
                    <a:pt x="528" y="198"/>
                    <a:pt x="528" y="198"/>
                    <a:pt x="527" y="198"/>
                  </a:cubicBezTo>
                  <a:cubicBezTo>
                    <a:pt x="493" y="203"/>
                    <a:pt x="456" y="200"/>
                    <a:pt x="421" y="199"/>
                  </a:cubicBezTo>
                  <a:cubicBezTo>
                    <a:pt x="385" y="198"/>
                    <a:pt x="348" y="197"/>
                    <a:pt x="312" y="195"/>
                  </a:cubicBezTo>
                  <a:cubicBezTo>
                    <a:pt x="277" y="194"/>
                    <a:pt x="241" y="192"/>
                    <a:pt x="206" y="190"/>
                  </a:cubicBezTo>
                  <a:cubicBezTo>
                    <a:pt x="170" y="187"/>
                    <a:pt x="135" y="182"/>
                    <a:pt x="99" y="181"/>
                  </a:cubicBezTo>
                  <a:cubicBezTo>
                    <a:pt x="99" y="179"/>
                    <a:pt x="100" y="176"/>
                    <a:pt x="100" y="174"/>
                  </a:cubicBezTo>
                  <a:cubicBezTo>
                    <a:pt x="100" y="174"/>
                    <a:pt x="100" y="174"/>
                    <a:pt x="100" y="174"/>
                  </a:cubicBezTo>
                  <a:cubicBezTo>
                    <a:pt x="132" y="175"/>
                    <a:pt x="164" y="180"/>
                    <a:pt x="196" y="181"/>
                  </a:cubicBezTo>
                  <a:cubicBezTo>
                    <a:pt x="197" y="182"/>
                    <a:pt x="197" y="180"/>
                    <a:pt x="196" y="180"/>
                  </a:cubicBezTo>
                  <a:cubicBezTo>
                    <a:pt x="164" y="176"/>
                    <a:pt x="131" y="172"/>
                    <a:pt x="100" y="173"/>
                  </a:cubicBezTo>
                  <a:cubicBezTo>
                    <a:pt x="100" y="170"/>
                    <a:pt x="100" y="166"/>
                    <a:pt x="100" y="163"/>
                  </a:cubicBezTo>
                  <a:cubicBezTo>
                    <a:pt x="100" y="156"/>
                    <a:pt x="100" y="149"/>
                    <a:pt x="100" y="142"/>
                  </a:cubicBezTo>
                  <a:cubicBezTo>
                    <a:pt x="100" y="138"/>
                    <a:pt x="101" y="133"/>
                    <a:pt x="101" y="129"/>
                  </a:cubicBezTo>
                  <a:cubicBezTo>
                    <a:pt x="117" y="132"/>
                    <a:pt x="134" y="133"/>
                    <a:pt x="151" y="134"/>
                  </a:cubicBezTo>
                  <a:cubicBezTo>
                    <a:pt x="168" y="136"/>
                    <a:pt x="187" y="139"/>
                    <a:pt x="205" y="137"/>
                  </a:cubicBezTo>
                  <a:cubicBezTo>
                    <a:pt x="206" y="137"/>
                    <a:pt x="206" y="135"/>
                    <a:pt x="205" y="135"/>
                  </a:cubicBezTo>
                  <a:cubicBezTo>
                    <a:pt x="170" y="138"/>
                    <a:pt x="136" y="128"/>
                    <a:pt x="101" y="128"/>
                  </a:cubicBezTo>
                  <a:cubicBezTo>
                    <a:pt x="101" y="124"/>
                    <a:pt x="102" y="121"/>
                    <a:pt x="102" y="117"/>
                  </a:cubicBezTo>
                  <a:cubicBezTo>
                    <a:pt x="102" y="117"/>
                    <a:pt x="102" y="117"/>
                    <a:pt x="102" y="117"/>
                  </a:cubicBezTo>
                  <a:cubicBezTo>
                    <a:pt x="128" y="122"/>
                    <a:pt x="156" y="124"/>
                    <a:pt x="183" y="124"/>
                  </a:cubicBezTo>
                  <a:cubicBezTo>
                    <a:pt x="184" y="124"/>
                    <a:pt x="184" y="123"/>
                    <a:pt x="183" y="123"/>
                  </a:cubicBezTo>
                  <a:cubicBezTo>
                    <a:pt x="156" y="121"/>
                    <a:pt x="129" y="119"/>
                    <a:pt x="102" y="117"/>
                  </a:cubicBezTo>
                  <a:cubicBezTo>
                    <a:pt x="102" y="117"/>
                    <a:pt x="102" y="117"/>
                    <a:pt x="102" y="117"/>
                  </a:cubicBezTo>
                  <a:cubicBezTo>
                    <a:pt x="102" y="114"/>
                    <a:pt x="102" y="111"/>
                    <a:pt x="102" y="107"/>
                  </a:cubicBezTo>
                  <a:cubicBezTo>
                    <a:pt x="103" y="102"/>
                    <a:pt x="104" y="96"/>
                    <a:pt x="103" y="91"/>
                  </a:cubicBezTo>
                  <a:cubicBezTo>
                    <a:pt x="103" y="91"/>
                    <a:pt x="103" y="91"/>
                    <a:pt x="103" y="91"/>
                  </a:cubicBezTo>
                  <a:cubicBezTo>
                    <a:pt x="103" y="87"/>
                    <a:pt x="102" y="83"/>
                    <a:pt x="101" y="79"/>
                  </a:cubicBezTo>
                  <a:cubicBezTo>
                    <a:pt x="100" y="78"/>
                    <a:pt x="99" y="76"/>
                    <a:pt x="98" y="76"/>
                  </a:cubicBezTo>
                  <a:cubicBezTo>
                    <a:pt x="100" y="75"/>
                    <a:pt x="101" y="74"/>
                    <a:pt x="103" y="74"/>
                  </a:cubicBezTo>
                  <a:cubicBezTo>
                    <a:pt x="113" y="71"/>
                    <a:pt x="125" y="73"/>
                    <a:pt x="136" y="73"/>
                  </a:cubicBezTo>
                  <a:cubicBezTo>
                    <a:pt x="181" y="73"/>
                    <a:pt x="226" y="75"/>
                    <a:pt x="271" y="78"/>
                  </a:cubicBezTo>
                  <a:cubicBezTo>
                    <a:pt x="359" y="83"/>
                    <a:pt x="448" y="85"/>
                    <a:pt x="534" y="103"/>
                  </a:cubicBezTo>
                  <a:cubicBezTo>
                    <a:pt x="534" y="103"/>
                    <a:pt x="533" y="103"/>
                    <a:pt x="533" y="104"/>
                  </a:cubicBezTo>
                  <a:cubicBezTo>
                    <a:pt x="531" y="110"/>
                    <a:pt x="529" y="117"/>
                    <a:pt x="528" y="124"/>
                  </a:cubicBezTo>
                  <a:close/>
                  <a:moveTo>
                    <a:pt x="97" y="145"/>
                  </a:moveTo>
                  <a:cubicBezTo>
                    <a:pt x="96" y="151"/>
                    <a:pt x="96" y="156"/>
                    <a:pt x="96" y="161"/>
                  </a:cubicBezTo>
                  <a:cubicBezTo>
                    <a:pt x="95" y="168"/>
                    <a:pt x="94" y="175"/>
                    <a:pt x="96" y="182"/>
                  </a:cubicBezTo>
                  <a:cubicBezTo>
                    <a:pt x="95" y="182"/>
                    <a:pt x="95" y="182"/>
                    <a:pt x="95" y="182"/>
                  </a:cubicBezTo>
                  <a:cubicBezTo>
                    <a:pt x="87" y="178"/>
                    <a:pt x="92" y="148"/>
                    <a:pt x="93" y="141"/>
                  </a:cubicBezTo>
                  <a:cubicBezTo>
                    <a:pt x="93" y="128"/>
                    <a:pt x="91" y="115"/>
                    <a:pt x="91" y="102"/>
                  </a:cubicBezTo>
                  <a:cubicBezTo>
                    <a:pt x="91" y="100"/>
                    <a:pt x="90" y="87"/>
                    <a:pt x="91" y="82"/>
                  </a:cubicBezTo>
                  <a:cubicBezTo>
                    <a:pt x="91" y="82"/>
                    <a:pt x="92" y="81"/>
                    <a:pt x="93" y="80"/>
                  </a:cubicBezTo>
                  <a:cubicBezTo>
                    <a:pt x="103" y="77"/>
                    <a:pt x="98" y="102"/>
                    <a:pt x="98" y="105"/>
                  </a:cubicBezTo>
                  <a:cubicBezTo>
                    <a:pt x="97" y="118"/>
                    <a:pt x="97" y="132"/>
                    <a:pt x="97" y="145"/>
                  </a:cubicBezTo>
                  <a:close/>
                  <a:moveTo>
                    <a:pt x="88" y="158"/>
                  </a:moveTo>
                  <a:cubicBezTo>
                    <a:pt x="87" y="160"/>
                    <a:pt x="86" y="165"/>
                    <a:pt x="86" y="170"/>
                  </a:cubicBezTo>
                  <a:cubicBezTo>
                    <a:pt x="81" y="151"/>
                    <a:pt x="83" y="130"/>
                    <a:pt x="84" y="112"/>
                  </a:cubicBezTo>
                  <a:cubicBezTo>
                    <a:pt x="85" y="104"/>
                    <a:pt x="85" y="95"/>
                    <a:pt x="88" y="88"/>
                  </a:cubicBezTo>
                  <a:cubicBezTo>
                    <a:pt x="85" y="110"/>
                    <a:pt x="91" y="134"/>
                    <a:pt x="88" y="158"/>
                  </a:cubicBezTo>
                  <a:close/>
                  <a:moveTo>
                    <a:pt x="722" y="311"/>
                  </a:moveTo>
                  <a:cubicBezTo>
                    <a:pt x="633" y="315"/>
                    <a:pt x="544" y="316"/>
                    <a:pt x="454" y="319"/>
                  </a:cubicBezTo>
                  <a:cubicBezTo>
                    <a:pt x="410" y="320"/>
                    <a:pt x="365" y="321"/>
                    <a:pt x="321" y="322"/>
                  </a:cubicBezTo>
                  <a:cubicBezTo>
                    <a:pt x="275" y="323"/>
                    <a:pt x="229" y="322"/>
                    <a:pt x="183" y="326"/>
                  </a:cubicBezTo>
                  <a:cubicBezTo>
                    <a:pt x="183" y="326"/>
                    <a:pt x="183" y="326"/>
                    <a:pt x="183" y="326"/>
                  </a:cubicBezTo>
                  <a:cubicBezTo>
                    <a:pt x="229" y="328"/>
                    <a:pt x="275" y="324"/>
                    <a:pt x="321" y="323"/>
                  </a:cubicBezTo>
                  <a:cubicBezTo>
                    <a:pt x="365" y="322"/>
                    <a:pt x="410" y="321"/>
                    <a:pt x="454" y="320"/>
                  </a:cubicBezTo>
                  <a:cubicBezTo>
                    <a:pt x="542" y="318"/>
                    <a:pt x="629" y="317"/>
                    <a:pt x="716" y="313"/>
                  </a:cubicBezTo>
                  <a:cubicBezTo>
                    <a:pt x="697" y="319"/>
                    <a:pt x="677" y="320"/>
                    <a:pt x="657" y="322"/>
                  </a:cubicBezTo>
                  <a:cubicBezTo>
                    <a:pt x="635" y="324"/>
                    <a:pt x="613" y="324"/>
                    <a:pt x="591" y="324"/>
                  </a:cubicBezTo>
                  <a:cubicBezTo>
                    <a:pt x="546" y="325"/>
                    <a:pt x="501" y="323"/>
                    <a:pt x="456" y="325"/>
                  </a:cubicBezTo>
                  <a:cubicBezTo>
                    <a:pt x="413" y="326"/>
                    <a:pt x="369" y="329"/>
                    <a:pt x="325" y="332"/>
                  </a:cubicBezTo>
                  <a:cubicBezTo>
                    <a:pt x="303" y="333"/>
                    <a:pt x="281" y="335"/>
                    <a:pt x="259" y="335"/>
                  </a:cubicBezTo>
                  <a:cubicBezTo>
                    <a:pt x="236" y="336"/>
                    <a:pt x="212" y="334"/>
                    <a:pt x="188" y="336"/>
                  </a:cubicBezTo>
                  <a:cubicBezTo>
                    <a:pt x="188" y="336"/>
                    <a:pt x="188" y="336"/>
                    <a:pt x="188" y="336"/>
                  </a:cubicBezTo>
                  <a:cubicBezTo>
                    <a:pt x="178" y="335"/>
                    <a:pt x="172" y="326"/>
                    <a:pt x="168" y="315"/>
                  </a:cubicBezTo>
                  <a:cubicBezTo>
                    <a:pt x="220" y="316"/>
                    <a:pt x="272" y="314"/>
                    <a:pt x="323" y="312"/>
                  </a:cubicBezTo>
                  <a:cubicBezTo>
                    <a:pt x="324" y="312"/>
                    <a:pt x="325" y="310"/>
                    <a:pt x="323" y="310"/>
                  </a:cubicBezTo>
                  <a:cubicBezTo>
                    <a:pt x="272" y="310"/>
                    <a:pt x="219" y="310"/>
                    <a:pt x="168" y="313"/>
                  </a:cubicBezTo>
                  <a:cubicBezTo>
                    <a:pt x="166" y="310"/>
                    <a:pt x="165" y="306"/>
                    <a:pt x="165" y="302"/>
                  </a:cubicBezTo>
                  <a:cubicBezTo>
                    <a:pt x="195" y="304"/>
                    <a:pt x="227" y="299"/>
                    <a:pt x="258" y="299"/>
                  </a:cubicBezTo>
                  <a:cubicBezTo>
                    <a:pt x="290" y="299"/>
                    <a:pt x="321" y="300"/>
                    <a:pt x="353" y="301"/>
                  </a:cubicBezTo>
                  <a:cubicBezTo>
                    <a:pt x="354" y="301"/>
                    <a:pt x="354" y="300"/>
                    <a:pt x="353" y="300"/>
                  </a:cubicBezTo>
                  <a:cubicBezTo>
                    <a:pt x="321" y="297"/>
                    <a:pt x="287" y="296"/>
                    <a:pt x="255" y="297"/>
                  </a:cubicBezTo>
                  <a:cubicBezTo>
                    <a:pt x="225" y="297"/>
                    <a:pt x="193" y="296"/>
                    <a:pt x="164" y="301"/>
                  </a:cubicBezTo>
                  <a:cubicBezTo>
                    <a:pt x="163" y="295"/>
                    <a:pt x="162" y="289"/>
                    <a:pt x="162" y="285"/>
                  </a:cubicBezTo>
                  <a:cubicBezTo>
                    <a:pt x="162" y="285"/>
                    <a:pt x="162" y="284"/>
                    <a:pt x="162" y="284"/>
                  </a:cubicBezTo>
                  <a:cubicBezTo>
                    <a:pt x="162" y="285"/>
                    <a:pt x="162" y="285"/>
                    <a:pt x="162" y="285"/>
                  </a:cubicBezTo>
                  <a:cubicBezTo>
                    <a:pt x="175" y="286"/>
                    <a:pt x="188" y="287"/>
                    <a:pt x="200" y="286"/>
                  </a:cubicBezTo>
                  <a:cubicBezTo>
                    <a:pt x="201" y="286"/>
                    <a:pt x="201" y="286"/>
                    <a:pt x="200" y="285"/>
                  </a:cubicBezTo>
                  <a:cubicBezTo>
                    <a:pt x="188" y="284"/>
                    <a:pt x="175" y="283"/>
                    <a:pt x="162" y="283"/>
                  </a:cubicBezTo>
                  <a:cubicBezTo>
                    <a:pt x="162" y="283"/>
                    <a:pt x="162" y="284"/>
                    <a:pt x="162" y="284"/>
                  </a:cubicBezTo>
                  <a:cubicBezTo>
                    <a:pt x="161" y="282"/>
                    <a:pt x="161" y="278"/>
                    <a:pt x="161" y="273"/>
                  </a:cubicBezTo>
                  <a:cubicBezTo>
                    <a:pt x="161" y="274"/>
                    <a:pt x="161" y="274"/>
                    <a:pt x="161" y="274"/>
                  </a:cubicBezTo>
                  <a:cubicBezTo>
                    <a:pt x="200" y="275"/>
                    <a:pt x="239" y="274"/>
                    <a:pt x="278" y="274"/>
                  </a:cubicBezTo>
                  <a:cubicBezTo>
                    <a:pt x="317" y="274"/>
                    <a:pt x="357" y="275"/>
                    <a:pt x="396" y="274"/>
                  </a:cubicBezTo>
                  <a:cubicBezTo>
                    <a:pt x="397" y="274"/>
                    <a:pt x="397" y="273"/>
                    <a:pt x="396" y="273"/>
                  </a:cubicBezTo>
                  <a:cubicBezTo>
                    <a:pt x="357" y="271"/>
                    <a:pt x="317" y="273"/>
                    <a:pt x="278" y="273"/>
                  </a:cubicBezTo>
                  <a:cubicBezTo>
                    <a:pt x="239" y="272"/>
                    <a:pt x="200" y="272"/>
                    <a:pt x="161" y="273"/>
                  </a:cubicBezTo>
                  <a:cubicBezTo>
                    <a:pt x="161" y="273"/>
                    <a:pt x="161" y="273"/>
                    <a:pt x="161" y="273"/>
                  </a:cubicBezTo>
                  <a:cubicBezTo>
                    <a:pt x="161" y="268"/>
                    <a:pt x="160" y="262"/>
                    <a:pt x="161" y="256"/>
                  </a:cubicBezTo>
                  <a:cubicBezTo>
                    <a:pt x="199" y="254"/>
                    <a:pt x="238" y="250"/>
                    <a:pt x="277" y="250"/>
                  </a:cubicBezTo>
                  <a:cubicBezTo>
                    <a:pt x="315" y="249"/>
                    <a:pt x="354" y="250"/>
                    <a:pt x="393" y="253"/>
                  </a:cubicBezTo>
                  <a:cubicBezTo>
                    <a:pt x="393" y="253"/>
                    <a:pt x="393" y="253"/>
                    <a:pt x="393" y="253"/>
                  </a:cubicBezTo>
                  <a:cubicBezTo>
                    <a:pt x="317" y="246"/>
                    <a:pt x="237" y="244"/>
                    <a:pt x="161" y="254"/>
                  </a:cubicBezTo>
                  <a:cubicBezTo>
                    <a:pt x="162" y="240"/>
                    <a:pt x="165" y="227"/>
                    <a:pt x="174" y="229"/>
                  </a:cubicBezTo>
                  <a:cubicBezTo>
                    <a:pt x="175" y="230"/>
                    <a:pt x="176" y="229"/>
                    <a:pt x="176" y="228"/>
                  </a:cubicBezTo>
                  <a:cubicBezTo>
                    <a:pt x="176" y="228"/>
                    <a:pt x="176" y="229"/>
                    <a:pt x="176" y="229"/>
                  </a:cubicBezTo>
                  <a:cubicBezTo>
                    <a:pt x="200" y="230"/>
                    <a:pt x="225" y="227"/>
                    <a:pt x="249" y="226"/>
                  </a:cubicBezTo>
                  <a:cubicBezTo>
                    <a:pt x="274" y="225"/>
                    <a:pt x="299" y="224"/>
                    <a:pt x="324" y="223"/>
                  </a:cubicBezTo>
                  <a:cubicBezTo>
                    <a:pt x="373" y="221"/>
                    <a:pt x="422" y="221"/>
                    <a:pt x="471" y="218"/>
                  </a:cubicBezTo>
                  <a:cubicBezTo>
                    <a:pt x="472" y="218"/>
                    <a:pt x="472" y="218"/>
                    <a:pt x="472" y="218"/>
                  </a:cubicBezTo>
                  <a:cubicBezTo>
                    <a:pt x="490" y="219"/>
                    <a:pt x="508" y="219"/>
                    <a:pt x="526" y="215"/>
                  </a:cubicBezTo>
                  <a:cubicBezTo>
                    <a:pt x="560" y="219"/>
                    <a:pt x="596" y="217"/>
                    <a:pt x="631" y="217"/>
                  </a:cubicBezTo>
                  <a:cubicBezTo>
                    <a:pt x="660" y="217"/>
                    <a:pt x="690" y="219"/>
                    <a:pt x="719" y="217"/>
                  </a:cubicBezTo>
                  <a:cubicBezTo>
                    <a:pt x="712" y="233"/>
                    <a:pt x="708" y="251"/>
                    <a:pt x="710" y="268"/>
                  </a:cubicBezTo>
                  <a:cubicBezTo>
                    <a:pt x="613" y="274"/>
                    <a:pt x="516" y="274"/>
                    <a:pt x="418" y="273"/>
                  </a:cubicBezTo>
                  <a:cubicBezTo>
                    <a:pt x="417" y="273"/>
                    <a:pt x="417" y="274"/>
                    <a:pt x="418" y="274"/>
                  </a:cubicBezTo>
                  <a:cubicBezTo>
                    <a:pt x="515" y="280"/>
                    <a:pt x="613" y="276"/>
                    <a:pt x="710" y="270"/>
                  </a:cubicBezTo>
                  <a:cubicBezTo>
                    <a:pt x="711" y="277"/>
                    <a:pt x="712" y="283"/>
                    <a:pt x="715" y="290"/>
                  </a:cubicBezTo>
                  <a:cubicBezTo>
                    <a:pt x="635" y="293"/>
                    <a:pt x="556" y="296"/>
                    <a:pt x="476" y="298"/>
                  </a:cubicBezTo>
                  <a:cubicBezTo>
                    <a:pt x="476" y="298"/>
                    <a:pt x="476" y="298"/>
                    <a:pt x="476" y="298"/>
                  </a:cubicBezTo>
                  <a:cubicBezTo>
                    <a:pt x="556" y="299"/>
                    <a:pt x="636" y="297"/>
                    <a:pt x="715" y="291"/>
                  </a:cubicBezTo>
                  <a:cubicBezTo>
                    <a:pt x="717" y="295"/>
                    <a:pt x="719" y="300"/>
                    <a:pt x="721" y="304"/>
                  </a:cubicBezTo>
                  <a:cubicBezTo>
                    <a:pt x="660" y="304"/>
                    <a:pt x="598" y="305"/>
                    <a:pt x="537" y="307"/>
                  </a:cubicBezTo>
                  <a:cubicBezTo>
                    <a:pt x="476" y="308"/>
                    <a:pt x="413" y="309"/>
                    <a:pt x="352" y="314"/>
                  </a:cubicBezTo>
                  <a:cubicBezTo>
                    <a:pt x="351" y="314"/>
                    <a:pt x="351" y="315"/>
                    <a:pt x="352" y="315"/>
                  </a:cubicBezTo>
                  <a:cubicBezTo>
                    <a:pt x="414" y="314"/>
                    <a:pt x="475" y="310"/>
                    <a:pt x="537" y="308"/>
                  </a:cubicBezTo>
                  <a:cubicBezTo>
                    <a:pt x="599" y="307"/>
                    <a:pt x="661" y="306"/>
                    <a:pt x="722" y="306"/>
                  </a:cubicBezTo>
                  <a:cubicBezTo>
                    <a:pt x="723" y="307"/>
                    <a:pt x="723" y="308"/>
                    <a:pt x="724" y="309"/>
                  </a:cubicBezTo>
                  <a:cubicBezTo>
                    <a:pt x="724" y="309"/>
                    <a:pt x="725" y="309"/>
                    <a:pt x="725" y="309"/>
                  </a:cubicBezTo>
                  <a:cubicBezTo>
                    <a:pt x="724" y="310"/>
                    <a:pt x="723" y="310"/>
                    <a:pt x="722" y="311"/>
                  </a:cubicBezTo>
                  <a:close/>
                  <a:moveTo>
                    <a:pt x="568" y="338"/>
                  </a:moveTo>
                  <a:cubicBezTo>
                    <a:pt x="558" y="348"/>
                    <a:pt x="548" y="359"/>
                    <a:pt x="538" y="370"/>
                  </a:cubicBezTo>
                  <a:cubicBezTo>
                    <a:pt x="529" y="379"/>
                    <a:pt x="518" y="388"/>
                    <a:pt x="513" y="400"/>
                  </a:cubicBezTo>
                  <a:cubicBezTo>
                    <a:pt x="513" y="400"/>
                    <a:pt x="514" y="401"/>
                    <a:pt x="514" y="400"/>
                  </a:cubicBezTo>
                  <a:cubicBezTo>
                    <a:pt x="520" y="388"/>
                    <a:pt x="533" y="378"/>
                    <a:pt x="542" y="368"/>
                  </a:cubicBezTo>
                  <a:cubicBezTo>
                    <a:pt x="552" y="358"/>
                    <a:pt x="561" y="348"/>
                    <a:pt x="570" y="338"/>
                  </a:cubicBezTo>
                  <a:cubicBezTo>
                    <a:pt x="583" y="339"/>
                    <a:pt x="595" y="339"/>
                    <a:pt x="608" y="339"/>
                  </a:cubicBezTo>
                  <a:cubicBezTo>
                    <a:pt x="579" y="359"/>
                    <a:pt x="553" y="384"/>
                    <a:pt x="531" y="410"/>
                  </a:cubicBezTo>
                  <a:cubicBezTo>
                    <a:pt x="530" y="410"/>
                    <a:pt x="531" y="411"/>
                    <a:pt x="531" y="411"/>
                  </a:cubicBezTo>
                  <a:cubicBezTo>
                    <a:pt x="556" y="385"/>
                    <a:pt x="582" y="362"/>
                    <a:pt x="609" y="339"/>
                  </a:cubicBezTo>
                  <a:cubicBezTo>
                    <a:pt x="609" y="339"/>
                    <a:pt x="609" y="339"/>
                    <a:pt x="609" y="339"/>
                  </a:cubicBezTo>
                  <a:cubicBezTo>
                    <a:pt x="618" y="339"/>
                    <a:pt x="626" y="339"/>
                    <a:pt x="634" y="339"/>
                  </a:cubicBezTo>
                  <a:cubicBezTo>
                    <a:pt x="608" y="362"/>
                    <a:pt x="583" y="385"/>
                    <a:pt x="557" y="409"/>
                  </a:cubicBezTo>
                  <a:cubicBezTo>
                    <a:pt x="557" y="410"/>
                    <a:pt x="558" y="410"/>
                    <a:pt x="558" y="410"/>
                  </a:cubicBezTo>
                  <a:cubicBezTo>
                    <a:pt x="585" y="387"/>
                    <a:pt x="611" y="364"/>
                    <a:pt x="637" y="339"/>
                  </a:cubicBezTo>
                  <a:cubicBezTo>
                    <a:pt x="653" y="339"/>
                    <a:pt x="669" y="339"/>
                    <a:pt x="685" y="337"/>
                  </a:cubicBezTo>
                  <a:cubicBezTo>
                    <a:pt x="687" y="337"/>
                    <a:pt x="690" y="337"/>
                    <a:pt x="692" y="337"/>
                  </a:cubicBezTo>
                  <a:cubicBezTo>
                    <a:pt x="662" y="364"/>
                    <a:pt x="629" y="386"/>
                    <a:pt x="596" y="410"/>
                  </a:cubicBezTo>
                  <a:cubicBezTo>
                    <a:pt x="566" y="432"/>
                    <a:pt x="532" y="453"/>
                    <a:pt x="504" y="479"/>
                  </a:cubicBezTo>
                  <a:cubicBezTo>
                    <a:pt x="506" y="475"/>
                    <a:pt x="507" y="470"/>
                    <a:pt x="508" y="466"/>
                  </a:cubicBezTo>
                  <a:cubicBezTo>
                    <a:pt x="550" y="437"/>
                    <a:pt x="590" y="406"/>
                    <a:pt x="628" y="372"/>
                  </a:cubicBezTo>
                  <a:cubicBezTo>
                    <a:pt x="628" y="372"/>
                    <a:pt x="627" y="371"/>
                    <a:pt x="627" y="371"/>
                  </a:cubicBezTo>
                  <a:cubicBezTo>
                    <a:pt x="588" y="403"/>
                    <a:pt x="549" y="434"/>
                    <a:pt x="509" y="464"/>
                  </a:cubicBezTo>
                  <a:cubicBezTo>
                    <a:pt x="510" y="457"/>
                    <a:pt x="511" y="450"/>
                    <a:pt x="512" y="443"/>
                  </a:cubicBezTo>
                  <a:cubicBezTo>
                    <a:pt x="512" y="443"/>
                    <a:pt x="512" y="444"/>
                    <a:pt x="513" y="443"/>
                  </a:cubicBezTo>
                  <a:cubicBezTo>
                    <a:pt x="533" y="426"/>
                    <a:pt x="552" y="407"/>
                    <a:pt x="570" y="387"/>
                  </a:cubicBezTo>
                  <a:cubicBezTo>
                    <a:pt x="570" y="387"/>
                    <a:pt x="569" y="386"/>
                    <a:pt x="569" y="386"/>
                  </a:cubicBezTo>
                  <a:cubicBezTo>
                    <a:pt x="550" y="405"/>
                    <a:pt x="531" y="424"/>
                    <a:pt x="512" y="442"/>
                  </a:cubicBezTo>
                  <a:cubicBezTo>
                    <a:pt x="512" y="442"/>
                    <a:pt x="512" y="443"/>
                    <a:pt x="512" y="443"/>
                  </a:cubicBezTo>
                  <a:cubicBezTo>
                    <a:pt x="512" y="437"/>
                    <a:pt x="512" y="431"/>
                    <a:pt x="512" y="425"/>
                  </a:cubicBezTo>
                  <a:cubicBezTo>
                    <a:pt x="512" y="422"/>
                    <a:pt x="512" y="420"/>
                    <a:pt x="512" y="417"/>
                  </a:cubicBezTo>
                  <a:cubicBezTo>
                    <a:pt x="523" y="404"/>
                    <a:pt x="535" y="391"/>
                    <a:pt x="547" y="378"/>
                  </a:cubicBezTo>
                  <a:cubicBezTo>
                    <a:pt x="547" y="377"/>
                    <a:pt x="546" y="376"/>
                    <a:pt x="546" y="377"/>
                  </a:cubicBezTo>
                  <a:cubicBezTo>
                    <a:pt x="533" y="388"/>
                    <a:pt x="522" y="401"/>
                    <a:pt x="512" y="415"/>
                  </a:cubicBezTo>
                  <a:cubicBezTo>
                    <a:pt x="511" y="407"/>
                    <a:pt x="510" y="400"/>
                    <a:pt x="508" y="393"/>
                  </a:cubicBezTo>
                  <a:cubicBezTo>
                    <a:pt x="518" y="383"/>
                    <a:pt x="527" y="373"/>
                    <a:pt x="536" y="362"/>
                  </a:cubicBezTo>
                  <a:cubicBezTo>
                    <a:pt x="536" y="362"/>
                    <a:pt x="535" y="361"/>
                    <a:pt x="535" y="362"/>
                  </a:cubicBezTo>
                  <a:cubicBezTo>
                    <a:pt x="525" y="371"/>
                    <a:pt x="516" y="381"/>
                    <a:pt x="508" y="392"/>
                  </a:cubicBezTo>
                  <a:cubicBezTo>
                    <a:pt x="507" y="390"/>
                    <a:pt x="506" y="387"/>
                    <a:pt x="505" y="385"/>
                  </a:cubicBezTo>
                  <a:cubicBezTo>
                    <a:pt x="519" y="370"/>
                    <a:pt x="533" y="354"/>
                    <a:pt x="545" y="338"/>
                  </a:cubicBezTo>
                  <a:cubicBezTo>
                    <a:pt x="553" y="338"/>
                    <a:pt x="561" y="338"/>
                    <a:pt x="568" y="338"/>
                  </a:cubicBezTo>
                  <a:close/>
                  <a:moveTo>
                    <a:pt x="522" y="338"/>
                  </a:moveTo>
                  <a:cubicBezTo>
                    <a:pt x="522" y="338"/>
                    <a:pt x="522" y="338"/>
                    <a:pt x="522" y="337"/>
                  </a:cubicBezTo>
                  <a:cubicBezTo>
                    <a:pt x="529" y="337"/>
                    <a:pt x="536" y="338"/>
                    <a:pt x="542" y="338"/>
                  </a:cubicBezTo>
                  <a:cubicBezTo>
                    <a:pt x="529" y="352"/>
                    <a:pt x="517" y="368"/>
                    <a:pt x="504" y="384"/>
                  </a:cubicBezTo>
                  <a:cubicBezTo>
                    <a:pt x="503" y="381"/>
                    <a:pt x="502" y="377"/>
                    <a:pt x="500" y="374"/>
                  </a:cubicBezTo>
                  <a:cubicBezTo>
                    <a:pt x="508" y="364"/>
                    <a:pt x="516" y="354"/>
                    <a:pt x="524" y="343"/>
                  </a:cubicBezTo>
                  <a:cubicBezTo>
                    <a:pt x="525" y="343"/>
                    <a:pt x="524" y="342"/>
                    <a:pt x="524" y="342"/>
                  </a:cubicBezTo>
                  <a:cubicBezTo>
                    <a:pt x="515" y="352"/>
                    <a:pt x="507" y="363"/>
                    <a:pt x="499" y="374"/>
                  </a:cubicBezTo>
                  <a:cubicBezTo>
                    <a:pt x="498" y="372"/>
                    <a:pt x="497" y="370"/>
                    <a:pt x="495" y="368"/>
                  </a:cubicBezTo>
                  <a:cubicBezTo>
                    <a:pt x="496" y="368"/>
                    <a:pt x="497" y="367"/>
                    <a:pt x="498" y="366"/>
                  </a:cubicBezTo>
                  <a:cubicBezTo>
                    <a:pt x="500" y="359"/>
                    <a:pt x="503" y="354"/>
                    <a:pt x="508" y="349"/>
                  </a:cubicBezTo>
                  <a:cubicBezTo>
                    <a:pt x="511" y="346"/>
                    <a:pt x="513" y="344"/>
                    <a:pt x="516" y="343"/>
                  </a:cubicBezTo>
                  <a:cubicBezTo>
                    <a:pt x="518" y="341"/>
                    <a:pt x="520" y="340"/>
                    <a:pt x="522" y="338"/>
                  </a:cubicBezTo>
                  <a:close/>
                  <a:moveTo>
                    <a:pt x="514" y="337"/>
                  </a:moveTo>
                  <a:cubicBezTo>
                    <a:pt x="510" y="340"/>
                    <a:pt x="506" y="343"/>
                    <a:pt x="504" y="345"/>
                  </a:cubicBezTo>
                  <a:cubicBezTo>
                    <a:pt x="499" y="351"/>
                    <a:pt x="496" y="357"/>
                    <a:pt x="494" y="364"/>
                  </a:cubicBezTo>
                  <a:cubicBezTo>
                    <a:pt x="459" y="354"/>
                    <a:pt x="424" y="345"/>
                    <a:pt x="388" y="341"/>
                  </a:cubicBezTo>
                  <a:cubicBezTo>
                    <a:pt x="430" y="339"/>
                    <a:pt x="472" y="338"/>
                    <a:pt x="514" y="337"/>
                  </a:cubicBezTo>
                  <a:close/>
                  <a:moveTo>
                    <a:pt x="152" y="318"/>
                  </a:moveTo>
                  <a:cubicBezTo>
                    <a:pt x="156" y="326"/>
                    <a:pt x="160" y="335"/>
                    <a:pt x="167" y="340"/>
                  </a:cubicBezTo>
                  <a:cubicBezTo>
                    <a:pt x="172" y="348"/>
                    <a:pt x="179" y="351"/>
                    <a:pt x="186" y="344"/>
                  </a:cubicBezTo>
                  <a:cubicBezTo>
                    <a:pt x="186" y="344"/>
                    <a:pt x="186" y="344"/>
                    <a:pt x="186" y="344"/>
                  </a:cubicBezTo>
                  <a:cubicBezTo>
                    <a:pt x="186" y="344"/>
                    <a:pt x="186" y="345"/>
                    <a:pt x="187" y="345"/>
                  </a:cubicBezTo>
                  <a:cubicBezTo>
                    <a:pt x="208" y="355"/>
                    <a:pt x="232" y="352"/>
                    <a:pt x="255" y="350"/>
                  </a:cubicBezTo>
                  <a:cubicBezTo>
                    <a:pt x="283" y="348"/>
                    <a:pt x="311" y="345"/>
                    <a:pt x="339" y="344"/>
                  </a:cubicBezTo>
                  <a:cubicBezTo>
                    <a:pt x="352" y="343"/>
                    <a:pt x="366" y="342"/>
                    <a:pt x="379" y="342"/>
                  </a:cubicBezTo>
                  <a:cubicBezTo>
                    <a:pt x="379" y="342"/>
                    <a:pt x="379" y="342"/>
                    <a:pt x="379" y="342"/>
                  </a:cubicBezTo>
                  <a:cubicBezTo>
                    <a:pt x="418" y="349"/>
                    <a:pt x="455" y="356"/>
                    <a:pt x="492" y="367"/>
                  </a:cubicBezTo>
                  <a:cubicBezTo>
                    <a:pt x="492" y="368"/>
                    <a:pt x="492" y="368"/>
                    <a:pt x="492" y="369"/>
                  </a:cubicBezTo>
                  <a:cubicBezTo>
                    <a:pt x="496" y="374"/>
                    <a:pt x="500" y="380"/>
                    <a:pt x="503" y="386"/>
                  </a:cubicBezTo>
                  <a:cubicBezTo>
                    <a:pt x="503" y="386"/>
                    <a:pt x="503" y="387"/>
                    <a:pt x="503" y="387"/>
                  </a:cubicBezTo>
                  <a:cubicBezTo>
                    <a:pt x="504" y="389"/>
                    <a:pt x="505" y="391"/>
                    <a:pt x="506" y="394"/>
                  </a:cubicBezTo>
                  <a:cubicBezTo>
                    <a:pt x="506" y="394"/>
                    <a:pt x="506" y="394"/>
                    <a:pt x="506" y="394"/>
                  </a:cubicBezTo>
                  <a:cubicBezTo>
                    <a:pt x="506" y="394"/>
                    <a:pt x="506" y="394"/>
                    <a:pt x="506" y="394"/>
                  </a:cubicBezTo>
                  <a:cubicBezTo>
                    <a:pt x="505" y="394"/>
                    <a:pt x="506" y="395"/>
                    <a:pt x="506" y="395"/>
                  </a:cubicBezTo>
                  <a:cubicBezTo>
                    <a:pt x="507" y="399"/>
                    <a:pt x="508" y="402"/>
                    <a:pt x="508" y="406"/>
                  </a:cubicBezTo>
                  <a:cubicBezTo>
                    <a:pt x="445" y="398"/>
                    <a:pt x="381" y="390"/>
                    <a:pt x="318" y="383"/>
                  </a:cubicBezTo>
                  <a:cubicBezTo>
                    <a:pt x="317" y="383"/>
                    <a:pt x="317" y="383"/>
                    <a:pt x="317" y="383"/>
                  </a:cubicBezTo>
                  <a:cubicBezTo>
                    <a:pt x="381" y="394"/>
                    <a:pt x="444" y="401"/>
                    <a:pt x="508" y="408"/>
                  </a:cubicBezTo>
                  <a:cubicBezTo>
                    <a:pt x="508" y="414"/>
                    <a:pt x="508" y="421"/>
                    <a:pt x="508" y="427"/>
                  </a:cubicBezTo>
                  <a:cubicBezTo>
                    <a:pt x="508" y="441"/>
                    <a:pt x="507" y="454"/>
                    <a:pt x="504" y="467"/>
                  </a:cubicBezTo>
                  <a:cubicBezTo>
                    <a:pt x="504" y="467"/>
                    <a:pt x="504" y="467"/>
                    <a:pt x="504" y="467"/>
                  </a:cubicBezTo>
                  <a:cubicBezTo>
                    <a:pt x="504" y="468"/>
                    <a:pt x="504" y="468"/>
                    <a:pt x="504" y="468"/>
                  </a:cubicBezTo>
                  <a:cubicBezTo>
                    <a:pt x="503" y="472"/>
                    <a:pt x="502" y="476"/>
                    <a:pt x="501" y="480"/>
                  </a:cubicBezTo>
                  <a:cubicBezTo>
                    <a:pt x="501" y="480"/>
                    <a:pt x="500" y="479"/>
                    <a:pt x="500" y="479"/>
                  </a:cubicBezTo>
                  <a:cubicBezTo>
                    <a:pt x="429" y="473"/>
                    <a:pt x="359" y="462"/>
                    <a:pt x="288" y="456"/>
                  </a:cubicBezTo>
                  <a:cubicBezTo>
                    <a:pt x="254" y="453"/>
                    <a:pt x="219" y="450"/>
                    <a:pt x="184" y="447"/>
                  </a:cubicBezTo>
                  <a:cubicBezTo>
                    <a:pt x="148" y="445"/>
                    <a:pt x="113" y="441"/>
                    <a:pt x="77" y="441"/>
                  </a:cubicBezTo>
                  <a:cubicBezTo>
                    <a:pt x="77" y="440"/>
                    <a:pt x="77" y="440"/>
                    <a:pt x="77" y="440"/>
                  </a:cubicBezTo>
                  <a:cubicBezTo>
                    <a:pt x="76" y="437"/>
                    <a:pt x="73" y="434"/>
                    <a:pt x="69" y="433"/>
                  </a:cubicBezTo>
                  <a:cubicBezTo>
                    <a:pt x="68" y="432"/>
                    <a:pt x="66" y="432"/>
                    <a:pt x="64" y="432"/>
                  </a:cubicBezTo>
                  <a:cubicBezTo>
                    <a:pt x="62" y="432"/>
                    <a:pt x="61" y="432"/>
                    <a:pt x="59" y="433"/>
                  </a:cubicBezTo>
                  <a:cubicBezTo>
                    <a:pt x="61" y="424"/>
                    <a:pt x="63" y="416"/>
                    <a:pt x="63" y="408"/>
                  </a:cubicBezTo>
                  <a:cubicBezTo>
                    <a:pt x="80" y="408"/>
                    <a:pt x="97" y="409"/>
                    <a:pt x="113" y="412"/>
                  </a:cubicBezTo>
                  <a:cubicBezTo>
                    <a:pt x="114" y="412"/>
                    <a:pt x="114" y="411"/>
                    <a:pt x="113" y="410"/>
                  </a:cubicBezTo>
                  <a:cubicBezTo>
                    <a:pt x="97" y="407"/>
                    <a:pt x="80" y="406"/>
                    <a:pt x="64" y="407"/>
                  </a:cubicBezTo>
                  <a:cubicBezTo>
                    <a:pt x="64" y="404"/>
                    <a:pt x="64" y="401"/>
                    <a:pt x="64" y="398"/>
                  </a:cubicBezTo>
                  <a:cubicBezTo>
                    <a:pt x="135" y="399"/>
                    <a:pt x="205" y="404"/>
                    <a:pt x="276" y="413"/>
                  </a:cubicBezTo>
                  <a:cubicBezTo>
                    <a:pt x="348" y="422"/>
                    <a:pt x="419" y="434"/>
                    <a:pt x="491" y="439"/>
                  </a:cubicBezTo>
                  <a:cubicBezTo>
                    <a:pt x="492" y="439"/>
                    <a:pt x="492" y="438"/>
                    <a:pt x="491" y="438"/>
                  </a:cubicBezTo>
                  <a:cubicBezTo>
                    <a:pt x="419" y="431"/>
                    <a:pt x="348" y="421"/>
                    <a:pt x="276" y="412"/>
                  </a:cubicBezTo>
                  <a:cubicBezTo>
                    <a:pt x="206" y="403"/>
                    <a:pt x="135" y="394"/>
                    <a:pt x="64" y="397"/>
                  </a:cubicBezTo>
                  <a:cubicBezTo>
                    <a:pt x="64" y="391"/>
                    <a:pt x="64" y="386"/>
                    <a:pt x="64" y="381"/>
                  </a:cubicBezTo>
                  <a:cubicBezTo>
                    <a:pt x="126" y="390"/>
                    <a:pt x="191" y="393"/>
                    <a:pt x="254" y="392"/>
                  </a:cubicBezTo>
                  <a:cubicBezTo>
                    <a:pt x="254" y="392"/>
                    <a:pt x="254" y="391"/>
                    <a:pt x="254" y="391"/>
                  </a:cubicBezTo>
                  <a:cubicBezTo>
                    <a:pt x="222" y="390"/>
                    <a:pt x="190" y="389"/>
                    <a:pt x="158" y="387"/>
                  </a:cubicBezTo>
                  <a:cubicBezTo>
                    <a:pt x="126" y="386"/>
                    <a:pt x="95" y="382"/>
                    <a:pt x="64" y="379"/>
                  </a:cubicBezTo>
                  <a:cubicBezTo>
                    <a:pt x="63" y="374"/>
                    <a:pt x="63" y="368"/>
                    <a:pt x="62" y="363"/>
                  </a:cubicBezTo>
                  <a:cubicBezTo>
                    <a:pt x="61" y="347"/>
                    <a:pt x="60" y="331"/>
                    <a:pt x="55" y="317"/>
                  </a:cubicBezTo>
                  <a:cubicBezTo>
                    <a:pt x="77" y="322"/>
                    <a:pt x="100" y="326"/>
                    <a:pt x="123" y="328"/>
                  </a:cubicBezTo>
                  <a:cubicBezTo>
                    <a:pt x="123" y="328"/>
                    <a:pt x="123" y="327"/>
                    <a:pt x="123" y="327"/>
                  </a:cubicBezTo>
                  <a:cubicBezTo>
                    <a:pt x="99" y="324"/>
                    <a:pt x="77" y="320"/>
                    <a:pt x="54" y="315"/>
                  </a:cubicBezTo>
                  <a:cubicBezTo>
                    <a:pt x="53" y="313"/>
                    <a:pt x="51" y="310"/>
                    <a:pt x="50" y="307"/>
                  </a:cubicBezTo>
                  <a:cubicBezTo>
                    <a:pt x="50" y="307"/>
                    <a:pt x="50" y="306"/>
                    <a:pt x="50" y="305"/>
                  </a:cubicBezTo>
                  <a:cubicBezTo>
                    <a:pt x="68" y="308"/>
                    <a:pt x="85" y="310"/>
                    <a:pt x="103" y="313"/>
                  </a:cubicBezTo>
                  <a:cubicBezTo>
                    <a:pt x="119" y="315"/>
                    <a:pt x="135" y="318"/>
                    <a:pt x="152" y="318"/>
                  </a:cubicBezTo>
                  <a:cubicBezTo>
                    <a:pt x="152" y="318"/>
                    <a:pt x="152" y="318"/>
                    <a:pt x="152" y="318"/>
                  </a:cubicBezTo>
                  <a:close/>
                  <a:moveTo>
                    <a:pt x="55" y="369"/>
                  </a:moveTo>
                  <a:cubicBezTo>
                    <a:pt x="55" y="362"/>
                    <a:pt x="54" y="354"/>
                    <a:pt x="53" y="347"/>
                  </a:cubicBezTo>
                  <a:cubicBezTo>
                    <a:pt x="52" y="341"/>
                    <a:pt x="42" y="314"/>
                    <a:pt x="47" y="308"/>
                  </a:cubicBezTo>
                  <a:cubicBezTo>
                    <a:pt x="57" y="326"/>
                    <a:pt x="59" y="348"/>
                    <a:pt x="60" y="369"/>
                  </a:cubicBezTo>
                  <a:cubicBezTo>
                    <a:pt x="61" y="378"/>
                    <a:pt x="61" y="387"/>
                    <a:pt x="61" y="397"/>
                  </a:cubicBezTo>
                  <a:cubicBezTo>
                    <a:pt x="60" y="397"/>
                    <a:pt x="60" y="397"/>
                    <a:pt x="61" y="398"/>
                  </a:cubicBezTo>
                  <a:cubicBezTo>
                    <a:pt x="60" y="409"/>
                    <a:pt x="59" y="420"/>
                    <a:pt x="56" y="432"/>
                  </a:cubicBezTo>
                  <a:cubicBezTo>
                    <a:pt x="45" y="425"/>
                    <a:pt x="52" y="407"/>
                    <a:pt x="54" y="397"/>
                  </a:cubicBezTo>
                  <a:cubicBezTo>
                    <a:pt x="55" y="388"/>
                    <a:pt x="55" y="378"/>
                    <a:pt x="55" y="369"/>
                  </a:cubicBezTo>
                  <a:close/>
                  <a:moveTo>
                    <a:pt x="35" y="334"/>
                  </a:moveTo>
                  <a:cubicBezTo>
                    <a:pt x="36" y="320"/>
                    <a:pt x="38" y="306"/>
                    <a:pt x="51" y="299"/>
                  </a:cubicBezTo>
                  <a:cubicBezTo>
                    <a:pt x="59" y="294"/>
                    <a:pt x="69" y="291"/>
                    <a:pt x="78" y="288"/>
                  </a:cubicBezTo>
                  <a:cubicBezTo>
                    <a:pt x="92" y="282"/>
                    <a:pt x="107" y="276"/>
                    <a:pt x="121" y="269"/>
                  </a:cubicBezTo>
                  <a:cubicBezTo>
                    <a:pt x="121" y="269"/>
                    <a:pt x="121" y="269"/>
                    <a:pt x="121" y="269"/>
                  </a:cubicBezTo>
                  <a:cubicBezTo>
                    <a:pt x="123" y="271"/>
                    <a:pt x="125" y="274"/>
                    <a:pt x="126" y="276"/>
                  </a:cubicBezTo>
                  <a:cubicBezTo>
                    <a:pt x="134" y="289"/>
                    <a:pt x="142" y="302"/>
                    <a:pt x="150" y="315"/>
                  </a:cubicBezTo>
                  <a:cubicBezTo>
                    <a:pt x="115" y="313"/>
                    <a:pt x="81" y="304"/>
                    <a:pt x="47" y="303"/>
                  </a:cubicBezTo>
                  <a:cubicBezTo>
                    <a:pt x="46" y="303"/>
                    <a:pt x="46" y="304"/>
                    <a:pt x="46" y="305"/>
                  </a:cubicBezTo>
                  <a:cubicBezTo>
                    <a:pt x="41" y="305"/>
                    <a:pt x="39" y="310"/>
                    <a:pt x="40" y="316"/>
                  </a:cubicBezTo>
                  <a:cubicBezTo>
                    <a:pt x="41" y="323"/>
                    <a:pt x="45" y="331"/>
                    <a:pt x="46" y="337"/>
                  </a:cubicBezTo>
                  <a:cubicBezTo>
                    <a:pt x="49" y="348"/>
                    <a:pt x="51" y="359"/>
                    <a:pt x="51" y="369"/>
                  </a:cubicBezTo>
                  <a:cubicBezTo>
                    <a:pt x="52" y="380"/>
                    <a:pt x="51" y="391"/>
                    <a:pt x="49" y="401"/>
                  </a:cubicBezTo>
                  <a:cubicBezTo>
                    <a:pt x="48" y="408"/>
                    <a:pt x="45" y="415"/>
                    <a:pt x="45" y="421"/>
                  </a:cubicBezTo>
                  <a:cubicBezTo>
                    <a:pt x="45" y="429"/>
                    <a:pt x="48" y="434"/>
                    <a:pt x="55" y="435"/>
                  </a:cubicBezTo>
                  <a:cubicBezTo>
                    <a:pt x="55" y="436"/>
                    <a:pt x="58" y="437"/>
                    <a:pt x="58" y="435"/>
                  </a:cubicBezTo>
                  <a:cubicBezTo>
                    <a:pt x="60" y="435"/>
                    <a:pt x="62" y="435"/>
                    <a:pt x="64" y="435"/>
                  </a:cubicBezTo>
                  <a:cubicBezTo>
                    <a:pt x="69" y="435"/>
                    <a:pt x="71" y="438"/>
                    <a:pt x="75" y="442"/>
                  </a:cubicBezTo>
                  <a:cubicBezTo>
                    <a:pt x="75" y="442"/>
                    <a:pt x="75" y="442"/>
                    <a:pt x="76" y="442"/>
                  </a:cubicBezTo>
                  <a:cubicBezTo>
                    <a:pt x="76" y="442"/>
                    <a:pt x="76" y="442"/>
                    <a:pt x="76" y="442"/>
                  </a:cubicBezTo>
                  <a:cubicBezTo>
                    <a:pt x="145" y="452"/>
                    <a:pt x="216" y="453"/>
                    <a:pt x="285" y="460"/>
                  </a:cubicBezTo>
                  <a:cubicBezTo>
                    <a:pt x="357" y="466"/>
                    <a:pt x="428" y="479"/>
                    <a:pt x="499" y="484"/>
                  </a:cubicBezTo>
                  <a:cubicBezTo>
                    <a:pt x="499" y="484"/>
                    <a:pt x="499" y="485"/>
                    <a:pt x="499" y="485"/>
                  </a:cubicBezTo>
                  <a:cubicBezTo>
                    <a:pt x="498" y="486"/>
                    <a:pt x="500" y="487"/>
                    <a:pt x="501" y="486"/>
                  </a:cubicBezTo>
                  <a:cubicBezTo>
                    <a:pt x="501" y="485"/>
                    <a:pt x="501" y="484"/>
                    <a:pt x="502" y="484"/>
                  </a:cubicBezTo>
                  <a:cubicBezTo>
                    <a:pt x="539" y="463"/>
                    <a:pt x="572" y="434"/>
                    <a:pt x="606" y="409"/>
                  </a:cubicBezTo>
                  <a:cubicBezTo>
                    <a:pt x="638" y="386"/>
                    <a:pt x="670" y="364"/>
                    <a:pt x="698" y="338"/>
                  </a:cubicBezTo>
                  <a:cubicBezTo>
                    <a:pt x="699" y="338"/>
                    <a:pt x="699" y="337"/>
                    <a:pt x="699" y="336"/>
                  </a:cubicBezTo>
                  <a:cubicBezTo>
                    <a:pt x="706" y="335"/>
                    <a:pt x="713" y="334"/>
                    <a:pt x="719" y="333"/>
                  </a:cubicBezTo>
                  <a:cubicBezTo>
                    <a:pt x="720" y="333"/>
                    <a:pt x="721" y="333"/>
                    <a:pt x="721" y="333"/>
                  </a:cubicBezTo>
                  <a:cubicBezTo>
                    <a:pt x="687" y="357"/>
                    <a:pt x="654" y="383"/>
                    <a:pt x="621" y="410"/>
                  </a:cubicBezTo>
                  <a:cubicBezTo>
                    <a:pt x="586" y="437"/>
                    <a:pt x="550" y="465"/>
                    <a:pt x="518" y="496"/>
                  </a:cubicBezTo>
                  <a:cubicBezTo>
                    <a:pt x="517" y="496"/>
                    <a:pt x="517" y="496"/>
                    <a:pt x="516" y="496"/>
                  </a:cubicBezTo>
                  <a:cubicBezTo>
                    <a:pt x="497" y="503"/>
                    <a:pt x="471" y="493"/>
                    <a:pt x="451" y="490"/>
                  </a:cubicBezTo>
                  <a:cubicBezTo>
                    <a:pt x="432" y="487"/>
                    <a:pt x="413" y="484"/>
                    <a:pt x="395" y="481"/>
                  </a:cubicBezTo>
                  <a:cubicBezTo>
                    <a:pt x="358" y="476"/>
                    <a:pt x="321" y="471"/>
                    <a:pt x="284" y="466"/>
                  </a:cubicBezTo>
                  <a:cubicBezTo>
                    <a:pt x="246" y="462"/>
                    <a:pt x="208" y="457"/>
                    <a:pt x="170" y="454"/>
                  </a:cubicBezTo>
                  <a:cubicBezTo>
                    <a:pt x="150" y="452"/>
                    <a:pt x="130" y="450"/>
                    <a:pt x="110" y="450"/>
                  </a:cubicBezTo>
                  <a:cubicBezTo>
                    <a:pt x="93" y="450"/>
                    <a:pt x="75" y="453"/>
                    <a:pt x="61" y="443"/>
                  </a:cubicBezTo>
                  <a:cubicBezTo>
                    <a:pt x="61" y="443"/>
                    <a:pt x="61" y="443"/>
                    <a:pt x="61" y="442"/>
                  </a:cubicBezTo>
                  <a:cubicBezTo>
                    <a:pt x="63" y="442"/>
                    <a:pt x="62" y="439"/>
                    <a:pt x="60" y="440"/>
                  </a:cubicBezTo>
                  <a:cubicBezTo>
                    <a:pt x="50" y="443"/>
                    <a:pt x="42" y="434"/>
                    <a:pt x="38" y="426"/>
                  </a:cubicBezTo>
                  <a:cubicBezTo>
                    <a:pt x="36" y="421"/>
                    <a:pt x="36" y="414"/>
                    <a:pt x="35" y="409"/>
                  </a:cubicBezTo>
                  <a:cubicBezTo>
                    <a:pt x="35" y="401"/>
                    <a:pt x="34" y="393"/>
                    <a:pt x="34" y="386"/>
                  </a:cubicBezTo>
                  <a:cubicBezTo>
                    <a:pt x="33" y="368"/>
                    <a:pt x="34" y="351"/>
                    <a:pt x="35" y="334"/>
                  </a:cubicBezTo>
                  <a:close/>
                  <a:moveTo>
                    <a:pt x="861" y="461"/>
                  </a:moveTo>
                  <a:cubicBezTo>
                    <a:pt x="861" y="461"/>
                    <a:pt x="862" y="461"/>
                    <a:pt x="862" y="461"/>
                  </a:cubicBezTo>
                  <a:cubicBezTo>
                    <a:pt x="862" y="461"/>
                    <a:pt x="862" y="461"/>
                    <a:pt x="862" y="461"/>
                  </a:cubicBezTo>
                  <a:cubicBezTo>
                    <a:pt x="863" y="465"/>
                    <a:pt x="863" y="469"/>
                    <a:pt x="863" y="473"/>
                  </a:cubicBezTo>
                  <a:cubicBezTo>
                    <a:pt x="859" y="476"/>
                    <a:pt x="855" y="478"/>
                    <a:pt x="850" y="479"/>
                  </a:cubicBezTo>
                  <a:cubicBezTo>
                    <a:pt x="846" y="480"/>
                    <a:pt x="842" y="481"/>
                    <a:pt x="838" y="482"/>
                  </a:cubicBezTo>
                  <a:cubicBezTo>
                    <a:pt x="832" y="483"/>
                    <a:pt x="825" y="485"/>
                    <a:pt x="819" y="487"/>
                  </a:cubicBezTo>
                  <a:cubicBezTo>
                    <a:pt x="802" y="494"/>
                    <a:pt x="785" y="503"/>
                    <a:pt x="768" y="510"/>
                  </a:cubicBezTo>
                  <a:cubicBezTo>
                    <a:pt x="732" y="525"/>
                    <a:pt x="696" y="540"/>
                    <a:pt x="660" y="555"/>
                  </a:cubicBezTo>
                  <a:cubicBezTo>
                    <a:pt x="592" y="583"/>
                    <a:pt x="524" y="613"/>
                    <a:pt x="452" y="631"/>
                  </a:cubicBezTo>
                  <a:cubicBezTo>
                    <a:pt x="452" y="631"/>
                    <a:pt x="451" y="631"/>
                    <a:pt x="451" y="631"/>
                  </a:cubicBezTo>
                  <a:cubicBezTo>
                    <a:pt x="379" y="620"/>
                    <a:pt x="312" y="593"/>
                    <a:pt x="242" y="573"/>
                  </a:cubicBezTo>
                  <a:cubicBezTo>
                    <a:pt x="207" y="562"/>
                    <a:pt x="172" y="554"/>
                    <a:pt x="137" y="546"/>
                  </a:cubicBezTo>
                  <a:cubicBezTo>
                    <a:pt x="100" y="537"/>
                    <a:pt x="65" y="524"/>
                    <a:pt x="29" y="516"/>
                  </a:cubicBezTo>
                  <a:cubicBezTo>
                    <a:pt x="31" y="515"/>
                    <a:pt x="30" y="512"/>
                    <a:pt x="28" y="512"/>
                  </a:cubicBezTo>
                  <a:cubicBezTo>
                    <a:pt x="23" y="510"/>
                    <a:pt x="17" y="508"/>
                    <a:pt x="12" y="506"/>
                  </a:cubicBezTo>
                  <a:cubicBezTo>
                    <a:pt x="10" y="501"/>
                    <a:pt x="9" y="496"/>
                    <a:pt x="8" y="492"/>
                  </a:cubicBezTo>
                  <a:cubicBezTo>
                    <a:pt x="8" y="488"/>
                    <a:pt x="8" y="485"/>
                    <a:pt x="8" y="482"/>
                  </a:cubicBezTo>
                  <a:cubicBezTo>
                    <a:pt x="9" y="472"/>
                    <a:pt x="9" y="462"/>
                    <a:pt x="10" y="452"/>
                  </a:cubicBezTo>
                  <a:cubicBezTo>
                    <a:pt x="11" y="436"/>
                    <a:pt x="11" y="394"/>
                    <a:pt x="29" y="387"/>
                  </a:cubicBezTo>
                  <a:cubicBezTo>
                    <a:pt x="29" y="391"/>
                    <a:pt x="29" y="394"/>
                    <a:pt x="29" y="398"/>
                  </a:cubicBezTo>
                  <a:cubicBezTo>
                    <a:pt x="29" y="398"/>
                    <a:pt x="29" y="398"/>
                    <a:pt x="28" y="398"/>
                  </a:cubicBezTo>
                  <a:cubicBezTo>
                    <a:pt x="28" y="399"/>
                    <a:pt x="28" y="399"/>
                    <a:pt x="28" y="400"/>
                  </a:cubicBezTo>
                  <a:cubicBezTo>
                    <a:pt x="28" y="399"/>
                    <a:pt x="28" y="399"/>
                    <a:pt x="27" y="399"/>
                  </a:cubicBezTo>
                  <a:cubicBezTo>
                    <a:pt x="23" y="398"/>
                    <a:pt x="22" y="400"/>
                    <a:pt x="21" y="403"/>
                  </a:cubicBezTo>
                  <a:cubicBezTo>
                    <a:pt x="18" y="408"/>
                    <a:pt x="19" y="416"/>
                    <a:pt x="19" y="421"/>
                  </a:cubicBezTo>
                  <a:cubicBezTo>
                    <a:pt x="18" y="430"/>
                    <a:pt x="18" y="440"/>
                    <a:pt x="17" y="449"/>
                  </a:cubicBezTo>
                  <a:cubicBezTo>
                    <a:pt x="16" y="464"/>
                    <a:pt x="12" y="481"/>
                    <a:pt x="14" y="496"/>
                  </a:cubicBezTo>
                  <a:cubicBezTo>
                    <a:pt x="15" y="503"/>
                    <a:pt x="17" y="507"/>
                    <a:pt x="24" y="507"/>
                  </a:cubicBezTo>
                  <a:cubicBezTo>
                    <a:pt x="24" y="507"/>
                    <a:pt x="25" y="507"/>
                    <a:pt x="25" y="507"/>
                  </a:cubicBezTo>
                  <a:cubicBezTo>
                    <a:pt x="26" y="507"/>
                    <a:pt x="26" y="506"/>
                    <a:pt x="26" y="506"/>
                  </a:cubicBezTo>
                  <a:cubicBezTo>
                    <a:pt x="91" y="535"/>
                    <a:pt x="165" y="542"/>
                    <a:pt x="233" y="561"/>
                  </a:cubicBezTo>
                  <a:cubicBezTo>
                    <a:pt x="305" y="581"/>
                    <a:pt x="375" y="607"/>
                    <a:pt x="449" y="621"/>
                  </a:cubicBezTo>
                  <a:cubicBezTo>
                    <a:pt x="449" y="621"/>
                    <a:pt x="449" y="621"/>
                    <a:pt x="449" y="621"/>
                  </a:cubicBezTo>
                  <a:cubicBezTo>
                    <a:pt x="449" y="622"/>
                    <a:pt x="450" y="622"/>
                    <a:pt x="450" y="621"/>
                  </a:cubicBezTo>
                  <a:cubicBezTo>
                    <a:pt x="450" y="621"/>
                    <a:pt x="450" y="621"/>
                    <a:pt x="450" y="621"/>
                  </a:cubicBezTo>
                  <a:cubicBezTo>
                    <a:pt x="450" y="621"/>
                    <a:pt x="450" y="621"/>
                    <a:pt x="451" y="621"/>
                  </a:cubicBezTo>
                  <a:cubicBezTo>
                    <a:pt x="451" y="621"/>
                    <a:pt x="451" y="621"/>
                    <a:pt x="451" y="621"/>
                  </a:cubicBezTo>
                  <a:cubicBezTo>
                    <a:pt x="486" y="618"/>
                    <a:pt x="522" y="602"/>
                    <a:pt x="555" y="589"/>
                  </a:cubicBezTo>
                  <a:cubicBezTo>
                    <a:pt x="591" y="575"/>
                    <a:pt x="627" y="561"/>
                    <a:pt x="663" y="546"/>
                  </a:cubicBezTo>
                  <a:cubicBezTo>
                    <a:pt x="698" y="532"/>
                    <a:pt x="733" y="518"/>
                    <a:pt x="769" y="504"/>
                  </a:cubicBezTo>
                  <a:cubicBezTo>
                    <a:pt x="800" y="492"/>
                    <a:pt x="835" y="483"/>
                    <a:pt x="861" y="461"/>
                  </a:cubicBezTo>
                  <a:close/>
                  <a:moveTo>
                    <a:pt x="23" y="503"/>
                  </a:moveTo>
                  <a:cubicBezTo>
                    <a:pt x="14" y="496"/>
                    <a:pt x="20" y="457"/>
                    <a:pt x="20" y="449"/>
                  </a:cubicBezTo>
                  <a:cubicBezTo>
                    <a:pt x="21" y="442"/>
                    <a:pt x="19" y="401"/>
                    <a:pt x="27" y="400"/>
                  </a:cubicBezTo>
                  <a:cubicBezTo>
                    <a:pt x="27" y="400"/>
                    <a:pt x="28" y="400"/>
                    <a:pt x="28" y="400"/>
                  </a:cubicBezTo>
                  <a:cubicBezTo>
                    <a:pt x="22" y="416"/>
                    <a:pt x="24" y="436"/>
                    <a:pt x="22" y="453"/>
                  </a:cubicBezTo>
                  <a:cubicBezTo>
                    <a:pt x="22" y="469"/>
                    <a:pt x="18" y="487"/>
                    <a:pt x="23" y="503"/>
                  </a:cubicBezTo>
                  <a:close/>
                  <a:moveTo>
                    <a:pt x="851" y="390"/>
                  </a:moveTo>
                  <a:cubicBezTo>
                    <a:pt x="821" y="399"/>
                    <a:pt x="792" y="410"/>
                    <a:pt x="763" y="421"/>
                  </a:cubicBezTo>
                  <a:cubicBezTo>
                    <a:pt x="734" y="431"/>
                    <a:pt x="705" y="440"/>
                    <a:pt x="676" y="452"/>
                  </a:cubicBezTo>
                  <a:cubicBezTo>
                    <a:pt x="675" y="452"/>
                    <a:pt x="676" y="453"/>
                    <a:pt x="677" y="453"/>
                  </a:cubicBezTo>
                  <a:cubicBezTo>
                    <a:pt x="706" y="444"/>
                    <a:pt x="735" y="432"/>
                    <a:pt x="764" y="422"/>
                  </a:cubicBezTo>
                  <a:cubicBezTo>
                    <a:pt x="792" y="412"/>
                    <a:pt x="822" y="403"/>
                    <a:pt x="850" y="392"/>
                  </a:cubicBezTo>
                  <a:cubicBezTo>
                    <a:pt x="848" y="408"/>
                    <a:pt x="847" y="424"/>
                    <a:pt x="849" y="440"/>
                  </a:cubicBezTo>
                  <a:cubicBezTo>
                    <a:pt x="849" y="440"/>
                    <a:pt x="848" y="440"/>
                    <a:pt x="848" y="440"/>
                  </a:cubicBezTo>
                  <a:cubicBezTo>
                    <a:pt x="800" y="462"/>
                    <a:pt x="752" y="484"/>
                    <a:pt x="703" y="504"/>
                  </a:cubicBezTo>
                  <a:cubicBezTo>
                    <a:pt x="656" y="523"/>
                    <a:pt x="607" y="539"/>
                    <a:pt x="560" y="558"/>
                  </a:cubicBezTo>
                  <a:cubicBezTo>
                    <a:pt x="559" y="559"/>
                    <a:pt x="559" y="561"/>
                    <a:pt x="561" y="560"/>
                  </a:cubicBezTo>
                  <a:cubicBezTo>
                    <a:pt x="611" y="545"/>
                    <a:pt x="660" y="524"/>
                    <a:pt x="709" y="504"/>
                  </a:cubicBezTo>
                  <a:cubicBezTo>
                    <a:pt x="756" y="484"/>
                    <a:pt x="803" y="464"/>
                    <a:pt x="849" y="443"/>
                  </a:cubicBezTo>
                  <a:cubicBezTo>
                    <a:pt x="849" y="442"/>
                    <a:pt x="849" y="442"/>
                    <a:pt x="850" y="442"/>
                  </a:cubicBezTo>
                  <a:cubicBezTo>
                    <a:pt x="851" y="448"/>
                    <a:pt x="852" y="455"/>
                    <a:pt x="854" y="461"/>
                  </a:cubicBezTo>
                  <a:cubicBezTo>
                    <a:pt x="826" y="480"/>
                    <a:pt x="791" y="491"/>
                    <a:pt x="759" y="503"/>
                  </a:cubicBezTo>
                  <a:cubicBezTo>
                    <a:pt x="725" y="517"/>
                    <a:pt x="691" y="531"/>
                    <a:pt x="656" y="544"/>
                  </a:cubicBezTo>
                  <a:cubicBezTo>
                    <a:pt x="623" y="558"/>
                    <a:pt x="590" y="571"/>
                    <a:pt x="556" y="584"/>
                  </a:cubicBezTo>
                  <a:cubicBezTo>
                    <a:pt x="539" y="591"/>
                    <a:pt x="522" y="598"/>
                    <a:pt x="504" y="604"/>
                  </a:cubicBezTo>
                  <a:cubicBezTo>
                    <a:pt x="487" y="609"/>
                    <a:pt x="469" y="613"/>
                    <a:pt x="452" y="619"/>
                  </a:cubicBezTo>
                  <a:cubicBezTo>
                    <a:pt x="453" y="618"/>
                    <a:pt x="453" y="616"/>
                    <a:pt x="451" y="616"/>
                  </a:cubicBezTo>
                  <a:cubicBezTo>
                    <a:pt x="451" y="615"/>
                    <a:pt x="451" y="614"/>
                    <a:pt x="452" y="613"/>
                  </a:cubicBezTo>
                  <a:cubicBezTo>
                    <a:pt x="452" y="613"/>
                    <a:pt x="452" y="613"/>
                    <a:pt x="452" y="613"/>
                  </a:cubicBezTo>
                  <a:cubicBezTo>
                    <a:pt x="485" y="598"/>
                    <a:pt x="520" y="588"/>
                    <a:pt x="554" y="576"/>
                  </a:cubicBezTo>
                  <a:cubicBezTo>
                    <a:pt x="588" y="563"/>
                    <a:pt x="623" y="551"/>
                    <a:pt x="657" y="537"/>
                  </a:cubicBezTo>
                  <a:cubicBezTo>
                    <a:pt x="722" y="512"/>
                    <a:pt x="787" y="485"/>
                    <a:pt x="851" y="456"/>
                  </a:cubicBezTo>
                  <a:cubicBezTo>
                    <a:pt x="853" y="455"/>
                    <a:pt x="851" y="453"/>
                    <a:pt x="850" y="453"/>
                  </a:cubicBezTo>
                  <a:cubicBezTo>
                    <a:pt x="782" y="483"/>
                    <a:pt x="714" y="512"/>
                    <a:pt x="645" y="539"/>
                  </a:cubicBezTo>
                  <a:cubicBezTo>
                    <a:pt x="612" y="552"/>
                    <a:pt x="578" y="565"/>
                    <a:pt x="545" y="577"/>
                  </a:cubicBezTo>
                  <a:cubicBezTo>
                    <a:pt x="514" y="588"/>
                    <a:pt x="481" y="596"/>
                    <a:pt x="452" y="611"/>
                  </a:cubicBezTo>
                  <a:cubicBezTo>
                    <a:pt x="453" y="606"/>
                    <a:pt x="453" y="601"/>
                    <a:pt x="454" y="595"/>
                  </a:cubicBezTo>
                  <a:cubicBezTo>
                    <a:pt x="471" y="589"/>
                    <a:pt x="488" y="583"/>
                    <a:pt x="505" y="576"/>
                  </a:cubicBezTo>
                  <a:cubicBezTo>
                    <a:pt x="506" y="576"/>
                    <a:pt x="505" y="575"/>
                    <a:pt x="505" y="575"/>
                  </a:cubicBezTo>
                  <a:cubicBezTo>
                    <a:pt x="488" y="580"/>
                    <a:pt x="471" y="586"/>
                    <a:pt x="454" y="594"/>
                  </a:cubicBezTo>
                  <a:cubicBezTo>
                    <a:pt x="455" y="590"/>
                    <a:pt x="455" y="586"/>
                    <a:pt x="456" y="583"/>
                  </a:cubicBezTo>
                  <a:cubicBezTo>
                    <a:pt x="495" y="563"/>
                    <a:pt x="536" y="550"/>
                    <a:pt x="578" y="538"/>
                  </a:cubicBezTo>
                  <a:cubicBezTo>
                    <a:pt x="617" y="527"/>
                    <a:pt x="657" y="516"/>
                    <a:pt x="693" y="496"/>
                  </a:cubicBezTo>
                  <a:cubicBezTo>
                    <a:pt x="694" y="496"/>
                    <a:pt x="693" y="494"/>
                    <a:pt x="692" y="495"/>
                  </a:cubicBezTo>
                  <a:cubicBezTo>
                    <a:pt x="652" y="513"/>
                    <a:pt x="610" y="525"/>
                    <a:pt x="567" y="538"/>
                  </a:cubicBezTo>
                  <a:cubicBezTo>
                    <a:pt x="529" y="549"/>
                    <a:pt x="490" y="560"/>
                    <a:pt x="456" y="581"/>
                  </a:cubicBezTo>
                  <a:cubicBezTo>
                    <a:pt x="456" y="576"/>
                    <a:pt x="457" y="570"/>
                    <a:pt x="457" y="565"/>
                  </a:cubicBezTo>
                  <a:cubicBezTo>
                    <a:pt x="478" y="549"/>
                    <a:pt x="503" y="547"/>
                    <a:pt x="527" y="539"/>
                  </a:cubicBezTo>
                  <a:cubicBezTo>
                    <a:pt x="553" y="532"/>
                    <a:pt x="578" y="522"/>
                    <a:pt x="603" y="513"/>
                  </a:cubicBezTo>
                  <a:cubicBezTo>
                    <a:pt x="658" y="492"/>
                    <a:pt x="714" y="473"/>
                    <a:pt x="769" y="451"/>
                  </a:cubicBezTo>
                  <a:cubicBezTo>
                    <a:pt x="770" y="451"/>
                    <a:pt x="769" y="449"/>
                    <a:pt x="769" y="450"/>
                  </a:cubicBezTo>
                  <a:cubicBezTo>
                    <a:pt x="709" y="470"/>
                    <a:pt x="650" y="493"/>
                    <a:pt x="591" y="515"/>
                  </a:cubicBezTo>
                  <a:cubicBezTo>
                    <a:pt x="565" y="525"/>
                    <a:pt x="539" y="535"/>
                    <a:pt x="512" y="542"/>
                  </a:cubicBezTo>
                  <a:cubicBezTo>
                    <a:pt x="493" y="546"/>
                    <a:pt x="473" y="550"/>
                    <a:pt x="458" y="562"/>
                  </a:cubicBezTo>
                  <a:cubicBezTo>
                    <a:pt x="458" y="556"/>
                    <a:pt x="459" y="550"/>
                    <a:pt x="460" y="545"/>
                  </a:cubicBezTo>
                  <a:cubicBezTo>
                    <a:pt x="522" y="534"/>
                    <a:pt x="581" y="507"/>
                    <a:pt x="640" y="484"/>
                  </a:cubicBezTo>
                  <a:cubicBezTo>
                    <a:pt x="704" y="460"/>
                    <a:pt x="770" y="440"/>
                    <a:pt x="836" y="421"/>
                  </a:cubicBezTo>
                  <a:cubicBezTo>
                    <a:pt x="837" y="421"/>
                    <a:pt x="836" y="420"/>
                    <a:pt x="836" y="421"/>
                  </a:cubicBezTo>
                  <a:cubicBezTo>
                    <a:pt x="770" y="439"/>
                    <a:pt x="704" y="458"/>
                    <a:pt x="639" y="482"/>
                  </a:cubicBezTo>
                  <a:cubicBezTo>
                    <a:pt x="580" y="505"/>
                    <a:pt x="522" y="529"/>
                    <a:pt x="460" y="543"/>
                  </a:cubicBezTo>
                  <a:cubicBezTo>
                    <a:pt x="461" y="538"/>
                    <a:pt x="462" y="532"/>
                    <a:pt x="463" y="527"/>
                  </a:cubicBezTo>
                  <a:cubicBezTo>
                    <a:pt x="464" y="527"/>
                    <a:pt x="464" y="526"/>
                    <a:pt x="463" y="526"/>
                  </a:cubicBezTo>
                  <a:cubicBezTo>
                    <a:pt x="463" y="525"/>
                    <a:pt x="463" y="524"/>
                    <a:pt x="463" y="524"/>
                  </a:cubicBezTo>
                  <a:cubicBezTo>
                    <a:pt x="495" y="516"/>
                    <a:pt x="526" y="503"/>
                    <a:pt x="557" y="492"/>
                  </a:cubicBezTo>
                  <a:cubicBezTo>
                    <a:pt x="589" y="481"/>
                    <a:pt x="620" y="470"/>
                    <a:pt x="652" y="459"/>
                  </a:cubicBezTo>
                  <a:cubicBezTo>
                    <a:pt x="652" y="459"/>
                    <a:pt x="652" y="459"/>
                    <a:pt x="652" y="459"/>
                  </a:cubicBezTo>
                  <a:cubicBezTo>
                    <a:pt x="619" y="470"/>
                    <a:pt x="587" y="481"/>
                    <a:pt x="554" y="492"/>
                  </a:cubicBezTo>
                  <a:cubicBezTo>
                    <a:pt x="524" y="502"/>
                    <a:pt x="493" y="510"/>
                    <a:pt x="464" y="522"/>
                  </a:cubicBezTo>
                  <a:cubicBezTo>
                    <a:pt x="465" y="515"/>
                    <a:pt x="467" y="508"/>
                    <a:pt x="469" y="501"/>
                  </a:cubicBezTo>
                  <a:cubicBezTo>
                    <a:pt x="470" y="499"/>
                    <a:pt x="467" y="498"/>
                    <a:pt x="466" y="500"/>
                  </a:cubicBezTo>
                  <a:cubicBezTo>
                    <a:pt x="463" y="508"/>
                    <a:pt x="460" y="516"/>
                    <a:pt x="458" y="524"/>
                  </a:cubicBezTo>
                  <a:cubicBezTo>
                    <a:pt x="362" y="505"/>
                    <a:pt x="267" y="484"/>
                    <a:pt x="171" y="463"/>
                  </a:cubicBezTo>
                  <a:cubicBezTo>
                    <a:pt x="171" y="463"/>
                    <a:pt x="170" y="464"/>
                    <a:pt x="171" y="464"/>
                  </a:cubicBezTo>
                  <a:cubicBezTo>
                    <a:pt x="265" y="490"/>
                    <a:pt x="362" y="511"/>
                    <a:pt x="457" y="526"/>
                  </a:cubicBezTo>
                  <a:cubicBezTo>
                    <a:pt x="456" y="532"/>
                    <a:pt x="455" y="539"/>
                    <a:pt x="454" y="545"/>
                  </a:cubicBezTo>
                  <a:cubicBezTo>
                    <a:pt x="453" y="545"/>
                    <a:pt x="453" y="545"/>
                    <a:pt x="453" y="545"/>
                  </a:cubicBezTo>
                  <a:cubicBezTo>
                    <a:pt x="453" y="545"/>
                    <a:pt x="453" y="546"/>
                    <a:pt x="453" y="546"/>
                  </a:cubicBezTo>
                  <a:cubicBezTo>
                    <a:pt x="453" y="546"/>
                    <a:pt x="453" y="546"/>
                    <a:pt x="453" y="546"/>
                  </a:cubicBezTo>
                  <a:cubicBezTo>
                    <a:pt x="397" y="526"/>
                    <a:pt x="338" y="514"/>
                    <a:pt x="280" y="501"/>
                  </a:cubicBezTo>
                  <a:cubicBezTo>
                    <a:pt x="218" y="487"/>
                    <a:pt x="156" y="470"/>
                    <a:pt x="95" y="455"/>
                  </a:cubicBezTo>
                  <a:cubicBezTo>
                    <a:pt x="94" y="455"/>
                    <a:pt x="93" y="456"/>
                    <a:pt x="94" y="457"/>
                  </a:cubicBezTo>
                  <a:cubicBezTo>
                    <a:pt x="155" y="475"/>
                    <a:pt x="217" y="489"/>
                    <a:pt x="279" y="504"/>
                  </a:cubicBezTo>
                  <a:cubicBezTo>
                    <a:pt x="337" y="518"/>
                    <a:pt x="396" y="529"/>
                    <a:pt x="453" y="549"/>
                  </a:cubicBezTo>
                  <a:cubicBezTo>
                    <a:pt x="452" y="552"/>
                    <a:pt x="452" y="556"/>
                    <a:pt x="451" y="559"/>
                  </a:cubicBezTo>
                  <a:cubicBezTo>
                    <a:pt x="389" y="543"/>
                    <a:pt x="327" y="529"/>
                    <a:pt x="264" y="514"/>
                  </a:cubicBezTo>
                  <a:cubicBezTo>
                    <a:pt x="200" y="498"/>
                    <a:pt x="137" y="479"/>
                    <a:pt x="73" y="461"/>
                  </a:cubicBezTo>
                  <a:cubicBezTo>
                    <a:pt x="72" y="461"/>
                    <a:pt x="72" y="462"/>
                    <a:pt x="72" y="463"/>
                  </a:cubicBezTo>
                  <a:cubicBezTo>
                    <a:pt x="135" y="484"/>
                    <a:pt x="199" y="501"/>
                    <a:pt x="264" y="516"/>
                  </a:cubicBezTo>
                  <a:cubicBezTo>
                    <a:pt x="326" y="532"/>
                    <a:pt x="388" y="547"/>
                    <a:pt x="451" y="561"/>
                  </a:cubicBezTo>
                  <a:cubicBezTo>
                    <a:pt x="450" y="567"/>
                    <a:pt x="450" y="572"/>
                    <a:pt x="449" y="577"/>
                  </a:cubicBezTo>
                  <a:cubicBezTo>
                    <a:pt x="379" y="556"/>
                    <a:pt x="308" y="537"/>
                    <a:pt x="237" y="520"/>
                  </a:cubicBezTo>
                  <a:cubicBezTo>
                    <a:pt x="201" y="512"/>
                    <a:pt x="165" y="506"/>
                    <a:pt x="130" y="496"/>
                  </a:cubicBezTo>
                  <a:cubicBezTo>
                    <a:pt x="94" y="487"/>
                    <a:pt x="60" y="473"/>
                    <a:pt x="26" y="460"/>
                  </a:cubicBezTo>
                  <a:cubicBezTo>
                    <a:pt x="24" y="459"/>
                    <a:pt x="23" y="461"/>
                    <a:pt x="25" y="462"/>
                  </a:cubicBezTo>
                  <a:cubicBezTo>
                    <a:pt x="92" y="491"/>
                    <a:pt x="161" y="507"/>
                    <a:pt x="233" y="523"/>
                  </a:cubicBezTo>
                  <a:cubicBezTo>
                    <a:pt x="305" y="539"/>
                    <a:pt x="378" y="558"/>
                    <a:pt x="449" y="580"/>
                  </a:cubicBezTo>
                  <a:cubicBezTo>
                    <a:pt x="449" y="584"/>
                    <a:pt x="449" y="589"/>
                    <a:pt x="448" y="593"/>
                  </a:cubicBezTo>
                  <a:cubicBezTo>
                    <a:pt x="384" y="570"/>
                    <a:pt x="317" y="555"/>
                    <a:pt x="250" y="540"/>
                  </a:cubicBezTo>
                  <a:cubicBezTo>
                    <a:pt x="182" y="524"/>
                    <a:pt x="114" y="507"/>
                    <a:pt x="47" y="487"/>
                  </a:cubicBezTo>
                  <a:cubicBezTo>
                    <a:pt x="46" y="487"/>
                    <a:pt x="46" y="488"/>
                    <a:pt x="47" y="488"/>
                  </a:cubicBezTo>
                  <a:cubicBezTo>
                    <a:pt x="112" y="512"/>
                    <a:pt x="181" y="527"/>
                    <a:pt x="249" y="543"/>
                  </a:cubicBezTo>
                  <a:cubicBezTo>
                    <a:pt x="316" y="558"/>
                    <a:pt x="383" y="575"/>
                    <a:pt x="448" y="596"/>
                  </a:cubicBezTo>
                  <a:cubicBezTo>
                    <a:pt x="448" y="600"/>
                    <a:pt x="448" y="603"/>
                    <a:pt x="448" y="607"/>
                  </a:cubicBezTo>
                  <a:cubicBezTo>
                    <a:pt x="377" y="585"/>
                    <a:pt x="306" y="565"/>
                    <a:pt x="234" y="546"/>
                  </a:cubicBezTo>
                  <a:cubicBezTo>
                    <a:pt x="165" y="529"/>
                    <a:pt x="92" y="517"/>
                    <a:pt x="26" y="490"/>
                  </a:cubicBezTo>
                  <a:cubicBezTo>
                    <a:pt x="25" y="490"/>
                    <a:pt x="25" y="490"/>
                    <a:pt x="25" y="491"/>
                  </a:cubicBezTo>
                  <a:cubicBezTo>
                    <a:pt x="55" y="506"/>
                    <a:pt x="87" y="513"/>
                    <a:pt x="119" y="521"/>
                  </a:cubicBezTo>
                  <a:cubicBezTo>
                    <a:pt x="157" y="529"/>
                    <a:pt x="194" y="538"/>
                    <a:pt x="231" y="548"/>
                  </a:cubicBezTo>
                  <a:cubicBezTo>
                    <a:pt x="304" y="566"/>
                    <a:pt x="376" y="587"/>
                    <a:pt x="448" y="609"/>
                  </a:cubicBezTo>
                  <a:cubicBezTo>
                    <a:pt x="448" y="611"/>
                    <a:pt x="448" y="613"/>
                    <a:pt x="448" y="615"/>
                  </a:cubicBezTo>
                  <a:cubicBezTo>
                    <a:pt x="376" y="602"/>
                    <a:pt x="308" y="577"/>
                    <a:pt x="237" y="557"/>
                  </a:cubicBezTo>
                  <a:cubicBezTo>
                    <a:pt x="203" y="548"/>
                    <a:pt x="168" y="540"/>
                    <a:pt x="133" y="532"/>
                  </a:cubicBezTo>
                  <a:cubicBezTo>
                    <a:pt x="97" y="524"/>
                    <a:pt x="62" y="514"/>
                    <a:pt x="27" y="504"/>
                  </a:cubicBezTo>
                  <a:cubicBezTo>
                    <a:pt x="26" y="504"/>
                    <a:pt x="26" y="504"/>
                    <a:pt x="26" y="504"/>
                  </a:cubicBezTo>
                  <a:cubicBezTo>
                    <a:pt x="21" y="487"/>
                    <a:pt x="23" y="470"/>
                    <a:pt x="25" y="453"/>
                  </a:cubicBezTo>
                  <a:cubicBezTo>
                    <a:pt x="26" y="436"/>
                    <a:pt x="26" y="418"/>
                    <a:pt x="30" y="401"/>
                  </a:cubicBezTo>
                  <a:cubicBezTo>
                    <a:pt x="31" y="427"/>
                    <a:pt x="38" y="452"/>
                    <a:pt x="58" y="444"/>
                  </a:cubicBezTo>
                  <a:cubicBezTo>
                    <a:pt x="58" y="444"/>
                    <a:pt x="58" y="445"/>
                    <a:pt x="58" y="445"/>
                  </a:cubicBezTo>
                  <a:cubicBezTo>
                    <a:pt x="68" y="453"/>
                    <a:pt x="79" y="455"/>
                    <a:pt x="91" y="455"/>
                  </a:cubicBezTo>
                  <a:cubicBezTo>
                    <a:pt x="110" y="455"/>
                    <a:pt x="128" y="455"/>
                    <a:pt x="146" y="456"/>
                  </a:cubicBezTo>
                  <a:cubicBezTo>
                    <a:pt x="181" y="459"/>
                    <a:pt x="216" y="463"/>
                    <a:pt x="251" y="467"/>
                  </a:cubicBezTo>
                  <a:cubicBezTo>
                    <a:pt x="285" y="478"/>
                    <a:pt x="323" y="483"/>
                    <a:pt x="358" y="490"/>
                  </a:cubicBezTo>
                  <a:cubicBezTo>
                    <a:pt x="393" y="496"/>
                    <a:pt x="428" y="502"/>
                    <a:pt x="463" y="506"/>
                  </a:cubicBezTo>
                  <a:cubicBezTo>
                    <a:pt x="464" y="506"/>
                    <a:pt x="464" y="504"/>
                    <a:pt x="463" y="504"/>
                  </a:cubicBezTo>
                  <a:cubicBezTo>
                    <a:pt x="426" y="498"/>
                    <a:pt x="389" y="493"/>
                    <a:pt x="353" y="486"/>
                  </a:cubicBezTo>
                  <a:cubicBezTo>
                    <a:pt x="327" y="481"/>
                    <a:pt x="301" y="474"/>
                    <a:pt x="275" y="469"/>
                  </a:cubicBezTo>
                  <a:cubicBezTo>
                    <a:pt x="275" y="469"/>
                    <a:pt x="275" y="469"/>
                    <a:pt x="275" y="469"/>
                  </a:cubicBezTo>
                  <a:cubicBezTo>
                    <a:pt x="318" y="475"/>
                    <a:pt x="362" y="481"/>
                    <a:pt x="405" y="487"/>
                  </a:cubicBezTo>
                  <a:cubicBezTo>
                    <a:pt x="426" y="491"/>
                    <a:pt x="447" y="494"/>
                    <a:pt x="467" y="498"/>
                  </a:cubicBezTo>
                  <a:cubicBezTo>
                    <a:pt x="473" y="499"/>
                    <a:pt x="479" y="500"/>
                    <a:pt x="485" y="501"/>
                  </a:cubicBezTo>
                  <a:cubicBezTo>
                    <a:pt x="481" y="502"/>
                    <a:pt x="477" y="503"/>
                    <a:pt x="473" y="503"/>
                  </a:cubicBezTo>
                  <a:cubicBezTo>
                    <a:pt x="471" y="504"/>
                    <a:pt x="467" y="504"/>
                    <a:pt x="468" y="508"/>
                  </a:cubicBezTo>
                  <a:cubicBezTo>
                    <a:pt x="468" y="508"/>
                    <a:pt x="469" y="508"/>
                    <a:pt x="469" y="507"/>
                  </a:cubicBezTo>
                  <a:cubicBezTo>
                    <a:pt x="469" y="505"/>
                    <a:pt x="483" y="503"/>
                    <a:pt x="489" y="502"/>
                  </a:cubicBezTo>
                  <a:cubicBezTo>
                    <a:pt x="499" y="504"/>
                    <a:pt x="509" y="504"/>
                    <a:pt x="518" y="501"/>
                  </a:cubicBezTo>
                  <a:cubicBezTo>
                    <a:pt x="519" y="500"/>
                    <a:pt x="519" y="500"/>
                    <a:pt x="519" y="499"/>
                  </a:cubicBezTo>
                  <a:cubicBezTo>
                    <a:pt x="523" y="496"/>
                    <a:pt x="527" y="493"/>
                    <a:pt x="531" y="490"/>
                  </a:cubicBezTo>
                  <a:cubicBezTo>
                    <a:pt x="582" y="473"/>
                    <a:pt x="631" y="454"/>
                    <a:pt x="681" y="437"/>
                  </a:cubicBezTo>
                  <a:cubicBezTo>
                    <a:pt x="731" y="419"/>
                    <a:pt x="782" y="402"/>
                    <a:pt x="831" y="383"/>
                  </a:cubicBezTo>
                  <a:cubicBezTo>
                    <a:pt x="832" y="382"/>
                    <a:pt x="832" y="381"/>
                    <a:pt x="831" y="382"/>
                  </a:cubicBezTo>
                  <a:cubicBezTo>
                    <a:pt x="780" y="397"/>
                    <a:pt x="731" y="417"/>
                    <a:pt x="680" y="435"/>
                  </a:cubicBezTo>
                  <a:cubicBezTo>
                    <a:pt x="632" y="452"/>
                    <a:pt x="583" y="469"/>
                    <a:pt x="535" y="487"/>
                  </a:cubicBezTo>
                  <a:cubicBezTo>
                    <a:pt x="543" y="480"/>
                    <a:pt x="551" y="474"/>
                    <a:pt x="559" y="467"/>
                  </a:cubicBezTo>
                  <a:cubicBezTo>
                    <a:pt x="611" y="452"/>
                    <a:pt x="661" y="431"/>
                    <a:pt x="712" y="413"/>
                  </a:cubicBezTo>
                  <a:cubicBezTo>
                    <a:pt x="761" y="395"/>
                    <a:pt x="810" y="378"/>
                    <a:pt x="859" y="359"/>
                  </a:cubicBezTo>
                  <a:cubicBezTo>
                    <a:pt x="855" y="369"/>
                    <a:pt x="853" y="380"/>
                    <a:pt x="851" y="390"/>
                  </a:cubicBezTo>
                  <a:close/>
                  <a:moveTo>
                    <a:pt x="708" y="410"/>
                  </a:moveTo>
                  <a:cubicBezTo>
                    <a:pt x="660" y="427"/>
                    <a:pt x="610" y="443"/>
                    <a:pt x="563" y="464"/>
                  </a:cubicBezTo>
                  <a:cubicBezTo>
                    <a:pt x="582" y="448"/>
                    <a:pt x="601" y="432"/>
                    <a:pt x="620" y="417"/>
                  </a:cubicBezTo>
                  <a:cubicBezTo>
                    <a:pt x="656" y="388"/>
                    <a:pt x="692" y="361"/>
                    <a:pt x="728" y="333"/>
                  </a:cubicBezTo>
                  <a:cubicBezTo>
                    <a:pt x="729" y="332"/>
                    <a:pt x="729" y="332"/>
                    <a:pt x="729" y="331"/>
                  </a:cubicBezTo>
                  <a:cubicBezTo>
                    <a:pt x="732" y="330"/>
                    <a:pt x="736" y="328"/>
                    <a:pt x="738" y="326"/>
                  </a:cubicBezTo>
                  <a:cubicBezTo>
                    <a:pt x="738" y="325"/>
                    <a:pt x="739" y="325"/>
                    <a:pt x="739" y="325"/>
                  </a:cubicBezTo>
                  <a:cubicBezTo>
                    <a:pt x="760" y="331"/>
                    <a:pt x="784" y="332"/>
                    <a:pt x="805" y="336"/>
                  </a:cubicBezTo>
                  <a:cubicBezTo>
                    <a:pt x="826" y="339"/>
                    <a:pt x="849" y="341"/>
                    <a:pt x="868" y="351"/>
                  </a:cubicBezTo>
                  <a:cubicBezTo>
                    <a:pt x="814" y="369"/>
                    <a:pt x="761" y="390"/>
                    <a:pt x="708" y="41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9" name="Freeform 6">
              <a:extLst>
                <a:ext uri="{FF2B5EF4-FFF2-40B4-BE49-F238E27FC236}">
                  <a16:creationId xmlns:a16="http://schemas.microsoft.com/office/drawing/2014/main" xmlns="" id="{6C2F7877-73FA-426B-AB95-BE2C2FD59891}"/>
                </a:ext>
              </a:extLst>
            </p:cNvPr>
            <p:cNvSpPr/>
            <p:nvPr/>
          </p:nvSpPr>
          <p:spPr bwMode="auto">
            <a:xfrm>
              <a:off x="5022" y="1201"/>
              <a:ext cx="303" cy="138"/>
            </a:xfrm>
            <a:custGeom>
              <a:avLst/>
              <a:gdLst>
                <a:gd name="T0" fmla="*/ 127 w 128"/>
                <a:gd name="T1" fmla="*/ 1 h 58"/>
                <a:gd name="T2" fmla="*/ 66 w 128"/>
                <a:gd name="T3" fmla="*/ 27 h 58"/>
                <a:gd name="T4" fmla="*/ 0 w 128"/>
                <a:gd name="T5" fmla="*/ 56 h 58"/>
                <a:gd name="T6" fmla="*/ 1 w 128"/>
                <a:gd name="T7" fmla="*/ 57 h 58"/>
                <a:gd name="T8" fmla="*/ 62 w 128"/>
                <a:gd name="T9" fmla="*/ 32 h 58"/>
                <a:gd name="T10" fmla="*/ 127 w 128"/>
                <a:gd name="T11" fmla="*/ 1 h 58"/>
                <a:gd name="T12" fmla="*/ 127 w 128"/>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28" h="58">
                  <a:moveTo>
                    <a:pt x="127" y="1"/>
                  </a:moveTo>
                  <a:cubicBezTo>
                    <a:pt x="107" y="9"/>
                    <a:pt x="86" y="18"/>
                    <a:pt x="66" y="27"/>
                  </a:cubicBezTo>
                  <a:cubicBezTo>
                    <a:pt x="44" y="37"/>
                    <a:pt x="21" y="45"/>
                    <a:pt x="0" y="56"/>
                  </a:cubicBezTo>
                  <a:cubicBezTo>
                    <a:pt x="0" y="57"/>
                    <a:pt x="0" y="58"/>
                    <a:pt x="1" y="57"/>
                  </a:cubicBezTo>
                  <a:cubicBezTo>
                    <a:pt x="22" y="51"/>
                    <a:pt x="42" y="41"/>
                    <a:pt x="62" y="32"/>
                  </a:cubicBezTo>
                  <a:cubicBezTo>
                    <a:pt x="84" y="22"/>
                    <a:pt x="106" y="12"/>
                    <a:pt x="127" y="1"/>
                  </a:cubicBezTo>
                  <a:cubicBezTo>
                    <a:pt x="128" y="1"/>
                    <a:pt x="127" y="0"/>
                    <a:pt x="12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0" name="Freeform 7">
              <a:extLst>
                <a:ext uri="{FF2B5EF4-FFF2-40B4-BE49-F238E27FC236}">
                  <a16:creationId xmlns:a16="http://schemas.microsoft.com/office/drawing/2014/main" xmlns="" id="{2CFF39F3-5723-4835-A683-5834D08D47E3}"/>
                </a:ext>
              </a:extLst>
            </p:cNvPr>
            <p:cNvSpPr/>
            <p:nvPr/>
          </p:nvSpPr>
          <p:spPr bwMode="auto">
            <a:xfrm>
              <a:off x="5188" y="1192"/>
              <a:ext cx="140" cy="49"/>
            </a:xfrm>
            <a:custGeom>
              <a:avLst/>
              <a:gdLst>
                <a:gd name="T0" fmla="*/ 58 w 59"/>
                <a:gd name="T1" fmla="*/ 0 h 21"/>
                <a:gd name="T2" fmla="*/ 1 w 59"/>
                <a:gd name="T3" fmla="*/ 20 h 21"/>
                <a:gd name="T4" fmla="*/ 1 w 59"/>
                <a:gd name="T5" fmla="*/ 21 h 21"/>
                <a:gd name="T6" fmla="*/ 58 w 59"/>
                <a:gd name="T7" fmla="*/ 1 h 21"/>
                <a:gd name="T8" fmla="*/ 58 w 59"/>
                <a:gd name="T9" fmla="*/ 0 h 21"/>
              </a:gdLst>
              <a:ahLst/>
              <a:cxnLst>
                <a:cxn ang="0">
                  <a:pos x="T0" y="T1"/>
                </a:cxn>
                <a:cxn ang="0">
                  <a:pos x="T2" y="T3"/>
                </a:cxn>
                <a:cxn ang="0">
                  <a:pos x="T4" y="T5"/>
                </a:cxn>
                <a:cxn ang="0">
                  <a:pos x="T6" y="T7"/>
                </a:cxn>
                <a:cxn ang="0">
                  <a:pos x="T8" y="T9"/>
                </a:cxn>
              </a:cxnLst>
              <a:rect l="0" t="0" r="r" b="b"/>
              <a:pathLst>
                <a:path w="59" h="21">
                  <a:moveTo>
                    <a:pt x="58" y="0"/>
                  </a:moveTo>
                  <a:cubicBezTo>
                    <a:pt x="40" y="5"/>
                    <a:pt x="17" y="9"/>
                    <a:pt x="1" y="20"/>
                  </a:cubicBezTo>
                  <a:cubicBezTo>
                    <a:pt x="0" y="20"/>
                    <a:pt x="0" y="21"/>
                    <a:pt x="1" y="21"/>
                  </a:cubicBezTo>
                  <a:cubicBezTo>
                    <a:pt x="20" y="13"/>
                    <a:pt x="40" y="8"/>
                    <a:pt x="58" y="1"/>
                  </a:cubicBezTo>
                  <a:cubicBezTo>
                    <a:pt x="59" y="1"/>
                    <a:pt x="59" y="0"/>
                    <a:pt x="58"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1" name="Freeform 8">
              <a:extLst>
                <a:ext uri="{FF2B5EF4-FFF2-40B4-BE49-F238E27FC236}">
                  <a16:creationId xmlns:a16="http://schemas.microsoft.com/office/drawing/2014/main" xmlns="" id="{1E9D5852-7892-41A9-A5F7-E3AA891C8B9D}"/>
                </a:ext>
              </a:extLst>
            </p:cNvPr>
            <p:cNvSpPr/>
            <p:nvPr/>
          </p:nvSpPr>
          <p:spPr bwMode="auto">
            <a:xfrm>
              <a:off x="4522" y="1154"/>
              <a:ext cx="796" cy="275"/>
            </a:xfrm>
            <a:custGeom>
              <a:avLst/>
              <a:gdLst>
                <a:gd name="T0" fmla="*/ 334 w 336"/>
                <a:gd name="T1" fmla="*/ 1 h 116"/>
                <a:gd name="T2" fmla="*/ 164 w 336"/>
                <a:gd name="T3" fmla="*/ 59 h 116"/>
                <a:gd name="T4" fmla="*/ 81 w 336"/>
                <a:gd name="T5" fmla="*/ 87 h 116"/>
                <a:gd name="T6" fmla="*/ 0 w 336"/>
                <a:gd name="T7" fmla="*/ 115 h 116"/>
                <a:gd name="T8" fmla="*/ 0 w 336"/>
                <a:gd name="T9" fmla="*/ 116 h 116"/>
                <a:gd name="T10" fmla="*/ 87 w 336"/>
                <a:gd name="T11" fmla="*/ 87 h 116"/>
                <a:gd name="T12" fmla="*/ 168 w 336"/>
                <a:gd name="T13" fmla="*/ 59 h 116"/>
                <a:gd name="T14" fmla="*/ 335 w 336"/>
                <a:gd name="T15" fmla="*/ 3 h 116"/>
                <a:gd name="T16" fmla="*/ 334 w 336"/>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16">
                  <a:moveTo>
                    <a:pt x="334" y="1"/>
                  </a:moveTo>
                  <a:cubicBezTo>
                    <a:pt x="277" y="20"/>
                    <a:pt x="221" y="39"/>
                    <a:pt x="164" y="59"/>
                  </a:cubicBezTo>
                  <a:cubicBezTo>
                    <a:pt x="136" y="68"/>
                    <a:pt x="109" y="78"/>
                    <a:pt x="81" y="87"/>
                  </a:cubicBezTo>
                  <a:cubicBezTo>
                    <a:pt x="54" y="96"/>
                    <a:pt x="26" y="104"/>
                    <a:pt x="0" y="115"/>
                  </a:cubicBezTo>
                  <a:cubicBezTo>
                    <a:pt x="0" y="115"/>
                    <a:pt x="0" y="116"/>
                    <a:pt x="0" y="116"/>
                  </a:cubicBezTo>
                  <a:cubicBezTo>
                    <a:pt x="30" y="109"/>
                    <a:pt x="59" y="97"/>
                    <a:pt x="87" y="87"/>
                  </a:cubicBezTo>
                  <a:cubicBezTo>
                    <a:pt x="114" y="77"/>
                    <a:pt x="141" y="68"/>
                    <a:pt x="168" y="59"/>
                  </a:cubicBezTo>
                  <a:cubicBezTo>
                    <a:pt x="223" y="41"/>
                    <a:pt x="279" y="22"/>
                    <a:pt x="335" y="3"/>
                  </a:cubicBezTo>
                  <a:cubicBezTo>
                    <a:pt x="336" y="2"/>
                    <a:pt x="335" y="0"/>
                    <a:pt x="3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2" name="Freeform 9">
              <a:extLst>
                <a:ext uri="{FF2B5EF4-FFF2-40B4-BE49-F238E27FC236}">
                  <a16:creationId xmlns:a16="http://schemas.microsoft.com/office/drawing/2014/main" xmlns="" id="{0352061C-2A4F-42B9-B46E-73F681605F43}"/>
                </a:ext>
              </a:extLst>
            </p:cNvPr>
            <p:cNvSpPr/>
            <p:nvPr/>
          </p:nvSpPr>
          <p:spPr bwMode="auto">
            <a:xfrm>
              <a:off x="4830" y="992"/>
              <a:ext cx="78" cy="62"/>
            </a:xfrm>
            <a:custGeom>
              <a:avLst/>
              <a:gdLst>
                <a:gd name="T0" fmla="*/ 32 w 33"/>
                <a:gd name="T1" fmla="*/ 1 h 26"/>
                <a:gd name="T2" fmla="*/ 0 w 33"/>
                <a:gd name="T3" fmla="*/ 24 h 26"/>
                <a:gd name="T4" fmla="*/ 1 w 33"/>
                <a:gd name="T5" fmla="*/ 25 h 26"/>
                <a:gd name="T6" fmla="*/ 32 w 33"/>
                <a:gd name="T7" fmla="*/ 2 h 26"/>
                <a:gd name="T8" fmla="*/ 32 w 33"/>
                <a:gd name="T9" fmla="*/ 1 h 26"/>
              </a:gdLst>
              <a:ahLst/>
              <a:cxnLst>
                <a:cxn ang="0">
                  <a:pos x="T0" y="T1"/>
                </a:cxn>
                <a:cxn ang="0">
                  <a:pos x="T2" y="T3"/>
                </a:cxn>
                <a:cxn ang="0">
                  <a:pos x="T4" y="T5"/>
                </a:cxn>
                <a:cxn ang="0">
                  <a:pos x="T6" y="T7"/>
                </a:cxn>
                <a:cxn ang="0">
                  <a:pos x="T8" y="T9"/>
                </a:cxn>
              </a:cxnLst>
              <a:rect l="0" t="0" r="r" b="b"/>
              <a:pathLst>
                <a:path w="33" h="26">
                  <a:moveTo>
                    <a:pt x="32" y="1"/>
                  </a:moveTo>
                  <a:cubicBezTo>
                    <a:pt x="20" y="8"/>
                    <a:pt x="10" y="17"/>
                    <a:pt x="0" y="24"/>
                  </a:cubicBezTo>
                  <a:cubicBezTo>
                    <a:pt x="0" y="25"/>
                    <a:pt x="0" y="26"/>
                    <a:pt x="1" y="25"/>
                  </a:cubicBezTo>
                  <a:cubicBezTo>
                    <a:pt x="11" y="18"/>
                    <a:pt x="23" y="10"/>
                    <a:pt x="32" y="2"/>
                  </a:cubicBezTo>
                  <a:cubicBezTo>
                    <a:pt x="33" y="1"/>
                    <a:pt x="32" y="0"/>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3" name="Freeform 10">
              <a:extLst>
                <a:ext uri="{FF2B5EF4-FFF2-40B4-BE49-F238E27FC236}">
                  <a16:creationId xmlns:a16="http://schemas.microsoft.com/office/drawing/2014/main" xmlns="" id="{7D301EFE-A0FA-4DD6-B164-CE006B2B5988}"/>
                </a:ext>
              </a:extLst>
            </p:cNvPr>
            <p:cNvSpPr/>
            <p:nvPr/>
          </p:nvSpPr>
          <p:spPr bwMode="auto">
            <a:xfrm>
              <a:off x="3486" y="1196"/>
              <a:ext cx="341" cy="29"/>
            </a:xfrm>
            <a:custGeom>
              <a:avLst/>
              <a:gdLst>
                <a:gd name="T0" fmla="*/ 144 w 144"/>
                <a:gd name="T1" fmla="*/ 11 h 12"/>
                <a:gd name="T2" fmla="*/ 0 w 144"/>
                <a:gd name="T3" fmla="*/ 0 h 12"/>
                <a:gd name="T4" fmla="*/ 0 w 144"/>
                <a:gd name="T5" fmla="*/ 1 h 12"/>
                <a:gd name="T6" fmla="*/ 144 w 144"/>
                <a:gd name="T7" fmla="*/ 12 h 12"/>
                <a:gd name="T8" fmla="*/ 144 w 144"/>
                <a:gd name="T9" fmla="*/ 11 h 12"/>
              </a:gdLst>
              <a:ahLst/>
              <a:cxnLst>
                <a:cxn ang="0">
                  <a:pos x="T0" y="T1"/>
                </a:cxn>
                <a:cxn ang="0">
                  <a:pos x="T2" y="T3"/>
                </a:cxn>
                <a:cxn ang="0">
                  <a:pos x="T4" y="T5"/>
                </a:cxn>
                <a:cxn ang="0">
                  <a:pos x="T6" y="T7"/>
                </a:cxn>
                <a:cxn ang="0">
                  <a:pos x="T8" y="T9"/>
                </a:cxn>
              </a:cxnLst>
              <a:rect l="0" t="0" r="r" b="b"/>
              <a:pathLst>
                <a:path w="144" h="12">
                  <a:moveTo>
                    <a:pt x="144" y="11"/>
                  </a:moveTo>
                  <a:cubicBezTo>
                    <a:pt x="96" y="6"/>
                    <a:pt x="48" y="1"/>
                    <a:pt x="0" y="0"/>
                  </a:cubicBezTo>
                  <a:cubicBezTo>
                    <a:pt x="0" y="0"/>
                    <a:pt x="0" y="1"/>
                    <a:pt x="0" y="1"/>
                  </a:cubicBezTo>
                  <a:cubicBezTo>
                    <a:pt x="48" y="7"/>
                    <a:pt x="96" y="9"/>
                    <a:pt x="144" y="12"/>
                  </a:cubicBezTo>
                  <a:cubicBezTo>
                    <a:pt x="144" y="12"/>
                    <a:pt x="144" y="11"/>
                    <a:pt x="144" y="1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4" name="Freeform 11">
              <a:extLst>
                <a:ext uri="{FF2B5EF4-FFF2-40B4-BE49-F238E27FC236}">
                  <a16:creationId xmlns:a16="http://schemas.microsoft.com/office/drawing/2014/main" xmlns="" id="{F2D7944F-D766-485C-B7C1-F8C9028DBF8F}"/>
                </a:ext>
              </a:extLst>
            </p:cNvPr>
            <p:cNvSpPr/>
            <p:nvPr/>
          </p:nvSpPr>
          <p:spPr bwMode="auto">
            <a:xfrm>
              <a:off x="3858" y="1220"/>
              <a:ext cx="647" cy="69"/>
            </a:xfrm>
            <a:custGeom>
              <a:avLst/>
              <a:gdLst>
                <a:gd name="T0" fmla="*/ 272 w 273"/>
                <a:gd name="T1" fmla="*/ 28 h 29"/>
                <a:gd name="T2" fmla="*/ 0 w 273"/>
                <a:gd name="T3" fmla="*/ 0 h 29"/>
                <a:gd name="T4" fmla="*/ 0 w 273"/>
                <a:gd name="T5" fmla="*/ 0 h 29"/>
                <a:gd name="T6" fmla="*/ 272 w 273"/>
                <a:gd name="T7" fmla="*/ 29 h 29"/>
                <a:gd name="T8" fmla="*/ 272 w 273"/>
                <a:gd name="T9" fmla="*/ 28 h 29"/>
              </a:gdLst>
              <a:ahLst/>
              <a:cxnLst>
                <a:cxn ang="0">
                  <a:pos x="T0" y="T1"/>
                </a:cxn>
                <a:cxn ang="0">
                  <a:pos x="T2" y="T3"/>
                </a:cxn>
                <a:cxn ang="0">
                  <a:pos x="T4" y="T5"/>
                </a:cxn>
                <a:cxn ang="0">
                  <a:pos x="T6" y="T7"/>
                </a:cxn>
                <a:cxn ang="0">
                  <a:pos x="T8" y="T9"/>
                </a:cxn>
              </a:cxnLst>
              <a:rect l="0" t="0" r="r" b="b"/>
              <a:pathLst>
                <a:path w="273" h="29">
                  <a:moveTo>
                    <a:pt x="272" y="28"/>
                  </a:moveTo>
                  <a:cubicBezTo>
                    <a:pt x="181" y="18"/>
                    <a:pt x="90" y="10"/>
                    <a:pt x="0" y="0"/>
                  </a:cubicBezTo>
                  <a:cubicBezTo>
                    <a:pt x="0" y="0"/>
                    <a:pt x="0" y="0"/>
                    <a:pt x="0" y="0"/>
                  </a:cubicBezTo>
                  <a:cubicBezTo>
                    <a:pt x="90" y="11"/>
                    <a:pt x="181" y="22"/>
                    <a:pt x="272" y="29"/>
                  </a:cubicBezTo>
                  <a:cubicBezTo>
                    <a:pt x="273" y="29"/>
                    <a:pt x="273" y="28"/>
                    <a:pt x="272" y="2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5" name="Freeform 12">
              <a:extLst>
                <a:ext uri="{FF2B5EF4-FFF2-40B4-BE49-F238E27FC236}">
                  <a16:creationId xmlns:a16="http://schemas.microsoft.com/office/drawing/2014/main" xmlns="" id="{2F6FBD5E-0530-4102-BCA5-DB43779A55D4}"/>
                </a:ext>
              </a:extLst>
            </p:cNvPr>
            <p:cNvSpPr/>
            <p:nvPr/>
          </p:nvSpPr>
          <p:spPr bwMode="auto">
            <a:xfrm>
              <a:off x="3624" y="1175"/>
              <a:ext cx="860" cy="88"/>
            </a:xfrm>
            <a:custGeom>
              <a:avLst/>
              <a:gdLst>
                <a:gd name="T0" fmla="*/ 363 w 363"/>
                <a:gd name="T1" fmla="*/ 37 h 37"/>
                <a:gd name="T2" fmla="*/ 0 w 363"/>
                <a:gd name="T3" fmla="*/ 0 h 37"/>
                <a:gd name="T4" fmla="*/ 0 w 363"/>
                <a:gd name="T5" fmla="*/ 1 h 37"/>
                <a:gd name="T6" fmla="*/ 363 w 363"/>
                <a:gd name="T7" fmla="*/ 37 h 37"/>
                <a:gd name="T8" fmla="*/ 363 w 363"/>
                <a:gd name="T9" fmla="*/ 37 h 37"/>
              </a:gdLst>
              <a:ahLst/>
              <a:cxnLst>
                <a:cxn ang="0">
                  <a:pos x="T0" y="T1"/>
                </a:cxn>
                <a:cxn ang="0">
                  <a:pos x="T2" y="T3"/>
                </a:cxn>
                <a:cxn ang="0">
                  <a:pos x="T4" y="T5"/>
                </a:cxn>
                <a:cxn ang="0">
                  <a:pos x="T6" y="T7"/>
                </a:cxn>
                <a:cxn ang="0">
                  <a:pos x="T8" y="T9"/>
                </a:cxn>
              </a:cxnLst>
              <a:rect l="0" t="0" r="r" b="b"/>
              <a:pathLst>
                <a:path w="363" h="37">
                  <a:moveTo>
                    <a:pt x="363" y="37"/>
                  </a:moveTo>
                  <a:cubicBezTo>
                    <a:pt x="243" y="18"/>
                    <a:pt x="121" y="7"/>
                    <a:pt x="0" y="0"/>
                  </a:cubicBezTo>
                  <a:cubicBezTo>
                    <a:pt x="0" y="0"/>
                    <a:pt x="0" y="1"/>
                    <a:pt x="0" y="1"/>
                  </a:cubicBezTo>
                  <a:cubicBezTo>
                    <a:pt x="122" y="10"/>
                    <a:pt x="242" y="23"/>
                    <a:pt x="363" y="37"/>
                  </a:cubicBezTo>
                  <a:cubicBezTo>
                    <a:pt x="363" y="37"/>
                    <a:pt x="363" y="37"/>
                    <a:pt x="363" y="3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6" name="Freeform 13">
              <a:extLst>
                <a:ext uri="{FF2B5EF4-FFF2-40B4-BE49-F238E27FC236}">
                  <a16:creationId xmlns:a16="http://schemas.microsoft.com/office/drawing/2014/main" xmlns="" id="{E301FE9B-EEF8-44D5-9C18-9EA3BBF44E9C}"/>
                </a:ext>
              </a:extLst>
            </p:cNvPr>
            <p:cNvSpPr/>
            <p:nvPr/>
          </p:nvSpPr>
          <p:spPr bwMode="auto">
            <a:xfrm>
              <a:off x="3951" y="1123"/>
              <a:ext cx="573" cy="69"/>
            </a:xfrm>
            <a:custGeom>
              <a:avLst/>
              <a:gdLst>
                <a:gd name="T0" fmla="*/ 241 w 242"/>
                <a:gd name="T1" fmla="*/ 28 h 29"/>
                <a:gd name="T2" fmla="*/ 124 w 242"/>
                <a:gd name="T3" fmla="*/ 15 h 29"/>
                <a:gd name="T4" fmla="*/ 0 w 242"/>
                <a:gd name="T5" fmla="*/ 0 h 29"/>
                <a:gd name="T6" fmla="*/ 0 w 242"/>
                <a:gd name="T7" fmla="*/ 1 h 29"/>
                <a:gd name="T8" fmla="*/ 118 w 242"/>
                <a:gd name="T9" fmla="*/ 17 h 29"/>
                <a:gd name="T10" fmla="*/ 241 w 242"/>
                <a:gd name="T11" fmla="*/ 29 h 29"/>
                <a:gd name="T12" fmla="*/ 241 w 242"/>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242" h="29">
                  <a:moveTo>
                    <a:pt x="241" y="28"/>
                  </a:moveTo>
                  <a:cubicBezTo>
                    <a:pt x="202" y="23"/>
                    <a:pt x="163" y="20"/>
                    <a:pt x="124" y="15"/>
                  </a:cubicBezTo>
                  <a:cubicBezTo>
                    <a:pt x="83" y="10"/>
                    <a:pt x="41" y="2"/>
                    <a:pt x="0" y="0"/>
                  </a:cubicBezTo>
                  <a:cubicBezTo>
                    <a:pt x="0" y="0"/>
                    <a:pt x="0" y="1"/>
                    <a:pt x="0" y="1"/>
                  </a:cubicBezTo>
                  <a:cubicBezTo>
                    <a:pt x="38" y="10"/>
                    <a:pt x="79" y="12"/>
                    <a:pt x="118" y="17"/>
                  </a:cubicBezTo>
                  <a:cubicBezTo>
                    <a:pt x="158" y="21"/>
                    <a:pt x="200" y="27"/>
                    <a:pt x="241" y="29"/>
                  </a:cubicBezTo>
                  <a:cubicBezTo>
                    <a:pt x="241" y="29"/>
                    <a:pt x="242" y="28"/>
                    <a:pt x="241" y="2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7" name="Freeform 14">
              <a:extLst>
                <a:ext uri="{FF2B5EF4-FFF2-40B4-BE49-F238E27FC236}">
                  <a16:creationId xmlns:a16="http://schemas.microsoft.com/office/drawing/2014/main" xmlns="" id="{A273E186-F8D9-48D5-9F6A-FF6988B84879}"/>
                </a:ext>
              </a:extLst>
            </p:cNvPr>
            <p:cNvSpPr/>
            <p:nvPr/>
          </p:nvSpPr>
          <p:spPr bwMode="auto">
            <a:xfrm>
              <a:off x="3519" y="1047"/>
              <a:ext cx="465" cy="43"/>
            </a:xfrm>
            <a:custGeom>
              <a:avLst/>
              <a:gdLst>
                <a:gd name="T0" fmla="*/ 196 w 196"/>
                <a:gd name="T1" fmla="*/ 17 h 18"/>
                <a:gd name="T2" fmla="*/ 98 w 196"/>
                <a:gd name="T3" fmla="*/ 8 h 18"/>
                <a:gd name="T4" fmla="*/ 0 w 196"/>
                <a:gd name="T5" fmla="*/ 0 h 18"/>
                <a:gd name="T6" fmla="*/ 0 w 196"/>
                <a:gd name="T7" fmla="*/ 0 h 18"/>
                <a:gd name="T8" fmla="*/ 95 w 196"/>
                <a:gd name="T9" fmla="*/ 9 h 18"/>
                <a:gd name="T10" fmla="*/ 196 w 196"/>
                <a:gd name="T11" fmla="*/ 18 h 18"/>
                <a:gd name="T12" fmla="*/ 196 w 196"/>
                <a:gd name="T13" fmla="*/ 17 h 18"/>
              </a:gdLst>
              <a:ahLst/>
              <a:cxnLst>
                <a:cxn ang="0">
                  <a:pos x="T0" y="T1"/>
                </a:cxn>
                <a:cxn ang="0">
                  <a:pos x="T2" y="T3"/>
                </a:cxn>
                <a:cxn ang="0">
                  <a:pos x="T4" y="T5"/>
                </a:cxn>
                <a:cxn ang="0">
                  <a:pos x="T6" y="T7"/>
                </a:cxn>
                <a:cxn ang="0">
                  <a:pos x="T8" y="T9"/>
                </a:cxn>
                <a:cxn ang="0">
                  <a:pos x="T10" y="T11"/>
                </a:cxn>
                <a:cxn ang="0">
                  <a:pos x="T12" y="T13"/>
                </a:cxn>
              </a:cxnLst>
              <a:rect l="0" t="0" r="r" b="b"/>
              <a:pathLst>
                <a:path w="196" h="18">
                  <a:moveTo>
                    <a:pt x="196" y="17"/>
                  </a:moveTo>
                  <a:cubicBezTo>
                    <a:pt x="163" y="13"/>
                    <a:pt x="131" y="11"/>
                    <a:pt x="98" y="8"/>
                  </a:cubicBezTo>
                  <a:cubicBezTo>
                    <a:pt x="66" y="5"/>
                    <a:pt x="32" y="0"/>
                    <a:pt x="0" y="0"/>
                  </a:cubicBezTo>
                  <a:cubicBezTo>
                    <a:pt x="0" y="0"/>
                    <a:pt x="0" y="0"/>
                    <a:pt x="0" y="0"/>
                  </a:cubicBezTo>
                  <a:cubicBezTo>
                    <a:pt x="31" y="6"/>
                    <a:pt x="63" y="6"/>
                    <a:pt x="95" y="9"/>
                  </a:cubicBezTo>
                  <a:cubicBezTo>
                    <a:pt x="129" y="12"/>
                    <a:pt x="162" y="16"/>
                    <a:pt x="196" y="18"/>
                  </a:cubicBezTo>
                  <a:cubicBezTo>
                    <a:pt x="196" y="18"/>
                    <a:pt x="196" y="17"/>
                    <a:pt x="196"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8" name="Freeform 15">
              <a:extLst>
                <a:ext uri="{FF2B5EF4-FFF2-40B4-BE49-F238E27FC236}">
                  <a16:creationId xmlns:a16="http://schemas.microsoft.com/office/drawing/2014/main" xmlns="" id="{6B2D370E-4E9F-4B17-9E0F-3954881E3859}"/>
                </a:ext>
              </a:extLst>
            </p:cNvPr>
            <p:cNvSpPr/>
            <p:nvPr/>
          </p:nvSpPr>
          <p:spPr bwMode="auto">
            <a:xfrm>
              <a:off x="4012" y="1087"/>
              <a:ext cx="52" cy="10"/>
            </a:xfrm>
            <a:custGeom>
              <a:avLst/>
              <a:gdLst>
                <a:gd name="T0" fmla="*/ 21 w 22"/>
                <a:gd name="T1" fmla="*/ 2 h 4"/>
                <a:gd name="T2" fmla="*/ 1 w 22"/>
                <a:gd name="T3" fmla="*/ 0 h 4"/>
                <a:gd name="T4" fmla="*/ 1 w 22"/>
                <a:gd name="T5" fmla="*/ 0 h 4"/>
                <a:gd name="T6" fmla="*/ 21 w 22"/>
                <a:gd name="T7" fmla="*/ 3 h 4"/>
                <a:gd name="T8" fmla="*/ 21 w 22"/>
                <a:gd name="T9" fmla="*/ 2 h 4"/>
              </a:gdLst>
              <a:ahLst/>
              <a:cxnLst>
                <a:cxn ang="0">
                  <a:pos x="T0" y="T1"/>
                </a:cxn>
                <a:cxn ang="0">
                  <a:pos x="T2" y="T3"/>
                </a:cxn>
                <a:cxn ang="0">
                  <a:pos x="T4" y="T5"/>
                </a:cxn>
                <a:cxn ang="0">
                  <a:pos x="T6" y="T7"/>
                </a:cxn>
                <a:cxn ang="0">
                  <a:pos x="T8" y="T9"/>
                </a:cxn>
              </a:cxnLst>
              <a:rect l="0" t="0" r="r" b="b"/>
              <a:pathLst>
                <a:path w="22" h="4">
                  <a:moveTo>
                    <a:pt x="21" y="2"/>
                  </a:moveTo>
                  <a:cubicBezTo>
                    <a:pt x="14" y="2"/>
                    <a:pt x="8" y="1"/>
                    <a:pt x="1" y="0"/>
                  </a:cubicBezTo>
                  <a:cubicBezTo>
                    <a:pt x="0" y="0"/>
                    <a:pt x="0" y="0"/>
                    <a:pt x="1" y="0"/>
                  </a:cubicBezTo>
                  <a:cubicBezTo>
                    <a:pt x="7" y="3"/>
                    <a:pt x="14" y="4"/>
                    <a:pt x="21" y="3"/>
                  </a:cubicBezTo>
                  <a:cubicBezTo>
                    <a:pt x="22" y="3"/>
                    <a:pt x="22" y="3"/>
                    <a:pt x="2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9" name="Freeform 16">
              <a:extLst>
                <a:ext uri="{FF2B5EF4-FFF2-40B4-BE49-F238E27FC236}">
                  <a16:creationId xmlns:a16="http://schemas.microsoft.com/office/drawing/2014/main" xmlns="" id="{8ED15AC3-819D-4149-A17E-EDB8AFA249B1}"/>
                </a:ext>
              </a:extLst>
            </p:cNvPr>
            <p:cNvSpPr/>
            <p:nvPr/>
          </p:nvSpPr>
          <p:spPr bwMode="auto">
            <a:xfrm>
              <a:off x="3467" y="978"/>
              <a:ext cx="1036" cy="145"/>
            </a:xfrm>
            <a:custGeom>
              <a:avLst/>
              <a:gdLst>
                <a:gd name="T0" fmla="*/ 436 w 437"/>
                <a:gd name="T1" fmla="*/ 59 h 61"/>
                <a:gd name="T2" fmla="*/ 216 w 437"/>
                <a:gd name="T3" fmla="*/ 31 h 61"/>
                <a:gd name="T4" fmla="*/ 1 w 437"/>
                <a:gd name="T5" fmla="*/ 0 h 61"/>
                <a:gd name="T6" fmla="*/ 1 w 437"/>
                <a:gd name="T7" fmla="*/ 2 h 61"/>
                <a:gd name="T8" fmla="*/ 215 w 437"/>
                <a:gd name="T9" fmla="*/ 33 h 61"/>
                <a:gd name="T10" fmla="*/ 436 w 437"/>
                <a:gd name="T11" fmla="*/ 60 h 61"/>
                <a:gd name="T12" fmla="*/ 436 w 437"/>
                <a:gd name="T13" fmla="*/ 59 h 61"/>
              </a:gdLst>
              <a:ahLst/>
              <a:cxnLst>
                <a:cxn ang="0">
                  <a:pos x="T0" y="T1"/>
                </a:cxn>
                <a:cxn ang="0">
                  <a:pos x="T2" y="T3"/>
                </a:cxn>
                <a:cxn ang="0">
                  <a:pos x="T4" y="T5"/>
                </a:cxn>
                <a:cxn ang="0">
                  <a:pos x="T6" y="T7"/>
                </a:cxn>
                <a:cxn ang="0">
                  <a:pos x="T8" y="T9"/>
                </a:cxn>
                <a:cxn ang="0">
                  <a:pos x="T10" y="T11"/>
                </a:cxn>
                <a:cxn ang="0">
                  <a:pos x="T12" y="T13"/>
                </a:cxn>
              </a:cxnLst>
              <a:rect l="0" t="0" r="r" b="b"/>
              <a:pathLst>
                <a:path w="437" h="61">
                  <a:moveTo>
                    <a:pt x="436" y="59"/>
                  </a:moveTo>
                  <a:cubicBezTo>
                    <a:pt x="363" y="49"/>
                    <a:pt x="289" y="41"/>
                    <a:pt x="216" y="31"/>
                  </a:cubicBezTo>
                  <a:cubicBezTo>
                    <a:pt x="144" y="21"/>
                    <a:pt x="73" y="10"/>
                    <a:pt x="1" y="0"/>
                  </a:cubicBezTo>
                  <a:cubicBezTo>
                    <a:pt x="0" y="0"/>
                    <a:pt x="0" y="2"/>
                    <a:pt x="1" y="2"/>
                  </a:cubicBezTo>
                  <a:cubicBezTo>
                    <a:pt x="72" y="14"/>
                    <a:pt x="144" y="23"/>
                    <a:pt x="215" y="33"/>
                  </a:cubicBezTo>
                  <a:cubicBezTo>
                    <a:pt x="289" y="43"/>
                    <a:pt x="362" y="53"/>
                    <a:pt x="436" y="60"/>
                  </a:cubicBezTo>
                  <a:cubicBezTo>
                    <a:pt x="437" y="61"/>
                    <a:pt x="437" y="59"/>
                    <a:pt x="436" y="5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0" name="Freeform 17">
              <a:extLst>
                <a:ext uri="{FF2B5EF4-FFF2-40B4-BE49-F238E27FC236}">
                  <a16:creationId xmlns:a16="http://schemas.microsoft.com/office/drawing/2014/main" xmlns="" id="{C3626AF8-5560-4493-8F8B-8D2A9C4E1FB4}"/>
                </a:ext>
              </a:extLst>
            </p:cNvPr>
            <p:cNvSpPr/>
            <p:nvPr/>
          </p:nvSpPr>
          <p:spPr bwMode="auto">
            <a:xfrm>
              <a:off x="4015" y="1018"/>
              <a:ext cx="467" cy="67"/>
            </a:xfrm>
            <a:custGeom>
              <a:avLst/>
              <a:gdLst>
                <a:gd name="T0" fmla="*/ 196 w 197"/>
                <a:gd name="T1" fmla="*/ 27 h 28"/>
                <a:gd name="T2" fmla="*/ 1 w 197"/>
                <a:gd name="T3" fmla="*/ 0 h 28"/>
                <a:gd name="T4" fmla="*/ 1 w 197"/>
                <a:gd name="T5" fmla="*/ 1 h 28"/>
                <a:gd name="T6" fmla="*/ 196 w 197"/>
                <a:gd name="T7" fmla="*/ 28 h 28"/>
                <a:gd name="T8" fmla="*/ 196 w 197"/>
                <a:gd name="T9" fmla="*/ 27 h 28"/>
              </a:gdLst>
              <a:ahLst/>
              <a:cxnLst>
                <a:cxn ang="0">
                  <a:pos x="T0" y="T1"/>
                </a:cxn>
                <a:cxn ang="0">
                  <a:pos x="T2" y="T3"/>
                </a:cxn>
                <a:cxn ang="0">
                  <a:pos x="T4" y="T5"/>
                </a:cxn>
                <a:cxn ang="0">
                  <a:pos x="T6" y="T7"/>
                </a:cxn>
                <a:cxn ang="0">
                  <a:pos x="T8" y="T9"/>
                </a:cxn>
              </a:cxnLst>
              <a:rect l="0" t="0" r="r" b="b"/>
              <a:pathLst>
                <a:path w="197" h="28">
                  <a:moveTo>
                    <a:pt x="196" y="27"/>
                  </a:moveTo>
                  <a:cubicBezTo>
                    <a:pt x="131" y="18"/>
                    <a:pt x="66" y="11"/>
                    <a:pt x="1" y="0"/>
                  </a:cubicBezTo>
                  <a:cubicBezTo>
                    <a:pt x="0" y="0"/>
                    <a:pt x="0" y="1"/>
                    <a:pt x="1" y="1"/>
                  </a:cubicBezTo>
                  <a:cubicBezTo>
                    <a:pt x="65" y="14"/>
                    <a:pt x="131" y="25"/>
                    <a:pt x="196" y="28"/>
                  </a:cubicBezTo>
                  <a:cubicBezTo>
                    <a:pt x="197" y="28"/>
                    <a:pt x="197" y="27"/>
                    <a:pt x="196" y="2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1" name="Freeform 18">
              <a:extLst>
                <a:ext uri="{FF2B5EF4-FFF2-40B4-BE49-F238E27FC236}">
                  <a16:creationId xmlns:a16="http://schemas.microsoft.com/office/drawing/2014/main" xmlns="" id="{2C372CDC-CBE7-452C-BCF5-07B547621BB6}"/>
                </a:ext>
              </a:extLst>
            </p:cNvPr>
            <p:cNvSpPr/>
            <p:nvPr/>
          </p:nvSpPr>
          <p:spPr bwMode="auto">
            <a:xfrm>
              <a:off x="4197" y="895"/>
              <a:ext cx="171" cy="24"/>
            </a:xfrm>
            <a:custGeom>
              <a:avLst/>
              <a:gdLst>
                <a:gd name="T0" fmla="*/ 72 w 72"/>
                <a:gd name="T1" fmla="*/ 1 h 10"/>
                <a:gd name="T2" fmla="*/ 36 w 72"/>
                <a:gd name="T3" fmla="*/ 2 h 10"/>
                <a:gd name="T4" fmla="*/ 2 w 72"/>
                <a:gd name="T5" fmla="*/ 1 h 10"/>
                <a:gd name="T6" fmla="*/ 0 w 72"/>
                <a:gd name="T7" fmla="*/ 2 h 10"/>
                <a:gd name="T8" fmla="*/ 25 w 72"/>
                <a:gd name="T9" fmla="*/ 3 h 10"/>
                <a:gd name="T10" fmla="*/ 72 w 72"/>
                <a:gd name="T11" fmla="*/ 1 h 10"/>
                <a:gd name="T12" fmla="*/ 72 w 72"/>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72" h="10">
                  <a:moveTo>
                    <a:pt x="72" y="1"/>
                  </a:moveTo>
                  <a:cubicBezTo>
                    <a:pt x="60" y="2"/>
                    <a:pt x="48" y="3"/>
                    <a:pt x="36" y="2"/>
                  </a:cubicBezTo>
                  <a:cubicBezTo>
                    <a:pt x="29" y="1"/>
                    <a:pt x="6" y="6"/>
                    <a:pt x="2" y="1"/>
                  </a:cubicBezTo>
                  <a:cubicBezTo>
                    <a:pt x="1" y="0"/>
                    <a:pt x="0" y="1"/>
                    <a:pt x="0" y="2"/>
                  </a:cubicBezTo>
                  <a:cubicBezTo>
                    <a:pt x="4" y="10"/>
                    <a:pt x="19" y="3"/>
                    <a:pt x="25" y="3"/>
                  </a:cubicBezTo>
                  <a:cubicBezTo>
                    <a:pt x="41" y="2"/>
                    <a:pt x="56" y="5"/>
                    <a:pt x="72" y="1"/>
                  </a:cubicBezTo>
                  <a:cubicBezTo>
                    <a:pt x="72" y="1"/>
                    <a:pt x="72" y="1"/>
                    <a:pt x="7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2" name="Freeform 19">
              <a:extLst>
                <a:ext uri="{FF2B5EF4-FFF2-40B4-BE49-F238E27FC236}">
                  <a16:creationId xmlns:a16="http://schemas.microsoft.com/office/drawing/2014/main" xmlns="" id="{549F92DD-3AEC-4BE3-9339-E0377C13A92E}"/>
                </a:ext>
              </a:extLst>
            </p:cNvPr>
            <p:cNvSpPr/>
            <p:nvPr/>
          </p:nvSpPr>
          <p:spPr bwMode="auto">
            <a:xfrm>
              <a:off x="4382" y="895"/>
              <a:ext cx="33" cy="5"/>
            </a:xfrm>
            <a:custGeom>
              <a:avLst/>
              <a:gdLst>
                <a:gd name="T0" fmla="*/ 13 w 14"/>
                <a:gd name="T1" fmla="*/ 0 h 2"/>
                <a:gd name="T2" fmla="*/ 1 w 14"/>
                <a:gd name="T3" fmla="*/ 1 h 2"/>
                <a:gd name="T4" fmla="*/ 1 w 14"/>
                <a:gd name="T5" fmla="*/ 2 h 2"/>
                <a:gd name="T6" fmla="*/ 13 w 14"/>
                <a:gd name="T7" fmla="*/ 1 h 2"/>
                <a:gd name="T8" fmla="*/ 13 w 14"/>
                <a:gd name="T9" fmla="*/ 0 h 2"/>
              </a:gdLst>
              <a:ahLst/>
              <a:cxnLst>
                <a:cxn ang="0">
                  <a:pos x="T0" y="T1"/>
                </a:cxn>
                <a:cxn ang="0">
                  <a:pos x="T2" y="T3"/>
                </a:cxn>
                <a:cxn ang="0">
                  <a:pos x="T4" y="T5"/>
                </a:cxn>
                <a:cxn ang="0">
                  <a:pos x="T6" y="T7"/>
                </a:cxn>
                <a:cxn ang="0">
                  <a:pos x="T8" y="T9"/>
                </a:cxn>
              </a:cxnLst>
              <a:rect l="0" t="0" r="r" b="b"/>
              <a:pathLst>
                <a:path w="14" h="2">
                  <a:moveTo>
                    <a:pt x="13" y="0"/>
                  </a:moveTo>
                  <a:cubicBezTo>
                    <a:pt x="9" y="0"/>
                    <a:pt x="5" y="0"/>
                    <a:pt x="1" y="1"/>
                  </a:cubicBezTo>
                  <a:cubicBezTo>
                    <a:pt x="0" y="1"/>
                    <a:pt x="1" y="2"/>
                    <a:pt x="1" y="2"/>
                  </a:cubicBezTo>
                  <a:cubicBezTo>
                    <a:pt x="5" y="1"/>
                    <a:pt x="9" y="0"/>
                    <a:pt x="13" y="1"/>
                  </a:cubicBezTo>
                  <a:cubicBezTo>
                    <a:pt x="14" y="1"/>
                    <a:pt x="14" y="0"/>
                    <a:pt x="13"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3" name="Freeform 20">
              <a:extLst>
                <a:ext uri="{FF2B5EF4-FFF2-40B4-BE49-F238E27FC236}">
                  <a16:creationId xmlns:a16="http://schemas.microsoft.com/office/drawing/2014/main" xmlns="" id="{12CC10FA-D09E-4B0A-921B-B03CC43A86B9}"/>
                </a:ext>
              </a:extLst>
            </p:cNvPr>
            <p:cNvSpPr/>
            <p:nvPr/>
          </p:nvSpPr>
          <p:spPr bwMode="auto">
            <a:xfrm>
              <a:off x="3830" y="857"/>
              <a:ext cx="1173" cy="19"/>
            </a:xfrm>
            <a:custGeom>
              <a:avLst/>
              <a:gdLst>
                <a:gd name="T0" fmla="*/ 494 w 495"/>
                <a:gd name="T1" fmla="*/ 2 h 8"/>
                <a:gd name="T2" fmla="*/ 246 w 495"/>
                <a:gd name="T3" fmla="*/ 4 h 8"/>
                <a:gd name="T4" fmla="*/ 1 w 495"/>
                <a:gd name="T5" fmla="*/ 3 h 8"/>
                <a:gd name="T6" fmla="*/ 1 w 495"/>
                <a:gd name="T7" fmla="*/ 5 h 8"/>
                <a:gd name="T8" fmla="*/ 246 w 495"/>
                <a:gd name="T9" fmla="*/ 5 h 8"/>
                <a:gd name="T10" fmla="*/ 494 w 495"/>
                <a:gd name="T11" fmla="*/ 4 h 8"/>
                <a:gd name="T12" fmla="*/ 494 w 495"/>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495" h="8">
                  <a:moveTo>
                    <a:pt x="494" y="2"/>
                  </a:moveTo>
                  <a:cubicBezTo>
                    <a:pt x="412" y="0"/>
                    <a:pt x="329" y="4"/>
                    <a:pt x="246" y="4"/>
                  </a:cubicBezTo>
                  <a:cubicBezTo>
                    <a:pt x="164" y="4"/>
                    <a:pt x="83" y="1"/>
                    <a:pt x="1" y="3"/>
                  </a:cubicBezTo>
                  <a:cubicBezTo>
                    <a:pt x="0" y="3"/>
                    <a:pt x="0" y="5"/>
                    <a:pt x="1" y="5"/>
                  </a:cubicBezTo>
                  <a:cubicBezTo>
                    <a:pt x="83" y="7"/>
                    <a:pt x="164" y="5"/>
                    <a:pt x="246" y="5"/>
                  </a:cubicBezTo>
                  <a:cubicBezTo>
                    <a:pt x="328" y="5"/>
                    <a:pt x="412" y="8"/>
                    <a:pt x="494" y="4"/>
                  </a:cubicBezTo>
                  <a:cubicBezTo>
                    <a:pt x="495" y="4"/>
                    <a:pt x="495" y="2"/>
                    <a:pt x="494"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4" name="Freeform 21">
              <a:extLst>
                <a:ext uri="{FF2B5EF4-FFF2-40B4-BE49-F238E27FC236}">
                  <a16:creationId xmlns:a16="http://schemas.microsoft.com/office/drawing/2014/main" xmlns="" id="{B81ACA46-169C-41F0-9D35-537B9A230B14}"/>
                </a:ext>
              </a:extLst>
            </p:cNvPr>
            <p:cNvSpPr/>
            <p:nvPr/>
          </p:nvSpPr>
          <p:spPr bwMode="auto">
            <a:xfrm>
              <a:off x="3737" y="784"/>
              <a:ext cx="1252" cy="38"/>
            </a:xfrm>
            <a:custGeom>
              <a:avLst/>
              <a:gdLst>
                <a:gd name="T0" fmla="*/ 527 w 528"/>
                <a:gd name="T1" fmla="*/ 0 h 16"/>
                <a:gd name="T2" fmla="*/ 265 w 528"/>
                <a:gd name="T3" fmla="*/ 10 h 16"/>
                <a:gd name="T4" fmla="*/ 134 w 528"/>
                <a:gd name="T5" fmla="*/ 10 h 16"/>
                <a:gd name="T6" fmla="*/ 0 w 528"/>
                <a:gd name="T7" fmla="*/ 10 h 16"/>
                <a:gd name="T8" fmla="*/ 0 w 528"/>
                <a:gd name="T9" fmla="*/ 11 h 16"/>
                <a:gd name="T10" fmla="*/ 134 w 528"/>
                <a:gd name="T11" fmla="*/ 11 h 16"/>
                <a:gd name="T12" fmla="*/ 268 w 528"/>
                <a:gd name="T13" fmla="*/ 11 h 16"/>
                <a:gd name="T14" fmla="*/ 527 w 528"/>
                <a:gd name="T15" fmla="*/ 1 h 16"/>
                <a:gd name="T16" fmla="*/ 527 w 528"/>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16">
                  <a:moveTo>
                    <a:pt x="527" y="0"/>
                  </a:moveTo>
                  <a:cubicBezTo>
                    <a:pt x="440" y="9"/>
                    <a:pt x="353" y="10"/>
                    <a:pt x="265" y="10"/>
                  </a:cubicBezTo>
                  <a:cubicBezTo>
                    <a:pt x="221" y="10"/>
                    <a:pt x="178" y="10"/>
                    <a:pt x="134" y="10"/>
                  </a:cubicBezTo>
                  <a:cubicBezTo>
                    <a:pt x="90" y="10"/>
                    <a:pt x="45" y="7"/>
                    <a:pt x="0" y="10"/>
                  </a:cubicBezTo>
                  <a:cubicBezTo>
                    <a:pt x="0" y="10"/>
                    <a:pt x="0" y="11"/>
                    <a:pt x="0" y="11"/>
                  </a:cubicBezTo>
                  <a:cubicBezTo>
                    <a:pt x="45" y="14"/>
                    <a:pt x="90" y="12"/>
                    <a:pt x="134" y="11"/>
                  </a:cubicBezTo>
                  <a:cubicBezTo>
                    <a:pt x="179" y="11"/>
                    <a:pt x="223" y="11"/>
                    <a:pt x="268" y="11"/>
                  </a:cubicBezTo>
                  <a:cubicBezTo>
                    <a:pt x="354" y="11"/>
                    <a:pt x="443" y="16"/>
                    <a:pt x="527" y="1"/>
                  </a:cubicBezTo>
                  <a:cubicBezTo>
                    <a:pt x="528" y="1"/>
                    <a:pt x="528" y="0"/>
                    <a:pt x="527"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5" name="Freeform 22">
              <a:extLst>
                <a:ext uri="{FF2B5EF4-FFF2-40B4-BE49-F238E27FC236}">
                  <a16:creationId xmlns:a16="http://schemas.microsoft.com/office/drawing/2014/main" xmlns="" id="{E331CB01-74D0-4B3D-A933-CB861314E539}"/>
                </a:ext>
              </a:extLst>
            </p:cNvPr>
            <p:cNvSpPr/>
            <p:nvPr/>
          </p:nvSpPr>
          <p:spPr bwMode="auto">
            <a:xfrm>
              <a:off x="4292" y="788"/>
              <a:ext cx="54" cy="5"/>
            </a:xfrm>
            <a:custGeom>
              <a:avLst/>
              <a:gdLst>
                <a:gd name="T0" fmla="*/ 23 w 23"/>
                <a:gd name="T1" fmla="*/ 1 h 2"/>
                <a:gd name="T2" fmla="*/ 0 w 23"/>
                <a:gd name="T3" fmla="*/ 0 h 2"/>
                <a:gd name="T4" fmla="*/ 0 w 23"/>
                <a:gd name="T5" fmla="*/ 0 h 2"/>
                <a:gd name="T6" fmla="*/ 23 w 23"/>
                <a:gd name="T7" fmla="*/ 1 h 2"/>
                <a:gd name="T8" fmla="*/ 23 w 23"/>
                <a:gd name="T9" fmla="*/ 1 h 2"/>
              </a:gdLst>
              <a:ahLst/>
              <a:cxnLst>
                <a:cxn ang="0">
                  <a:pos x="T0" y="T1"/>
                </a:cxn>
                <a:cxn ang="0">
                  <a:pos x="T2" y="T3"/>
                </a:cxn>
                <a:cxn ang="0">
                  <a:pos x="T4" y="T5"/>
                </a:cxn>
                <a:cxn ang="0">
                  <a:pos x="T6" y="T7"/>
                </a:cxn>
                <a:cxn ang="0">
                  <a:pos x="T8" y="T9"/>
                </a:cxn>
              </a:cxnLst>
              <a:rect l="0" t="0" r="r" b="b"/>
              <a:pathLst>
                <a:path w="23" h="2">
                  <a:moveTo>
                    <a:pt x="23" y="1"/>
                  </a:moveTo>
                  <a:cubicBezTo>
                    <a:pt x="15" y="1"/>
                    <a:pt x="8" y="1"/>
                    <a:pt x="0" y="0"/>
                  </a:cubicBezTo>
                  <a:cubicBezTo>
                    <a:pt x="0" y="0"/>
                    <a:pt x="0" y="0"/>
                    <a:pt x="0" y="0"/>
                  </a:cubicBezTo>
                  <a:cubicBezTo>
                    <a:pt x="8" y="1"/>
                    <a:pt x="15" y="2"/>
                    <a:pt x="23" y="1"/>
                  </a:cubicBezTo>
                  <a:cubicBezTo>
                    <a:pt x="23" y="1"/>
                    <a:pt x="23" y="1"/>
                    <a:pt x="23"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6" name="Freeform 23">
              <a:extLst>
                <a:ext uri="{FF2B5EF4-FFF2-40B4-BE49-F238E27FC236}">
                  <a16:creationId xmlns:a16="http://schemas.microsoft.com/office/drawing/2014/main" xmlns="" id="{5BBC4AFF-E3F2-41BB-A0B4-C29DA74339B5}"/>
                </a:ext>
              </a:extLst>
            </p:cNvPr>
            <p:cNvSpPr/>
            <p:nvPr/>
          </p:nvSpPr>
          <p:spPr bwMode="auto">
            <a:xfrm>
              <a:off x="4389" y="769"/>
              <a:ext cx="612" cy="19"/>
            </a:xfrm>
            <a:custGeom>
              <a:avLst/>
              <a:gdLst>
                <a:gd name="T0" fmla="*/ 257 w 258"/>
                <a:gd name="T1" fmla="*/ 1 h 8"/>
                <a:gd name="T2" fmla="*/ 126 w 258"/>
                <a:gd name="T3" fmla="*/ 1 h 8"/>
                <a:gd name="T4" fmla="*/ 62 w 258"/>
                <a:gd name="T5" fmla="*/ 2 h 8"/>
                <a:gd name="T6" fmla="*/ 1 w 258"/>
                <a:gd name="T7" fmla="*/ 5 h 8"/>
                <a:gd name="T8" fmla="*/ 1 w 258"/>
                <a:gd name="T9" fmla="*/ 7 h 8"/>
                <a:gd name="T10" fmla="*/ 65 w 258"/>
                <a:gd name="T11" fmla="*/ 5 h 8"/>
                <a:gd name="T12" fmla="*/ 129 w 258"/>
                <a:gd name="T13" fmla="*/ 4 h 8"/>
                <a:gd name="T14" fmla="*/ 257 w 258"/>
                <a:gd name="T15" fmla="*/ 4 h 8"/>
                <a:gd name="T16" fmla="*/ 257 w 258"/>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8">
                  <a:moveTo>
                    <a:pt x="257" y="1"/>
                  </a:moveTo>
                  <a:cubicBezTo>
                    <a:pt x="213" y="0"/>
                    <a:pt x="170" y="0"/>
                    <a:pt x="126" y="1"/>
                  </a:cubicBezTo>
                  <a:cubicBezTo>
                    <a:pt x="105" y="1"/>
                    <a:pt x="83" y="2"/>
                    <a:pt x="62" y="2"/>
                  </a:cubicBezTo>
                  <a:cubicBezTo>
                    <a:pt x="42" y="3"/>
                    <a:pt x="21" y="2"/>
                    <a:pt x="1" y="5"/>
                  </a:cubicBezTo>
                  <a:cubicBezTo>
                    <a:pt x="0" y="5"/>
                    <a:pt x="0" y="7"/>
                    <a:pt x="1" y="7"/>
                  </a:cubicBezTo>
                  <a:cubicBezTo>
                    <a:pt x="22" y="8"/>
                    <a:pt x="44" y="5"/>
                    <a:pt x="65" y="5"/>
                  </a:cubicBezTo>
                  <a:cubicBezTo>
                    <a:pt x="87" y="4"/>
                    <a:pt x="108" y="4"/>
                    <a:pt x="129" y="4"/>
                  </a:cubicBezTo>
                  <a:cubicBezTo>
                    <a:pt x="172" y="3"/>
                    <a:pt x="214" y="4"/>
                    <a:pt x="257" y="4"/>
                  </a:cubicBezTo>
                  <a:cubicBezTo>
                    <a:pt x="258" y="4"/>
                    <a:pt x="258" y="1"/>
                    <a:pt x="25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7" name="Freeform 24">
              <a:extLst>
                <a:ext uri="{FF2B5EF4-FFF2-40B4-BE49-F238E27FC236}">
                  <a16:creationId xmlns:a16="http://schemas.microsoft.com/office/drawing/2014/main" xmlns="" id="{1F9C3DF2-DFED-4D0B-A314-057AC99EA8BE}"/>
                </a:ext>
              </a:extLst>
            </p:cNvPr>
            <p:cNvSpPr/>
            <p:nvPr/>
          </p:nvSpPr>
          <p:spPr bwMode="auto">
            <a:xfrm>
              <a:off x="3747" y="731"/>
              <a:ext cx="1258" cy="34"/>
            </a:xfrm>
            <a:custGeom>
              <a:avLst/>
              <a:gdLst>
                <a:gd name="T0" fmla="*/ 530 w 531"/>
                <a:gd name="T1" fmla="*/ 4 h 14"/>
                <a:gd name="T2" fmla="*/ 398 w 531"/>
                <a:gd name="T3" fmla="*/ 2 h 14"/>
                <a:gd name="T4" fmla="*/ 265 w 531"/>
                <a:gd name="T5" fmla="*/ 4 h 14"/>
                <a:gd name="T6" fmla="*/ 133 w 531"/>
                <a:gd name="T7" fmla="*/ 8 h 14"/>
                <a:gd name="T8" fmla="*/ 2 w 531"/>
                <a:gd name="T9" fmla="*/ 11 h 14"/>
                <a:gd name="T10" fmla="*/ 2 w 531"/>
                <a:gd name="T11" fmla="*/ 13 h 14"/>
                <a:gd name="T12" fmla="*/ 133 w 531"/>
                <a:gd name="T13" fmla="*/ 10 h 14"/>
                <a:gd name="T14" fmla="*/ 265 w 531"/>
                <a:gd name="T15" fmla="*/ 6 h 14"/>
                <a:gd name="T16" fmla="*/ 398 w 531"/>
                <a:gd name="T17" fmla="*/ 4 h 14"/>
                <a:gd name="T18" fmla="*/ 530 w 531"/>
                <a:gd name="T19" fmla="*/ 6 h 14"/>
                <a:gd name="T20" fmla="*/ 530 w 531"/>
                <a:gd name="T2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1" h="14">
                  <a:moveTo>
                    <a:pt x="530" y="4"/>
                  </a:moveTo>
                  <a:cubicBezTo>
                    <a:pt x="487" y="0"/>
                    <a:pt x="442" y="2"/>
                    <a:pt x="398" y="2"/>
                  </a:cubicBezTo>
                  <a:cubicBezTo>
                    <a:pt x="354" y="2"/>
                    <a:pt x="309" y="3"/>
                    <a:pt x="265" y="4"/>
                  </a:cubicBezTo>
                  <a:cubicBezTo>
                    <a:pt x="221" y="5"/>
                    <a:pt x="177" y="7"/>
                    <a:pt x="133" y="8"/>
                  </a:cubicBezTo>
                  <a:cubicBezTo>
                    <a:pt x="90" y="9"/>
                    <a:pt x="46" y="8"/>
                    <a:pt x="2" y="11"/>
                  </a:cubicBezTo>
                  <a:cubicBezTo>
                    <a:pt x="1" y="11"/>
                    <a:pt x="0" y="13"/>
                    <a:pt x="2" y="13"/>
                  </a:cubicBezTo>
                  <a:cubicBezTo>
                    <a:pt x="46" y="14"/>
                    <a:pt x="90" y="11"/>
                    <a:pt x="133" y="10"/>
                  </a:cubicBezTo>
                  <a:cubicBezTo>
                    <a:pt x="177" y="9"/>
                    <a:pt x="221" y="7"/>
                    <a:pt x="265" y="6"/>
                  </a:cubicBezTo>
                  <a:cubicBezTo>
                    <a:pt x="309" y="5"/>
                    <a:pt x="354" y="5"/>
                    <a:pt x="398" y="4"/>
                  </a:cubicBezTo>
                  <a:cubicBezTo>
                    <a:pt x="442" y="4"/>
                    <a:pt x="486" y="7"/>
                    <a:pt x="530" y="6"/>
                  </a:cubicBezTo>
                  <a:cubicBezTo>
                    <a:pt x="531" y="6"/>
                    <a:pt x="531" y="4"/>
                    <a:pt x="530"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8" name="Freeform 25">
              <a:extLst>
                <a:ext uri="{FF2B5EF4-FFF2-40B4-BE49-F238E27FC236}">
                  <a16:creationId xmlns:a16="http://schemas.microsoft.com/office/drawing/2014/main" xmlns="" id="{365753A1-B006-432D-BB4E-C7E483B56DC0}"/>
                </a:ext>
              </a:extLst>
            </p:cNvPr>
            <p:cNvSpPr/>
            <p:nvPr/>
          </p:nvSpPr>
          <p:spPr bwMode="auto">
            <a:xfrm>
              <a:off x="4581" y="352"/>
              <a:ext cx="133" cy="144"/>
            </a:xfrm>
            <a:custGeom>
              <a:avLst/>
              <a:gdLst>
                <a:gd name="T0" fmla="*/ 55 w 56"/>
                <a:gd name="T1" fmla="*/ 0 h 61"/>
                <a:gd name="T2" fmla="*/ 1 w 56"/>
                <a:gd name="T3" fmla="*/ 59 h 61"/>
                <a:gd name="T4" fmla="*/ 2 w 56"/>
                <a:gd name="T5" fmla="*/ 60 h 61"/>
                <a:gd name="T6" fmla="*/ 56 w 56"/>
                <a:gd name="T7" fmla="*/ 1 h 61"/>
                <a:gd name="T8" fmla="*/ 55 w 56"/>
                <a:gd name="T9" fmla="*/ 0 h 61"/>
              </a:gdLst>
              <a:ahLst/>
              <a:cxnLst>
                <a:cxn ang="0">
                  <a:pos x="T0" y="T1"/>
                </a:cxn>
                <a:cxn ang="0">
                  <a:pos x="T2" y="T3"/>
                </a:cxn>
                <a:cxn ang="0">
                  <a:pos x="T4" y="T5"/>
                </a:cxn>
                <a:cxn ang="0">
                  <a:pos x="T6" y="T7"/>
                </a:cxn>
                <a:cxn ang="0">
                  <a:pos x="T8" y="T9"/>
                </a:cxn>
              </a:cxnLst>
              <a:rect l="0" t="0" r="r" b="b"/>
              <a:pathLst>
                <a:path w="56" h="61">
                  <a:moveTo>
                    <a:pt x="55" y="0"/>
                  </a:moveTo>
                  <a:cubicBezTo>
                    <a:pt x="37" y="20"/>
                    <a:pt x="19" y="39"/>
                    <a:pt x="1" y="59"/>
                  </a:cubicBezTo>
                  <a:cubicBezTo>
                    <a:pt x="0" y="60"/>
                    <a:pt x="1" y="61"/>
                    <a:pt x="2" y="60"/>
                  </a:cubicBezTo>
                  <a:cubicBezTo>
                    <a:pt x="21" y="41"/>
                    <a:pt x="39" y="21"/>
                    <a:pt x="56" y="1"/>
                  </a:cubicBezTo>
                  <a:cubicBezTo>
                    <a:pt x="56" y="1"/>
                    <a:pt x="56" y="0"/>
                    <a:pt x="55"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9" name="Freeform 26">
              <a:extLst>
                <a:ext uri="{FF2B5EF4-FFF2-40B4-BE49-F238E27FC236}">
                  <a16:creationId xmlns:a16="http://schemas.microsoft.com/office/drawing/2014/main" xmlns="" id="{82B045CC-75F7-495C-A1D5-A4E036AFD455}"/>
                </a:ext>
              </a:extLst>
            </p:cNvPr>
            <p:cNvSpPr/>
            <p:nvPr/>
          </p:nvSpPr>
          <p:spPr bwMode="auto">
            <a:xfrm>
              <a:off x="4576" y="416"/>
              <a:ext cx="100" cy="116"/>
            </a:xfrm>
            <a:custGeom>
              <a:avLst/>
              <a:gdLst>
                <a:gd name="T0" fmla="*/ 41 w 42"/>
                <a:gd name="T1" fmla="*/ 1 h 49"/>
                <a:gd name="T2" fmla="*/ 16 w 42"/>
                <a:gd name="T3" fmla="*/ 28 h 49"/>
                <a:gd name="T4" fmla="*/ 0 w 42"/>
                <a:gd name="T5" fmla="*/ 48 h 49"/>
                <a:gd name="T6" fmla="*/ 1 w 42"/>
                <a:gd name="T7" fmla="*/ 48 h 49"/>
                <a:gd name="T8" fmla="*/ 22 w 42"/>
                <a:gd name="T9" fmla="*/ 24 h 49"/>
                <a:gd name="T10" fmla="*/ 42 w 42"/>
                <a:gd name="T11" fmla="*/ 1 h 49"/>
                <a:gd name="T12" fmla="*/ 41 w 42"/>
                <a:gd name="T13" fmla="*/ 1 h 49"/>
              </a:gdLst>
              <a:ahLst/>
              <a:cxnLst>
                <a:cxn ang="0">
                  <a:pos x="T0" y="T1"/>
                </a:cxn>
                <a:cxn ang="0">
                  <a:pos x="T2" y="T3"/>
                </a:cxn>
                <a:cxn ang="0">
                  <a:pos x="T4" y="T5"/>
                </a:cxn>
                <a:cxn ang="0">
                  <a:pos x="T6" y="T7"/>
                </a:cxn>
                <a:cxn ang="0">
                  <a:pos x="T8" y="T9"/>
                </a:cxn>
                <a:cxn ang="0">
                  <a:pos x="T10" y="T11"/>
                </a:cxn>
                <a:cxn ang="0">
                  <a:pos x="T12" y="T13"/>
                </a:cxn>
              </a:cxnLst>
              <a:rect l="0" t="0" r="r" b="b"/>
              <a:pathLst>
                <a:path w="42" h="49">
                  <a:moveTo>
                    <a:pt x="41" y="1"/>
                  </a:moveTo>
                  <a:cubicBezTo>
                    <a:pt x="33" y="10"/>
                    <a:pt x="24" y="19"/>
                    <a:pt x="16" y="28"/>
                  </a:cubicBezTo>
                  <a:cubicBezTo>
                    <a:pt x="10" y="34"/>
                    <a:pt x="3" y="40"/>
                    <a:pt x="0" y="48"/>
                  </a:cubicBezTo>
                  <a:cubicBezTo>
                    <a:pt x="0" y="49"/>
                    <a:pt x="1" y="49"/>
                    <a:pt x="1" y="48"/>
                  </a:cubicBezTo>
                  <a:cubicBezTo>
                    <a:pt x="5" y="39"/>
                    <a:pt x="15" y="31"/>
                    <a:pt x="22" y="24"/>
                  </a:cubicBezTo>
                  <a:cubicBezTo>
                    <a:pt x="29" y="16"/>
                    <a:pt x="35" y="9"/>
                    <a:pt x="42" y="1"/>
                  </a:cubicBezTo>
                  <a:cubicBezTo>
                    <a:pt x="42" y="1"/>
                    <a:pt x="42" y="0"/>
                    <a:pt x="41"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0" name="Freeform 27">
              <a:extLst>
                <a:ext uri="{FF2B5EF4-FFF2-40B4-BE49-F238E27FC236}">
                  <a16:creationId xmlns:a16="http://schemas.microsoft.com/office/drawing/2014/main" xmlns="" id="{7CAD798D-DEDA-48BC-BA88-923F89C6CB4E}"/>
                </a:ext>
              </a:extLst>
            </p:cNvPr>
            <p:cNvSpPr/>
            <p:nvPr/>
          </p:nvSpPr>
          <p:spPr bwMode="auto">
            <a:xfrm>
              <a:off x="4685" y="375"/>
              <a:ext cx="36" cy="36"/>
            </a:xfrm>
            <a:custGeom>
              <a:avLst/>
              <a:gdLst>
                <a:gd name="T0" fmla="*/ 14 w 15"/>
                <a:gd name="T1" fmla="*/ 0 h 15"/>
                <a:gd name="T2" fmla="*/ 7 w 15"/>
                <a:gd name="T3" fmla="*/ 6 h 15"/>
                <a:gd name="T4" fmla="*/ 0 w 15"/>
                <a:gd name="T5" fmla="*/ 14 h 15"/>
                <a:gd name="T6" fmla="*/ 1 w 15"/>
                <a:gd name="T7" fmla="*/ 15 h 15"/>
                <a:gd name="T8" fmla="*/ 9 w 15"/>
                <a:gd name="T9" fmla="*/ 8 h 15"/>
                <a:gd name="T10" fmla="*/ 15 w 15"/>
                <a:gd name="T11" fmla="*/ 1 h 15"/>
                <a:gd name="T12" fmla="*/ 1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14" y="0"/>
                  </a:moveTo>
                  <a:cubicBezTo>
                    <a:pt x="11" y="1"/>
                    <a:pt x="9" y="4"/>
                    <a:pt x="7" y="6"/>
                  </a:cubicBezTo>
                  <a:cubicBezTo>
                    <a:pt x="5" y="9"/>
                    <a:pt x="3" y="11"/>
                    <a:pt x="0" y="14"/>
                  </a:cubicBezTo>
                  <a:cubicBezTo>
                    <a:pt x="0" y="14"/>
                    <a:pt x="1" y="15"/>
                    <a:pt x="1" y="15"/>
                  </a:cubicBezTo>
                  <a:cubicBezTo>
                    <a:pt x="4" y="12"/>
                    <a:pt x="6" y="10"/>
                    <a:pt x="9" y="8"/>
                  </a:cubicBezTo>
                  <a:cubicBezTo>
                    <a:pt x="11" y="5"/>
                    <a:pt x="14" y="3"/>
                    <a:pt x="15" y="1"/>
                  </a:cubicBezTo>
                  <a:cubicBezTo>
                    <a:pt x="15" y="0"/>
                    <a:pt x="15" y="0"/>
                    <a:pt x="14"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1" name="Freeform 28">
              <a:extLst>
                <a:ext uri="{FF2B5EF4-FFF2-40B4-BE49-F238E27FC236}">
                  <a16:creationId xmlns:a16="http://schemas.microsoft.com/office/drawing/2014/main" xmlns="" id="{AC63FC25-E783-4887-901D-8D8B8C1CF33B}"/>
                </a:ext>
              </a:extLst>
            </p:cNvPr>
            <p:cNvSpPr/>
            <p:nvPr/>
          </p:nvSpPr>
          <p:spPr bwMode="auto">
            <a:xfrm>
              <a:off x="4671" y="435"/>
              <a:ext cx="55" cy="50"/>
            </a:xfrm>
            <a:custGeom>
              <a:avLst/>
              <a:gdLst>
                <a:gd name="T0" fmla="*/ 22 w 23"/>
                <a:gd name="T1" fmla="*/ 0 h 21"/>
                <a:gd name="T2" fmla="*/ 12 w 23"/>
                <a:gd name="T3" fmla="*/ 9 h 21"/>
                <a:gd name="T4" fmla="*/ 0 w 23"/>
                <a:gd name="T5" fmla="*/ 19 h 21"/>
                <a:gd name="T6" fmla="*/ 1 w 23"/>
                <a:gd name="T7" fmla="*/ 20 h 21"/>
                <a:gd name="T8" fmla="*/ 22 w 23"/>
                <a:gd name="T9" fmla="*/ 1 h 21"/>
                <a:gd name="T10" fmla="*/ 2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22" y="0"/>
                  </a:moveTo>
                  <a:cubicBezTo>
                    <a:pt x="18" y="3"/>
                    <a:pt x="15" y="6"/>
                    <a:pt x="12" y="9"/>
                  </a:cubicBezTo>
                  <a:cubicBezTo>
                    <a:pt x="8" y="13"/>
                    <a:pt x="4" y="16"/>
                    <a:pt x="0" y="19"/>
                  </a:cubicBezTo>
                  <a:cubicBezTo>
                    <a:pt x="0" y="20"/>
                    <a:pt x="1" y="21"/>
                    <a:pt x="1" y="20"/>
                  </a:cubicBezTo>
                  <a:cubicBezTo>
                    <a:pt x="9" y="15"/>
                    <a:pt x="17" y="9"/>
                    <a:pt x="22" y="1"/>
                  </a:cubicBezTo>
                  <a:cubicBezTo>
                    <a:pt x="23" y="1"/>
                    <a:pt x="22" y="0"/>
                    <a:pt x="22"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2" name="Freeform 29">
              <a:extLst>
                <a:ext uri="{FF2B5EF4-FFF2-40B4-BE49-F238E27FC236}">
                  <a16:creationId xmlns:a16="http://schemas.microsoft.com/office/drawing/2014/main" xmlns="" id="{96AB94CB-B896-43AC-AB65-5131322A65F8}"/>
                </a:ext>
              </a:extLst>
            </p:cNvPr>
            <p:cNvSpPr/>
            <p:nvPr/>
          </p:nvSpPr>
          <p:spPr bwMode="auto">
            <a:xfrm>
              <a:off x="3816" y="613"/>
              <a:ext cx="654" cy="38"/>
            </a:xfrm>
            <a:custGeom>
              <a:avLst/>
              <a:gdLst>
                <a:gd name="T0" fmla="*/ 275 w 276"/>
                <a:gd name="T1" fmla="*/ 16 h 16"/>
                <a:gd name="T2" fmla="*/ 0 w 276"/>
                <a:gd name="T3" fmla="*/ 0 h 16"/>
                <a:gd name="T4" fmla="*/ 0 w 276"/>
                <a:gd name="T5" fmla="*/ 1 h 16"/>
                <a:gd name="T6" fmla="*/ 275 w 276"/>
                <a:gd name="T7" fmla="*/ 16 h 16"/>
                <a:gd name="T8" fmla="*/ 275 w 276"/>
                <a:gd name="T9" fmla="*/ 16 h 16"/>
              </a:gdLst>
              <a:ahLst/>
              <a:cxnLst>
                <a:cxn ang="0">
                  <a:pos x="T0" y="T1"/>
                </a:cxn>
                <a:cxn ang="0">
                  <a:pos x="T2" y="T3"/>
                </a:cxn>
                <a:cxn ang="0">
                  <a:pos x="T4" y="T5"/>
                </a:cxn>
                <a:cxn ang="0">
                  <a:pos x="T6" y="T7"/>
                </a:cxn>
                <a:cxn ang="0">
                  <a:pos x="T8" y="T9"/>
                </a:cxn>
              </a:cxnLst>
              <a:rect l="0" t="0" r="r" b="b"/>
              <a:pathLst>
                <a:path w="276" h="16">
                  <a:moveTo>
                    <a:pt x="275" y="16"/>
                  </a:moveTo>
                  <a:cubicBezTo>
                    <a:pt x="184" y="11"/>
                    <a:pt x="92" y="5"/>
                    <a:pt x="0" y="0"/>
                  </a:cubicBezTo>
                  <a:cubicBezTo>
                    <a:pt x="0" y="0"/>
                    <a:pt x="0" y="1"/>
                    <a:pt x="0" y="1"/>
                  </a:cubicBezTo>
                  <a:cubicBezTo>
                    <a:pt x="91" y="11"/>
                    <a:pt x="184" y="16"/>
                    <a:pt x="275" y="16"/>
                  </a:cubicBezTo>
                  <a:cubicBezTo>
                    <a:pt x="276" y="16"/>
                    <a:pt x="276" y="16"/>
                    <a:pt x="275"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3" name="Freeform 30">
              <a:extLst>
                <a:ext uri="{FF2B5EF4-FFF2-40B4-BE49-F238E27FC236}">
                  <a16:creationId xmlns:a16="http://schemas.microsoft.com/office/drawing/2014/main" xmlns="" id="{8C66B92D-1701-4D1C-A01C-DBC5FFBAE2F7}"/>
                </a:ext>
              </a:extLst>
            </p:cNvPr>
            <p:cNvSpPr/>
            <p:nvPr/>
          </p:nvSpPr>
          <p:spPr bwMode="auto">
            <a:xfrm>
              <a:off x="3557" y="570"/>
              <a:ext cx="699" cy="45"/>
            </a:xfrm>
            <a:custGeom>
              <a:avLst/>
              <a:gdLst>
                <a:gd name="T0" fmla="*/ 294 w 295"/>
                <a:gd name="T1" fmla="*/ 16 h 19"/>
                <a:gd name="T2" fmla="*/ 227 w 295"/>
                <a:gd name="T3" fmla="*/ 12 h 19"/>
                <a:gd name="T4" fmla="*/ 151 w 295"/>
                <a:gd name="T5" fmla="*/ 8 h 19"/>
                <a:gd name="T6" fmla="*/ 1 w 295"/>
                <a:gd name="T7" fmla="*/ 0 h 19"/>
                <a:gd name="T8" fmla="*/ 1 w 295"/>
                <a:gd name="T9" fmla="*/ 2 h 19"/>
                <a:gd name="T10" fmla="*/ 148 w 295"/>
                <a:gd name="T11" fmla="*/ 10 h 19"/>
                <a:gd name="T12" fmla="*/ 221 w 295"/>
                <a:gd name="T13" fmla="*/ 14 h 19"/>
                <a:gd name="T14" fmla="*/ 294 w 295"/>
                <a:gd name="T15" fmla="*/ 18 h 19"/>
                <a:gd name="T16" fmla="*/ 294 w 295"/>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9">
                  <a:moveTo>
                    <a:pt x="294" y="16"/>
                  </a:moveTo>
                  <a:cubicBezTo>
                    <a:pt x="272" y="13"/>
                    <a:pt x="249" y="13"/>
                    <a:pt x="227" y="12"/>
                  </a:cubicBezTo>
                  <a:cubicBezTo>
                    <a:pt x="202" y="11"/>
                    <a:pt x="176" y="9"/>
                    <a:pt x="151" y="8"/>
                  </a:cubicBezTo>
                  <a:cubicBezTo>
                    <a:pt x="101" y="5"/>
                    <a:pt x="51" y="2"/>
                    <a:pt x="1" y="0"/>
                  </a:cubicBezTo>
                  <a:cubicBezTo>
                    <a:pt x="0" y="0"/>
                    <a:pt x="0" y="2"/>
                    <a:pt x="1" y="2"/>
                  </a:cubicBezTo>
                  <a:cubicBezTo>
                    <a:pt x="50" y="6"/>
                    <a:pt x="99" y="8"/>
                    <a:pt x="148" y="10"/>
                  </a:cubicBezTo>
                  <a:cubicBezTo>
                    <a:pt x="172" y="12"/>
                    <a:pt x="196" y="13"/>
                    <a:pt x="221" y="14"/>
                  </a:cubicBezTo>
                  <a:cubicBezTo>
                    <a:pt x="245" y="16"/>
                    <a:pt x="270" y="19"/>
                    <a:pt x="294" y="18"/>
                  </a:cubicBezTo>
                  <a:cubicBezTo>
                    <a:pt x="295" y="18"/>
                    <a:pt x="295" y="16"/>
                    <a:pt x="294"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4" name="Freeform 31">
              <a:extLst>
                <a:ext uri="{FF2B5EF4-FFF2-40B4-BE49-F238E27FC236}">
                  <a16:creationId xmlns:a16="http://schemas.microsoft.com/office/drawing/2014/main" xmlns="" id="{DE39E396-F96F-45FA-B69E-0D795FAC13CD}"/>
                </a:ext>
              </a:extLst>
            </p:cNvPr>
            <p:cNvSpPr/>
            <p:nvPr/>
          </p:nvSpPr>
          <p:spPr bwMode="auto">
            <a:xfrm>
              <a:off x="3560" y="527"/>
              <a:ext cx="779" cy="48"/>
            </a:xfrm>
            <a:custGeom>
              <a:avLst/>
              <a:gdLst>
                <a:gd name="T0" fmla="*/ 328 w 329"/>
                <a:gd name="T1" fmla="*/ 18 h 20"/>
                <a:gd name="T2" fmla="*/ 170 w 329"/>
                <a:gd name="T3" fmla="*/ 11 h 20"/>
                <a:gd name="T4" fmla="*/ 1 w 329"/>
                <a:gd name="T5" fmla="*/ 0 h 20"/>
                <a:gd name="T6" fmla="*/ 1 w 329"/>
                <a:gd name="T7" fmla="*/ 1 h 20"/>
                <a:gd name="T8" fmla="*/ 164 w 329"/>
                <a:gd name="T9" fmla="*/ 13 h 20"/>
                <a:gd name="T10" fmla="*/ 327 w 329"/>
                <a:gd name="T11" fmla="*/ 20 h 20"/>
                <a:gd name="T12" fmla="*/ 328 w 32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329" h="20">
                  <a:moveTo>
                    <a:pt x="328" y="18"/>
                  </a:moveTo>
                  <a:cubicBezTo>
                    <a:pt x="276" y="9"/>
                    <a:pt x="223" y="10"/>
                    <a:pt x="170" y="11"/>
                  </a:cubicBezTo>
                  <a:cubicBezTo>
                    <a:pt x="113" y="13"/>
                    <a:pt x="58" y="5"/>
                    <a:pt x="1" y="0"/>
                  </a:cubicBezTo>
                  <a:cubicBezTo>
                    <a:pt x="0" y="0"/>
                    <a:pt x="0" y="1"/>
                    <a:pt x="1" y="1"/>
                  </a:cubicBezTo>
                  <a:cubicBezTo>
                    <a:pt x="55" y="9"/>
                    <a:pt x="110" y="13"/>
                    <a:pt x="164" y="13"/>
                  </a:cubicBezTo>
                  <a:cubicBezTo>
                    <a:pt x="219" y="12"/>
                    <a:pt x="273" y="15"/>
                    <a:pt x="327" y="20"/>
                  </a:cubicBezTo>
                  <a:cubicBezTo>
                    <a:pt x="328" y="20"/>
                    <a:pt x="329" y="18"/>
                    <a:pt x="328" y="1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5" name="Freeform 32">
              <a:extLst>
                <a:ext uri="{FF2B5EF4-FFF2-40B4-BE49-F238E27FC236}">
                  <a16:creationId xmlns:a16="http://schemas.microsoft.com/office/drawing/2014/main" xmlns="" id="{B40983DD-67E3-49C6-8252-0C552CBCF19F}"/>
                </a:ext>
              </a:extLst>
            </p:cNvPr>
            <p:cNvSpPr/>
            <p:nvPr/>
          </p:nvSpPr>
          <p:spPr bwMode="auto">
            <a:xfrm>
              <a:off x="4368" y="570"/>
              <a:ext cx="194" cy="14"/>
            </a:xfrm>
            <a:custGeom>
              <a:avLst/>
              <a:gdLst>
                <a:gd name="T0" fmla="*/ 81 w 82"/>
                <a:gd name="T1" fmla="*/ 1 h 6"/>
                <a:gd name="T2" fmla="*/ 1 w 82"/>
                <a:gd name="T3" fmla="*/ 0 h 6"/>
                <a:gd name="T4" fmla="*/ 1 w 82"/>
                <a:gd name="T5" fmla="*/ 1 h 6"/>
                <a:gd name="T6" fmla="*/ 81 w 82"/>
                <a:gd name="T7" fmla="*/ 2 h 6"/>
                <a:gd name="T8" fmla="*/ 81 w 82"/>
                <a:gd name="T9" fmla="*/ 1 h 6"/>
              </a:gdLst>
              <a:ahLst/>
              <a:cxnLst>
                <a:cxn ang="0">
                  <a:pos x="T0" y="T1"/>
                </a:cxn>
                <a:cxn ang="0">
                  <a:pos x="T2" y="T3"/>
                </a:cxn>
                <a:cxn ang="0">
                  <a:pos x="T4" y="T5"/>
                </a:cxn>
                <a:cxn ang="0">
                  <a:pos x="T6" y="T7"/>
                </a:cxn>
                <a:cxn ang="0">
                  <a:pos x="T8" y="T9"/>
                </a:cxn>
              </a:cxnLst>
              <a:rect l="0" t="0" r="r" b="b"/>
              <a:pathLst>
                <a:path w="82" h="6">
                  <a:moveTo>
                    <a:pt x="81" y="1"/>
                  </a:moveTo>
                  <a:cubicBezTo>
                    <a:pt x="54" y="2"/>
                    <a:pt x="28" y="3"/>
                    <a:pt x="1" y="0"/>
                  </a:cubicBezTo>
                  <a:cubicBezTo>
                    <a:pt x="0" y="0"/>
                    <a:pt x="0" y="1"/>
                    <a:pt x="1" y="1"/>
                  </a:cubicBezTo>
                  <a:cubicBezTo>
                    <a:pt x="28" y="6"/>
                    <a:pt x="54" y="5"/>
                    <a:pt x="81" y="2"/>
                  </a:cubicBezTo>
                  <a:cubicBezTo>
                    <a:pt x="81" y="2"/>
                    <a:pt x="82" y="1"/>
                    <a:pt x="81"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6" name="Freeform 33">
              <a:extLst>
                <a:ext uri="{FF2B5EF4-FFF2-40B4-BE49-F238E27FC236}">
                  <a16:creationId xmlns:a16="http://schemas.microsoft.com/office/drawing/2014/main" xmlns="" id="{9ABF5F13-A7FF-447C-AB1A-27F108834193}"/>
                </a:ext>
              </a:extLst>
            </p:cNvPr>
            <p:cNvSpPr/>
            <p:nvPr/>
          </p:nvSpPr>
          <p:spPr bwMode="auto">
            <a:xfrm>
              <a:off x="3865" y="523"/>
              <a:ext cx="555" cy="23"/>
            </a:xfrm>
            <a:custGeom>
              <a:avLst/>
              <a:gdLst>
                <a:gd name="T0" fmla="*/ 234 w 234"/>
                <a:gd name="T1" fmla="*/ 9 h 10"/>
                <a:gd name="T2" fmla="*/ 1 w 234"/>
                <a:gd name="T3" fmla="*/ 0 h 10"/>
                <a:gd name="T4" fmla="*/ 1 w 234"/>
                <a:gd name="T5" fmla="*/ 1 h 10"/>
                <a:gd name="T6" fmla="*/ 234 w 234"/>
                <a:gd name="T7" fmla="*/ 10 h 10"/>
                <a:gd name="T8" fmla="*/ 234 w 234"/>
                <a:gd name="T9" fmla="*/ 9 h 10"/>
              </a:gdLst>
              <a:ahLst/>
              <a:cxnLst>
                <a:cxn ang="0">
                  <a:pos x="T0" y="T1"/>
                </a:cxn>
                <a:cxn ang="0">
                  <a:pos x="T2" y="T3"/>
                </a:cxn>
                <a:cxn ang="0">
                  <a:pos x="T4" y="T5"/>
                </a:cxn>
                <a:cxn ang="0">
                  <a:pos x="T6" y="T7"/>
                </a:cxn>
                <a:cxn ang="0">
                  <a:pos x="T8" y="T9"/>
                </a:cxn>
              </a:cxnLst>
              <a:rect l="0" t="0" r="r" b="b"/>
              <a:pathLst>
                <a:path w="234" h="10">
                  <a:moveTo>
                    <a:pt x="234" y="9"/>
                  </a:moveTo>
                  <a:cubicBezTo>
                    <a:pt x="157" y="3"/>
                    <a:pt x="78" y="0"/>
                    <a:pt x="1" y="0"/>
                  </a:cubicBezTo>
                  <a:cubicBezTo>
                    <a:pt x="0" y="0"/>
                    <a:pt x="0" y="1"/>
                    <a:pt x="1" y="1"/>
                  </a:cubicBezTo>
                  <a:cubicBezTo>
                    <a:pt x="78" y="6"/>
                    <a:pt x="157" y="10"/>
                    <a:pt x="234" y="10"/>
                  </a:cubicBezTo>
                  <a:cubicBezTo>
                    <a:pt x="234" y="10"/>
                    <a:pt x="234" y="9"/>
                    <a:pt x="234" y="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7" name="Freeform 34">
              <a:extLst>
                <a:ext uri="{FF2B5EF4-FFF2-40B4-BE49-F238E27FC236}">
                  <a16:creationId xmlns:a16="http://schemas.microsoft.com/office/drawing/2014/main" xmlns="" id="{AF649CB5-4F4D-43A5-B90A-1635E9DC1045}"/>
                </a:ext>
              </a:extLst>
            </p:cNvPr>
            <p:cNvSpPr/>
            <p:nvPr/>
          </p:nvSpPr>
          <p:spPr bwMode="auto">
            <a:xfrm>
              <a:off x="4439" y="546"/>
              <a:ext cx="7" cy="5"/>
            </a:xfrm>
            <a:custGeom>
              <a:avLst/>
              <a:gdLst>
                <a:gd name="T0" fmla="*/ 3 w 3"/>
                <a:gd name="T1" fmla="*/ 1 h 2"/>
                <a:gd name="T2" fmla="*/ 0 w 3"/>
                <a:gd name="T3" fmla="*/ 0 h 2"/>
                <a:gd name="T4" fmla="*/ 0 w 3"/>
                <a:gd name="T5" fmla="*/ 0 h 2"/>
                <a:gd name="T6" fmla="*/ 3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1"/>
                    <a:pt x="1" y="1"/>
                    <a:pt x="0" y="0"/>
                  </a:cubicBezTo>
                  <a:cubicBezTo>
                    <a:pt x="0" y="0"/>
                    <a:pt x="0" y="0"/>
                    <a:pt x="0" y="0"/>
                  </a:cubicBezTo>
                  <a:cubicBezTo>
                    <a:pt x="1" y="1"/>
                    <a:pt x="2" y="1"/>
                    <a:pt x="3" y="2"/>
                  </a:cubicBezTo>
                  <a:cubicBezTo>
                    <a:pt x="3" y="2"/>
                    <a:pt x="3" y="1"/>
                    <a:pt x="3"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8" name="Freeform 35">
              <a:extLst>
                <a:ext uri="{FF2B5EF4-FFF2-40B4-BE49-F238E27FC236}">
                  <a16:creationId xmlns:a16="http://schemas.microsoft.com/office/drawing/2014/main" xmlns="" id="{784E5C6C-2B4C-4910-B024-E19B3F6F3463}"/>
                </a:ext>
              </a:extLst>
            </p:cNvPr>
            <p:cNvSpPr/>
            <p:nvPr/>
          </p:nvSpPr>
          <p:spPr bwMode="auto">
            <a:xfrm>
              <a:off x="3567" y="385"/>
              <a:ext cx="232" cy="24"/>
            </a:xfrm>
            <a:custGeom>
              <a:avLst/>
              <a:gdLst>
                <a:gd name="T0" fmla="*/ 97 w 98"/>
                <a:gd name="T1" fmla="*/ 9 h 10"/>
                <a:gd name="T2" fmla="*/ 0 w 98"/>
                <a:gd name="T3" fmla="*/ 0 h 10"/>
                <a:gd name="T4" fmla="*/ 0 w 98"/>
                <a:gd name="T5" fmla="*/ 1 h 10"/>
                <a:gd name="T6" fmla="*/ 97 w 98"/>
                <a:gd name="T7" fmla="*/ 10 h 10"/>
                <a:gd name="T8" fmla="*/ 97 w 98"/>
                <a:gd name="T9" fmla="*/ 9 h 10"/>
              </a:gdLst>
              <a:ahLst/>
              <a:cxnLst>
                <a:cxn ang="0">
                  <a:pos x="T0" y="T1"/>
                </a:cxn>
                <a:cxn ang="0">
                  <a:pos x="T2" y="T3"/>
                </a:cxn>
                <a:cxn ang="0">
                  <a:pos x="T4" y="T5"/>
                </a:cxn>
                <a:cxn ang="0">
                  <a:pos x="T6" y="T7"/>
                </a:cxn>
                <a:cxn ang="0">
                  <a:pos x="T8" y="T9"/>
                </a:cxn>
              </a:cxnLst>
              <a:rect l="0" t="0" r="r" b="b"/>
              <a:pathLst>
                <a:path w="98" h="10">
                  <a:moveTo>
                    <a:pt x="97" y="9"/>
                  </a:moveTo>
                  <a:cubicBezTo>
                    <a:pt x="65" y="4"/>
                    <a:pt x="33" y="1"/>
                    <a:pt x="0" y="0"/>
                  </a:cubicBezTo>
                  <a:cubicBezTo>
                    <a:pt x="0" y="0"/>
                    <a:pt x="0" y="1"/>
                    <a:pt x="0" y="1"/>
                  </a:cubicBezTo>
                  <a:cubicBezTo>
                    <a:pt x="33" y="3"/>
                    <a:pt x="65" y="6"/>
                    <a:pt x="97" y="10"/>
                  </a:cubicBezTo>
                  <a:cubicBezTo>
                    <a:pt x="98" y="10"/>
                    <a:pt x="98" y="9"/>
                    <a:pt x="97" y="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9" name="Freeform 36">
              <a:extLst>
                <a:ext uri="{FF2B5EF4-FFF2-40B4-BE49-F238E27FC236}">
                  <a16:creationId xmlns:a16="http://schemas.microsoft.com/office/drawing/2014/main" xmlns="" id="{7044FEEE-FDE2-493B-868D-C6A1BD36D281}"/>
                </a:ext>
              </a:extLst>
            </p:cNvPr>
            <p:cNvSpPr/>
            <p:nvPr/>
          </p:nvSpPr>
          <p:spPr bwMode="auto">
            <a:xfrm>
              <a:off x="3827" y="409"/>
              <a:ext cx="747" cy="49"/>
            </a:xfrm>
            <a:custGeom>
              <a:avLst/>
              <a:gdLst>
                <a:gd name="T0" fmla="*/ 315 w 315"/>
                <a:gd name="T1" fmla="*/ 20 h 21"/>
                <a:gd name="T2" fmla="*/ 160 w 315"/>
                <a:gd name="T3" fmla="*/ 7 h 21"/>
                <a:gd name="T4" fmla="*/ 0 w 315"/>
                <a:gd name="T5" fmla="*/ 0 h 21"/>
                <a:gd name="T6" fmla="*/ 0 w 315"/>
                <a:gd name="T7" fmla="*/ 0 h 21"/>
                <a:gd name="T8" fmla="*/ 157 w 315"/>
                <a:gd name="T9" fmla="*/ 9 h 21"/>
                <a:gd name="T10" fmla="*/ 315 w 315"/>
                <a:gd name="T11" fmla="*/ 21 h 21"/>
                <a:gd name="T12" fmla="*/ 315 w 315"/>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315" h="21">
                  <a:moveTo>
                    <a:pt x="315" y="20"/>
                  </a:moveTo>
                  <a:cubicBezTo>
                    <a:pt x="265" y="11"/>
                    <a:pt x="211" y="10"/>
                    <a:pt x="160" y="7"/>
                  </a:cubicBezTo>
                  <a:cubicBezTo>
                    <a:pt x="107" y="3"/>
                    <a:pt x="53" y="1"/>
                    <a:pt x="0" y="0"/>
                  </a:cubicBezTo>
                  <a:cubicBezTo>
                    <a:pt x="0" y="0"/>
                    <a:pt x="0" y="0"/>
                    <a:pt x="0" y="0"/>
                  </a:cubicBezTo>
                  <a:cubicBezTo>
                    <a:pt x="52" y="3"/>
                    <a:pt x="105" y="6"/>
                    <a:pt x="157" y="9"/>
                  </a:cubicBezTo>
                  <a:cubicBezTo>
                    <a:pt x="210" y="12"/>
                    <a:pt x="262" y="21"/>
                    <a:pt x="315" y="21"/>
                  </a:cubicBezTo>
                  <a:cubicBezTo>
                    <a:pt x="315" y="21"/>
                    <a:pt x="315" y="21"/>
                    <a:pt x="315" y="2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grpSp>
      <p:grpSp>
        <p:nvGrpSpPr>
          <p:cNvPr id="222" name="组合 221">
            <a:extLst>
              <a:ext uri="{FF2B5EF4-FFF2-40B4-BE49-F238E27FC236}">
                <a16:creationId xmlns:a16="http://schemas.microsoft.com/office/drawing/2014/main" xmlns="" id="{6F4591DC-195E-4A2D-9E5E-B902F12C1569}"/>
              </a:ext>
            </a:extLst>
          </p:cNvPr>
          <p:cNvGrpSpPr/>
          <p:nvPr userDrawn="1"/>
        </p:nvGrpSpPr>
        <p:grpSpPr>
          <a:xfrm>
            <a:off x="2155711" y="2174882"/>
            <a:ext cx="2711956" cy="1015663"/>
            <a:chOff x="2038942" y="2694194"/>
            <a:chExt cx="2711956" cy="1015663"/>
          </a:xfrm>
        </p:grpSpPr>
        <p:sp>
          <p:nvSpPr>
            <p:cNvPr id="223" name="文本框 222">
              <a:extLst>
                <a:ext uri="{FF2B5EF4-FFF2-40B4-BE49-F238E27FC236}">
                  <a16:creationId xmlns:a16="http://schemas.microsoft.com/office/drawing/2014/main" xmlns="" id="{7EFF0C8A-A313-46AA-B759-50D0D94401DE}"/>
                </a:ext>
              </a:extLst>
            </p:cNvPr>
            <p:cNvSpPr txBox="1"/>
            <p:nvPr/>
          </p:nvSpPr>
          <p:spPr>
            <a:xfrm>
              <a:off x="2674458" y="2723985"/>
              <a:ext cx="1540571" cy="523220"/>
            </a:xfrm>
            <a:prstGeom prst="rect">
              <a:avLst/>
            </a:prstGeom>
            <a:noFill/>
            <a:ln>
              <a:noFill/>
            </a:ln>
          </p:spPr>
          <p:txBody>
            <a:bodyPr wrap="square" rtlCol="0">
              <a:spAutoFit/>
            </a:bodyPr>
            <a:lstStyle/>
            <a:p>
              <a:pPr defTabSz="914377">
                <a:defRPr/>
              </a:pPr>
              <a:r>
                <a:rPr lang="zh-CN" altLang="en-US" sz="2800" b="1" dirty="0">
                  <a:solidFill>
                    <a:srgbClr val="FF8500"/>
                  </a:solidFill>
                  <a:latin typeface="微软雅黑" panose="020B0503020204020204" pitchFamily="34" charset="-122"/>
                  <a:ea typeface="微软雅黑" panose="020B0503020204020204" pitchFamily="34" charset="-122"/>
                </a:rPr>
                <a:t>目录</a:t>
              </a:r>
            </a:p>
          </p:txBody>
        </p:sp>
        <p:sp>
          <p:nvSpPr>
            <p:cNvPr id="224" name="文本框 223">
              <a:extLst>
                <a:ext uri="{FF2B5EF4-FFF2-40B4-BE49-F238E27FC236}">
                  <a16:creationId xmlns:a16="http://schemas.microsoft.com/office/drawing/2014/main" xmlns="" id="{96F45EDC-731B-497F-8263-D9C670DDDADA}"/>
                </a:ext>
              </a:extLst>
            </p:cNvPr>
            <p:cNvSpPr txBox="1"/>
            <p:nvPr/>
          </p:nvSpPr>
          <p:spPr>
            <a:xfrm>
              <a:off x="2634390" y="3031334"/>
              <a:ext cx="2116508" cy="584775"/>
            </a:xfrm>
            <a:prstGeom prst="rect">
              <a:avLst/>
            </a:prstGeom>
            <a:noFill/>
            <a:ln>
              <a:noFill/>
            </a:ln>
          </p:spPr>
          <p:txBody>
            <a:bodyPr wrap="square" rtlCol="0">
              <a:spAutoFit/>
            </a:bodyPr>
            <a:lstStyle/>
            <a:p>
              <a:pPr defTabSz="914377">
                <a:defRPr/>
              </a:pPr>
              <a:r>
                <a:rPr lang="en-US" altLang="zh-CN" sz="3200" dirty="0" err="1">
                  <a:solidFill>
                    <a:srgbClr val="FF8500"/>
                  </a:solidFill>
                  <a:latin typeface="微软雅黑" panose="020B0503020204020204" pitchFamily="34" charset="-122"/>
                  <a:ea typeface="微软雅黑" panose="020B0503020204020204" pitchFamily="34" charset="-122"/>
                </a:rPr>
                <a:t>ontents</a:t>
              </a:r>
              <a:endParaRPr lang="zh-CN" altLang="en-US" sz="3200" dirty="0">
                <a:solidFill>
                  <a:srgbClr val="FF8500"/>
                </a:solidFill>
                <a:latin typeface="微软雅黑" panose="020B0503020204020204" pitchFamily="34" charset="-122"/>
                <a:ea typeface="微软雅黑" panose="020B0503020204020204" pitchFamily="34" charset="-122"/>
              </a:endParaRPr>
            </a:p>
          </p:txBody>
        </p:sp>
        <p:sp>
          <p:nvSpPr>
            <p:cNvPr id="225" name="矩形 224">
              <a:extLst>
                <a:ext uri="{FF2B5EF4-FFF2-40B4-BE49-F238E27FC236}">
                  <a16:creationId xmlns:a16="http://schemas.microsoft.com/office/drawing/2014/main" xmlns="" id="{3AD05B56-333B-4E3D-AA0F-FE4CC8874B82}"/>
                </a:ext>
              </a:extLst>
            </p:cNvPr>
            <p:cNvSpPr/>
            <p:nvPr/>
          </p:nvSpPr>
          <p:spPr>
            <a:xfrm>
              <a:off x="2038942" y="2694194"/>
              <a:ext cx="699230" cy="1015663"/>
            </a:xfrm>
            <a:prstGeom prst="rect">
              <a:avLst/>
            </a:prstGeom>
            <a:ln>
              <a:noFill/>
            </a:ln>
          </p:spPr>
          <p:txBody>
            <a:bodyPr wrap="none">
              <a:spAutoFit/>
            </a:bodyPr>
            <a:lstStyle/>
            <a:p>
              <a:pPr defTabSz="914377">
                <a:defRPr/>
              </a:pPr>
              <a:r>
                <a:rPr lang="en-US" altLang="zh-CN" sz="6000" dirty="0">
                  <a:solidFill>
                    <a:srgbClr val="FF8500"/>
                  </a:solidFill>
                  <a:latin typeface="微软雅黑" panose="020B0503020204020204" pitchFamily="34" charset="-122"/>
                  <a:ea typeface="微软雅黑" panose="020B0503020204020204" pitchFamily="34" charset="-122"/>
                </a:rPr>
                <a:t>C</a:t>
              </a:r>
              <a:endParaRPr lang="zh-CN" altLang="en-US" sz="6000" dirty="0">
                <a:solidFill>
                  <a:srgbClr val="FF8500"/>
                </a:solidFill>
                <a:latin typeface="等线" panose="020F0502020204030204"/>
                <a:ea typeface="等线" panose="02010600030101010101" pitchFamily="2" charset="-122"/>
              </a:endParaRPr>
            </a:p>
          </p:txBody>
        </p:sp>
      </p:grpSp>
      <p:sp>
        <p:nvSpPr>
          <p:cNvPr id="230" name="矩形 229"/>
          <p:cNvSpPr/>
          <p:nvPr userDrawn="1"/>
        </p:nvSpPr>
        <p:spPr>
          <a:xfrm>
            <a:off x="-39957" y="-2195"/>
            <a:ext cx="284205" cy="6858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93718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0" name="Group 4">
            <a:extLst>
              <a:ext uri="{FF2B5EF4-FFF2-40B4-BE49-F238E27FC236}">
                <a16:creationId xmlns:a16="http://schemas.microsoft.com/office/drawing/2014/main" xmlns="" id="{1AEC7F16-F739-408B-BC16-EB74BC97DF45}"/>
              </a:ext>
            </a:extLst>
          </p:cNvPr>
          <p:cNvGrpSpPr>
            <a:grpSpLocks noChangeAspect="1"/>
          </p:cNvGrpSpPr>
          <p:nvPr userDrawn="1"/>
        </p:nvGrpSpPr>
        <p:grpSpPr bwMode="auto">
          <a:xfrm>
            <a:off x="2290702" y="3510097"/>
            <a:ext cx="2109303" cy="1534132"/>
            <a:chOff x="3320" y="188"/>
            <a:chExt cx="2072" cy="1507"/>
          </a:xfrm>
          <a:solidFill>
            <a:srgbClr val="004C9D"/>
          </a:solidFill>
        </p:grpSpPr>
        <p:sp>
          <p:nvSpPr>
            <p:cNvPr id="12" name="Freeform 5">
              <a:extLst>
                <a:ext uri="{FF2B5EF4-FFF2-40B4-BE49-F238E27FC236}">
                  <a16:creationId xmlns:a16="http://schemas.microsoft.com/office/drawing/2014/main" xmlns="" id="{E02E936F-C9D1-48E6-9603-AC46B7E7D79E}"/>
                </a:ext>
              </a:extLst>
            </p:cNvPr>
            <p:cNvSpPr>
              <a:spLocks noEditPoints="1"/>
            </p:cNvSpPr>
            <p:nvPr/>
          </p:nvSpPr>
          <p:spPr bwMode="auto">
            <a:xfrm>
              <a:off x="3320" y="188"/>
              <a:ext cx="2072" cy="1507"/>
            </a:xfrm>
            <a:custGeom>
              <a:avLst/>
              <a:gdLst>
                <a:gd name="T0" fmla="*/ 741 w 874"/>
                <a:gd name="T1" fmla="*/ 210 h 635"/>
                <a:gd name="T2" fmla="*/ 616 w 874"/>
                <a:gd name="T3" fmla="*/ 23 h 635"/>
                <a:gd name="T4" fmla="*/ 70 w 874"/>
                <a:gd name="T5" fmla="*/ 141 h 635"/>
                <a:gd name="T6" fmla="*/ 176 w 874"/>
                <a:gd name="T7" fmla="*/ 218 h 635"/>
                <a:gd name="T8" fmla="*/ 158 w 874"/>
                <a:gd name="T9" fmla="*/ 280 h 635"/>
                <a:gd name="T10" fmla="*/ 664 w 874"/>
                <a:gd name="T11" fmla="*/ 333 h 635"/>
                <a:gd name="T12" fmla="*/ 159 w 874"/>
                <a:gd name="T13" fmla="*/ 319 h 635"/>
                <a:gd name="T14" fmla="*/ 119 w 874"/>
                <a:gd name="T15" fmla="*/ 266 h 635"/>
                <a:gd name="T16" fmla="*/ 577 w 874"/>
                <a:gd name="T17" fmla="*/ 594 h 635"/>
                <a:gd name="T18" fmla="*/ 871 w 874"/>
                <a:gd name="T19" fmla="*/ 350 h 635"/>
                <a:gd name="T20" fmla="*/ 736 w 874"/>
                <a:gd name="T21" fmla="*/ 213 h 635"/>
                <a:gd name="T22" fmla="*/ 91 w 874"/>
                <a:gd name="T23" fmla="*/ 193 h 635"/>
                <a:gd name="T24" fmla="*/ 229 w 874"/>
                <a:gd name="T25" fmla="*/ 71 h 635"/>
                <a:gd name="T26" fmla="*/ 529 w 874"/>
                <a:gd name="T27" fmla="*/ 199 h 635"/>
                <a:gd name="T28" fmla="*/ 533 w 874"/>
                <a:gd name="T29" fmla="*/ 121 h 635"/>
                <a:gd name="T30" fmla="*/ 595 w 874"/>
                <a:gd name="T31" fmla="*/ 92 h 635"/>
                <a:gd name="T32" fmla="*/ 603 w 874"/>
                <a:gd name="T33" fmla="*/ 132 h 635"/>
                <a:gd name="T34" fmla="*/ 527 w 874"/>
                <a:gd name="T35" fmla="*/ 126 h 635"/>
                <a:gd name="T36" fmla="*/ 525 w 874"/>
                <a:gd name="T37" fmla="*/ 180 h 635"/>
                <a:gd name="T38" fmla="*/ 99 w 874"/>
                <a:gd name="T39" fmla="*/ 181 h 635"/>
                <a:gd name="T40" fmla="*/ 101 w 874"/>
                <a:gd name="T41" fmla="*/ 128 h 635"/>
                <a:gd name="T42" fmla="*/ 103 w 874"/>
                <a:gd name="T43" fmla="*/ 74 h 635"/>
                <a:gd name="T44" fmla="*/ 91 w 874"/>
                <a:gd name="T45" fmla="*/ 82 h 635"/>
                <a:gd name="T46" fmla="*/ 183 w 874"/>
                <a:gd name="T47" fmla="*/ 326 h 635"/>
                <a:gd name="T48" fmla="*/ 168 w 874"/>
                <a:gd name="T49" fmla="*/ 315 h 635"/>
                <a:gd name="T50" fmla="*/ 162 w 874"/>
                <a:gd name="T51" fmla="*/ 285 h 635"/>
                <a:gd name="T52" fmla="*/ 161 w 874"/>
                <a:gd name="T53" fmla="*/ 273 h 635"/>
                <a:gd name="T54" fmla="*/ 472 w 874"/>
                <a:gd name="T55" fmla="*/ 218 h 635"/>
                <a:gd name="T56" fmla="*/ 721 w 874"/>
                <a:gd name="T57" fmla="*/ 304 h 635"/>
                <a:gd name="T58" fmla="*/ 514 w 874"/>
                <a:gd name="T59" fmla="*/ 400 h 635"/>
                <a:gd name="T60" fmla="*/ 685 w 874"/>
                <a:gd name="T61" fmla="*/ 337 h 635"/>
                <a:gd name="T62" fmla="*/ 512 w 874"/>
                <a:gd name="T63" fmla="*/ 442 h 635"/>
                <a:gd name="T64" fmla="*/ 545 w 874"/>
                <a:gd name="T65" fmla="*/ 338 h 635"/>
                <a:gd name="T66" fmla="*/ 508 w 874"/>
                <a:gd name="T67" fmla="*/ 349 h 635"/>
                <a:gd name="T68" fmla="*/ 187 w 874"/>
                <a:gd name="T69" fmla="*/ 345 h 635"/>
                <a:gd name="T70" fmla="*/ 506 w 874"/>
                <a:gd name="T71" fmla="*/ 395 h 635"/>
                <a:gd name="T72" fmla="*/ 184 w 874"/>
                <a:gd name="T73" fmla="*/ 447 h 635"/>
                <a:gd name="T74" fmla="*/ 491 w 874"/>
                <a:gd name="T75" fmla="*/ 439 h 635"/>
                <a:gd name="T76" fmla="*/ 123 w 874"/>
                <a:gd name="T77" fmla="*/ 327 h 635"/>
                <a:gd name="T78" fmla="*/ 61 w 874"/>
                <a:gd name="T79" fmla="*/ 398 h 635"/>
                <a:gd name="T80" fmla="*/ 46 w 874"/>
                <a:gd name="T81" fmla="*/ 305 h 635"/>
                <a:gd name="T82" fmla="*/ 285 w 874"/>
                <a:gd name="T83" fmla="*/ 460 h 635"/>
                <a:gd name="T84" fmla="*/ 516 w 874"/>
                <a:gd name="T85" fmla="*/ 496 h 635"/>
                <a:gd name="T86" fmla="*/ 35 w 874"/>
                <a:gd name="T87" fmla="*/ 334 h 635"/>
                <a:gd name="T88" fmla="*/ 242 w 874"/>
                <a:gd name="T89" fmla="*/ 573 h 635"/>
                <a:gd name="T90" fmla="*/ 27 w 874"/>
                <a:gd name="T91" fmla="*/ 399 h 635"/>
                <a:gd name="T92" fmla="*/ 450 w 874"/>
                <a:gd name="T93" fmla="*/ 621 h 635"/>
                <a:gd name="T94" fmla="*/ 23 w 874"/>
                <a:gd name="T95" fmla="*/ 503 h 635"/>
                <a:gd name="T96" fmla="*/ 709 w 874"/>
                <a:gd name="T97" fmla="*/ 504 h 635"/>
                <a:gd name="T98" fmla="*/ 554 w 874"/>
                <a:gd name="T99" fmla="*/ 576 h 635"/>
                <a:gd name="T100" fmla="*/ 578 w 874"/>
                <a:gd name="T101" fmla="*/ 538 h 635"/>
                <a:gd name="T102" fmla="*/ 458 w 874"/>
                <a:gd name="T103" fmla="*/ 562 h 635"/>
                <a:gd name="T104" fmla="*/ 652 w 874"/>
                <a:gd name="T105" fmla="*/ 459 h 635"/>
                <a:gd name="T106" fmla="*/ 453 w 874"/>
                <a:gd name="T107" fmla="*/ 546 h 635"/>
                <a:gd name="T108" fmla="*/ 449 w 874"/>
                <a:gd name="T109" fmla="*/ 577 h 635"/>
                <a:gd name="T110" fmla="*/ 448 w 874"/>
                <a:gd name="T111" fmla="*/ 596 h 635"/>
                <a:gd name="T112" fmla="*/ 26 w 874"/>
                <a:gd name="T113" fmla="*/ 504 h 635"/>
                <a:gd name="T114" fmla="*/ 275 w 874"/>
                <a:gd name="T115" fmla="*/ 469 h 635"/>
                <a:gd name="T116" fmla="*/ 681 w 874"/>
                <a:gd name="T117" fmla="*/ 437 h 635"/>
                <a:gd name="T118" fmla="*/ 728 w 874"/>
                <a:gd name="T119" fmla="*/ 333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4" h="635">
                  <a:moveTo>
                    <a:pt x="871" y="350"/>
                  </a:moveTo>
                  <a:cubicBezTo>
                    <a:pt x="871" y="350"/>
                    <a:pt x="871" y="349"/>
                    <a:pt x="871" y="349"/>
                  </a:cubicBezTo>
                  <a:cubicBezTo>
                    <a:pt x="856" y="336"/>
                    <a:pt x="832" y="335"/>
                    <a:pt x="812" y="332"/>
                  </a:cubicBezTo>
                  <a:cubicBezTo>
                    <a:pt x="790" y="328"/>
                    <a:pt x="764" y="321"/>
                    <a:pt x="740" y="321"/>
                  </a:cubicBezTo>
                  <a:cubicBezTo>
                    <a:pt x="742" y="315"/>
                    <a:pt x="738" y="308"/>
                    <a:pt x="731" y="309"/>
                  </a:cubicBezTo>
                  <a:cubicBezTo>
                    <a:pt x="731" y="308"/>
                    <a:pt x="729" y="307"/>
                    <a:pt x="728" y="308"/>
                  </a:cubicBezTo>
                  <a:cubicBezTo>
                    <a:pt x="727" y="308"/>
                    <a:pt x="726" y="309"/>
                    <a:pt x="726" y="309"/>
                  </a:cubicBezTo>
                  <a:cubicBezTo>
                    <a:pt x="726" y="309"/>
                    <a:pt x="726" y="308"/>
                    <a:pt x="726" y="308"/>
                  </a:cubicBezTo>
                  <a:cubicBezTo>
                    <a:pt x="713" y="279"/>
                    <a:pt x="711" y="247"/>
                    <a:pt x="723" y="217"/>
                  </a:cubicBezTo>
                  <a:cubicBezTo>
                    <a:pt x="727" y="217"/>
                    <a:pt x="730" y="217"/>
                    <a:pt x="733" y="216"/>
                  </a:cubicBezTo>
                  <a:cubicBezTo>
                    <a:pt x="734" y="217"/>
                    <a:pt x="734" y="218"/>
                    <a:pt x="735" y="217"/>
                  </a:cubicBezTo>
                  <a:cubicBezTo>
                    <a:pt x="739" y="216"/>
                    <a:pt x="741" y="214"/>
                    <a:pt x="741" y="210"/>
                  </a:cubicBezTo>
                  <a:cubicBezTo>
                    <a:pt x="741" y="209"/>
                    <a:pt x="741" y="206"/>
                    <a:pt x="739" y="204"/>
                  </a:cubicBezTo>
                  <a:cubicBezTo>
                    <a:pt x="739" y="204"/>
                    <a:pt x="740" y="204"/>
                    <a:pt x="740" y="204"/>
                  </a:cubicBezTo>
                  <a:cubicBezTo>
                    <a:pt x="742" y="205"/>
                    <a:pt x="744" y="201"/>
                    <a:pt x="741" y="200"/>
                  </a:cubicBezTo>
                  <a:cubicBezTo>
                    <a:pt x="695" y="181"/>
                    <a:pt x="651" y="158"/>
                    <a:pt x="609" y="132"/>
                  </a:cubicBezTo>
                  <a:cubicBezTo>
                    <a:pt x="614" y="125"/>
                    <a:pt x="619" y="118"/>
                    <a:pt x="623" y="110"/>
                  </a:cubicBezTo>
                  <a:cubicBezTo>
                    <a:pt x="623" y="109"/>
                    <a:pt x="623" y="108"/>
                    <a:pt x="622" y="108"/>
                  </a:cubicBezTo>
                  <a:cubicBezTo>
                    <a:pt x="616" y="108"/>
                    <a:pt x="612" y="108"/>
                    <a:pt x="606" y="109"/>
                  </a:cubicBezTo>
                  <a:cubicBezTo>
                    <a:pt x="606" y="109"/>
                    <a:pt x="606" y="109"/>
                    <a:pt x="606" y="109"/>
                  </a:cubicBezTo>
                  <a:cubicBezTo>
                    <a:pt x="601" y="99"/>
                    <a:pt x="598" y="90"/>
                    <a:pt x="596" y="79"/>
                  </a:cubicBezTo>
                  <a:cubicBezTo>
                    <a:pt x="595" y="68"/>
                    <a:pt x="592" y="53"/>
                    <a:pt x="600" y="45"/>
                  </a:cubicBezTo>
                  <a:cubicBezTo>
                    <a:pt x="601" y="43"/>
                    <a:pt x="600" y="41"/>
                    <a:pt x="599" y="41"/>
                  </a:cubicBezTo>
                  <a:cubicBezTo>
                    <a:pt x="605" y="35"/>
                    <a:pt x="610" y="29"/>
                    <a:pt x="616" y="23"/>
                  </a:cubicBezTo>
                  <a:cubicBezTo>
                    <a:pt x="617" y="22"/>
                    <a:pt x="616" y="20"/>
                    <a:pt x="615" y="20"/>
                  </a:cubicBezTo>
                  <a:cubicBezTo>
                    <a:pt x="615" y="20"/>
                    <a:pt x="614" y="20"/>
                    <a:pt x="614" y="20"/>
                  </a:cubicBezTo>
                  <a:cubicBezTo>
                    <a:pt x="586" y="12"/>
                    <a:pt x="556" y="11"/>
                    <a:pt x="527" y="10"/>
                  </a:cubicBezTo>
                  <a:cubicBezTo>
                    <a:pt x="497" y="9"/>
                    <a:pt x="466" y="8"/>
                    <a:pt x="436" y="7"/>
                  </a:cubicBezTo>
                  <a:cubicBezTo>
                    <a:pt x="405" y="6"/>
                    <a:pt x="374" y="5"/>
                    <a:pt x="343" y="4"/>
                  </a:cubicBezTo>
                  <a:cubicBezTo>
                    <a:pt x="311" y="3"/>
                    <a:pt x="279" y="0"/>
                    <a:pt x="247" y="2"/>
                  </a:cubicBezTo>
                  <a:cubicBezTo>
                    <a:pt x="246" y="2"/>
                    <a:pt x="246" y="2"/>
                    <a:pt x="246" y="3"/>
                  </a:cubicBezTo>
                  <a:cubicBezTo>
                    <a:pt x="215" y="9"/>
                    <a:pt x="184" y="23"/>
                    <a:pt x="155" y="35"/>
                  </a:cubicBezTo>
                  <a:cubicBezTo>
                    <a:pt x="141" y="41"/>
                    <a:pt x="127" y="47"/>
                    <a:pt x="113" y="53"/>
                  </a:cubicBezTo>
                  <a:cubicBezTo>
                    <a:pt x="103" y="57"/>
                    <a:pt x="90" y="61"/>
                    <a:pt x="82" y="69"/>
                  </a:cubicBezTo>
                  <a:cubicBezTo>
                    <a:pt x="77" y="76"/>
                    <a:pt x="76" y="86"/>
                    <a:pt x="75" y="94"/>
                  </a:cubicBezTo>
                  <a:cubicBezTo>
                    <a:pt x="74" y="110"/>
                    <a:pt x="72" y="126"/>
                    <a:pt x="70" y="141"/>
                  </a:cubicBezTo>
                  <a:cubicBezTo>
                    <a:pt x="69" y="157"/>
                    <a:pt x="66" y="188"/>
                    <a:pt x="86" y="194"/>
                  </a:cubicBezTo>
                  <a:cubicBezTo>
                    <a:pt x="86" y="195"/>
                    <a:pt x="86" y="195"/>
                    <a:pt x="86" y="195"/>
                  </a:cubicBezTo>
                  <a:cubicBezTo>
                    <a:pt x="107" y="199"/>
                    <a:pt x="128" y="201"/>
                    <a:pt x="150" y="202"/>
                  </a:cubicBezTo>
                  <a:cubicBezTo>
                    <a:pt x="149" y="202"/>
                    <a:pt x="149" y="203"/>
                    <a:pt x="150" y="203"/>
                  </a:cubicBezTo>
                  <a:cubicBezTo>
                    <a:pt x="153" y="210"/>
                    <a:pt x="159" y="215"/>
                    <a:pt x="166" y="218"/>
                  </a:cubicBezTo>
                  <a:cubicBezTo>
                    <a:pt x="166" y="218"/>
                    <a:pt x="167" y="218"/>
                    <a:pt x="166" y="218"/>
                  </a:cubicBezTo>
                  <a:cubicBezTo>
                    <a:pt x="161" y="213"/>
                    <a:pt x="157" y="207"/>
                    <a:pt x="152" y="202"/>
                  </a:cubicBezTo>
                  <a:cubicBezTo>
                    <a:pt x="168" y="203"/>
                    <a:pt x="184" y="203"/>
                    <a:pt x="200" y="204"/>
                  </a:cubicBezTo>
                  <a:cubicBezTo>
                    <a:pt x="240" y="206"/>
                    <a:pt x="279" y="207"/>
                    <a:pt x="318" y="208"/>
                  </a:cubicBezTo>
                  <a:cubicBezTo>
                    <a:pt x="337" y="209"/>
                    <a:pt x="356" y="210"/>
                    <a:pt x="374" y="211"/>
                  </a:cubicBezTo>
                  <a:cubicBezTo>
                    <a:pt x="344" y="211"/>
                    <a:pt x="313" y="213"/>
                    <a:pt x="283" y="214"/>
                  </a:cubicBezTo>
                  <a:cubicBezTo>
                    <a:pt x="248" y="216"/>
                    <a:pt x="211" y="214"/>
                    <a:pt x="176" y="218"/>
                  </a:cubicBezTo>
                  <a:cubicBezTo>
                    <a:pt x="175" y="219"/>
                    <a:pt x="175" y="221"/>
                    <a:pt x="176" y="221"/>
                  </a:cubicBezTo>
                  <a:cubicBezTo>
                    <a:pt x="211" y="223"/>
                    <a:pt x="248" y="219"/>
                    <a:pt x="283" y="217"/>
                  </a:cubicBezTo>
                  <a:cubicBezTo>
                    <a:pt x="318" y="216"/>
                    <a:pt x="354" y="217"/>
                    <a:pt x="389" y="213"/>
                  </a:cubicBezTo>
                  <a:cubicBezTo>
                    <a:pt x="390" y="213"/>
                    <a:pt x="390" y="212"/>
                    <a:pt x="390" y="212"/>
                  </a:cubicBezTo>
                  <a:cubicBezTo>
                    <a:pt x="405" y="213"/>
                    <a:pt x="420" y="213"/>
                    <a:pt x="435" y="215"/>
                  </a:cubicBezTo>
                  <a:cubicBezTo>
                    <a:pt x="437" y="215"/>
                    <a:pt x="440" y="215"/>
                    <a:pt x="443" y="215"/>
                  </a:cubicBezTo>
                  <a:cubicBezTo>
                    <a:pt x="402" y="216"/>
                    <a:pt x="361" y="218"/>
                    <a:pt x="321" y="220"/>
                  </a:cubicBezTo>
                  <a:cubicBezTo>
                    <a:pt x="297" y="221"/>
                    <a:pt x="273" y="222"/>
                    <a:pt x="249" y="223"/>
                  </a:cubicBezTo>
                  <a:cubicBezTo>
                    <a:pt x="225" y="224"/>
                    <a:pt x="200" y="223"/>
                    <a:pt x="176" y="227"/>
                  </a:cubicBezTo>
                  <a:cubicBezTo>
                    <a:pt x="176" y="227"/>
                    <a:pt x="176" y="227"/>
                    <a:pt x="176" y="227"/>
                  </a:cubicBezTo>
                  <a:cubicBezTo>
                    <a:pt x="175" y="227"/>
                    <a:pt x="175" y="227"/>
                    <a:pt x="175" y="226"/>
                  </a:cubicBezTo>
                  <a:cubicBezTo>
                    <a:pt x="151" y="217"/>
                    <a:pt x="157" y="270"/>
                    <a:pt x="158" y="280"/>
                  </a:cubicBezTo>
                  <a:cubicBezTo>
                    <a:pt x="160" y="294"/>
                    <a:pt x="165" y="342"/>
                    <a:pt x="188" y="339"/>
                  </a:cubicBezTo>
                  <a:cubicBezTo>
                    <a:pt x="189" y="339"/>
                    <a:pt x="189" y="339"/>
                    <a:pt x="189" y="338"/>
                  </a:cubicBezTo>
                  <a:cubicBezTo>
                    <a:pt x="210" y="341"/>
                    <a:pt x="232" y="339"/>
                    <a:pt x="253" y="339"/>
                  </a:cubicBezTo>
                  <a:cubicBezTo>
                    <a:pt x="277" y="338"/>
                    <a:pt x="301" y="337"/>
                    <a:pt x="325" y="335"/>
                  </a:cubicBezTo>
                  <a:cubicBezTo>
                    <a:pt x="372" y="333"/>
                    <a:pt x="419" y="329"/>
                    <a:pt x="465" y="328"/>
                  </a:cubicBezTo>
                  <a:cubicBezTo>
                    <a:pt x="512" y="327"/>
                    <a:pt x="559" y="329"/>
                    <a:pt x="606" y="328"/>
                  </a:cubicBezTo>
                  <a:cubicBezTo>
                    <a:pt x="645" y="328"/>
                    <a:pt x="692" y="330"/>
                    <a:pt x="728" y="313"/>
                  </a:cubicBezTo>
                  <a:cubicBezTo>
                    <a:pt x="729" y="314"/>
                    <a:pt x="730" y="314"/>
                    <a:pt x="731" y="314"/>
                  </a:cubicBezTo>
                  <a:cubicBezTo>
                    <a:pt x="732" y="321"/>
                    <a:pt x="730" y="325"/>
                    <a:pt x="726" y="326"/>
                  </a:cubicBezTo>
                  <a:cubicBezTo>
                    <a:pt x="723" y="326"/>
                    <a:pt x="720" y="327"/>
                    <a:pt x="718" y="327"/>
                  </a:cubicBezTo>
                  <a:cubicBezTo>
                    <a:pt x="711" y="329"/>
                    <a:pt x="703" y="330"/>
                    <a:pt x="696" y="331"/>
                  </a:cubicBezTo>
                  <a:cubicBezTo>
                    <a:pt x="685" y="332"/>
                    <a:pt x="675" y="333"/>
                    <a:pt x="664" y="333"/>
                  </a:cubicBezTo>
                  <a:cubicBezTo>
                    <a:pt x="642" y="334"/>
                    <a:pt x="620" y="333"/>
                    <a:pt x="598" y="333"/>
                  </a:cubicBezTo>
                  <a:cubicBezTo>
                    <a:pt x="582" y="333"/>
                    <a:pt x="565" y="333"/>
                    <a:pt x="549" y="333"/>
                  </a:cubicBezTo>
                  <a:cubicBezTo>
                    <a:pt x="549" y="333"/>
                    <a:pt x="549" y="333"/>
                    <a:pt x="549" y="332"/>
                  </a:cubicBezTo>
                  <a:cubicBezTo>
                    <a:pt x="550" y="332"/>
                    <a:pt x="549" y="331"/>
                    <a:pt x="548" y="332"/>
                  </a:cubicBezTo>
                  <a:cubicBezTo>
                    <a:pt x="548" y="332"/>
                    <a:pt x="547" y="332"/>
                    <a:pt x="547" y="333"/>
                  </a:cubicBezTo>
                  <a:cubicBezTo>
                    <a:pt x="518" y="333"/>
                    <a:pt x="489" y="333"/>
                    <a:pt x="459" y="334"/>
                  </a:cubicBezTo>
                  <a:cubicBezTo>
                    <a:pt x="413" y="336"/>
                    <a:pt x="367" y="338"/>
                    <a:pt x="321" y="341"/>
                  </a:cubicBezTo>
                  <a:cubicBezTo>
                    <a:pt x="299" y="342"/>
                    <a:pt x="277" y="344"/>
                    <a:pt x="255" y="346"/>
                  </a:cubicBezTo>
                  <a:cubicBezTo>
                    <a:pt x="232" y="348"/>
                    <a:pt x="211" y="350"/>
                    <a:pt x="188" y="343"/>
                  </a:cubicBezTo>
                  <a:cubicBezTo>
                    <a:pt x="187" y="343"/>
                    <a:pt x="187" y="343"/>
                    <a:pt x="187" y="343"/>
                  </a:cubicBezTo>
                  <a:cubicBezTo>
                    <a:pt x="187" y="343"/>
                    <a:pt x="186" y="342"/>
                    <a:pt x="185" y="342"/>
                  </a:cubicBezTo>
                  <a:cubicBezTo>
                    <a:pt x="173" y="349"/>
                    <a:pt x="162" y="327"/>
                    <a:pt x="159" y="319"/>
                  </a:cubicBezTo>
                  <a:cubicBezTo>
                    <a:pt x="156" y="309"/>
                    <a:pt x="155" y="299"/>
                    <a:pt x="154" y="290"/>
                  </a:cubicBezTo>
                  <a:cubicBezTo>
                    <a:pt x="153" y="274"/>
                    <a:pt x="146" y="221"/>
                    <a:pt x="172" y="221"/>
                  </a:cubicBezTo>
                  <a:cubicBezTo>
                    <a:pt x="172" y="221"/>
                    <a:pt x="173" y="220"/>
                    <a:pt x="172" y="220"/>
                  </a:cubicBezTo>
                  <a:cubicBezTo>
                    <a:pt x="140" y="215"/>
                    <a:pt x="151" y="278"/>
                    <a:pt x="152" y="294"/>
                  </a:cubicBezTo>
                  <a:cubicBezTo>
                    <a:pt x="153" y="300"/>
                    <a:pt x="156" y="316"/>
                    <a:pt x="161" y="329"/>
                  </a:cubicBezTo>
                  <a:cubicBezTo>
                    <a:pt x="158" y="325"/>
                    <a:pt x="156" y="321"/>
                    <a:pt x="154" y="316"/>
                  </a:cubicBezTo>
                  <a:cubicBezTo>
                    <a:pt x="154" y="316"/>
                    <a:pt x="153" y="315"/>
                    <a:pt x="153" y="315"/>
                  </a:cubicBezTo>
                  <a:cubicBezTo>
                    <a:pt x="151" y="312"/>
                    <a:pt x="149" y="308"/>
                    <a:pt x="147" y="305"/>
                  </a:cubicBezTo>
                  <a:cubicBezTo>
                    <a:pt x="140" y="292"/>
                    <a:pt x="133" y="279"/>
                    <a:pt x="125" y="266"/>
                  </a:cubicBezTo>
                  <a:cubicBezTo>
                    <a:pt x="111" y="242"/>
                    <a:pt x="97" y="216"/>
                    <a:pt x="81" y="193"/>
                  </a:cubicBezTo>
                  <a:cubicBezTo>
                    <a:pt x="80" y="191"/>
                    <a:pt x="77" y="192"/>
                    <a:pt x="78" y="194"/>
                  </a:cubicBezTo>
                  <a:cubicBezTo>
                    <a:pt x="90" y="219"/>
                    <a:pt x="105" y="242"/>
                    <a:pt x="119" y="266"/>
                  </a:cubicBezTo>
                  <a:cubicBezTo>
                    <a:pt x="94" y="275"/>
                    <a:pt x="67" y="285"/>
                    <a:pt x="44" y="298"/>
                  </a:cubicBezTo>
                  <a:cubicBezTo>
                    <a:pt x="26" y="307"/>
                    <a:pt x="30" y="334"/>
                    <a:pt x="30" y="351"/>
                  </a:cubicBezTo>
                  <a:cubicBezTo>
                    <a:pt x="30" y="356"/>
                    <a:pt x="29" y="369"/>
                    <a:pt x="29" y="384"/>
                  </a:cubicBezTo>
                  <a:cubicBezTo>
                    <a:pt x="19" y="384"/>
                    <a:pt x="15" y="393"/>
                    <a:pt x="12" y="402"/>
                  </a:cubicBezTo>
                  <a:cubicBezTo>
                    <a:pt x="7" y="420"/>
                    <a:pt x="7" y="442"/>
                    <a:pt x="6" y="461"/>
                  </a:cubicBezTo>
                  <a:cubicBezTo>
                    <a:pt x="6" y="476"/>
                    <a:pt x="0" y="524"/>
                    <a:pt x="29" y="516"/>
                  </a:cubicBezTo>
                  <a:cubicBezTo>
                    <a:pt x="29" y="516"/>
                    <a:pt x="29" y="516"/>
                    <a:pt x="29" y="517"/>
                  </a:cubicBezTo>
                  <a:cubicBezTo>
                    <a:pt x="61" y="533"/>
                    <a:pt x="98" y="540"/>
                    <a:pt x="133" y="549"/>
                  </a:cubicBezTo>
                  <a:cubicBezTo>
                    <a:pt x="169" y="558"/>
                    <a:pt x="205" y="565"/>
                    <a:pt x="241" y="576"/>
                  </a:cubicBezTo>
                  <a:cubicBezTo>
                    <a:pt x="310" y="596"/>
                    <a:pt x="377" y="627"/>
                    <a:pt x="450" y="634"/>
                  </a:cubicBezTo>
                  <a:cubicBezTo>
                    <a:pt x="450" y="635"/>
                    <a:pt x="451" y="635"/>
                    <a:pt x="452" y="635"/>
                  </a:cubicBezTo>
                  <a:cubicBezTo>
                    <a:pt x="495" y="628"/>
                    <a:pt x="537" y="611"/>
                    <a:pt x="577" y="594"/>
                  </a:cubicBezTo>
                  <a:cubicBezTo>
                    <a:pt x="619" y="577"/>
                    <a:pt x="661" y="560"/>
                    <a:pt x="703" y="542"/>
                  </a:cubicBezTo>
                  <a:cubicBezTo>
                    <a:pt x="723" y="534"/>
                    <a:pt x="744" y="526"/>
                    <a:pt x="764" y="517"/>
                  </a:cubicBezTo>
                  <a:cubicBezTo>
                    <a:pt x="784" y="509"/>
                    <a:pt x="805" y="498"/>
                    <a:pt x="825" y="490"/>
                  </a:cubicBezTo>
                  <a:cubicBezTo>
                    <a:pt x="838" y="486"/>
                    <a:pt x="857" y="487"/>
                    <a:pt x="867" y="477"/>
                  </a:cubicBezTo>
                  <a:cubicBezTo>
                    <a:pt x="873" y="470"/>
                    <a:pt x="873" y="462"/>
                    <a:pt x="865" y="458"/>
                  </a:cubicBezTo>
                  <a:cubicBezTo>
                    <a:pt x="863" y="457"/>
                    <a:pt x="862" y="457"/>
                    <a:pt x="862" y="458"/>
                  </a:cubicBezTo>
                  <a:cubicBezTo>
                    <a:pt x="861" y="457"/>
                    <a:pt x="859" y="456"/>
                    <a:pt x="858" y="457"/>
                  </a:cubicBezTo>
                  <a:cubicBezTo>
                    <a:pt x="858" y="458"/>
                    <a:pt x="857" y="458"/>
                    <a:pt x="857" y="459"/>
                  </a:cubicBezTo>
                  <a:cubicBezTo>
                    <a:pt x="852" y="424"/>
                    <a:pt x="852" y="393"/>
                    <a:pt x="864" y="359"/>
                  </a:cubicBezTo>
                  <a:cubicBezTo>
                    <a:pt x="864" y="358"/>
                    <a:pt x="864" y="358"/>
                    <a:pt x="864" y="358"/>
                  </a:cubicBezTo>
                  <a:cubicBezTo>
                    <a:pt x="866" y="357"/>
                    <a:pt x="869" y="356"/>
                    <a:pt x="872" y="355"/>
                  </a:cubicBezTo>
                  <a:cubicBezTo>
                    <a:pt x="874" y="354"/>
                    <a:pt x="874" y="350"/>
                    <a:pt x="871" y="350"/>
                  </a:cubicBezTo>
                  <a:close/>
                  <a:moveTo>
                    <a:pt x="736" y="213"/>
                  </a:moveTo>
                  <a:cubicBezTo>
                    <a:pt x="736" y="213"/>
                    <a:pt x="736" y="212"/>
                    <a:pt x="736" y="212"/>
                  </a:cubicBezTo>
                  <a:cubicBezTo>
                    <a:pt x="702" y="209"/>
                    <a:pt x="665" y="212"/>
                    <a:pt x="631" y="212"/>
                  </a:cubicBezTo>
                  <a:cubicBezTo>
                    <a:pt x="600" y="212"/>
                    <a:pt x="567" y="209"/>
                    <a:pt x="536" y="212"/>
                  </a:cubicBezTo>
                  <a:cubicBezTo>
                    <a:pt x="538" y="212"/>
                    <a:pt x="540" y="211"/>
                    <a:pt x="542" y="210"/>
                  </a:cubicBezTo>
                  <a:cubicBezTo>
                    <a:pt x="543" y="210"/>
                    <a:pt x="543" y="210"/>
                    <a:pt x="543" y="210"/>
                  </a:cubicBezTo>
                  <a:cubicBezTo>
                    <a:pt x="543" y="210"/>
                    <a:pt x="544" y="210"/>
                    <a:pt x="544" y="209"/>
                  </a:cubicBezTo>
                  <a:cubicBezTo>
                    <a:pt x="544" y="209"/>
                    <a:pt x="544" y="209"/>
                    <a:pt x="545" y="209"/>
                  </a:cubicBezTo>
                  <a:cubicBezTo>
                    <a:pt x="576" y="211"/>
                    <a:pt x="608" y="210"/>
                    <a:pt x="639" y="210"/>
                  </a:cubicBezTo>
                  <a:cubicBezTo>
                    <a:pt x="672" y="209"/>
                    <a:pt x="704" y="209"/>
                    <a:pt x="736" y="207"/>
                  </a:cubicBezTo>
                  <a:cubicBezTo>
                    <a:pt x="737" y="208"/>
                    <a:pt x="737" y="208"/>
                    <a:pt x="737" y="210"/>
                  </a:cubicBezTo>
                  <a:cubicBezTo>
                    <a:pt x="737" y="211"/>
                    <a:pt x="737" y="212"/>
                    <a:pt x="736" y="213"/>
                  </a:cubicBezTo>
                  <a:close/>
                  <a:moveTo>
                    <a:pt x="737" y="203"/>
                  </a:moveTo>
                  <a:cubicBezTo>
                    <a:pt x="737" y="203"/>
                    <a:pt x="737" y="203"/>
                    <a:pt x="736" y="203"/>
                  </a:cubicBezTo>
                  <a:cubicBezTo>
                    <a:pt x="704" y="204"/>
                    <a:pt x="672" y="206"/>
                    <a:pt x="639" y="206"/>
                  </a:cubicBezTo>
                  <a:cubicBezTo>
                    <a:pt x="609" y="207"/>
                    <a:pt x="578" y="205"/>
                    <a:pt x="547" y="207"/>
                  </a:cubicBezTo>
                  <a:cubicBezTo>
                    <a:pt x="562" y="193"/>
                    <a:pt x="575" y="176"/>
                    <a:pt x="588" y="160"/>
                  </a:cubicBezTo>
                  <a:cubicBezTo>
                    <a:pt x="594" y="151"/>
                    <a:pt x="601" y="143"/>
                    <a:pt x="607" y="134"/>
                  </a:cubicBezTo>
                  <a:cubicBezTo>
                    <a:pt x="648" y="162"/>
                    <a:pt x="691" y="184"/>
                    <a:pt x="737" y="203"/>
                  </a:cubicBezTo>
                  <a:close/>
                  <a:moveTo>
                    <a:pt x="429" y="210"/>
                  </a:moveTo>
                  <a:cubicBezTo>
                    <a:pt x="391" y="207"/>
                    <a:pt x="353" y="205"/>
                    <a:pt x="315" y="204"/>
                  </a:cubicBezTo>
                  <a:cubicBezTo>
                    <a:pt x="278" y="202"/>
                    <a:pt x="241" y="201"/>
                    <a:pt x="203" y="199"/>
                  </a:cubicBezTo>
                  <a:cubicBezTo>
                    <a:pt x="166" y="198"/>
                    <a:pt x="129" y="194"/>
                    <a:pt x="91" y="194"/>
                  </a:cubicBezTo>
                  <a:cubicBezTo>
                    <a:pt x="91" y="194"/>
                    <a:pt x="91" y="193"/>
                    <a:pt x="91" y="193"/>
                  </a:cubicBezTo>
                  <a:cubicBezTo>
                    <a:pt x="65" y="175"/>
                    <a:pt x="73" y="146"/>
                    <a:pt x="76" y="119"/>
                  </a:cubicBezTo>
                  <a:cubicBezTo>
                    <a:pt x="77" y="107"/>
                    <a:pt x="77" y="85"/>
                    <a:pt x="83" y="75"/>
                  </a:cubicBezTo>
                  <a:cubicBezTo>
                    <a:pt x="90" y="64"/>
                    <a:pt x="107" y="59"/>
                    <a:pt x="118" y="55"/>
                  </a:cubicBezTo>
                  <a:cubicBezTo>
                    <a:pt x="140" y="46"/>
                    <a:pt x="162" y="37"/>
                    <a:pt x="184" y="29"/>
                  </a:cubicBezTo>
                  <a:cubicBezTo>
                    <a:pt x="205" y="21"/>
                    <a:pt x="227" y="14"/>
                    <a:pt x="248" y="4"/>
                  </a:cubicBezTo>
                  <a:cubicBezTo>
                    <a:pt x="277" y="8"/>
                    <a:pt x="307" y="7"/>
                    <a:pt x="337" y="8"/>
                  </a:cubicBezTo>
                  <a:cubicBezTo>
                    <a:pt x="368" y="9"/>
                    <a:pt x="399" y="10"/>
                    <a:pt x="430" y="11"/>
                  </a:cubicBezTo>
                  <a:cubicBezTo>
                    <a:pt x="491" y="13"/>
                    <a:pt x="550" y="16"/>
                    <a:pt x="611" y="24"/>
                  </a:cubicBezTo>
                  <a:cubicBezTo>
                    <a:pt x="584" y="45"/>
                    <a:pt x="560" y="72"/>
                    <a:pt x="540" y="100"/>
                  </a:cubicBezTo>
                  <a:cubicBezTo>
                    <a:pt x="540" y="100"/>
                    <a:pt x="539" y="99"/>
                    <a:pt x="539" y="99"/>
                  </a:cubicBezTo>
                  <a:cubicBezTo>
                    <a:pt x="492" y="82"/>
                    <a:pt x="438" y="84"/>
                    <a:pt x="389" y="81"/>
                  </a:cubicBezTo>
                  <a:cubicBezTo>
                    <a:pt x="335" y="77"/>
                    <a:pt x="282" y="74"/>
                    <a:pt x="229" y="71"/>
                  </a:cubicBezTo>
                  <a:cubicBezTo>
                    <a:pt x="203" y="70"/>
                    <a:pt x="177" y="69"/>
                    <a:pt x="151" y="69"/>
                  </a:cubicBezTo>
                  <a:cubicBezTo>
                    <a:pt x="134" y="69"/>
                    <a:pt x="105" y="64"/>
                    <a:pt x="91" y="75"/>
                  </a:cubicBezTo>
                  <a:cubicBezTo>
                    <a:pt x="78" y="84"/>
                    <a:pt x="80" y="106"/>
                    <a:pt x="79" y="121"/>
                  </a:cubicBezTo>
                  <a:cubicBezTo>
                    <a:pt x="78" y="142"/>
                    <a:pt x="75" y="166"/>
                    <a:pt x="88" y="184"/>
                  </a:cubicBezTo>
                  <a:cubicBezTo>
                    <a:pt x="88" y="185"/>
                    <a:pt x="89" y="185"/>
                    <a:pt x="90" y="185"/>
                  </a:cubicBezTo>
                  <a:cubicBezTo>
                    <a:pt x="91" y="186"/>
                    <a:pt x="93" y="186"/>
                    <a:pt x="96" y="185"/>
                  </a:cubicBezTo>
                  <a:cubicBezTo>
                    <a:pt x="96" y="185"/>
                    <a:pt x="97" y="185"/>
                    <a:pt x="97" y="185"/>
                  </a:cubicBezTo>
                  <a:cubicBezTo>
                    <a:pt x="132" y="190"/>
                    <a:pt x="168" y="190"/>
                    <a:pt x="203" y="193"/>
                  </a:cubicBezTo>
                  <a:cubicBezTo>
                    <a:pt x="240" y="195"/>
                    <a:pt x="278" y="197"/>
                    <a:pt x="315" y="199"/>
                  </a:cubicBezTo>
                  <a:cubicBezTo>
                    <a:pt x="351" y="201"/>
                    <a:pt x="388" y="202"/>
                    <a:pt x="424" y="203"/>
                  </a:cubicBezTo>
                  <a:cubicBezTo>
                    <a:pt x="458" y="204"/>
                    <a:pt x="495" y="209"/>
                    <a:pt x="528" y="201"/>
                  </a:cubicBezTo>
                  <a:cubicBezTo>
                    <a:pt x="530" y="201"/>
                    <a:pt x="530" y="200"/>
                    <a:pt x="529" y="199"/>
                  </a:cubicBezTo>
                  <a:cubicBezTo>
                    <a:pt x="530" y="199"/>
                    <a:pt x="531" y="199"/>
                    <a:pt x="530" y="198"/>
                  </a:cubicBezTo>
                  <a:cubicBezTo>
                    <a:pt x="530" y="194"/>
                    <a:pt x="530" y="189"/>
                    <a:pt x="529" y="185"/>
                  </a:cubicBezTo>
                  <a:cubicBezTo>
                    <a:pt x="530" y="185"/>
                    <a:pt x="530" y="185"/>
                    <a:pt x="530" y="184"/>
                  </a:cubicBezTo>
                  <a:cubicBezTo>
                    <a:pt x="551" y="160"/>
                    <a:pt x="572" y="137"/>
                    <a:pt x="594" y="114"/>
                  </a:cubicBezTo>
                  <a:cubicBezTo>
                    <a:pt x="595" y="113"/>
                    <a:pt x="594" y="112"/>
                    <a:pt x="593" y="113"/>
                  </a:cubicBezTo>
                  <a:cubicBezTo>
                    <a:pt x="570" y="134"/>
                    <a:pt x="549" y="158"/>
                    <a:pt x="529" y="183"/>
                  </a:cubicBezTo>
                  <a:cubicBezTo>
                    <a:pt x="529" y="179"/>
                    <a:pt x="529" y="175"/>
                    <a:pt x="529" y="170"/>
                  </a:cubicBezTo>
                  <a:cubicBezTo>
                    <a:pt x="529" y="170"/>
                    <a:pt x="529" y="170"/>
                    <a:pt x="529" y="170"/>
                  </a:cubicBezTo>
                  <a:cubicBezTo>
                    <a:pt x="542" y="156"/>
                    <a:pt x="556" y="141"/>
                    <a:pt x="568" y="126"/>
                  </a:cubicBezTo>
                  <a:cubicBezTo>
                    <a:pt x="568" y="126"/>
                    <a:pt x="567" y="124"/>
                    <a:pt x="567" y="125"/>
                  </a:cubicBezTo>
                  <a:cubicBezTo>
                    <a:pt x="554" y="139"/>
                    <a:pt x="541" y="154"/>
                    <a:pt x="529" y="168"/>
                  </a:cubicBezTo>
                  <a:cubicBezTo>
                    <a:pt x="529" y="152"/>
                    <a:pt x="531" y="137"/>
                    <a:pt x="533" y="121"/>
                  </a:cubicBezTo>
                  <a:cubicBezTo>
                    <a:pt x="551" y="102"/>
                    <a:pt x="566" y="80"/>
                    <a:pt x="586" y="63"/>
                  </a:cubicBezTo>
                  <a:cubicBezTo>
                    <a:pt x="586" y="63"/>
                    <a:pt x="586" y="62"/>
                    <a:pt x="585" y="62"/>
                  </a:cubicBezTo>
                  <a:cubicBezTo>
                    <a:pt x="574" y="70"/>
                    <a:pt x="566" y="81"/>
                    <a:pt x="557" y="90"/>
                  </a:cubicBezTo>
                  <a:cubicBezTo>
                    <a:pt x="550" y="99"/>
                    <a:pt x="541" y="108"/>
                    <a:pt x="534" y="117"/>
                  </a:cubicBezTo>
                  <a:cubicBezTo>
                    <a:pt x="535" y="113"/>
                    <a:pt x="536" y="109"/>
                    <a:pt x="536" y="104"/>
                  </a:cubicBezTo>
                  <a:cubicBezTo>
                    <a:pt x="537" y="104"/>
                    <a:pt x="537" y="103"/>
                    <a:pt x="536" y="103"/>
                  </a:cubicBezTo>
                  <a:cubicBezTo>
                    <a:pt x="537" y="103"/>
                    <a:pt x="537" y="103"/>
                    <a:pt x="538" y="103"/>
                  </a:cubicBezTo>
                  <a:cubicBezTo>
                    <a:pt x="539" y="104"/>
                    <a:pt x="539" y="103"/>
                    <a:pt x="540" y="103"/>
                  </a:cubicBezTo>
                  <a:cubicBezTo>
                    <a:pt x="541" y="103"/>
                    <a:pt x="542" y="103"/>
                    <a:pt x="542" y="103"/>
                  </a:cubicBezTo>
                  <a:cubicBezTo>
                    <a:pt x="559" y="83"/>
                    <a:pt x="576" y="65"/>
                    <a:pt x="594" y="46"/>
                  </a:cubicBezTo>
                  <a:cubicBezTo>
                    <a:pt x="590" y="55"/>
                    <a:pt x="591" y="65"/>
                    <a:pt x="592" y="75"/>
                  </a:cubicBezTo>
                  <a:cubicBezTo>
                    <a:pt x="592" y="81"/>
                    <a:pt x="593" y="86"/>
                    <a:pt x="595" y="92"/>
                  </a:cubicBezTo>
                  <a:cubicBezTo>
                    <a:pt x="571" y="112"/>
                    <a:pt x="550" y="133"/>
                    <a:pt x="530" y="157"/>
                  </a:cubicBezTo>
                  <a:cubicBezTo>
                    <a:pt x="529" y="157"/>
                    <a:pt x="530" y="158"/>
                    <a:pt x="530" y="157"/>
                  </a:cubicBezTo>
                  <a:cubicBezTo>
                    <a:pt x="551" y="135"/>
                    <a:pt x="572" y="114"/>
                    <a:pt x="595" y="93"/>
                  </a:cubicBezTo>
                  <a:cubicBezTo>
                    <a:pt x="597" y="99"/>
                    <a:pt x="600" y="105"/>
                    <a:pt x="604" y="111"/>
                  </a:cubicBezTo>
                  <a:cubicBezTo>
                    <a:pt x="591" y="121"/>
                    <a:pt x="581" y="135"/>
                    <a:pt x="571" y="148"/>
                  </a:cubicBezTo>
                  <a:cubicBezTo>
                    <a:pt x="558" y="165"/>
                    <a:pt x="545" y="182"/>
                    <a:pt x="531" y="199"/>
                  </a:cubicBezTo>
                  <a:cubicBezTo>
                    <a:pt x="530" y="200"/>
                    <a:pt x="532" y="202"/>
                    <a:pt x="533" y="201"/>
                  </a:cubicBezTo>
                  <a:cubicBezTo>
                    <a:pt x="547" y="189"/>
                    <a:pt x="557" y="175"/>
                    <a:pt x="568" y="160"/>
                  </a:cubicBezTo>
                  <a:cubicBezTo>
                    <a:pt x="580" y="143"/>
                    <a:pt x="593" y="128"/>
                    <a:pt x="607" y="112"/>
                  </a:cubicBezTo>
                  <a:cubicBezTo>
                    <a:pt x="607" y="112"/>
                    <a:pt x="607" y="111"/>
                    <a:pt x="607" y="111"/>
                  </a:cubicBezTo>
                  <a:cubicBezTo>
                    <a:pt x="624" y="107"/>
                    <a:pt x="616" y="114"/>
                    <a:pt x="613" y="118"/>
                  </a:cubicBezTo>
                  <a:cubicBezTo>
                    <a:pt x="610" y="122"/>
                    <a:pt x="606" y="127"/>
                    <a:pt x="603" y="132"/>
                  </a:cubicBezTo>
                  <a:cubicBezTo>
                    <a:pt x="596" y="142"/>
                    <a:pt x="588" y="151"/>
                    <a:pt x="580" y="161"/>
                  </a:cubicBezTo>
                  <a:cubicBezTo>
                    <a:pt x="568" y="176"/>
                    <a:pt x="554" y="191"/>
                    <a:pt x="543" y="207"/>
                  </a:cubicBezTo>
                  <a:cubicBezTo>
                    <a:pt x="542" y="207"/>
                    <a:pt x="542" y="207"/>
                    <a:pt x="542" y="207"/>
                  </a:cubicBezTo>
                  <a:cubicBezTo>
                    <a:pt x="541" y="207"/>
                    <a:pt x="541" y="208"/>
                    <a:pt x="541" y="208"/>
                  </a:cubicBezTo>
                  <a:cubicBezTo>
                    <a:pt x="503" y="218"/>
                    <a:pt x="467" y="213"/>
                    <a:pt x="429" y="210"/>
                  </a:cubicBezTo>
                  <a:close/>
                  <a:moveTo>
                    <a:pt x="528" y="124"/>
                  </a:moveTo>
                  <a:cubicBezTo>
                    <a:pt x="527" y="124"/>
                    <a:pt x="527" y="123"/>
                    <a:pt x="527" y="123"/>
                  </a:cubicBezTo>
                  <a:cubicBezTo>
                    <a:pt x="458" y="118"/>
                    <a:pt x="388" y="118"/>
                    <a:pt x="319" y="115"/>
                  </a:cubicBezTo>
                  <a:cubicBezTo>
                    <a:pt x="250" y="113"/>
                    <a:pt x="181" y="105"/>
                    <a:pt x="111" y="99"/>
                  </a:cubicBezTo>
                  <a:cubicBezTo>
                    <a:pt x="111" y="99"/>
                    <a:pt x="111" y="99"/>
                    <a:pt x="111" y="100"/>
                  </a:cubicBezTo>
                  <a:cubicBezTo>
                    <a:pt x="179" y="112"/>
                    <a:pt x="248" y="114"/>
                    <a:pt x="316" y="118"/>
                  </a:cubicBezTo>
                  <a:cubicBezTo>
                    <a:pt x="386" y="122"/>
                    <a:pt x="457" y="126"/>
                    <a:pt x="527" y="126"/>
                  </a:cubicBezTo>
                  <a:cubicBezTo>
                    <a:pt x="527" y="126"/>
                    <a:pt x="527" y="126"/>
                    <a:pt x="527" y="125"/>
                  </a:cubicBezTo>
                  <a:cubicBezTo>
                    <a:pt x="527" y="129"/>
                    <a:pt x="526" y="132"/>
                    <a:pt x="526" y="135"/>
                  </a:cubicBezTo>
                  <a:cubicBezTo>
                    <a:pt x="471" y="132"/>
                    <a:pt x="416" y="133"/>
                    <a:pt x="362" y="131"/>
                  </a:cubicBezTo>
                  <a:cubicBezTo>
                    <a:pt x="306" y="129"/>
                    <a:pt x="251" y="127"/>
                    <a:pt x="196" y="124"/>
                  </a:cubicBezTo>
                  <a:cubicBezTo>
                    <a:pt x="195" y="124"/>
                    <a:pt x="195" y="125"/>
                    <a:pt x="196" y="125"/>
                  </a:cubicBezTo>
                  <a:cubicBezTo>
                    <a:pt x="251" y="128"/>
                    <a:pt x="306" y="131"/>
                    <a:pt x="362" y="134"/>
                  </a:cubicBezTo>
                  <a:cubicBezTo>
                    <a:pt x="416" y="136"/>
                    <a:pt x="471" y="139"/>
                    <a:pt x="525" y="138"/>
                  </a:cubicBezTo>
                  <a:cubicBezTo>
                    <a:pt x="525" y="143"/>
                    <a:pt x="524" y="147"/>
                    <a:pt x="524" y="152"/>
                  </a:cubicBezTo>
                  <a:cubicBezTo>
                    <a:pt x="518" y="152"/>
                    <a:pt x="512" y="152"/>
                    <a:pt x="506" y="152"/>
                  </a:cubicBezTo>
                  <a:cubicBezTo>
                    <a:pt x="506" y="152"/>
                    <a:pt x="506" y="153"/>
                    <a:pt x="506" y="153"/>
                  </a:cubicBezTo>
                  <a:cubicBezTo>
                    <a:pt x="512" y="153"/>
                    <a:pt x="518" y="153"/>
                    <a:pt x="524" y="153"/>
                  </a:cubicBezTo>
                  <a:cubicBezTo>
                    <a:pt x="524" y="162"/>
                    <a:pt x="524" y="171"/>
                    <a:pt x="525" y="180"/>
                  </a:cubicBezTo>
                  <a:cubicBezTo>
                    <a:pt x="525" y="180"/>
                    <a:pt x="525" y="180"/>
                    <a:pt x="525" y="180"/>
                  </a:cubicBezTo>
                  <a:cubicBezTo>
                    <a:pt x="485" y="186"/>
                    <a:pt x="446" y="171"/>
                    <a:pt x="405" y="177"/>
                  </a:cubicBezTo>
                  <a:cubicBezTo>
                    <a:pt x="404" y="177"/>
                    <a:pt x="404" y="179"/>
                    <a:pt x="406" y="179"/>
                  </a:cubicBezTo>
                  <a:cubicBezTo>
                    <a:pt x="429" y="178"/>
                    <a:pt x="451" y="178"/>
                    <a:pt x="475" y="182"/>
                  </a:cubicBezTo>
                  <a:cubicBezTo>
                    <a:pt x="492" y="185"/>
                    <a:pt x="509" y="186"/>
                    <a:pt x="525" y="181"/>
                  </a:cubicBezTo>
                  <a:cubicBezTo>
                    <a:pt x="525" y="181"/>
                    <a:pt x="525" y="181"/>
                    <a:pt x="525" y="181"/>
                  </a:cubicBezTo>
                  <a:cubicBezTo>
                    <a:pt x="526" y="187"/>
                    <a:pt x="527" y="192"/>
                    <a:pt x="529" y="198"/>
                  </a:cubicBezTo>
                  <a:cubicBezTo>
                    <a:pt x="528" y="198"/>
                    <a:pt x="528" y="198"/>
                    <a:pt x="527" y="198"/>
                  </a:cubicBezTo>
                  <a:cubicBezTo>
                    <a:pt x="493" y="203"/>
                    <a:pt x="456" y="200"/>
                    <a:pt x="421" y="199"/>
                  </a:cubicBezTo>
                  <a:cubicBezTo>
                    <a:pt x="385" y="198"/>
                    <a:pt x="348" y="197"/>
                    <a:pt x="312" y="195"/>
                  </a:cubicBezTo>
                  <a:cubicBezTo>
                    <a:pt x="277" y="194"/>
                    <a:pt x="241" y="192"/>
                    <a:pt x="206" y="190"/>
                  </a:cubicBezTo>
                  <a:cubicBezTo>
                    <a:pt x="170" y="187"/>
                    <a:pt x="135" y="182"/>
                    <a:pt x="99" y="181"/>
                  </a:cubicBezTo>
                  <a:cubicBezTo>
                    <a:pt x="99" y="179"/>
                    <a:pt x="100" y="176"/>
                    <a:pt x="100" y="174"/>
                  </a:cubicBezTo>
                  <a:cubicBezTo>
                    <a:pt x="100" y="174"/>
                    <a:pt x="100" y="174"/>
                    <a:pt x="100" y="174"/>
                  </a:cubicBezTo>
                  <a:cubicBezTo>
                    <a:pt x="132" y="175"/>
                    <a:pt x="164" y="180"/>
                    <a:pt x="196" y="181"/>
                  </a:cubicBezTo>
                  <a:cubicBezTo>
                    <a:pt x="197" y="182"/>
                    <a:pt x="197" y="180"/>
                    <a:pt x="196" y="180"/>
                  </a:cubicBezTo>
                  <a:cubicBezTo>
                    <a:pt x="164" y="176"/>
                    <a:pt x="131" y="172"/>
                    <a:pt x="100" y="173"/>
                  </a:cubicBezTo>
                  <a:cubicBezTo>
                    <a:pt x="100" y="170"/>
                    <a:pt x="100" y="166"/>
                    <a:pt x="100" y="163"/>
                  </a:cubicBezTo>
                  <a:cubicBezTo>
                    <a:pt x="100" y="156"/>
                    <a:pt x="100" y="149"/>
                    <a:pt x="100" y="142"/>
                  </a:cubicBezTo>
                  <a:cubicBezTo>
                    <a:pt x="100" y="138"/>
                    <a:pt x="101" y="133"/>
                    <a:pt x="101" y="129"/>
                  </a:cubicBezTo>
                  <a:cubicBezTo>
                    <a:pt x="117" y="132"/>
                    <a:pt x="134" y="133"/>
                    <a:pt x="151" y="134"/>
                  </a:cubicBezTo>
                  <a:cubicBezTo>
                    <a:pt x="168" y="136"/>
                    <a:pt x="187" y="139"/>
                    <a:pt x="205" y="137"/>
                  </a:cubicBezTo>
                  <a:cubicBezTo>
                    <a:pt x="206" y="137"/>
                    <a:pt x="206" y="135"/>
                    <a:pt x="205" y="135"/>
                  </a:cubicBezTo>
                  <a:cubicBezTo>
                    <a:pt x="170" y="138"/>
                    <a:pt x="136" y="128"/>
                    <a:pt x="101" y="128"/>
                  </a:cubicBezTo>
                  <a:cubicBezTo>
                    <a:pt x="101" y="124"/>
                    <a:pt x="102" y="121"/>
                    <a:pt x="102" y="117"/>
                  </a:cubicBezTo>
                  <a:cubicBezTo>
                    <a:pt x="102" y="117"/>
                    <a:pt x="102" y="117"/>
                    <a:pt x="102" y="117"/>
                  </a:cubicBezTo>
                  <a:cubicBezTo>
                    <a:pt x="128" y="122"/>
                    <a:pt x="156" y="124"/>
                    <a:pt x="183" y="124"/>
                  </a:cubicBezTo>
                  <a:cubicBezTo>
                    <a:pt x="184" y="124"/>
                    <a:pt x="184" y="123"/>
                    <a:pt x="183" y="123"/>
                  </a:cubicBezTo>
                  <a:cubicBezTo>
                    <a:pt x="156" y="121"/>
                    <a:pt x="129" y="119"/>
                    <a:pt x="102" y="117"/>
                  </a:cubicBezTo>
                  <a:cubicBezTo>
                    <a:pt x="102" y="117"/>
                    <a:pt x="102" y="117"/>
                    <a:pt x="102" y="117"/>
                  </a:cubicBezTo>
                  <a:cubicBezTo>
                    <a:pt x="102" y="114"/>
                    <a:pt x="102" y="111"/>
                    <a:pt x="102" y="107"/>
                  </a:cubicBezTo>
                  <a:cubicBezTo>
                    <a:pt x="103" y="102"/>
                    <a:pt x="104" y="96"/>
                    <a:pt x="103" y="91"/>
                  </a:cubicBezTo>
                  <a:cubicBezTo>
                    <a:pt x="103" y="91"/>
                    <a:pt x="103" y="91"/>
                    <a:pt x="103" y="91"/>
                  </a:cubicBezTo>
                  <a:cubicBezTo>
                    <a:pt x="103" y="87"/>
                    <a:pt x="102" y="83"/>
                    <a:pt x="101" y="79"/>
                  </a:cubicBezTo>
                  <a:cubicBezTo>
                    <a:pt x="100" y="78"/>
                    <a:pt x="99" y="76"/>
                    <a:pt x="98" y="76"/>
                  </a:cubicBezTo>
                  <a:cubicBezTo>
                    <a:pt x="100" y="75"/>
                    <a:pt x="101" y="74"/>
                    <a:pt x="103" y="74"/>
                  </a:cubicBezTo>
                  <a:cubicBezTo>
                    <a:pt x="113" y="71"/>
                    <a:pt x="125" y="73"/>
                    <a:pt x="136" y="73"/>
                  </a:cubicBezTo>
                  <a:cubicBezTo>
                    <a:pt x="181" y="73"/>
                    <a:pt x="226" y="75"/>
                    <a:pt x="271" y="78"/>
                  </a:cubicBezTo>
                  <a:cubicBezTo>
                    <a:pt x="359" y="83"/>
                    <a:pt x="448" y="85"/>
                    <a:pt x="534" y="103"/>
                  </a:cubicBezTo>
                  <a:cubicBezTo>
                    <a:pt x="534" y="103"/>
                    <a:pt x="533" y="103"/>
                    <a:pt x="533" y="104"/>
                  </a:cubicBezTo>
                  <a:cubicBezTo>
                    <a:pt x="531" y="110"/>
                    <a:pt x="529" y="117"/>
                    <a:pt x="528" y="124"/>
                  </a:cubicBezTo>
                  <a:close/>
                  <a:moveTo>
                    <a:pt x="97" y="145"/>
                  </a:moveTo>
                  <a:cubicBezTo>
                    <a:pt x="96" y="151"/>
                    <a:pt x="96" y="156"/>
                    <a:pt x="96" y="161"/>
                  </a:cubicBezTo>
                  <a:cubicBezTo>
                    <a:pt x="95" y="168"/>
                    <a:pt x="94" y="175"/>
                    <a:pt x="96" y="182"/>
                  </a:cubicBezTo>
                  <a:cubicBezTo>
                    <a:pt x="95" y="182"/>
                    <a:pt x="95" y="182"/>
                    <a:pt x="95" y="182"/>
                  </a:cubicBezTo>
                  <a:cubicBezTo>
                    <a:pt x="87" y="178"/>
                    <a:pt x="92" y="148"/>
                    <a:pt x="93" y="141"/>
                  </a:cubicBezTo>
                  <a:cubicBezTo>
                    <a:pt x="93" y="128"/>
                    <a:pt x="91" y="115"/>
                    <a:pt x="91" y="102"/>
                  </a:cubicBezTo>
                  <a:cubicBezTo>
                    <a:pt x="91" y="100"/>
                    <a:pt x="90" y="87"/>
                    <a:pt x="91" y="82"/>
                  </a:cubicBezTo>
                  <a:cubicBezTo>
                    <a:pt x="91" y="82"/>
                    <a:pt x="92" y="81"/>
                    <a:pt x="93" y="80"/>
                  </a:cubicBezTo>
                  <a:cubicBezTo>
                    <a:pt x="103" y="77"/>
                    <a:pt x="98" y="102"/>
                    <a:pt x="98" y="105"/>
                  </a:cubicBezTo>
                  <a:cubicBezTo>
                    <a:pt x="97" y="118"/>
                    <a:pt x="97" y="132"/>
                    <a:pt x="97" y="145"/>
                  </a:cubicBezTo>
                  <a:close/>
                  <a:moveTo>
                    <a:pt x="88" y="158"/>
                  </a:moveTo>
                  <a:cubicBezTo>
                    <a:pt x="87" y="160"/>
                    <a:pt x="86" y="165"/>
                    <a:pt x="86" y="170"/>
                  </a:cubicBezTo>
                  <a:cubicBezTo>
                    <a:pt x="81" y="151"/>
                    <a:pt x="83" y="130"/>
                    <a:pt x="84" y="112"/>
                  </a:cubicBezTo>
                  <a:cubicBezTo>
                    <a:pt x="85" y="104"/>
                    <a:pt x="85" y="95"/>
                    <a:pt x="88" y="88"/>
                  </a:cubicBezTo>
                  <a:cubicBezTo>
                    <a:pt x="85" y="110"/>
                    <a:pt x="91" y="134"/>
                    <a:pt x="88" y="158"/>
                  </a:cubicBezTo>
                  <a:close/>
                  <a:moveTo>
                    <a:pt x="722" y="311"/>
                  </a:moveTo>
                  <a:cubicBezTo>
                    <a:pt x="633" y="315"/>
                    <a:pt x="544" y="316"/>
                    <a:pt x="454" y="319"/>
                  </a:cubicBezTo>
                  <a:cubicBezTo>
                    <a:pt x="410" y="320"/>
                    <a:pt x="365" y="321"/>
                    <a:pt x="321" y="322"/>
                  </a:cubicBezTo>
                  <a:cubicBezTo>
                    <a:pt x="275" y="323"/>
                    <a:pt x="229" y="322"/>
                    <a:pt x="183" y="326"/>
                  </a:cubicBezTo>
                  <a:cubicBezTo>
                    <a:pt x="183" y="326"/>
                    <a:pt x="183" y="326"/>
                    <a:pt x="183" y="326"/>
                  </a:cubicBezTo>
                  <a:cubicBezTo>
                    <a:pt x="229" y="328"/>
                    <a:pt x="275" y="324"/>
                    <a:pt x="321" y="323"/>
                  </a:cubicBezTo>
                  <a:cubicBezTo>
                    <a:pt x="365" y="322"/>
                    <a:pt x="410" y="321"/>
                    <a:pt x="454" y="320"/>
                  </a:cubicBezTo>
                  <a:cubicBezTo>
                    <a:pt x="542" y="318"/>
                    <a:pt x="629" y="317"/>
                    <a:pt x="716" y="313"/>
                  </a:cubicBezTo>
                  <a:cubicBezTo>
                    <a:pt x="697" y="319"/>
                    <a:pt x="677" y="320"/>
                    <a:pt x="657" y="322"/>
                  </a:cubicBezTo>
                  <a:cubicBezTo>
                    <a:pt x="635" y="324"/>
                    <a:pt x="613" y="324"/>
                    <a:pt x="591" y="324"/>
                  </a:cubicBezTo>
                  <a:cubicBezTo>
                    <a:pt x="546" y="325"/>
                    <a:pt x="501" y="323"/>
                    <a:pt x="456" y="325"/>
                  </a:cubicBezTo>
                  <a:cubicBezTo>
                    <a:pt x="413" y="326"/>
                    <a:pt x="369" y="329"/>
                    <a:pt x="325" y="332"/>
                  </a:cubicBezTo>
                  <a:cubicBezTo>
                    <a:pt x="303" y="333"/>
                    <a:pt x="281" y="335"/>
                    <a:pt x="259" y="335"/>
                  </a:cubicBezTo>
                  <a:cubicBezTo>
                    <a:pt x="236" y="336"/>
                    <a:pt x="212" y="334"/>
                    <a:pt x="188" y="336"/>
                  </a:cubicBezTo>
                  <a:cubicBezTo>
                    <a:pt x="188" y="336"/>
                    <a:pt x="188" y="336"/>
                    <a:pt x="188" y="336"/>
                  </a:cubicBezTo>
                  <a:cubicBezTo>
                    <a:pt x="178" y="335"/>
                    <a:pt x="172" y="326"/>
                    <a:pt x="168" y="315"/>
                  </a:cubicBezTo>
                  <a:cubicBezTo>
                    <a:pt x="220" y="316"/>
                    <a:pt x="272" y="314"/>
                    <a:pt x="323" y="312"/>
                  </a:cubicBezTo>
                  <a:cubicBezTo>
                    <a:pt x="324" y="312"/>
                    <a:pt x="325" y="310"/>
                    <a:pt x="323" y="310"/>
                  </a:cubicBezTo>
                  <a:cubicBezTo>
                    <a:pt x="272" y="310"/>
                    <a:pt x="219" y="310"/>
                    <a:pt x="168" y="313"/>
                  </a:cubicBezTo>
                  <a:cubicBezTo>
                    <a:pt x="166" y="310"/>
                    <a:pt x="165" y="306"/>
                    <a:pt x="165" y="302"/>
                  </a:cubicBezTo>
                  <a:cubicBezTo>
                    <a:pt x="195" y="304"/>
                    <a:pt x="227" y="299"/>
                    <a:pt x="258" y="299"/>
                  </a:cubicBezTo>
                  <a:cubicBezTo>
                    <a:pt x="290" y="299"/>
                    <a:pt x="321" y="300"/>
                    <a:pt x="353" y="301"/>
                  </a:cubicBezTo>
                  <a:cubicBezTo>
                    <a:pt x="354" y="301"/>
                    <a:pt x="354" y="300"/>
                    <a:pt x="353" y="300"/>
                  </a:cubicBezTo>
                  <a:cubicBezTo>
                    <a:pt x="321" y="297"/>
                    <a:pt x="287" y="296"/>
                    <a:pt x="255" y="297"/>
                  </a:cubicBezTo>
                  <a:cubicBezTo>
                    <a:pt x="225" y="297"/>
                    <a:pt x="193" y="296"/>
                    <a:pt x="164" y="301"/>
                  </a:cubicBezTo>
                  <a:cubicBezTo>
                    <a:pt x="163" y="295"/>
                    <a:pt x="162" y="289"/>
                    <a:pt x="162" y="285"/>
                  </a:cubicBezTo>
                  <a:cubicBezTo>
                    <a:pt x="162" y="285"/>
                    <a:pt x="162" y="284"/>
                    <a:pt x="162" y="284"/>
                  </a:cubicBezTo>
                  <a:cubicBezTo>
                    <a:pt x="162" y="285"/>
                    <a:pt x="162" y="285"/>
                    <a:pt x="162" y="285"/>
                  </a:cubicBezTo>
                  <a:cubicBezTo>
                    <a:pt x="175" y="286"/>
                    <a:pt x="188" y="287"/>
                    <a:pt x="200" y="286"/>
                  </a:cubicBezTo>
                  <a:cubicBezTo>
                    <a:pt x="201" y="286"/>
                    <a:pt x="201" y="286"/>
                    <a:pt x="200" y="285"/>
                  </a:cubicBezTo>
                  <a:cubicBezTo>
                    <a:pt x="188" y="284"/>
                    <a:pt x="175" y="283"/>
                    <a:pt x="162" y="283"/>
                  </a:cubicBezTo>
                  <a:cubicBezTo>
                    <a:pt x="162" y="283"/>
                    <a:pt x="162" y="284"/>
                    <a:pt x="162" y="284"/>
                  </a:cubicBezTo>
                  <a:cubicBezTo>
                    <a:pt x="161" y="282"/>
                    <a:pt x="161" y="278"/>
                    <a:pt x="161" y="273"/>
                  </a:cubicBezTo>
                  <a:cubicBezTo>
                    <a:pt x="161" y="274"/>
                    <a:pt x="161" y="274"/>
                    <a:pt x="161" y="274"/>
                  </a:cubicBezTo>
                  <a:cubicBezTo>
                    <a:pt x="200" y="275"/>
                    <a:pt x="239" y="274"/>
                    <a:pt x="278" y="274"/>
                  </a:cubicBezTo>
                  <a:cubicBezTo>
                    <a:pt x="317" y="274"/>
                    <a:pt x="357" y="275"/>
                    <a:pt x="396" y="274"/>
                  </a:cubicBezTo>
                  <a:cubicBezTo>
                    <a:pt x="397" y="274"/>
                    <a:pt x="397" y="273"/>
                    <a:pt x="396" y="273"/>
                  </a:cubicBezTo>
                  <a:cubicBezTo>
                    <a:pt x="357" y="271"/>
                    <a:pt x="317" y="273"/>
                    <a:pt x="278" y="273"/>
                  </a:cubicBezTo>
                  <a:cubicBezTo>
                    <a:pt x="239" y="272"/>
                    <a:pt x="200" y="272"/>
                    <a:pt x="161" y="273"/>
                  </a:cubicBezTo>
                  <a:cubicBezTo>
                    <a:pt x="161" y="273"/>
                    <a:pt x="161" y="273"/>
                    <a:pt x="161" y="273"/>
                  </a:cubicBezTo>
                  <a:cubicBezTo>
                    <a:pt x="161" y="268"/>
                    <a:pt x="160" y="262"/>
                    <a:pt x="161" y="256"/>
                  </a:cubicBezTo>
                  <a:cubicBezTo>
                    <a:pt x="199" y="254"/>
                    <a:pt x="238" y="250"/>
                    <a:pt x="277" y="250"/>
                  </a:cubicBezTo>
                  <a:cubicBezTo>
                    <a:pt x="315" y="249"/>
                    <a:pt x="354" y="250"/>
                    <a:pt x="393" y="253"/>
                  </a:cubicBezTo>
                  <a:cubicBezTo>
                    <a:pt x="393" y="253"/>
                    <a:pt x="393" y="253"/>
                    <a:pt x="393" y="253"/>
                  </a:cubicBezTo>
                  <a:cubicBezTo>
                    <a:pt x="317" y="246"/>
                    <a:pt x="237" y="244"/>
                    <a:pt x="161" y="254"/>
                  </a:cubicBezTo>
                  <a:cubicBezTo>
                    <a:pt x="162" y="240"/>
                    <a:pt x="165" y="227"/>
                    <a:pt x="174" y="229"/>
                  </a:cubicBezTo>
                  <a:cubicBezTo>
                    <a:pt x="175" y="230"/>
                    <a:pt x="176" y="229"/>
                    <a:pt x="176" y="228"/>
                  </a:cubicBezTo>
                  <a:cubicBezTo>
                    <a:pt x="176" y="228"/>
                    <a:pt x="176" y="229"/>
                    <a:pt x="176" y="229"/>
                  </a:cubicBezTo>
                  <a:cubicBezTo>
                    <a:pt x="200" y="230"/>
                    <a:pt x="225" y="227"/>
                    <a:pt x="249" y="226"/>
                  </a:cubicBezTo>
                  <a:cubicBezTo>
                    <a:pt x="274" y="225"/>
                    <a:pt x="299" y="224"/>
                    <a:pt x="324" y="223"/>
                  </a:cubicBezTo>
                  <a:cubicBezTo>
                    <a:pt x="373" y="221"/>
                    <a:pt x="422" y="221"/>
                    <a:pt x="471" y="218"/>
                  </a:cubicBezTo>
                  <a:cubicBezTo>
                    <a:pt x="472" y="218"/>
                    <a:pt x="472" y="218"/>
                    <a:pt x="472" y="218"/>
                  </a:cubicBezTo>
                  <a:cubicBezTo>
                    <a:pt x="490" y="219"/>
                    <a:pt x="508" y="219"/>
                    <a:pt x="526" y="215"/>
                  </a:cubicBezTo>
                  <a:cubicBezTo>
                    <a:pt x="560" y="219"/>
                    <a:pt x="596" y="217"/>
                    <a:pt x="631" y="217"/>
                  </a:cubicBezTo>
                  <a:cubicBezTo>
                    <a:pt x="660" y="217"/>
                    <a:pt x="690" y="219"/>
                    <a:pt x="719" y="217"/>
                  </a:cubicBezTo>
                  <a:cubicBezTo>
                    <a:pt x="712" y="233"/>
                    <a:pt x="708" y="251"/>
                    <a:pt x="710" y="268"/>
                  </a:cubicBezTo>
                  <a:cubicBezTo>
                    <a:pt x="613" y="274"/>
                    <a:pt x="516" y="274"/>
                    <a:pt x="418" y="273"/>
                  </a:cubicBezTo>
                  <a:cubicBezTo>
                    <a:pt x="417" y="273"/>
                    <a:pt x="417" y="274"/>
                    <a:pt x="418" y="274"/>
                  </a:cubicBezTo>
                  <a:cubicBezTo>
                    <a:pt x="515" y="280"/>
                    <a:pt x="613" y="276"/>
                    <a:pt x="710" y="270"/>
                  </a:cubicBezTo>
                  <a:cubicBezTo>
                    <a:pt x="711" y="277"/>
                    <a:pt x="712" y="283"/>
                    <a:pt x="715" y="290"/>
                  </a:cubicBezTo>
                  <a:cubicBezTo>
                    <a:pt x="635" y="293"/>
                    <a:pt x="556" y="296"/>
                    <a:pt x="476" y="298"/>
                  </a:cubicBezTo>
                  <a:cubicBezTo>
                    <a:pt x="476" y="298"/>
                    <a:pt x="476" y="298"/>
                    <a:pt x="476" y="298"/>
                  </a:cubicBezTo>
                  <a:cubicBezTo>
                    <a:pt x="556" y="299"/>
                    <a:pt x="636" y="297"/>
                    <a:pt x="715" y="291"/>
                  </a:cubicBezTo>
                  <a:cubicBezTo>
                    <a:pt x="717" y="295"/>
                    <a:pt x="719" y="300"/>
                    <a:pt x="721" y="304"/>
                  </a:cubicBezTo>
                  <a:cubicBezTo>
                    <a:pt x="660" y="304"/>
                    <a:pt x="598" y="305"/>
                    <a:pt x="537" y="307"/>
                  </a:cubicBezTo>
                  <a:cubicBezTo>
                    <a:pt x="476" y="308"/>
                    <a:pt x="413" y="309"/>
                    <a:pt x="352" y="314"/>
                  </a:cubicBezTo>
                  <a:cubicBezTo>
                    <a:pt x="351" y="314"/>
                    <a:pt x="351" y="315"/>
                    <a:pt x="352" y="315"/>
                  </a:cubicBezTo>
                  <a:cubicBezTo>
                    <a:pt x="414" y="314"/>
                    <a:pt x="475" y="310"/>
                    <a:pt x="537" y="308"/>
                  </a:cubicBezTo>
                  <a:cubicBezTo>
                    <a:pt x="599" y="307"/>
                    <a:pt x="661" y="306"/>
                    <a:pt x="722" y="306"/>
                  </a:cubicBezTo>
                  <a:cubicBezTo>
                    <a:pt x="723" y="307"/>
                    <a:pt x="723" y="308"/>
                    <a:pt x="724" y="309"/>
                  </a:cubicBezTo>
                  <a:cubicBezTo>
                    <a:pt x="724" y="309"/>
                    <a:pt x="725" y="309"/>
                    <a:pt x="725" y="309"/>
                  </a:cubicBezTo>
                  <a:cubicBezTo>
                    <a:pt x="724" y="310"/>
                    <a:pt x="723" y="310"/>
                    <a:pt x="722" y="311"/>
                  </a:cubicBezTo>
                  <a:close/>
                  <a:moveTo>
                    <a:pt x="568" y="338"/>
                  </a:moveTo>
                  <a:cubicBezTo>
                    <a:pt x="558" y="348"/>
                    <a:pt x="548" y="359"/>
                    <a:pt x="538" y="370"/>
                  </a:cubicBezTo>
                  <a:cubicBezTo>
                    <a:pt x="529" y="379"/>
                    <a:pt x="518" y="388"/>
                    <a:pt x="513" y="400"/>
                  </a:cubicBezTo>
                  <a:cubicBezTo>
                    <a:pt x="513" y="400"/>
                    <a:pt x="514" y="401"/>
                    <a:pt x="514" y="400"/>
                  </a:cubicBezTo>
                  <a:cubicBezTo>
                    <a:pt x="520" y="388"/>
                    <a:pt x="533" y="378"/>
                    <a:pt x="542" y="368"/>
                  </a:cubicBezTo>
                  <a:cubicBezTo>
                    <a:pt x="552" y="358"/>
                    <a:pt x="561" y="348"/>
                    <a:pt x="570" y="338"/>
                  </a:cubicBezTo>
                  <a:cubicBezTo>
                    <a:pt x="583" y="339"/>
                    <a:pt x="595" y="339"/>
                    <a:pt x="608" y="339"/>
                  </a:cubicBezTo>
                  <a:cubicBezTo>
                    <a:pt x="579" y="359"/>
                    <a:pt x="553" y="384"/>
                    <a:pt x="531" y="410"/>
                  </a:cubicBezTo>
                  <a:cubicBezTo>
                    <a:pt x="530" y="410"/>
                    <a:pt x="531" y="411"/>
                    <a:pt x="531" y="411"/>
                  </a:cubicBezTo>
                  <a:cubicBezTo>
                    <a:pt x="556" y="385"/>
                    <a:pt x="582" y="362"/>
                    <a:pt x="609" y="339"/>
                  </a:cubicBezTo>
                  <a:cubicBezTo>
                    <a:pt x="609" y="339"/>
                    <a:pt x="609" y="339"/>
                    <a:pt x="609" y="339"/>
                  </a:cubicBezTo>
                  <a:cubicBezTo>
                    <a:pt x="618" y="339"/>
                    <a:pt x="626" y="339"/>
                    <a:pt x="634" y="339"/>
                  </a:cubicBezTo>
                  <a:cubicBezTo>
                    <a:pt x="608" y="362"/>
                    <a:pt x="583" y="385"/>
                    <a:pt x="557" y="409"/>
                  </a:cubicBezTo>
                  <a:cubicBezTo>
                    <a:pt x="557" y="410"/>
                    <a:pt x="558" y="410"/>
                    <a:pt x="558" y="410"/>
                  </a:cubicBezTo>
                  <a:cubicBezTo>
                    <a:pt x="585" y="387"/>
                    <a:pt x="611" y="364"/>
                    <a:pt x="637" y="339"/>
                  </a:cubicBezTo>
                  <a:cubicBezTo>
                    <a:pt x="653" y="339"/>
                    <a:pt x="669" y="339"/>
                    <a:pt x="685" y="337"/>
                  </a:cubicBezTo>
                  <a:cubicBezTo>
                    <a:pt x="687" y="337"/>
                    <a:pt x="690" y="337"/>
                    <a:pt x="692" y="337"/>
                  </a:cubicBezTo>
                  <a:cubicBezTo>
                    <a:pt x="662" y="364"/>
                    <a:pt x="629" y="386"/>
                    <a:pt x="596" y="410"/>
                  </a:cubicBezTo>
                  <a:cubicBezTo>
                    <a:pt x="566" y="432"/>
                    <a:pt x="532" y="453"/>
                    <a:pt x="504" y="479"/>
                  </a:cubicBezTo>
                  <a:cubicBezTo>
                    <a:pt x="506" y="475"/>
                    <a:pt x="507" y="470"/>
                    <a:pt x="508" y="466"/>
                  </a:cubicBezTo>
                  <a:cubicBezTo>
                    <a:pt x="550" y="437"/>
                    <a:pt x="590" y="406"/>
                    <a:pt x="628" y="372"/>
                  </a:cubicBezTo>
                  <a:cubicBezTo>
                    <a:pt x="628" y="372"/>
                    <a:pt x="627" y="371"/>
                    <a:pt x="627" y="371"/>
                  </a:cubicBezTo>
                  <a:cubicBezTo>
                    <a:pt x="588" y="403"/>
                    <a:pt x="549" y="434"/>
                    <a:pt x="509" y="464"/>
                  </a:cubicBezTo>
                  <a:cubicBezTo>
                    <a:pt x="510" y="457"/>
                    <a:pt x="511" y="450"/>
                    <a:pt x="512" y="443"/>
                  </a:cubicBezTo>
                  <a:cubicBezTo>
                    <a:pt x="512" y="443"/>
                    <a:pt x="512" y="444"/>
                    <a:pt x="513" y="443"/>
                  </a:cubicBezTo>
                  <a:cubicBezTo>
                    <a:pt x="533" y="426"/>
                    <a:pt x="552" y="407"/>
                    <a:pt x="570" y="387"/>
                  </a:cubicBezTo>
                  <a:cubicBezTo>
                    <a:pt x="570" y="387"/>
                    <a:pt x="569" y="386"/>
                    <a:pt x="569" y="386"/>
                  </a:cubicBezTo>
                  <a:cubicBezTo>
                    <a:pt x="550" y="405"/>
                    <a:pt x="531" y="424"/>
                    <a:pt x="512" y="442"/>
                  </a:cubicBezTo>
                  <a:cubicBezTo>
                    <a:pt x="512" y="442"/>
                    <a:pt x="512" y="443"/>
                    <a:pt x="512" y="443"/>
                  </a:cubicBezTo>
                  <a:cubicBezTo>
                    <a:pt x="512" y="437"/>
                    <a:pt x="512" y="431"/>
                    <a:pt x="512" y="425"/>
                  </a:cubicBezTo>
                  <a:cubicBezTo>
                    <a:pt x="512" y="422"/>
                    <a:pt x="512" y="420"/>
                    <a:pt x="512" y="417"/>
                  </a:cubicBezTo>
                  <a:cubicBezTo>
                    <a:pt x="523" y="404"/>
                    <a:pt x="535" y="391"/>
                    <a:pt x="547" y="378"/>
                  </a:cubicBezTo>
                  <a:cubicBezTo>
                    <a:pt x="547" y="377"/>
                    <a:pt x="546" y="376"/>
                    <a:pt x="546" y="377"/>
                  </a:cubicBezTo>
                  <a:cubicBezTo>
                    <a:pt x="533" y="388"/>
                    <a:pt x="522" y="401"/>
                    <a:pt x="512" y="415"/>
                  </a:cubicBezTo>
                  <a:cubicBezTo>
                    <a:pt x="511" y="407"/>
                    <a:pt x="510" y="400"/>
                    <a:pt x="508" y="393"/>
                  </a:cubicBezTo>
                  <a:cubicBezTo>
                    <a:pt x="518" y="383"/>
                    <a:pt x="527" y="373"/>
                    <a:pt x="536" y="362"/>
                  </a:cubicBezTo>
                  <a:cubicBezTo>
                    <a:pt x="536" y="362"/>
                    <a:pt x="535" y="361"/>
                    <a:pt x="535" y="362"/>
                  </a:cubicBezTo>
                  <a:cubicBezTo>
                    <a:pt x="525" y="371"/>
                    <a:pt x="516" y="381"/>
                    <a:pt x="508" y="392"/>
                  </a:cubicBezTo>
                  <a:cubicBezTo>
                    <a:pt x="507" y="390"/>
                    <a:pt x="506" y="387"/>
                    <a:pt x="505" y="385"/>
                  </a:cubicBezTo>
                  <a:cubicBezTo>
                    <a:pt x="519" y="370"/>
                    <a:pt x="533" y="354"/>
                    <a:pt x="545" y="338"/>
                  </a:cubicBezTo>
                  <a:cubicBezTo>
                    <a:pt x="553" y="338"/>
                    <a:pt x="561" y="338"/>
                    <a:pt x="568" y="338"/>
                  </a:cubicBezTo>
                  <a:close/>
                  <a:moveTo>
                    <a:pt x="522" y="338"/>
                  </a:moveTo>
                  <a:cubicBezTo>
                    <a:pt x="522" y="338"/>
                    <a:pt x="522" y="338"/>
                    <a:pt x="522" y="337"/>
                  </a:cubicBezTo>
                  <a:cubicBezTo>
                    <a:pt x="529" y="337"/>
                    <a:pt x="536" y="338"/>
                    <a:pt x="542" y="338"/>
                  </a:cubicBezTo>
                  <a:cubicBezTo>
                    <a:pt x="529" y="352"/>
                    <a:pt x="517" y="368"/>
                    <a:pt x="504" y="384"/>
                  </a:cubicBezTo>
                  <a:cubicBezTo>
                    <a:pt x="503" y="381"/>
                    <a:pt x="502" y="377"/>
                    <a:pt x="500" y="374"/>
                  </a:cubicBezTo>
                  <a:cubicBezTo>
                    <a:pt x="508" y="364"/>
                    <a:pt x="516" y="354"/>
                    <a:pt x="524" y="343"/>
                  </a:cubicBezTo>
                  <a:cubicBezTo>
                    <a:pt x="525" y="343"/>
                    <a:pt x="524" y="342"/>
                    <a:pt x="524" y="342"/>
                  </a:cubicBezTo>
                  <a:cubicBezTo>
                    <a:pt x="515" y="352"/>
                    <a:pt x="507" y="363"/>
                    <a:pt x="499" y="374"/>
                  </a:cubicBezTo>
                  <a:cubicBezTo>
                    <a:pt x="498" y="372"/>
                    <a:pt x="497" y="370"/>
                    <a:pt x="495" y="368"/>
                  </a:cubicBezTo>
                  <a:cubicBezTo>
                    <a:pt x="496" y="368"/>
                    <a:pt x="497" y="367"/>
                    <a:pt x="498" y="366"/>
                  </a:cubicBezTo>
                  <a:cubicBezTo>
                    <a:pt x="500" y="359"/>
                    <a:pt x="503" y="354"/>
                    <a:pt x="508" y="349"/>
                  </a:cubicBezTo>
                  <a:cubicBezTo>
                    <a:pt x="511" y="346"/>
                    <a:pt x="513" y="344"/>
                    <a:pt x="516" y="343"/>
                  </a:cubicBezTo>
                  <a:cubicBezTo>
                    <a:pt x="518" y="341"/>
                    <a:pt x="520" y="340"/>
                    <a:pt x="522" y="338"/>
                  </a:cubicBezTo>
                  <a:close/>
                  <a:moveTo>
                    <a:pt x="514" y="337"/>
                  </a:moveTo>
                  <a:cubicBezTo>
                    <a:pt x="510" y="340"/>
                    <a:pt x="506" y="343"/>
                    <a:pt x="504" y="345"/>
                  </a:cubicBezTo>
                  <a:cubicBezTo>
                    <a:pt x="499" y="351"/>
                    <a:pt x="496" y="357"/>
                    <a:pt x="494" y="364"/>
                  </a:cubicBezTo>
                  <a:cubicBezTo>
                    <a:pt x="459" y="354"/>
                    <a:pt x="424" y="345"/>
                    <a:pt x="388" y="341"/>
                  </a:cubicBezTo>
                  <a:cubicBezTo>
                    <a:pt x="430" y="339"/>
                    <a:pt x="472" y="338"/>
                    <a:pt x="514" y="337"/>
                  </a:cubicBezTo>
                  <a:close/>
                  <a:moveTo>
                    <a:pt x="152" y="318"/>
                  </a:moveTo>
                  <a:cubicBezTo>
                    <a:pt x="156" y="326"/>
                    <a:pt x="160" y="335"/>
                    <a:pt x="167" y="340"/>
                  </a:cubicBezTo>
                  <a:cubicBezTo>
                    <a:pt x="172" y="348"/>
                    <a:pt x="179" y="351"/>
                    <a:pt x="186" y="344"/>
                  </a:cubicBezTo>
                  <a:cubicBezTo>
                    <a:pt x="186" y="344"/>
                    <a:pt x="186" y="344"/>
                    <a:pt x="186" y="344"/>
                  </a:cubicBezTo>
                  <a:cubicBezTo>
                    <a:pt x="186" y="344"/>
                    <a:pt x="186" y="345"/>
                    <a:pt x="187" y="345"/>
                  </a:cubicBezTo>
                  <a:cubicBezTo>
                    <a:pt x="208" y="355"/>
                    <a:pt x="232" y="352"/>
                    <a:pt x="255" y="350"/>
                  </a:cubicBezTo>
                  <a:cubicBezTo>
                    <a:pt x="283" y="348"/>
                    <a:pt x="311" y="345"/>
                    <a:pt x="339" y="344"/>
                  </a:cubicBezTo>
                  <a:cubicBezTo>
                    <a:pt x="352" y="343"/>
                    <a:pt x="366" y="342"/>
                    <a:pt x="379" y="342"/>
                  </a:cubicBezTo>
                  <a:cubicBezTo>
                    <a:pt x="379" y="342"/>
                    <a:pt x="379" y="342"/>
                    <a:pt x="379" y="342"/>
                  </a:cubicBezTo>
                  <a:cubicBezTo>
                    <a:pt x="418" y="349"/>
                    <a:pt x="455" y="356"/>
                    <a:pt x="492" y="367"/>
                  </a:cubicBezTo>
                  <a:cubicBezTo>
                    <a:pt x="492" y="368"/>
                    <a:pt x="492" y="368"/>
                    <a:pt x="492" y="369"/>
                  </a:cubicBezTo>
                  <a:cubicBezTo>
                    <a:pt x="496" y="374"/>
                    <a:pt x="500" y="380"/>
                    <a:pt x="503" y="386"/>
                  </a:cubicBezTo>
                  <a:cubicBezTo>
                    <a:pt x="503" y="386"/>
                    <a:pt x="503" y="387"/>
                    <a:pt x="503" y="387"/>
                  </a:cubicBezTo>
                  <a:cubicBezTo>
                    <a:pt x="504" y="389"/>
                    <a:pt x="505" y="391"/>
                    <a:pt x="506" y="394"/>
                  </a:cubicBezTo>
                  <a:cubicBezTo>
                    <a:pt x="506" y="394"/>
                    <a:pt x="506" y="394"/>
                    <a:pt x="506" y="394"/>
                  </a:cubicBezTo>
                  <a:cubicBezTo>
                    <a:pt x="506" y="394"/>
                    <a:pt x="506" y="394"/>
                    <a:pt x="506" y="394"/>
                  </a:cubicBezTo>
                  <a:cubicBezTo>
                    <a:pt x="505" y="394"/>
                    <a:pt x="506" y="395"/>
                    <a:pt x="506" y="395"/>
                  </a:cubicBezTo>
                  <a:cubicBezTo>
                    <a:pt x="507" y="399"/>
                    <a:pt x="508" y="402"/>
                    <a:pt x="508" y="406"/>
                  </a:cubicBezTo>
                  <a:cubicBezTo>
                    <a:pt x="445" y="398"/>
                    <a:pt x="381" y="390"/>
                    <a:pt x="318" y="383"/>
                  </a:cubicBezTo>
                  <a:cubicBezTo>
                    <a:pt x="317" y="383"/>
                    <a:pt x="317" y="383"/>
                    <a:pt x="317" y="383"/>
                  </a:cubicBezTo>
                  <a:cubicBezTo>
                    <a:pt x="381" y="394"/>
                    <a:pt x="444" y="401"/>
                    <a:pt x="508" y="408"/>
                  </a:cubicBezTo>
                  <a:cubicBezTo>
                    <a:pt x="508" y="414"/>
                    <a:pt x="508" y="421"/>
                    <a:pt x="508" y="427"/>
                  </a:cubicBezTo>
                  <a:cubicBezTo>
                    <a:pt x="508" y="441"/>
                    <a:pt x="507" y="454"/>
                    <a:pt x="504" y="467"/>
                  </a:cubicBezTo>
                  <a:cubicBezTo>
                    <a:pt x="504" y="467"/>
                    <a:pt x="504" y="467"/>
                    <a:pt x="504" y="467"/>
                  </a:cubicBezTo>
                  <a:cubicBezTo>
                    <a:pt x="504" y="468"/>
                    <a:pt x="504" y="468"/>
                    <a:pt x="504" y="468"/>
                  </a:cubicBezTo>
                  <a:cubicBezTo>
                    <a:pt x="503" y="472"/>
                    <a:pt x="502" y="476"/>
                    <a:pt x="501" y="480"/>
                  </a:cubicBezTo>
                  <a:cubicBezTo>
                    <a:pt x="501" y="480"/>
                    <a:pt x="500" y="479"/>
                    <a:pt x="500" y="479"/>
                  </a:cubicBezTo>
                  <a:cubicBezTo>
                    <a:pt x="429" y="473"/>
                    <a:pt x="359" y="462"/>
                    <a:pt x="288" y="456"/>
                  </a:cubicBezTo>
                  <a:cubicBezTo>
                    <a:pt x="254" y="453"/>
                    <a:pt x="219" y="450"/>
                    <a:pt x="184" y="447"/>
                  </a:cubicBezTo>
                  <a:cubicBezTo>
                    <a:pt x="148" y="445"/>
                    <a:pt x="113" y="441"/>
                    <a:pt x="77" y="441"/>
                  </a:cubicBezTo>
                  <a:cubicBezTo>
                    <a:pt x="77" y="440"/>
                    <a:pt x="77" y="440"/>
                    <a:pt x="77" y="440"/>
                  </a:cubicBezTo>
                  <a:cubicBezTo>
                    <a:pt x="76" y="437"/>
                    <a:pt x="73" y="434"/>
                    <a:pt x="69" y="433"/>
                  </a:cubicBezTo>
                  <a:cubicBezTo>
                    <a:pt x="68" y="432"/>
                    <a:pt x="66" y="432"/>
                    <a:pt x="64" y="432"/>
                  </a:cubicBezTo>
                  <a:cubicBezTo>
                    <a:pt x="62" y="432"/>
                    <a:pt x="61" y="432"/>
                    <a:pt x="59" y="433"/>
                  </a:cubicBezTo>
                  <a:cubicBezTo>
                    <a:pt x="61" y="424"/>
                    <a:pt x="63" y="416"/>
                    <a:pt x="63" y="408"/>
                  </a:cubicBezTo>
                  <a:cubicBezTo>
                    <a:pt x="80" y="408"/>
                    <a:pt x="97" y="409"/>
                    <a:pt x="113" y="412"/>
                  </a:cubicBezTo>
                  <a:cubicBezTo>
                    <a:pt x="114" y="412"/>
                    <a:pt x="114" y="411"/>
                    <a:pt x="113" y="410"/>
                  </a:cubicBezTo>
                  <a:cubicBezTo>
                    <a:pt x="97" y="407"/>
                    <a:pt x="80" y="406"/>
                    <a:pt x="64" y="407"/>
                  </a:cubicBezTo>
                  <a:cubicBezTo>
                    <a:pt x="64" y="404"/>
                    <a:pt x="64" y="401"/>
                    <a:pt x="64" y="398"/>
                  </a:cubicBezTo>
                  <a:cubicBezTo>
                    <a:pt x="135" y="399"/>
                    <a:pt x="205" y="404"/>
                    <a:pt x="276" y="413"/>
                  </a:cubicBezTo>
                  <a:cubicBezTo>
                    <a:pt x="348" y="422"/>
                    <a:pt x="419" y="434"/>
                    <a:pt x="491" y="439"/>
                  </a:cubicBezTo>
                  <a:cubicBezTo>
                    <a:pt x="492" y="439"/>
                    <a:pt x="492" y="438"/>
                    <a:pt x="491" y="438"/>
                  </a:cubicBezTo>
                  <a:cubicBezTo>
                    <a:pt x="419" y="431"/>
                    <a:pt x="348" y="421"/>
                    <a:pt x="276" y="412"/>
                  </a:cubicBezTo>
                  <a:cubicBezTo>
                    <a:pt x="206" y="403"/>
                    <a:pt x="135" y="394"/>
                    <a:pt x="64" y="397"/>
                  </a:cubicBezTo>
                  <a:cubicBezTo>
                    <a:pt x="64" y="391"/>
                    <a:pt x="64" y="386"/>
                    <a:pt x="64" y="381"/>
                  </a:cubicBezTo>
                  <a:cubicBezTo>
                    <a:pt x="126" y="390"/>
                    <a:pt x="191" y="393"/>
                    <a:pt x="254" y="392"/>
                  </a:cubicBezTo>
                  <a:cubicBezTo>
                    <a:pt x="254" y="392"/>
                    <a:pt x="254" y="391"/>
                    <a:pt x="254" y="391"/>
                  </a:cubicBezTo>
                  <a:cubicBezTo>
                    <a:pt x="222" y="390"/>
                    <a:pt x="190" y="389"/>
                    <a:pt x="158" y="387"/>
                  </a:cubicBezTo>
                  <a:cubicBezTo>
                    <a:pt x="126" y="386"/>
                    <a:pt x="95" y="382"/>
                    <a:pt x="64" y="379"/>
                  </a:cubicBezTo>
                  <a:cubicBezTo>
                    <a:pt x="63" y="374"/>
                    <a:pt x="63" y="368"/>
                    <a:pt x="62" y="363"/>
                  </a:cubicBezTo>
                  <a:cubicBezTo>
                    <a:pt x="61" y="347"/>
                    <a:pt x="60" y="331"/>
                    <a:pt x="55" y="317"/>
                  </a:cubicBezTo>
                  <a:cubicBezTo>
                    <a:pt x="77" y="322"/>
                    <a:pt x="100" y="326"/>
                    <a:pt x="123" y="328"/>
                  </a:cubicBezTo>
                  <a:cubicBezTo>
                    <a:pt x="123" y="328"/>
                    <a:pt x="123" y="327"/>
                    <a:pt x="123" y="327"/>
                  </a:cubicBezTo>
                  <a:cubicBezTo>
                    <a:pt x="99" y="324"/>
                    <a:pt x="77" y="320"/>
                    <a:pt x="54" y="315"/>
                  </a:cubicBezTo>
                  <a:cubicBezTo>
                    <a:pt x="53" y="313"/>
                    <a:pt x="51" y="310"/>
                    <a:pt x="50" y="307"/>
                  </a:cubicBezTo>
                  <a:cubicBezTo>
                    <a:pt x="50" y="307"/>
                    <a:pt x="50" y="306"/>
                    <a:pt x="50" y="305"/>
                  </a:cubicBezTo>
                  <a:cubicBezTo>
                    <a:pt x="68" y="308"/>
                    <a:pt x="85" y="310"/>
                    <a:pt x="103" y="313"/>
                  </a:cubicBezTo>
                  <a:cubicBezTo>
                    <a:pt x="119" y="315"/>
                    <a:pt x="135" y="318"/>
                    <a:pt x="152" y="318"/>
                  </a:cubicBezTo>
                  <a:cubicBezTo>
                    <a:pt x="152" y="318"/>
                    <a:pt x="152" y="318"/>
                    <a:pt x="152" y="318"/>
                  </a:cubicBezTo>
                  <a:close/>
                  <a:moveTo>
                    <a:pt x="55" y="369"/>
                  </a:moveTo>
                  <a:cubicBezTo>
                    <a:pt x="55" y="362"/>
                    <a:pt x="54" y="354"/>
                    <a:pt x="53" y="347"/>
                  </a:cubicBezTo>
                  <a:cubicBezTo>
                    <a:pt x="52" y="341"/>
                    <a:pt x="42" y="314"/>
                    <a:pt x="47" y="308"/>
                  </a:cubicBezTo>
                  <a:cubicBezTo>
                    <a:pt x="57" y="326"/>
                    <a:pt x="59" y="348"/>
                    <a:pt x="60" y="369"/>
                  </a:cubicBezTo>
                  <a:cubicBezTo>
                    <a:pt x="61" y="378"/>
                    <a:pt x="61" y="387"/>
                    <a:pt x="61" y="397"/>
                  </a:cubicBezTo>
                  <a:cubicBezTo>
                    <a:pt x="60" y="397"/>
                    <a:pt x="60" y="397"/>
                    <a:pt x="61" y="398"/>
                  </a:cubicBezTo>
                  <a:cubicBezTo>
                    <a:pt x="60" y="409"/>
                    <a:pt x="59" y="420"/>
                    <a:pt x="56" y="432"/>
                  </a:cubicBezTo>
                  <a:cubicBezTo>
                    <a:pt x="45" y="425"/>
                    <a:pt x="52" y="407"/>
                    <a:pt x="54" y="397"/>
                  </a:cubicBezTo>
                  <a:cubicBezTo>
                    <a:pt x="55" y="388"/>
                    <a:pt x="55" y="378"/>
                    <a:pt x="55" y="369"/>
                  </a:cubicBezTo>
                  <a:close/>
                  <a:moveTo>
                    <a:pt x="35" y="334"/>
                  </a:moveTo>
                  <a:cubicBezTo>
                    <a:pt x="36" y="320"/>
                    <a:pt x="38" y="306"/>
                    <a:pt x="51" y="299"/>
                  </a:cubicBezTo>
                  <a:cubicBezTo>
                    <a:pt x="59" y="294"/>
                    <a:pt x="69" y="291"/>
                    <a:pt x="78" y="288"/>
                  </a:cubicBezTo>
                  <a:cubicBezTo>
                    <a:pt x="92" y="282"/>
                    <a:pt x="107" y="276"/>
                    <a:pt x="121" y="269"/>
                  </a:cubicBezTo>
                  <a:cubicBezTo>
                    <a:pt x="121" y="269"/>
                    <a:pt x="121" y="269"/>
                    <a:pt x="121" y="269"/>
                  </a:cubicBezTo>
                  <a:cubicBezTo>
                    <a:pt x="123" y="271"/>
                    <a:pt x="125" y="274"/>
                    <a:pt x="126" y="276"/>
                  </a:cubicBezTo>
                  <a:cubicBezTo>
                    <a:pt x="134" y="289"/>
                    <a:pt x="142" y="302"/>
                    <a:pt x="150" y="315"/>
                  </a:cubicBezTo>
                  <a:cubicBezTo>
                    <a:pt x="115" y="313"/>
                    <a:pt x="81" y="304"/>
                    <a:pt x="47" y="303"/>
                  </a:cubicBezTo>
                  <a:cubicBezTo>
                    <a:pt x="46" y="303"/>
                    <a:pt x="46" y="304"/>
                    <a:pt x="46" y="305"/>
                  </a:cubicBezTo>
                  <a:cubicBezTo>
                    <a:pt x="41" y="305"/>
                    <a:pt x="39" y="310"/>
                    <a:pt x="40" y="316"/>
                  </a:cubicBezTo>
                  <a:cubicBezTo>
                    <a:pt x="41" y="323"/>
                    <a:pt x="45" y="331"/>
                    <a:pt x="46" y="337"/>
                  </a:cubicBezTo>
                  <a:cubicBezTo>
                    <a:pt x="49" y="348"/>
                    <a:pt x="51" y="359"/>
                    <a:pt x="51" y="369"/>
                  </a:cubicBezTo>
                  <a:cubicBezTo>
                    <a:pt x="52" y="380"/>
                    <a:pt x="51" y="391"/>
                    <a:pt x="49" y="401"/>
                  </a:cubicBezTo>
                  <a:cubicBezTo>
                    <a:pt x="48" y="408"/>
                    <a:pt x="45" y="415"/>
                    <a:pt x="45" y="421"/>
                  </a:cubicBezTo>
                  <a:cubicBezTo>
                    <a:pt x="45" y="429"/>
                    <a:pt x="48" y="434"/>
                    <a:pt x="55" y="435"/>
                  </a:cubicBezTo>
                  <a:cubicBezTo>
                    <a:pt x="55" y="436"/>
                    <a:pt x="58" y="437"/>
                    <a:pt x="58" y="435"/>
                  </a:cubicBezTo>
                  <a:cubicBezTo>
                    <a:pt x="60" y="435"/>
                    <a:pt x="62" y="435"/>
                    <a:pt x="64" y="435"/>
                  </a:cubicBezTo>
                  <a:cubicBezTo>
                    <a:pt x="69" y="435"/>
                    <a:pt x="71" y="438"/>
                    <a:pt x="75" y="442"/>
                  </a:cubicBezTo>
                  <a:cubicBezTo>
                    <a:pt x="75" y="442"/>
                    <a:pt x="75" y="442"/>
                    <a:pt x="76" y="442"/>
                  </a:cubicBezTo>
                  <a:cubicBezTo>
                    <a:pt x="76" y="442"/>
                    <a:pt x="76" y="442"/>
                    <a:pt x="76" y="442"/>
                  </a:cubicBezTo>
                  <a:cubicBezTo>
                    <a:pt x="145" y="452"/>
                    <a:pt x="216" y="453"/>
                    <a:pt x="285" y="460"/>
                  </a:cubicBezTo>
                  <a:cubicBezTo>
                    <a:pt x="357" y="466"/>
                    <a:pt x="428" y="479"/>
                    <a:pt x="499" y="484"/>
                  </a:cubicBezTo>
                  <a:cubicBezTo>
                    <a:pt x="499" y="484"/>
                    <a:pt x="499" y="485"/>
                    <a:pt x="499" y="485"/>
                  </a:cubicBezTo>
                  <a:cubicBezTo>
                    <a:pt x="498" y="486"/>
                    <a:pt x="500" y="487"/>
                    <a:pt x="501" y="486"/>
                  </a:cubicBezTo>
                  <a:cubicBezTo>
                    <a:pt x="501" y="485"/>
                    <a:pt x="501" y="484"/>
                    <a:pt x="502" y="484"/>
                  </a:cubicBezTo>
                  <a:cubicBezTo>
                    <a:pt x="539" y="463"/>
                    <a:pt x="572" y="434"/>
                    <a:pt x="606" y="409"/>
                  </a:cubicBezTo>
                  <a:cubicBezTo>
                    <a:pt x="638" y="386"/>
                    <a:pt x="670" y="364"/>
                    <a:pt x="698" y="338"/>
                  </a:cubicBezTo>
                  <a:cubicBezTo>
                    <a:pt x="699" y="338"/>
                    <a:pt x="699" y="337"/>
                    <a:pt x="699" y="336"/>
                  </a:cubicBezTo>
                  <a:cubicBezTo>
                    <a:pt x="706" y="335"/>
                    <a:pt x="713" y="334"/>
                    <a:pt x="719" y="333"/>
                  </a:cubicBezTo>
                  <a:cubicBezTo>
                    <a:pt x="720" y="333"/>
                    <a:pt x="721" y="333"/>
                    <a:pt x="721" y="333"/>
                  </a:cubicBezTo>
                  <a:cubicBezTo>
                    <a:pt x="687" y="357"/>
                    <a:pt x="654" y="383"/>
                    <a:pt x="621" y="410"/>
                  </a:cubicBezTo>
                  <a:cubicBezTo>
                    <a:pt x="586" y="437"/>
                    <a:pt x="550" y="465"/>
                    <a:pt x="518" y="496"/>
                  </a:cubicBezTo>
                  <a:cubicBezTo>
                    <a:pt x="517" y="496"/>
                    <a:pt x="517" y="496"/>
                    <a:pt x="516" y="496"/>
                  </a:cubicBezTo>
                  <a:cubicBezTo>
                    <a:pt x="497" y="503"/>
                    <a:pt x="471" y="493"/>
                    <a:pt x="451" y="490"/>
                  </a:cubicBezTo>
                  <a:cubicBezTo>
                    <a:pt x="432" y="487"/>
                    <a:pt x="413" y="484"/>
                    <a:pt x="395" y="481"/>
                  </a:cubicBezTo>
                  <a:cubicBezTo>
                    <a:pt x="358" y="476"/>
                    <a:pt x="321" y="471"/>
                    <a:pt x="284" y="466"/>
                  </a:cubicBezTo>
                  <a:cubicBezTo>
                    <a:pt x="246" y="462"/>
                    <a:pt x="208" y="457"/>
                    <a:pt x="170" y="454"/>
                  </a:cubicBezTo>
                  <a:cubicBezTo>
                    <a:pt x="150" y="452"/>
                    <a:pt x="130" y="450"/>
                    <a:pt x="110" y="450"/>
                  </a:cubicBezTo>
                  <a:cubicBezTo>
                    <a:pt x="93" y="450"/>
                    <a:pt x="75" y="453"/>
                    <a:pt x="61" y="443"/>
                  </a:cubicBezTo>
                  <a:cubicBezTo>
                    <a:pt x="61" y="443"/>
                    <a:pt x="61" y="443"/>
                    <a:pt x="61" y="442"/>
                  </a:cubicBezTo>
                  <a:cubicBezTo>
                    <a:pt x="63" y="442"/>
                    <a:pt x="62" y="439"/>
                    <a:pt x="60" y="440"/>
                  </a:cubicBezTo>
                  <a:cubicBezTo>
                    <a:pt x="50" y="443"/>
                    <a:pt x="42" y="434"/>
                    <a:pt x="38" y="426"/>
                  </a:cubicBezTo>
                  <a:cubicBezTo>
                    <a:pt x="36" y="421"/>
                    <a:pt x="36" y="414"/>
                    <a:pt x="35" y="409"/>
                  </a:cubicBezTo>
                  <a:cubicBezTo>
                    <a:pt x="35" y="401"/>
                    <a:pt x="34" y="393"/>
                    <a:pt x="34" y="386"/>
                  </a:cubicBezTo>
                  <a:cubicBezTo>
                    <a:pt x="33" y="368"/>
                    <a:pt x="34" y="351"/>
                    <a:pt x="35" y="334"/>
                  </a:cubicBezTo>
                  <a:close/>
                  <a:moveTo>
                    <a:pt x="861" y="461"/>
                  </a:moveTo>
                  <a:cubicBezTo>
                    <a:pt x="861" y="461"/>
                    <a:pt x="862" y="461"/>
                    <a:pt x="862" y="461"/>
                  </a:cubicBezTo>
                  <a:cubicBezTo>
                    <a:pt x="862" y="461"/>
                    <a:pt x="862" y="461"/>
                    <a:pt x="862" y="461"/>
                  </a:cubicBezTo>
                  <a:cubicBezTo>
                    <a:pt x="863" y="465"/>
                    <a:pt x="863" y="469"/>
                    <a:pt x="863" y="473"/>
                  </a:cubicBezTo>
                  <a:cubicBezTo>
                    <a:pt x="859" y="476"/>
                    <a:pt x="855" y="478"/>
                    <a:pt x="850" y="479"/>
                  </a:cubicBezTo>
                  <a:cubicBezTo>
                    <a:pt x="846" y="480"/>
                    <a:pt x="842" y="481"/>
                    <a:pt x="838" y="482"/>
                  </a:cubicBezTo>
                  <a:cubicBezTo>
                    <a:pt x="832" y="483"/>
                    <a:pt x="825" y="485"/>
                    <a:pt x="819" y="487"/>
                  </a:cubicBezTo>
                  <a:cubicBezTo>
                    <a:pt x="802" y="494"/>
                    <a:pt x="785" y="503"/>
                    <a:pt x="768" y="510"/>
                  </a:cubicBezTo>
                  <a:cubicBezTo>
                    <a:pt x="732" y="525"/>
                    <a:pt x="696" y="540"/>
                    <a:pt x="660" y="555"/>
                  </a:cubicBezTo>
                  <a:cubicBezTo>
                    <a:pt x="592" y="583"/>
                    <a:pt x="524" y="613"/>
                    <a:pt x="452" y="631"/>
                  </a:cubicBezTo>
                  <a:cubicBezTo>
                    <a:pt x="452" y="631"/>
                    <a:pt x="451" y="631"/>
                    <a:pt x="451" y="631"/>
                  </a:cubicBezTo>
                  <a:cubicBezTo>
                    <a:pt x="379" y="620"/>
                    <a:pt x="312" y="593"/>
                    <a:pt x="242" y="573"/>
                  </a:cubicBezTo>
                  <a:cubicBezTo>
                    <a:pt x="207" y="562"/>
                    <a:pt x="172" y="554"/>
                    <a:pt x="137" y="546"/>
                  </a:cubicBezTo>
                  <a:cubicBezTo>
                    <a:pt x="100" y="537"/>
                    <a:pt x="65" y="524"/>
                    <a:pt x="29" y="516"/>
                  </a:cubicBezTo>
                  <a:cubicBezTo>
                    <a:pt x="31" y="515"/>
                    <a:pt x="30" y="512"/>
                    <a:pt x="28" y="512"/>
                  </a:cubicBezTo>
                  <a:cubicBezTo>
                    <a:pt x="23" y="510"/>
                    <a:pt x="17" y="508"/>
                    <a:pt x="12" y="506"/>
                  </a:cubicBezTo>
                  <a:cubicBezTo>
                    <a:pt x="10" y="501"/>
                    <a:pt x="9" y="496"/>
                    <a:pt x="8" y="492"/>
                  </a:cubicBezTo>
                  <a:cubicBezTo>
                    <a:pt x="8" y="488"/>
                    <a:pt x="8" y="485"/>
                    <a:pt x="8" y="482"/>
                  </a:cubicBezTo>
                  <a:cubicBezTo>
                    <a:pt x="9" y="472"/>
                    <a:pt x="9" y="462"/>
                    <a:pt x="10" y="452"/>
                  </a:cubicBezTo>
                  <a:cubicBezTo>
                    <a:pt x="11" y="436"/>
                    <a:pt x="11" y="394"/>
                    <a:pt x="29" y="387"/>
                  </a:cubicBezTo>
                  <a:cubicBezTo>
                    <a:pt x="29" y="391"/>
                    <a:pt x="29" y="394"/>
                    <a:pt x="29" y="398"/>
                  </a:cubicBezTo>
                  <a:cubicBezTo>
                    <a:pt x="29" y="398"/>
                    <a:pt x="29" y="398"/>
                    <a:pt x="28" y="398"/>
                  </a:cubicBezTo>
                  <a:cubicBezTo>
                    <a:pt x="28" y="399"/>
                    <a:pt x="28" y="399"/>
                    <a:pt x="28" y="400"/>
                  </a:cubicBezTo>
                  <a:cubicBezTo>
                    <a:pt x="28" y="399"/>
                    <a:pt x="28" y="399"/>
                    <a:pt x="27" y="399"/>
                  </a:cubicBezTo>
                  <a:cubicBezTo>
                    <a:pt x="23" y="398"/>
                    <a:pt x="22" y="400"/>
                    <a:pt x="21" y="403"/>
                  </a:cubicBezTo>
                  <a:cubicBezTo>
                    <a:pt x="18" y="408"/>
                    <a:pt x="19" y="416"/>
                    <a:pt x="19" y="421"/>
                  </a:cubicBezTo>
                  <a:cubicBezTo>
                    <a:pt x="18" y="430"/>
                    <a:pt x="18" y="440"/>
                    <a:pt x="17" y="449"/>
                  </a:cubicBezTo>
                  <a:cubicBezTo>
                    <a:pt x="16" y="464"/>
                    <a:pt x="12" y="481"/>
                    <a:pt x="14" y="496"/>
                  </a:cubicBezTo>
                  <a:cubicBezTo>
                    <a:pt x="15" y="503"/>
                    <a:pt x="17" y="507"/>
                    <a:pt x="24" y="507"/>
                  </a:cubicBezTo>
                  <a:cubicBezTo>
                    <a:pt x="24" y="507"/>
                    <a:pt x="25" y="507"/>
                    <a:pt x="25" y="507"/>
                  </a:cubicBezTo>
                  <a:cubicBezTo>
                    <a:pt x="26" y="507"/>
                    <a:pt x="26" y="506"/>
                    <a:pt x="26" y="506"/>
                  </a:cubicBezTo>
                  <a:cubicBezTo>
                    <a:pt x="91" y="535"/>
                    <a:pt x="165" y="542"/>
                    <a:pt x="233" y="561"/>
                  </a:cubicBezTo>
                  <a:cubicBezTo>
                    <a:pt x="305" y="581"/>
                    <a:pt x="375" y="607"/>
                    <a:pt x="449" y="621"/>
                  </a:cubicBezTo>
                  <a:cubicBezTo>
                    <a:pt x="449" y="621"/>
                    <a:pt x="449" y="621"/>
                    <a:pt x="449" y="621"/>
                  </a:cubicBezTo>
                  <a:cubicBezTo>
                    <a:pt x="449" y="622"/>
                    <a:pt x="450" y="622"/>
                    <a:pt x="450" y="621"/>
                  </a:cubicBezTo>
                  <a:cubicBezTo>
                    <a:pt x="450" y="621"/>
                    <a:pt x="450" y="621"/>
                    <a:pt x="450" y="621"/>
                  </a:cubicBezTo>
                  <a:cubicBezTo>
                    <a:pt x="450" y="621"/>
                    <a:pt x="450" y="621"/>
                    <a:pt x="451" y="621"/>
                  </a:cubicBezTo>
                  <a:cubicBezTo>
                    <a:pt x="451" y="621"/>
                    <a:pt x="451" y="621"/>
                    <a:pt x="451" y="621"/>
                  </a:cubicBezTo>
                  <a:cubicBezTo>
                    <a:pt x="486" y="618"/>
                    <a:pt x="522" y="602"/>
                    <a:pt x="555" y="589"/>
                  </a:cubicBezTo>
                  <a:cubicBezTo>
                    <a:pt x="591" y="575"/>
                    <a:pt x="627" y="561"/>
                    <a:pt x="663" y="546"/>
                  </a:cubicBezTo>
                  <a:cubicBezTo>
                    <a:pt x="698" y="532"/>
                    <a:pt x="733" y="518"/>
                    <a:pt x="769" y="504"/>
                  </a:cubicBezTo>
                  <a:cubicBezTo>
                    <a:pt x="800" y="492"/>
                    <a:pt x="835" y="483"/>
                    <a:pt x="861" y="461"/>
                  </a:cubicBezTo>
                  <a:close/>
                  <a:moveTo>
                    <a:pt x="23" y="503"/>
                  </a:moveTo>
                  <a:cubicBezTo>
                    <a:pt x="14" y="496"/>
                    <a:pt x="20" y="457"/>
                    <a:pt x="20" y="449"/>
                  </a:cubicBezTo>
                  <a:cubicBezTo>
                    <a:pt x="21" y="442"/>
                    <a:pt x="19" y="401"/>
                    <a:pt x="27" y="400"/>
                  </a:cubicBezTo>
                  <a:cubicBezTo>
                    <a:pt x="27" y="400"/>
                    <a:pt x="28" y="400"/>
                    <a:pt x="28" y="400"/>
                  </a:cubicBezTo>
                  <a:cubicBezTo>
                    <a:pt x="22" y="416"/>
                    <a:pt x="24" y="436"/>
                    <a:pt x="22" y="453"/>
                  </a:cubicBezTo>
                  <a:cubicBezTo>
                    <a:pt x="22" y="469"/>
                    <a:pt x="18" y="487"/>
                    <a:pt x="23" y="503"/>
                  </a:cubicBezTo>
                  <a:close/>
                  <a:moveTo>
                    <a:pt x="851" y="390"/>
                  </a:moveTo>
                  <a:cubicBezTo>
                    <a:pt x="821" y="399"/>
                    <a:pt x="792" y="410"/>
                    <a:pt x="763" y="421"/>
                  </a:cubicBezTo>
                  <a:cubicBezTo>
                    <a:pt x="734" y="431"/>
                    <a:pt x="705" y="440"/>
                    <a:pt x="676" y="452"/>
                  </a:cubicBezTo>
                  <a:cubicBezTo>
                    <a:pt x="675" y="452"/>
                    <a:pt x="676" y="453"/>
                    <a:pt x="677" y="453"/>
                  </a:cubicBezTo>
                  <a:cubicBezTo>
                    <a:pt x="706" y="444"/>
                    <a:pt x="735" y="432"/>
                    <a:pt x="764" y="422"/>
                  </a:cubicBezTo>
                  <a:cubicBezTo>
                    <a:pt x="792" y="412"/>
                    <a:pt x="822" y="403"/>
                    <a:pt x="850" y="392"/>
                  </a:cubicBezTo>
                  <a:cubicBezTo>
                    <a:pt x="848" y="408"/>
                    <a:pt x="847" y="424"/>
                    <a:pt x="849" y="440"/>
                  </a:cubicBezTo>
                  <a:cubicBezTo>
                    <a:pt x="849" y="440"/>
                    <a:pt x="848" y="440"/>
                    <a:pt x="848" y="440"/>
                  </a:cubicBezTo>
                  <a:cubicBezTo>
                    <a:pt x="800" y="462"/>
                    <a:pt x="752" y="484"/>
                    <a:pt x="703" y="504"/>
                  </a:cubicBezTo>
                  <a:cubicBezTo>
                    <a:pt x="656" y="523"/>
                    <a:pt x="607" y="539"/>
                    <a:pt x="560" y="558"/>
                  </a:cubicBezTo>
                  <a:cubicBezTo>
                    <a:pt x="559" y="559"/>
                    <a:pt x="559" y="561"/>
                    <a:pt x="561" y="560"/>
                  </a:cubicBezTo>
                  <a:cubicBezTo>
                    <a:pt x="611" y="545"/>
                    <a:pt x="660" y="524"/>
                    <a:pt x="709" y="504"/>
                  </a:cubicBezTo>
                  <a:cubicBezTo>
                    <a:pt x="756" y="484"/>
                    <a:pt x="803" y="464"/>
                    <a:pt x="849" y="443"/>
                  </a:cubicBezTo>
                  <a:cubicBezTo>
                    <a:pt x="849" y="442"/>
                    <a:pt x="849" y="442"/>
                    <a:pt x="850" y="442"/>
                  </a:cubicBezTo>
                  <a:cubicBezTo>
                    <a:pt x="851" y="448"/>
                    <a:pt x="852" y="455"/>
                    <a:pt x="854" y="461"/>
                  </a:cubicBezTo>
                  <a:cubicBezTo>
                    <a:pt x="826" y="480"/>
                    <a:pt x="791" y="491"/>
                    <a:pt x="759" y="503"/>
                  </a:cubicBezTo>
                  <a:cubicBezTo>
                    <a:pt x="725" y="517"/>
                    <a:pt x="691" y="531"/>
                    <a:pt x="656" y="544"/>
                  </a:cubicBezTo>
                  <a:cubicBezTo>
                    <a:pt x="623" y="558"/>
                    <a:pt x="590" y="571"/>
                    <a:pt x="556" y="584"/>
                  </a:cubicBezTo>
                  <a:cubicBezTo>
                    <a:pt x="539" y="591"/>
                    <a:pt x="522" y="598"/>
                    <a:pt x="504" y="604"/>
                  </a:cubicBezTo>
                  <a:cubicBezTo>
                    <a:pt x="487" y="609"/>
                    <a:pt x="469" y="613"/>
                    <a:pt x="452" y="619"/>
                  </a:cubicBezTo>
                  <a:cubicBezTo>
                    <a:pt x="453" y="618"/>
                    <a:pt x="453" y="616"/>
                    <a:pt x="451" y="616"/>
                  </a:cubicBezTo>
                  <a:cubicBezTo>
                    <a:pt x="451" y="615"/>
                    <a:pt x="451" y="614"/>
                    <a:pt x="452" y="613"/>
                  </a:cubicBezTo>
                  <a:cubicBezTo>
                    <a:pt x="452" y="613"/>
                    <a:pt x="452" y="613"/>
                    <a:pt x="452" y="613"/>
                  </a:cubicBezTo>
                  <a:cubicBezTo>
                    <a:pt x="485" y="598"/>
                    <a:pt x="520" y="588"/>
                    <a:pt x="554" y="576"/>
                  </a:cubicBezTo>
                  <a:cubicBezTo>
                    <a:pt x="588" y="563"/>
                    <a:pt x="623" y="551"/>
                    <a:pt x="657" y="537"/>
                  </a:cubicBezTo>
                  <a:cubicBezTo>
                    <a:pt x="722" y="512"/>
                    <a:pt x="787" y="485"/>
                    <a:pt x="851" y="456"/>
                  </a:cubicBezTo>
                  <a:cubicBezTo>
                    <a:pt x="853" y="455"/>
                    <a:pt x="851" y="453"/>
                    <a:pt x="850" y="453"/>
                  </a:cubicBezTo>
                  <a:cubicBezTo>
                    <a:pt x="782" y="483"/>
                    <a:pt x="714" y="512"/>
                    <a:pt x="645" y="539"/>
                  </a:cubicBezTo>
                  <a:cubicBezTo>
                    <a:pt x="612" y="552"/>
                    <a:pt x="578" y="565"/>
                    <a:pt x="545" y="577"/>
                  </a:cubicBezTo>
                  <a:cubicBezTo>
                    <a:pt x="514" y="588"/>
                    <a:pt x="481" y="596"/>
                    <a:pt x="452" y="611"/>
                  </a:cubicBezTo>
                  <a:cubicBezTo>
                    <a:pt x="453" y="606"/>
                    <a:pt x="453" y="601"/>
                    <a:pt x="454" y="595"/>
                  </a:cubicBezTo>
                  <a:cubicBezTo>
                    <a:pt x="471" y="589"/>
                    <a:pt x="488" y="583"/>
                    <a:pt x="505" y="576"/>
                  </a:cubicBezTo>
                  <a:cubicBezTo>
                    <a:pt x="506" y="576"/>
                    <a:pt x="505" y="575"/>
                    <a:pt x="505" y="575"/>
                  </a:cubicBezTo>
                  <a:cubicBezTo>
                    <a:pt x="488" y="580"/>
                    <a:pt x="471" y="586"/>
                    <a:pt x="454" y="594"/>
                  </a:cubicBezTo>
                  <a:cubicBezTo>
                    <a:pt x="455" y="590"/>
                    <a:pt x="455" y="586"/>
                    <a:pt x="456" y="583"/>
                  </a:cubicBezTo>
                  <a:cubicBezTo>
                    <a:pt x="495" y="563"/>
                    <a:pt x="536" y="550"/>
                    <a:pt x="578" y="538"/>
                  </a:cubicBezTo>
                  <a:cubicBezTo>
                    <a:pt x="617" y="527"/>
                    <a:pt x="657" y="516"/>
                    <a:pt x="693" y="496"/>
                  </a:cubicBezTo>
                  <a:cubicBezTo>
                    <a:pt x="694" y="496"/>
                    <a:pt x="693" y="494"/>
                    <a:pt x="692" y="495"/>
                  </a:cubicBezTo>
                  <a:cubicBezTo>
                    <a:pt x="652" y="513"/>
                    <a:pt x="610" y="525"/>
                    <a:pt x="567" y="538"/>
                  </a:cubicBezTo>
                  <a:cubicBezTo>
                    <a:pt x="529" y="549"/>
                    <a:pt x="490" y="560"/>
                    <a:pt x="456" y="581"/>
                  </a:cubicBezTo>
                  <a:cubicBezTo>
                    <a:pt x="456" y="576"/>
                    <a:pt x="457" y="570"/>
                    <a:pt x="457" y="565"/>
                  </a:cubicBezTo>
                  <a:cubicBezTo>
                    <a:pt x="478" y="549"/>
                    <a:pt x="503" y="547"/>
                    <a:pt x="527" y="539"/>
                  </a:cubicBezTo>
                  <a:cubicBezTo>
                    <a:pt x="553" y="532"/>
                    <a:pt x="578" y="522"/>
                    <a:pt x="603" y="513"/>
                  </a:cubicBezTo>
                  <a:cubicBezTo>
                    <a:pt x="658" y="492"/>
                    <a:pt x="714" y="473"/>
                    <a:pt x="769" y="451"/>
                  </a:cubicBezTo>
                  <a:cubicBezTo>
                    <a:pt x="770" y="451"/>
                    <a:pt x="769" y="449"/>
                    <a:pt x="769" y="450"/>
                  </a:cubicBezTo>
                  <a:cubicBezTo>
                    <a:pt x="709" y="470"/>
                    <a:pt x="650" y="493"/>
                    <a:pt x="591" y="515"/>
                  </a:cubicBezTo>
                  <a:cubicBezTo>
                    <a:pt x="565" y="525"/>
                    <a:pt x="539" y="535"/>
                    <a:pt x="512" y="542"/>
                  </a:cubicBezTo>
                  <a:cubicBezTo>
                    <a:pt x="493" y="546"/>
                    <a:pt x="473" y="550"/>
                    <a:pt x="458" y="562"/>
                  </a:cubicBezTo>
                  <a:cubicBezTo>
                    <a:pt x="458" y="556"/>
                    <a:pt x="459" y="550"/>
                    <a:pt x="460" y="545"/>
                  </a:cubicBezTo>
                  <a:cubicBezTo>
                    <a:pt x="522" y="534"/>
                    <a:pt x="581" y="507"/>
                    <a:pt x="640" y="484"/>
                  </a:cubicBezTo>
                  <a:cubicBezTo>
                    <a:pt x="704" y="460"/>
                    <a:pt x="770" y="440"/>
                    <a:pt x="836" y="421"/>
                  </a:cubicBezTo>
                  <a:cubicBezTo>
                    <a:pt x="837" y="421"/>
                    <a:pt x="836" y="420"/>
                    <a:pt x="836" y="421"/>
                  </a:cubicBezTo>
                  <a:cubicBezTo>
                    <a:pt x="770" y="439"/>
                    <a:pt x="704" y="458"/>
                    <a:pt x="639" y="482"/>
                  </a:cubicBezTo>
                  <a:cubicBezTo>
                    <a:pt x="580" y="505"/>
                    <a:pt x="522" y="529"/>
                    <a:pt x="460" y="543"/>
                  </a:cubicBezTo>
                  <a:cubicBezTo>
                    <a:pt x="461" y="538"/>
                    <a:pt x="462" y="532"/>
                    <a:pt x="463" y="527"/>
                  </a:cubicBezTo>
                  <a:cubicBezTo>
                    <a:pt x="464" y="527"/>
                    <a:pt x="464" y="526"/>
                    <a:pt x="463" y="526"/>
                  </a:cubicBezTo>
                  <a:cubicBezTo>
                    <a:pt x="463" y="525"/>
                    <a:pt x="463" y="524"/>
                    <a:pt x="463" y="524"/>
                  </a:cubicBezTo>
                  <a:cubicBezTo>
                    <a:pt x="495" y="516"/>
                    <a:pt x="526" y="503"/>
                    <a:pt x="557" y="492"/>
                  </a:cubicBezTo>
                  <a:cubicBezTo>
                    <a:pt x="589" y="481"/>
                    <a:pt x="620" y="470"/>
                    <a:pt x="652" y="459"/>
                  </a:cubicBezTo>
                  <a:cubicBezTo>
                    <a:pt x="652" y="459"/>
                    <a:pt x="652" y="459"/>
                    <a:pt x="652" y="459"/>
                  </a:cubicBezTo>
                  <a:cubicBezTo>
                    <a:pt x="619" y="470"/>
                    <a:pt x="587" y="481"/>
                    <a:pt x="554" y="492"/>
                  </a:cubicBezTo>
                  <a:cubicBezTo>
                    <a:pt x="524" y="502"/>
                    <a:pt x="493" y="510"/>
                    <a:pt x="464" y="522"/>
                  </a:cubicBezTo>
                  <a:cubicBezTo>
                    <a:pt x="465" y="515"/>
                    <a:pt x="467" y="508"/>
                    <a:pt x="469" y="501"/>
                  </a:cubicBezTo>
                  <a:cubicBezTo>
                    <a:pt x="470" y="499"/>
                    <a:pt x="467" y="498"/>
                    <a:pt x="466" y="500"/>
                  </a:cubicBezTo>
                  <a:cubicBezTo>
                    <a:pt x="463" y="508"/>
                    <a:pt x="460" y="516"/>
                    <a:pt x="458" y="524"/>
                  </a:cubicBezTo>
                  <a:cubicBezTo>
                    <a:pt x="362" y="505"/>
                    <a:pt x="267" y="484"/>
                    <a:pt x="171" y="463"/>
                  </a:cubicBezTo>
                  <a:cubicBezTo>
                    <a:pt x="171" y="463"/>
                    <a:pt x="170" y="464"/>
                    <a:pt x="171" y="464"/>
                  </a:cubicBezTo>
                  <a:cubicBezTo>
                    <a:pt x="265" y="490"/>
                    <a:pt x="362" y="511"/>
                    <a:pt x="457" y="526"/>
                  </a:cubicBezTo>
                  <a:cubicBezTo>
                    <a:pt x="456" y="532"/>
                    <a:pt x="455" y="539"/>
                    <a:pt x="454" y="545"/>
                  </a:cubicBezTo>
                  <a:cubicBezTo>
                    <a:pt x="453" y="545"/>
                    <a:pt x="453" y="545"/>
                    <a:pt x="453" y="545"/>
                  </a:cubicBezTo>
                  <a:cubicBezTo>
                    <a:pt x="453" y="545"/>
                    <a:pt x="453" y="546"/>
                    <a:pt x="453" y="546"/>
                  </a:cubicBezTo>
                  <a:cubicBezTo>
                    <a:pt x="453" y="546"/>
                    <a:pt x="453" y="546"/>
                    <a:pt x="453" y="546"/>
                  </a:cubicBezTo>
                  <a:cubicBezTo>
                    <a:pt x="397" y="526"/>
                    <a:pt x="338" y="514"/>
                    <a:pt x="280" y="501"/>
                  </a:cubicBezTo>
                  <a:cubicBezTo>
                    <a:pt x="218" y="487"/>
                    <a:pt x="156" y="470"/>
                    <a:pt x="95" y="455"/>
                  </a:cubicBezTo>
                  <a:cubicBezTo>
                    <a:pt x="94" y="455"/>
                    <a:pt x="93" y="456"/>
                    <a:pt x="94" y="457"/>
                  </a:cubicBezTo>
                  <a:cubicBezTo>
                    <a:pt x="155" y="475"/>
                    <a:pt x="217" y="489"/>
                    <a:pt x="279" y="504"/>
                  </a:cubicBezTo>
                  <a:cubicBezTo>
                    <a:pt x="337" y="518"/>
                    <a:pt x="396" y="529"/>
                    <a:pt x="453" y="549"/>
                  </a:cubicBezTo>
                  <a:cubicBezTo>
                    <a:pt x="452" y="552"/>
                    <a:pt x="452" y="556"/>
                    <a:pt x="451" y="559"/>
                  </a:cubicBezTo>
                  <a:cubicBezTo>
                    <a:pt x="389" y="543"/>
                    <a:pt x="327" y="529"/>
                    <a:pt x="264" y="514"/>
                  </a:cubicBezTo>
                  <a:cubicBezTo>
                    <a:pt x="200" y="498"/>
                    <a:pt x="137" y="479"/>
                    <a:pt x="73" y="461"/>
                  </a:cubicBezTo>
                  <a:cubicBezTo>
                    <a:pt x="72" y="461"/>
                    <a:pt x="72" y="462"/>
                    <a:pt x="72" y="463"/>
                  </a:cubicBezTo>
                  <a:cubicBezTo>
                    <a:pt x="135" y="484"/>
                    <a:pt x="199" y="501"/>
                    <a:pt x="264" y="516"/>
                  </a:cubicBezTo>
                  <a:cubicBezTo>
                    <a:pt x="326" y="532"/>
                    <a:pt x="388" y="547"/>
                    <a:pt x="451" y="561"/>
                  </a:cubicBezTo>
                  <a:cubicBezTo>
                    <a:pt x="450" y="567"/>
                    <a:pt x="450" y="572"/>
                    <a:pt x="449" y="577"/>
                  </a:cubicBezTo>
                  <a:cubicBezTo>
                    <a:pt x="379" y="556"/>
                    <a:pt x="308" y="537"/>
                    <a:pt x="237" y="520"/>
                  </a:cubicBezTo>
                  <a:cubicBezTo>
                    <a:pt x="201" y="512"/>
                    <a:pt x="165" y="506"/>
                    <a:pt x="130" y="496"/>
                  </a:cubicBezTo>
                  <a:cubicBezTo>
                    <a:pt x="94" y="487"/>
                    <a:pt x="60" y="473"/>
                    <a:pt x="26" y="460"/>
                  </a:cubicBezTo>
                  <a:cubicBezTo>
                    <a:pt x="24" y="459"/>
                    <a:pt x="23" y="461"/>
                    <a:pt x="25" y="462"/>
                  </a:cubicBezTo>
                  <a:cubicBezTo>
                    <a:pt x="92" y="491"/>
                    <a:pt x="161" y="507"/>
                    <a:pt x="233" y="523"/>
                  </a:cubicBezTo>
                  <a:cubicBezTo>
                    <a:pt x="305" y="539"/>
                    <a:pt x="378" y="558"/>
                    <a:pt x="449" y="580"/>
                  </a:cubicBezTo>
                  <a:cubicBezTo>
                    <a:pt x="449" y="584"/>
                    <a:pt x="449" y="589"/>
                    <a:pt x="448" y="593"/>
                  </a:cubicBezTo>
                  <a:cubicBezTo>
                    <a:pt x="384" y="570"/>
                    <a:pt x="317" y="555"/>
                    <a:pt x="250" y="540"/>
                  </a:cubicBezTo>
                  <a:cubicBezTo>
                    <a:pt x="182" y="524"/>
                    <a:pt x="114" y="507"/>
                    <a:pt x="47" y="487"/>
                  </a:cubicBezTo>
                  <a:cubicBezTo>
                    <a:pt x="46" y="487"/>
                    <a:pt x="46" y="488"/>
                    <a:pt x="47" y="488"/>
                  </a:cubicBezTo>
                  <a:cubicBezTo>
                    <a:pt x="112" y="512"/>
                    <a:pt x="181" y="527"/>
                    <a:pt x="249" y="543"/>
                  </a:cubicBezTo>
                  <a:cubicBezTo>
                    <a:pt x="316" y="558"/>
                    <a:pt x="383" y="575"/>
                    <a:pt x="448" y="596"/>
                  </a:cubicBezTo>
                  <a:cubicBezTo>
                    <a:pt x="448" y="600"/>
                    <a:pt x="448" y="603"/>
                    <a:pt x="448" y="607"/>
                  </a:cubicBezTo>
                  <a:cubicBezTo>
                    <a:pt x="377" y="585"/>
                    <a:pt x="306" y="565"/>
                    <a:pt x="234" y="546"/>
                  </a:cubicBezTo>
                  <a:cubicBezTo>
                    <a:pt x="165" y="529"/>
                    <a:pt x="92" y="517"/>
                    <a:pt x="26" y="490"/>
                  </a:cubicBezTo>
                  <a:cubicBezTo>
                    <a:pt x="25" y="490"/>
                    <a:pt x="25" y="490"/>
                    <a:pt x="25" y="491"/>
                  </a:cubicBezTo>
                  <a:cubicBezTo>
                    <a:pt x="55" y="506"/>
                    <a:pt x="87" y="513"/>
                    <a:pt x="119" y="521"/>
                  </a:cubicBezTo>
                  <a:cubicBezTo>
                    <a:pt x="157" y="529"/>
                    <a:pt x="194" y="538"/>
                    <a:pt x="231" y="548"/>
                  </a:cubicBezTo>
                  <a:cubicBezTo>
                    <a:pt x="304" y="566"/>
                    <a:pt x="376" y="587"/>
                    <a:pt x="448" y="609"/>
                  </a:cubicBezTo>
                  <a:cubicBezTo>
                    <a:pt x="448" y="611"/>
                    <a:pt x="448" y="613"/>
                    <a:pt x="448" y="615"/>
                  </a:cubicBezTo>
                  <a:cubicBezTo>
                    <a:pt x="376" y="602"/>
                    <a:pt x="308" y="577"/>
                    <a:pt x="237" y="557"/>
                  </a:cubicBezTo>
                  <a:cubicBezTo>
                    <a:pt x="203" y="548"/>
                    <a:pt x="168" y="540"/>
                    <a:pt x="133" y="532"/>
                  </a:cubicBezTo>
                  <a:cubicBezTo>
                    <a:pt x="97" y="524"/>
                    <a:pt x="62" y="514"/>
                    <a:pt x="27" y="504"/>
                  </a:cubicBezTo>
                  <a:cubicBezTo>
                    <a:pt x="26" y="504"/>
                    <a:pt x="26" y="504"/>
                    <a:pt x="26" y="504"/>
                  </a:cubicBezTo>
                  <a:cubicBezTo>
                    <a:pt x="21" y="487"/>
                    <a:pt x="23" y="470"/>
                    <a:pt x="25" y="453"/>
                  </a:cubicBezTo>
                  <a:cubicBezTo>
                    <a:pt x="26" y="436"/>
                    <a:pt x="26" y="418"/>
                    <a:pt x="30" y="401"/>
                  </a:cubicBezTo>
                  <a:cubicBezTo>
                    <a:pt x="31" y="427"/>
                    <a:pt x="38" y="452"/>
                    <a:pt x="58" y="444"/>
                  </a:cubicBezTo>
                  <a:cubicBezTo>
                    <a:pt x="58" y="444"/>
                    <a:pt x="58" y="445"/>
                    <a:pt x="58" y="445"/>
                  </a:cubicBezTo>
                  <a:cubicBezTo>
                    <a:pt x="68" y="453"/>
                    <a:pt x="79" y="455"/>
                    <a:pt x="91" y="455"/>
                  </a:cubicBezTo>
                  <a:cubicBezTo>
                    <a:pt x="110" y="455"/>
                    <a:pt x="128" y="455"/>
                    <a:pt x="146" y="456"/>
                  </a:cubicBezTo>
                  <a:cubicBezTo>
                    <a:pt x="181" y="459"/>
                    <a:pt x="216" y="463"/>
                    <a:pt x="251" y="467"/>
                  </a:cubicBezTo>
                  <a:cubicBezTo>
                    <a:pt x="285" y="478"/>
                    <a:pt x="323" y="483"/>
                    <a:pt x="358" y="490"/>
                  </a:cubicBezTo>
                  <a:cubicBezTo>
                    <a:pt x="393" y="496"/>
                    <a:pt x="428" y="502"/>
                    <a:pt x="463" y="506"/>
                  </a:cubicBezTo>
                  <a:cubicBezTo>
                    <a:pt x="464" y="506"/>
                    <a:pt x="464" y="504"/>
                    <a:pt x="463" y="504"/>
                  </a:cubicBezTo>
                  <a:cubicBezTo>
                    <a:pt x="426" y="498"/>
                    <a:pt x="389" y="493"/>
                    <a:pt x="353" y="486"/>
                  </a:cubicBezTo>
                  <a:cubicBezTo>
                    <a:pt x="327" y="481"/>
                    <a:pt x="301" y="474"/>
                    <a:pt x="275" y="469"/>
                  </a:cubicBezTo>
                  <a:cubicBezTo>
                    <a:pt x="275" y="469"/>
                    <a:pt x="275" y="469"/>
                    <a:pt x="275" y="469"/>
                  </a:cubicBezTo>
                  <a:cubicBezTo>
                    <a:pt x="318" y="475"/>
                    <a:pt x="362" y="481"/>
                    <a:pt x="405" y="487"/>
                  </a:cubicBezTo>
                  <a:cubicBezTo>
                    <a:pt x="426" y="491"/>
                    <a:pt x="447" y="494"/>
                    <a:pt x="467" y="498"/>
                  </a:cubicBezTo>
                  <a:cubicBezTo>
                    <a:pt x="473" y="499"/>
                    <a:pt x="479" y="500"/>
                    <a:pt x="485" y="501"/>
                  </a:cubicBezTo>
                  <a:cubicBezTo>
                    <a:pt x="481" y="502"/>
                    <a:pt x="477" y="503"/>
                    <a:pt x="473" y="503"/>
                  </a:cubicBezTo>
                  <a:cubicBezTo>
                    <a:pt x="471" y="504"/>
                    <a:pt x="467" y="504"/>
                    <a:pt x="468" y="508"/>
                  </a:cubicBezTo>
                  <a:cubicBezTo>
                    <a:pt x="468" y="508"/>
                    <a:pt x="469" y="508"/>
                    <a:pt x="469" y="507"/>
                  </a:cubicBezTo>
                  <a:cubicBezTo>
                    <a:pt x="469" y="505"/>
                    <a:pt x="483" y="503"/>
                    <a:pt x="489" y="502"/>
                  </a:cubicBezTo>
                  <a:cubicBezTo>
                    <a:pt x="499" y="504"/>
                    <a:pt x="509" y="504"/>
                    <a:pt x="518" y="501"/>
                  </a:cubicBezTo>
                  <a:cubicBezTo>
                    <a:pt x="519" y="500"/>
                    <a:pt x="519" y="500"/>
                    <a:pt x="519" y="499"/>
                  </a:cubicBezTo>
                  <a:cubicBezTo>
                    <a:pt x="523" y="496"/>
                    <a:pt x="527" y="493"/>
                    <a:pt x="531" y="490"/>
                  </a:cubicBezTo>
                  <a:cubicBezTo>
                    <a:pt x="582" y="473"/>
                    <a:pt x="631" y="454"/>
                    <a:pt x="681" y="437"/>
                  </a:cubicBezTo>
                  <a:cubicBezTo>
                    <a:pt x="731" y="419"/>
                    <a:pt x="782" y="402"/>
                    <a:pt x="831" y="383"/>
                  </a:cubicBezTo>
                  <a:cubicBezTo>
                    <a:pt x="832" y="382"/>
                    <a:pt x="832" y="381"/>
                    <a:pt x="831" y="382"/>
                  </a:cubicBezTo>
                  <a:cubicBezTo>
                    <a:pt x="780" y="397"/>
                    <a:pt x="731" y="417"/>
                    <a:pt x="680" y="435"/>
                  </a:cubicBezTo>
                  <a:cubicBezTo>
                    <a:pt x="632" y="452"/>
                    <a:pt x="583" y="469"/>
                    <a:pt x="535" y="487"/>
                  </a:cubicBezTo>
                  <a:cubicBezTo>
                    <a:pt x="543" y="480"/>
                    <a:pt x="551" y="474"/>
                    <a:pt x="559" y="467"/>
                  </a:cubicBezTo>
                  <a:cubicBezTo>
                    <a:pt x="611" y="452"/>
                    <a:pt x="661" y="431"/>
                    <a:pt x="712" y="413"/>
                  </a:cubicBezTo>
                  <a:cubicBezTo>
                    <a:pt x="761" y="395"/>
                    <a:pt x="810" y="378"/>
                    <a:pt x="859" y="359"/>
                  </a:cubicBezTo>
                  <a:cubicBezTo>
                    <a:pt x="855" y="369"/>
                    <a:pt x="853" y="380"/>
                    <a:pt x="851" y="390"/>
                  </a:cubicBezTo>
                  <a:close/>
                  <a:moveTo>
                    <a:pt x="708" y="410"/>
                  </a:moveTo>
                  <a:cubicBezTo>
                    <a:pt x="660" y="427"/>
                    <a:pt x="610" y="443"/>
                    <a:pt x="563" y="464"/>
                  </a:cubicBezTo>
                  <a:cubicBezTo>
                    <a:pt x="582" y="448"/>
                    <a:pt x="601" y="432"/>
                    <a:pt x="620" y="417"/>
                  </a:cubicBezTo>
                  <a:cubicBezTo>
                    <a:pt x="656" y="388"/>
                    <a:pt x="692" y="361"/>
                    <a:pt x="728" y="333"/>
                  </a:cubicBezTo>
                  <a:cubicBezTo>
                    <a:pt x="729" y="332"/>
                    <a:pt x="729" y="332"/>
                    <a:pt x="729" y="331"/>
                  </a:cubicBezTo>
                  <a:cubicBezTo>
                    <a:pt x="732" y="330"/>
                    <a:pt x="736" y="328"/>
                    <a:pt x="738" y="326"/>
                  </a:cubicBezTo>
                  <a:cubicBezTo>
                    <a:pt x="738" y="325"/>
                    <a:pt x="739" y="325"/>
                    <a:pt x="739" y="325"/>
                  </a:cubicBezTo>
                  <a:cubicBezTo>
                    <a:pt x="760" y="331"/>
                    <a:pt x="784" y="332"/>
                    <a:pt x="805" y="336"/>
                  </a:cubicBezTo>
                  <a:cubicBezTo>
                    <a:pt x="826" y="339"/>
                    <a:pt x="849" y="341"/>
                    <a:pt x="868" y="351"/>
                  </a:cubicBezTo>
                  <a:cubicBezTo>
                    <a:pt x="814" y="369"/>
                    <a:pt x="761" y="390"/>
                    <a:pt x="708" y="41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3" name="Freeform 6">
              <a:extLst>
                <a:ext uri="{FF2B5EF4-FFF2-40B4-BE49-F238E27FC236}">
                  <a16:creationId xmlns:a16="http://schemas.microsoft.com/office/drawing/2014/main" xmlns="" id="{6C2F7877-73FA-426B-AB95-BE2C2FD59891}"/>
                </a:ext>
              </a:extLst>
            </p:cNvPr>
            <p:cNvSpPr/>
            <p:nvPr/>
          </p:nvSpPr>
          <p:spPr bwMode="auto">
            <a:xfrm>
              <a:off x="5022" y="1201"/>
              <a:ext cx="303" cy="138"/>
            </a:xfrm>
            <a:custGeom>
              <a:avLst/>
              <a:gdLst>
                <a:gd name="T0" fmla="*/ 127 w 128"/>
                <a:gd name="T1" fmla="*/ 1 h 58"/>
                <a:gd name="T2" fmla="*/ 66 w 128"/>
                <a:gd name="T3" fmla="*/ 27 h 58"/>
                <a:gd name="T4" fmla="*/ 0 w 128"/>
                <a:gd name="T5" fmla="*/ 56 h 58"/>
                <a:gd name="T6" fmla="*/ 1 w 128"/>
                <a:gd name="T7" fmla="*/ 57 h 58"/>
                <a:gd name="T8" fmla="*/ 62 w 128"/>
                <a:gd name="T9" fmla="*/ 32 h 58"/>
                <a:gd name="T10" fmla="*/ 127 w 128"/>
                <a:gd name="T11" fmla="*/ 1 h 58"/>
                <a:gd name="T12" fmla="*/ 127 w 128"/>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28" h="58">
                  <a:moveTo>
                    <a:pt x="127" y="1"/>
                  </a:moveTo>
                  <a:cubicBezTo>
                    <a:pt x="107" y="9"/>
                    <a:pt x="86" y="18"/>
                    <a:pt x="66" y="27"/>
                  </a:cubicBezTo>
                  <a:cubicBezTo>
                    <a:pt x="44" y="37"/>
                    <a:pt x="21" y="45"/>
                    <a:pt x="0" y="56"/>
                  </a:cubicBezTo>
                  <a:cubicBezTo>
                    <a:pt x="0" y="57"/>
                    <a:pt x="0" y="58"/>
                    <a:pt x="1" y="57"/>
                  </a:cubicBezTo>
                  <a:cubicBezTo>
                    <a:pt x="22" y="51"/>
                    <a:pt x="42" y="41"/>
                    <a:pt x="62" y="32"/>
                  </a:cubicBezTo>
                  <a:cubicBezTo>
                    <a:pt x="84" y="22"/>
                    <a:pt x="106" y="12"/>
                    <a:pt x="127" y="1"/>
                  </a:cubicBezTo>
                  <a:cubicBezTo>
                    <a:pt x="128" y="1"/>
                    <a:pt x="127" y="0"/>
                    <a:pt x="12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4" name="Freeform 7">
              <a:extLst>
                <a:ext uri="{FF2B5EF4-FFF2-40B4-BE49-F238E27FC236}">
                  <a16:creationId xmlns:a16="http://schemas.microsoft.com/office/drawing/2014/main" xmlns="" id="{2CFF39F3-5723-4835-A683-5834D08D47E3}"/>
                </a:ext>
              </a:extLst>
            </p:cNvPr>
            <p:cNvSpPr/>
            <p:nvPr/>
          </p:nvSpPr>
          <p:spPr bwMode="auto">
            <a:xfrm>
              <a:off x="5188" y="1192"/>
              <a:ext cx="140" cy="49"/>
            </a:xfrm>
            <a:custGeom>
              <a:avLst/>
              <a:gdLst>
                <a:gd name="T0" fmla="*/ 58 w 59"/>
                <a:gd name="T1" fmla="*/ 0 h 21"/>
                <a:gd name="T2" fmla="*/ 1 w 59"/>
                <a:gd name="T3" fmla="*/ 20 h 21"/>
                <a:gd name="T4" fmla="*/ 1 w 59"/>
                <a:gd name="T5" fmla="*/ 21 h 21"/>
                <a:gd name="T6" fmla="*/ 58 w 59"/>
                <a:gd name="T7" fmla="*/ 1 h 21"/>
                <a:gd name="T8" fmla="*/ 58 w 59"/>
                <a:gd name="T9" fmla="*/ 0 h 21"/>
              </a:gdLst>
              <a:ahLst/>
              <a:cxnLst>
                <a:cxn ang="0">
                  <a:pos x="T0" y="T1"/>
                </a:cxn>
                <a:cxn ang="0">
                  <a:pos x="T2" y="T3"/>
                </a:cxn>
                <a:cxn ang="0">
                  <a:pos x="T4" y="T5"/>
                </a:cxn>
                <a:cxn ang="0">
                  <a:pos x="T6" y="T7"/>
                </a:cxn>
                <a:cxn ang="0">
                  <a:pos x="T8" y="T9"/>
                </a:cxn>
              </a:cxnLst>
              <a:rect l="0" t="0" r="r" b="b"/>
              <a:pathLst>
                <a:path w="59" h="21">
                  <a:moveTo>
                    <a:pt x="58" y="0"/>
                  </a:moveTo>
                  <a:cubicBezTo>
                    <a:pt x="40" y="5"/>
                    <a:pt x="17" y="9"/>
                    <a:pt x="1" y="20"/>
                  </a:cubicBezTo>
                  <a:cubicBezTo>
                    <a:pt x="0" y="20"/>
                    <a:pt x="0" y="21"/>
                    <a:pt x="1" y="21"/>
                  </a:cubicBezTo>
                  <a:cubicBezTo>
                    <a:pt x="20" y="13"/>
                    <a:pt x="40" y="8"/>
                    <a:pt x="58" y="1"/>
                  </a:cubicBezTo>
                  <a:cubicBezTo>
                    <a:pt x="59" y="1"/>
                    <a:pt x="59" y="0"/>
                    <a:pt x="58"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5" name="Freeform 8">
              <a:extLst>
                <a:ext uri="{FF2B5EF4-FFF2-40B4-BE49-F238E27FC236}">
                  <a16:creationId xmlns:a16="http://schemas.microsoft.com/office/drawing/2014/main" xmlns="" id="{1E9D5852-7892-41A9-A5F7-E3AA891C8B9D}"/>
                </a:ext>
              </a:extLst>
            </p:cNvPr>
            <p:cNvSpPr/>
            <p:nvPr/>
          </p:nvSpPr>
          <p:spPr bwMode="auto">
            <a:xfrm>
              <a:off x="4522" y="1154"/>
              <a:ext cx="796" cy="275"/>
            </a:xfrm>
            <a:custGeom>
              <a:avLst/>
              <a:gdLst>
                <a:gd name="T0" fmla="*/ 334 w 336"/>
                <a:gd name="T1" fmla="*/ 1 h 116"/>
                <a:gd name="T2" fmla="*/ 164 w 336"/>
                <a:gd name="T3" fmla="*/ 59 h 116"/>
                <a:gd name="T4" fmla="*/ 81 w 336"/>
                <a:gd name="T5" fmla="*/ 87 h 116"/>
                <a:gd name="T6" fmla="*/ 0 w 336"/>
                <a:gd name="T7" fmla="*/ 115 h 116"/>
                <a:gd name="T8" fmla="*/ 0 w 336"/>
                <a:gd name="T9" fmla="*/ 116 h 116"/>
                <a:gd name="T10" fmla="*/ 87 w 336"/>
                <a:gd name="T11" fmla="*/ 87 h 116"/>
                <a:gd name="T12" fmla="*/ 168 w 336"/>
                <a:gd name="T13" fmla="*/ 59 h 116"/>
                <a:gd name="T14" fmla="*/ 335 w 336"/>
                <a:gd name="T15" fmla="*/ 3 h 116"/>
                <a:gd name="T16" fmla="*/ 334 w 336"/>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16">
                  <a:moveTo>
                    <a:pt x="334" y="1"/>
                  </a:moveTo>
                  <a:cubicBezTo>
                    <a:pt x="277" y="20"/>
                    <a:pt x="221" y="39"/>
                    <a:pt x="164" y="59"/>
                  </a:cubicBezTo>
                  <a:cubicBezTo>
                    <a:pt x="136" y="68"/>
                    <a:pt x="109" y="78"/>
                    <a:pt x="81" y="87"/>
                  </a:cubicBezTo>
                  <a:cubicBezTo>
                    <a:pt x="54" y="96"/>
                    <a:pt x="26" y="104"/>
                    <a:pt x="0" y="115"/>
                  </a:cubicBezTo>
                  <a:cubicBezTo>
                    <a:pt x="0" y="115"/>
                    <a:pt x="0" y="116"/>
                    <a:pt x="0" y="116"/>
                  </a:cubicBezTo>
                  <a:cubicBezTo>
                    <a:pt x="30" y="109"/>
                    <a:pt x="59" y="97"/>
                    <a:pt x="87" y="87"/>
                  </a:cubicBezTo>
                  <a:cubicBezTo>
                    <a:pt x="114" y="77"/>
                    <a:pt x="141" y="68"/>
                    <a:pt x="168" y="59"/>
                  </a:cubicBezTo>
                  <a:cubicBezTo>
                    <a:pt x="223" y="41"/>
                    <a:pt x="279" y="22"/>
                    <a:pt x="335" y="3"/>
                  </a:cubicBezTo>
                  <a:cubicBezTo>
                    <a:pt x="336" y="2"/>
                    <a:pt x="335" y="0"/>
                    <a:pt x="3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6" name="Freeform 9">
              <a:extLst>
                <a:ext uri="{FF2B5EF4-FFF2-40B4-BE49-F238E27FC236}">
                  <a16:creationId xmlns:a16="http://schemas.microsoft.com/office/drawing/2014/main" xmlns="" id="{0352061C-2A4F-42B9-B46E-73F681605F43}"/>
                </a:ext>
              </a:extLst>
            </p:cNvPr>
            <p:cNvSpPr/>
            <p:nvPr/>
          </p:nvSpPr>
          <p:spPr bwMode="auto">
            <a:xfrm>
              <a:off x="4830" y="992"/>
              <a:ext cx="78" cy="62"/>
            </a:xfrm>
            <a:custGeom>
              <a:avLst/>
              <a:gdLst>
                <a:gd name="T0" fmla="*/ 32 w 33"/>
                <a:gd name="T1" fmla="*/ 1 h 26"/>
                <a:gd name="T2" fmla="*/ 0 w 33"/>
                <a:gd name="T3" fmla="*/ 24 h 26"/>
                <a:gd name="T4" fmla="*/ 1 w 33"/>
                <a:gd name="T5" fmla="*/ 25 h 26"/>
                <a:gd name="T6" fmla="*/ 32 w 33"/>
                <a:gd name="T7" fmla="*/ 2 h 26"/>
                <a:gd name="T8" fmla="*/ 32 w 33"/>
                <a:gd name="T9" fmla="*/ 1 h 26"/>
              </a:gdLst>
              <a:ahLst/>
              <a:cxnLst>
                <a:cxn ang="0">
                  <a:pos x="T0" y="T1"/>
                </a:cxn>
                <a:cxn ang="0">
                  <a:pos x="T2" y="T3"/>
                </a:cxn>
                <a:cxn ang="0">
                  <a:pos x="T4" y="T5"/>
                </a:cxn>
                <a:cxn ang="0">
                  <a:pos x="T6" y="T7"/>
                </a:cxn>
                <a:cxn ang="0">
                  <a:pos x="T8" y="T9"/>
                </a:cxn>
              </a:cxnLst>
              <a:rect l="0" t="0" r="r" b="b"/>
              <a:pathLst>
                <a:path w="33" h="26">
                  <a:moveTo>
                    <a:pt x="32" y="1"/>
                  </a:moveTo>
                  <a:cubicBezTo>
                    <a:pt x="20" y="8"/>
                    <a:pt x="10" y="17"/>
                    <a:pt x="0" y="24"/>
                  </a:cubicBezTo>
                  <a:cubicBezTo>
                    <a:pt x="0" y="25"/>
                    <a:pt x="0" y="26"/>
                    <a:pt x="1" y="25"/>
                  </a:cubicBezTo>
                  <a:cubicBezTo>
                    <a:pt x="11" y="18"/>
                    <a:pt x="23" y="10"/>
                    <a:pt x="32" y="2"/>
                  </a:cubicBezTo>
                  <a:cubicBezTo>
                    <a:pt x="33" y="1"/>
                    <a:pt x="32" y="0"/>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7" name="Freeform 10">
              <a:extLst>
                <a:ext uri="{FF2B5EF4-FFF2-40B4-BE49-F238E27FC236}">
                  <a16:creationId xmlns:a16="http://schemas.microsoft.com/office/drawing/2014/main" xmlns="" id="{7D301EFE-A0FA-4DD6-B164-CE006B2B5988}"/>
                </a:ext>
              </a:extLst>
            </p:cNvPr>
            <p:cNvSpPr/>
            <p:nvPr/>
          </p:nvSpPr>
          <p:spPr bwMode="auto">
            <a:xfrm>
              <a:off x="3486" y="1196"/>
              <a:ext cx="341" cy="29"/>
            </a:xfrm>
            <a:custGeom>
              <a:avLst/>
              <a:gdLst>
                <a:gd name="T0" fmla="*/ 144 w 144"/>
                <a:gd name="T1" fmla="*/ 11 h 12"/>
                <a:gd name="T2" fmla="*/ 0 w 144"/>
                <a:gd name="T3" fmla="*/ 0 h 12"/>
                <a:gd name="T4" fmla="*/ 0 w 144"/>
                <a:gd name="T5" fmla="*/ 1 h 12"/>
                <a:gd name="T6" fmla="*/ 144 w 144"/>
                <a:gd name="T7" fmla="*/ 12 h 12"/>
                <a:gd name="T8" fmla="*/ 144 w 144"/>
                <a:gd name="T9" fmla="*/ 11 h 12"/>
              </a:gdLst>
              <a:ahLst/>
              <a:cxnLst>
                <a:cxn ang="0">
                  <a:pos x="T0" y="T1"/>
                </a:cxn>
                <a:cxn ang="0">
                  <a:pos x="T2" y="T3"/>
                </a:cxn>
                <a:cxn ang="0">
                  <a:pos x="T4" y="T5"/>
                </a:cxn>
                <a:cxn ang="0">
                  <a:pos x="T6" y="T7"/>
                </a:cxn>
                <a:cxn ang="0">
                  <a:pos x="T8" y="T9"/>
                </a:cxn>
              </a:cxnLst>
              <a:rect l="0" t="0" r="r" b="b"/>
              <a:pathLst>
                <a:path w="144" h="12">
                  <a:moveTo>
                    <a:pt x="144" y="11"/>
                  </a:moveTo>
                  <a:cubicBezTo>
                    <a:pt x="96" y="6"/>
                    <a:pt x="48" y="1"/>
                    <a:pt x="0" y="0"/>
                  </a:cubicBezTo>
                  <a:cubicBezTo>
                    <a:pt x="0" y="0"/>
                    <a:pt x="0" y="1"/>
                    <a:pt x="0" y="1"/>
                  </a:cubicBezTo>
                  <a:cubicBezTo>
                    <a:pt x="48" y="7"/>
                    <a:pt x="96" y="9"/>
                    <a:pt x="144" y="12"/>
                  </a:cubicBezTo>
                  <a:cubicBezTo>
                    <a:pt x="144" y="12"/>
                    <a:pt x="144" y="11"/>
                    <a:pt x="144" y="1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8" name="Freeform 11">
              <a:extLst>
                <a:ext uri="{FF2B5EF4-FFF2-40B4-BE49-F238E27FC236}">
                  <a16:creationId xmlns:a16="http://schemas.microsoft.com/office/drawing/2014/main" xmlns="" id="{F2D7944F-D766-485C-B7C1-F8C9028DBF8F}"/>
                </a:ext>
              </a:extLst>
            </p:cNvPr>
            <p:cNvSpPr/>
            <p:nvPr/>
          </p:nvSpPr>
          <p:spPr bwMode="auto">
            <a:xfrm>
              <a:off x="3858" y="1220"/>
              <a:ext cx="647" cy="69"/>
            </a:xfrm>
            <a:custGeom>
              <a:avLst/>
              <a:gdLst>
                <a:gd name="T0" fmla="*/ 272 w 273"/>
                <a:gd name="T1" fmla="*/ 28 h 29"/>
                <a:gd name="T2" fmla="*/ 0 w 273"/>
                <a:gd name="T3" fmla="*/ 0 h 29"/>
                <a:gd name="T4" fmla="*/ 0 w 273"/>
                <a:gd name="T5" fmla="*/ 0 h 29"/>
                <a:gd name="T6" fmla="*/ 272 w 273"/>
                <a:gd name="T7" fmla="*/ 29 h 29"/>
                <a:gd name="T8" fmla="*/ 272 w 273"/>
                <a:gd name="T9" fmla="*/ 28 h 29"/>
              </a:gdLst>
              <a:ahLst/>
              <a:cxnLst>
                <a:cxn ang="0">
                  <a:pos x="T0" y="T1"/>
                </a:cxn>
                <a:cxn ang="0">
                  <a:pos x="T2" y="T3"/>
                </a:cxn>
                <a:cxn ang="0">
                  <a:pos x="T4" y="T5"/>
                </a:cxn>
                <a:cxn ang="0">
                  <a:pos x="T6" y="T7"/>
                </a:cxn>
                <a:cxn ang="0">
                  <a:pos x="T8" y="T9"/>
                </a:cxn>
              </a:cxnLst>
              <a:rect l="0" t="0" r="r" b="b"/>
              <a:pathLst>
                <a:path w="273" h="29">
                  <a:moveTo>
                    <a:pt x="272" y="28"/>
                  </a:moveTo>
                  <a:cubicBezTo>
                    <a:pt x="181" y="18"/>
                    <a:pt x="90" y="10"/>
                    <a:pt x="0" y="0"/>
                  </a:cubicBezTo>
                  <a:cubicBezTo>
                    <a:pt x="0" y="0"/>
                    <a:pt x="0" y="0"/>
                    <a:pt x="0" y="0"/>
                  </a:cubicBezTo>
                  <a:cubicBezTo>
                    <a:pt x="90" y="11"/>
                    <a:pt x="181" y="22"/>
                    <a:pt x="272" y="29"/>
                  </a:cubicBezTo>
                  <a:cubicBezTo>
                    <a:pt x="273" y="29"/>
                    <a:pt x="273" y="28"/>
                    <a:pt x="272" y="2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19" name="Freeform 12">
              <a:extLst>
                <a:ext uri="{FF2B5EF4-FFF2-40B4-BE49-F238E27FC236}">
                  <a16:creationId xmlns:a16="http://schemas.microsoft.com/office/drawing/2014/main" xmlns="" id="{2F6FBD5E-0530-4102-BCA5-DB43779A55D4}"/>
                </a:ext>
              </a:extLst>
            </p:cNvPr>
            <p:cNvSpPr/>
            <p:nvPr/>
          </p:nvSpPr>
          <p:spPr bwMode="auto">
            <a:xfrm>
              <a:off x="3624" y="1175"/>
              <a:ext cx="860" cy="88"/>
            </a:xfrm>
            <a:custGeom>
              <a:avLst/>
              <a:gdLst>
                <a:gd name="T0" fmla="*/ 363 w 363"/>
                <a:gd name="T1" fmla="*/ 37 h 37"/>
                <a:gd name="T2" fmla="*/ 0 w 363"/>
                <a:gd name="T3" fmla="*/ 0 h 37"/>
                <a:gd name="T4" fmla="*/ 0 w 363"/>
                <a:gd name="T5" fmla="*/ 1 h 37"/>
                <a:gd name="T6" fmla="*/ 363 w 363"/>
                <a:gd name="T7" fmla="*/ 37 h 37"/>
                <a:gd name="T8" fmla="*/ 363 w 363"/>
                <a:gd name="T9" fmla="*/ 37 h 37"/>
              </a:gdLst>
              <a:ahLst/>
              <a:cxnLst>
                <a:cxn ang="0">
                  <a:pos x="T0" y="T1"/>
                </a:cxn>
                <a:cxn ang="0">
                  <a:pos x="T2" y="T3"/>
                </a:cxn>
                <a:cxn ang="0">
                  <a:pos x="T4" y="T5"/>
                </a:cxn>
                <a:cxn ang="0">
                  <a:pos x="T6" y="T7"/>
                </a:cxn>
                <a:cxn ang="0">
                  <a:pos x="T8" y="T9"/>
                </a:cxn>
              </a:cxnLst>
              <a:rect l="0" t="0" r="r" b="b"/>
              <a:pathLst>
                <a:path w="363" h="37">
                  <a:moveTo>
                    <a:pt x="363" y="37"/>
                  </a:moveTo>
                  <a:cubicBezTo>
                    <a:pt x="243" y="18"/>
                    <a:pt x="121" y="7"/>
                    <a:pt x="0" y="0"/>
                  </a:cubicBezTo>
                  <a:cubicBezTo>
                    <a:pt x="0" y="0"/>
                    <a:pt x="0" y="1"/>
                    <a:pt x="0" y="1"/>
                  </a:cubicBezTo>
                  <a:cubicBezTo>
                    <a:pt x="122" y="10"/>
                    <a:pt x="242" y="23"/>
                    <a:pt x="363" y="37"/>
                  </a:cubicBezTo>
                  <a:cubicBezTo>
                    <a:pt x="363" y="37"/>
                    <a:pt x="363" y="37"/>
                    <a:pt x="363" y="3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0" name="Freeform 13">
              <a:extLst>
                <a:ext uri="{FF2B5EF4-FFF2-40B4-BE49-F238E27FC236}">
                  <a16:creationId xmlns:a16="http://schemas.microsoft.com/office/drawing/2014/main" xmlns="" id="{E301FE9B-EEF8-44D5-9C18-9EA3BBF44E9C}"/>
                </a:ext>
              </a:extLst>
            </p:cNvPr>
            <p:cNvSpPr/>
            <p:nvPr/>
          </p:nvSpPr>
          <p:spPr bwMode="auto">
            <a:xfrm>
              <a:off x="3951" y="1123"/>
              <a:ext cx="573" cy="69"/>
            </a:xfrm>
            <a:custGeom>
              <a:avLst/>
              <a:gdLst>
                <a:gd name="T0" fmla="*/ 241 w 242"/>
                <a:gd name="T1" fmla="*/ 28 h 29"/>
                <a:gd name="T2" fmla="*/ 124 w 242"/>
                <a:gd name="T3" fmla="*/ 15 h 29"/>
                <a:gd name="T4" fmla="*/ 0 w 242"/>
                <a:gd name="T5" fmla="*/ 0 h 29"/>
                <a:gd name="T6" fmla="*/ 0 w 242"/>
                <a:gd name="T7" fmla="*/ 1 h 29"/>
                <a:gd name="T8" fmla="*/ 118 w 242"/>
                <a:gd name="T9" fmla="*/ 17 h 29"/>
                <a:gd name="T10" fmla="*/ 241 w 242"/>
                <a:gd name="T11" fmla="*/ 29 h 29"/>
                <a:gd name="T12" fmla="*/ 241 w 242"/>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242" h="29">
                  <a:moveTo>
                    <a:pt x="241" y="28"/>
                  </a:moveTo>
                  <a:cubicBezTo>
                    <a:pt x="202" y="23"/>
                    <a:pt x="163" y="20"/>
                    <a:pt x="124" y="15"/>
                  </a:cubicBezTo>
                  <a:cubicBezTo>
                    <a:pt x="83" y="10"/>
                    <a:pt x="41" y="2"/>
                    <a:pt x="0" y="0"/>
                  </a:cubicBezTo>
                  <a:cubicBezTo>
                    <a:pt x="0" y="0"/>
                    <a:pt x="0" y="1"/>
                    <a:pt x="0" y="1"/>
                  </a:cubicBezTo>
                  <a:cubicBezTo>
                    <a:pt x="38" y="10"/>
                    <a:pt x="79" y="12"/>
                    <a:pt x="118" y="17"/>
                  </a:cubicBezTo>
                  <a:cubicBezTo>
                    <a:pt x="158" y="21"/>
                    <a:pt x="200" y="27"/>
                    <a:pt x="241" y="29"/>
                  </a:cubicBezTo>
                  <a:cubicBezTo>
                    <a:pt x="241" y="29"/>
                    <a:pt x="242" y="28"/>
                    <a:pt x="241" y="2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1" name="Freeform 14">
              <a:extLst>
                <a:ext uri="{FF2B5EF4-FFF2-40B4-BE49-F238E27FC236}">
                  <a16:creationId xmlns:a16="http://schemas.microsoft.com/office/drawing/2014/main" xmlns="" id="{A273E186-F8D9-48D5-9F6A-FF6988B84879}"/>
                </a:ext>
              </a:extLst>
            </p:cNvPr>
            <p:cNvSpPr/>
            <p:nvPr/>
          </p:nvSpPr>
          <p:spPr bwMode="auto">
            <a:xfrm>
              <a:off x="3519" y="1047"/>
              <a:ext cx="465" cy="43"/>
            </a:xfrm>
            <a:custGeom>
              <a:avLst/>
              <a:gdLst>
                <a:gd name="T0" fmla="*/ 196 w 196"/>
                <a:gd name="T1" fmla="*/ 17 h 18"/>
                <a:gd name="T2" fmla="*/ 98 w 196"/>
                <a:gd name="T3" fmla="*/ 8 h 18"/>
                <a:gd name="T4" fmla="*/ 0 w 196"/>
                <a:gd name="T5" fmla="*/ 0 h 18"/>
                <a:gd name="T6" fmla="*/ 0 w 196"/>
                <a:gd name="T7" fmla="*/ 0 h 18"/>
                <a:gd name="T8" fmla="*/ 95 w 196"/>
                <a:gd name="T9" fmla="*/ 9 h 18"/>
                <a:gd name="T10" fmla="*/ 196 w 196"/>
                <a:gd name="T11" fmla="*/ 18 h 18"/>
                <a:gd name="T12" fmla="*/ 196 w 196"/>
                <a:gd name="T13" fmla="*/ 17 h 18"/>
              </a:gdLst>
              <a:ahLst/>
              <a:cxnLst>
                <a:cxn ang="0">
                  <a:pos x="T0" y="T1"/>
                </a:cxn>
                <a:cxn ang="0">
                  <a:pos x="T2" y="T3"/>
                </a:cxn>
                <a:cxn ang="0">
                  <a:pos x="T4" y="T5"/>
                </a:cxn>
                <a:cxn ang="0">
                  <a:pos x="T6" y="T7"/>
                </a:cxn>
                <a:cxn ang="0">
                  <a:pos x="T8" y="T9"/>
                </a:cxn>
                <a:cxn ang="0">
                  <a:pos x="T10" y="T11"/>
                </a:cxn>
                <a:cxn ang="0">
                  <a:pos x="T12" y="T13"/>
                </a:cxn>
              </a:cxnLst>
              <a:rect l="0" t="0" r="r" b="b"/>
              <a:pathLst>
                <a:path w="196" h="18">
                  <a:moveTo>
                    <a:pt x="196" y="17"/>
                  </a:moveTo>
                  <a:cubicBezTo>
                    <a:pt x="163" y="13"/>
                    <a:pt x="131" y="11"/>
                    <a:pt x="98" y="8"/>
                  </a:cubicBezTo>
                  <a:cubicBezTo>
                    <a:pt x="66" y="5"/>
                    <a:pt x="32" y="0"/>
                    <a:pt x="0" y="0"/>
                  </a:cubicBezTo>
                  <a:cubicBezTo>
                    <a:pt x="0" y="0"/>
                    <a:pt x="0" y="0"/>
                    <a:pt x="0" y="0"/>
                  </a:cubicBezTo>
                  <a:cubicBezTo>
                    <a:pt x="31" y="6"/>
                    <a:pt x="63" y="6"/>
                    <a:pt x="95" y="9"/>
                  </a:cubicBezTo>
                  <a:cubicBezTo>
                    <a:pt x="129" y="12"/>
                    <a:pt x="162" y="16"/>
                    <a:pt x="196" y="18"/>
                  </a:cubicBezTo>
                  <a:cubicBezTo>
                    <a:pt x="196" y="18"/>
                    <a:pt x="196" y="17"/>
                    <a:pt x="196"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2" name="Freeform 15">
              <a:extLst>
                <a:ext uri="{FF2B5EF4-FFF2-40B4-BE49-F238E27FC236}">
                  <a16:creationId xmlns:a16="http://schemas.microsoft.com/office/drawing/2014/main" xmlns="" id="{6B2D370E-4E9F-4B17-9E0F-3954881E3859}"/>
                </a:ext>
              </a:extLst>
            </p:cNvPr>
            <p:cNvSpPr/>
            <p:nvPr/>
          </p:nvSpPr>
          <p:spPr bwMode="auto">
            <a:xfrm>
              <a:off x="4012" y="1087"/>
              <a:ext cx="52" cy="10"/>
            </a:xfrm>
            <a:custGeom>
              <a:avLst/>
              <a:gdLst>
                <a:gd name="T0" fmla="*/ 21 w 22"/>
                <a:gd name="T1" fmla="*/ 2 h 4"/>
                <a:gd name="T2" fmla="*/ 1 w 22"/>
                <a:gd name="T3" fmla="*/ 0 h 4"/>
                <a:gd name="T4" fmla="*/ 1 w 22"/>
                <a:gd name="T5" fmla="*/ 0 h 4"/>
                <a:gd name="T6" fmla="*/ 21 w 22"/>
                <a:gd name="T7" fmla="*/ 3 h 4"/>
                <a:gd name="T8" fmla="*/ 21 w 22"/>
                <a:gd name="T9" fmla="*/ 2 h 4"/>
              </a:gdLst>
              <a:ahLst/>
              <a:cxnLst>
                <a:cxn ang="0">
                  <a:pos x="T0" y="T1"/>
                </a:cxn>
                <a:cxn ang="0">
                  <a:pos x="T2" y="T3"/>
                </a:cxn>
                <a:cxn ang="0">
                  <a:pos x="T4" y="T5"/>
                </a:cxn>
                <a:cxn ang="0">
                  <a:pos x="T6" y="T7"/>
                </a:cxn>
                <a:cxn ang="0">
                  <a:pos x="T8" y="T9"/>
                </a:cxn>
              </a:cxnLst>
              <a:rect l="0" t="0" r="r" b="b"/>
              <a:pathLst>
                <a:path w="22" h="4">
                  <a:moveTo>
                    <a:pt x="21" y="2"/>
                  </a:moveTo>
                  <a:cubicBezTo>
                    <a:pt x="14" y="2"/>
                    <a:pt x="8" y="1"/>
                    <a:pt x="1" y="0"/>
                  </a:cubicBezTo>
                  <a:cubicBezTo>
                    <a:pt x="0" y="0"/>
                    <a:pt x="0" y="0"/>
                    <a:pt x="1" y="0"/>
                  </a:cubicBezTo>
                  <a:cubicBezTo>
                    <a:pt x="7" y="3"/>
                    <a:pt x="14" y="4"/>
                    <a:pt x="21" y="3"/>
                  </a:cubicBezTo>
                  <a:cubicBezTo>
                    <a:pt x="22" y="3"/>
                    <a:pt x="22" y="3"/>
                    <a:pt x="2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3" name="Freeform 16">
              <a:extLst>
                <a:ext uri="{FF2B5EF4-FFF2-40B4-BE49-F238E27FC236}">
                  <a16:creationId xmlns:a16="http://schemas.microsoft.com/office/drawing/2014/main" xmlns="" id="{8ED15AC3-819D-4149-A17E-EDB8AFA249B1}"/>
                </a:ext>
              </a:extLst>
            </p:cNvPr>
            <p:cNvSpPr/>
            <p:nvPr/>
          </p:nvSpPr>
          <p:spPr bwMode="auto">
            <a:xfrm>
              <a:off x="3467" y="978"/>
              <a:ext cx="1036" cy="145"/>
            </a:xfrm>
            <a:custGeom>
              <a:avLst/>
              <a:gdLst>
                <a:gd name="T0" fmla="*/ 436 w 437"/>
                <a:gd name="T1" fmla="*/ 59 h 61"/>
                <a:gd name="T2" fmla="*/ 216 w 437"/>
                <a:gd name="T3" fmla="*/ 31 h 61"/>
                <a:gd name="T4" fmla="*/ 1 w 437"/>
                <a:gd name="T5" fmla="*/ 0 h 61"/>
                <a:gd name="T6" fmla="*/ 1 w 437"/>
                <a:gd name="T7" fmla="*/ 2 h 61"/>
                <a:gd name="T8" fmla="*/ 215 w 437"/>
                <a:gd name="T9" fmla="*/ 33 h 61"/>
                <a:gd name="T10" fmla="*/ 436 w 437"/>
                <a:gd name="T11" fmla="*/ 60 h 61"/>
                <a:gd name="T12" fmla="*/ 436 w 437"/>
                <a:gd name="T13" fmla="*/ 59 h 61"/>
              </a:gdLst>
              <a:ahLst/>
              <a:cxnLst>
                <a:cxn ang="0">
                  <a:pos x="T0" y="T1"/>
                </a:cxn>
                <a:cxn ang="0">
                  <a:pos x="T2" y="T3"/>
                </a:cxn>
                <a:cxn ang="0">
                  <a:pos x="T4" y="T5"/>
                </a:cxn>
                <a:cxn ang="0">
                  <a:pos x="T6" y="T7"/>
                </a:cxn>
                <a:cxn ang="0">
                  <a:pos x="T8" y="T9"/>
                </a:cxn>
                <a:cxn ang="0">
                  <a:pos x="T10" y="T11"/>
                </a:cxn>
                <a:cxn ang="0">
                  <a:pos x="T12" y="T13"/>
                </a:cxn>
              </a:cxnLst>
              <a:rect l="0" t="0" r="r" b="b"/>
              <a:pathLst>
                <a:path w="437" h="61">
                  <a:moveTo>
                    <a:pt x="436" y="59"/>
                  </a:moveTo>
                  <a:cubicBezTo>
                    <a:pt x="363" y="49"/>
                    <a:pt x="289" y="41"/>
                    <a:pt x="216" y="31"/>
                  </a:cubicBezTo>
                  <a:cubicBezTo>
                    <a:pt x="144" y="21"/>
                    <a:pt x="73" y="10"/>
                    <a:pt x="1" y="0"/>
                  </a:cubicBezTo>
                  <a:cubicBezTo>
                    <a:pt x="0" y="0"/>
                    <a:pt x="0" y="2"/>
                    <a:pt x="1" y="2"/>
                  </a:cubicBezTo>
                  <a:cubicBezTo>
                    <a:pt x="72" y="14"/>
                    <a:pt x="144" y="23"/>
                    <a:pt x="215" y="33"/>
                  </a:cubicBezTo>
                  <a:cubicBezTo>
                    <a:pt x="289" y="43"/>
                    <a:pt x="362" y="53"/>
                    <a:pt x="436" y="60"/>
                  </a:cubicBezTo>
                  <a:cubicBezTo>
                    <a:pt x="437" y="61"/>
                    <a:pt x="437" y="59"/>
                    <a:pt x="436" y="5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4" name="Freeform 17">
              <a:extLst>
                <a:ext uri="{FF2B5EF4-FFF2-40B4-BE49-F238E27FC236}">
                  <a16:creationId xmlns:a16="http://schemas.microsoft.com/office/drawing/2014/main" xmlns="" id="{C3626AF8-5560-4493-8F8B-8D2A9C4E1FB4}"/>
                </a:ext>
              </a:extLst>
            </p:cNvPr>
            <p:cNvSpPr/>
            <p:nvPr/>
          </p:nvSpPr>
          <p:spPr bwMode="auto">
            <a:xfrm>
              <a:off x="4015" y="1018"/>
              <a:ext cx="467" cy="67"/>
            </a:xfrm>
            <a:custGeom>
              <a:avLst/>
              <a:gdLst>
                <a:gd name="T0" fmla="*/ 196 w 197"/>
                <a:gd name="T1" fmla="*/ 27 h 28"/>
                <a:gd name="T2" fmla="*/ 1 w 197"/>
                <a:gd name="T3" fmla="*/ 0 h 28"/>
                <a:gd name="T4" fmla="*/ 1 w 197"/>
                <a:gd name="T5" fmla="*/ 1 h 28"/>
                <a:gd name="T6" fmla="*/ 196 w 197"/>
                <a:gd name="T7" fmla="*/ 28 h 28"/>
                <a:gd name="T8" fmla="*/ 196 w 197"/>
                <a:gd name="T9" fmla="*/ 27 h 28"/>
              </a:gdLst>
              <a:ahLst/>
              <a:cxnLst>
                <a:cxn ang="0">
                  <a:pos x="T0" y="T1"/>
                </a:cxn>
                <a:cxn ang="0">
                  <a:pos x="T2" y="T3"/>
                </a:cxn>
                <a:cxn ang="0">
                  <a:pos x="T4" y="T5"/>
                </a:cxn>
                <a:cxn ang="0">
                  <a:pos x="T6" y="T7"/>
                </a:cxn>
                <a:cxn ang="0">
                  <a:pos x="T8" y="T9"/>
                </a:cxn>
              </a:cxnLst>
              <a:rect l="0" t="0" r="r" b="b"/>
              <a:pathLst>
                <a:path w="197" h="28">
                  <a:moveTo>
                    <a:pt x="196" y="27"/>
                  </a:moveTo>
                  <a:cubicBezTo>
                    <a:pt x="131" y="18"/>
                    <a:pt x="66" y="11"/>
                    <a:pt x="1" y="0"/>
                  </a:cubicBezTo>
                  <a:cubicBezTo>
                    <a:pt x="0" y="0"/>
                    <a:pt x="0" y="1"/>
                    <a:pt x="1" y="1"/>
                  </a:cubicBezTo>
                  <a:cubicBezTo>
                    <a:pt x="65" y="14"/>
                    <a:pt x="131" y="25"/>
                    <a:pt x="196" y="28"/>
                  </a:cubicBezTo>
                  <a:cubicBezTo>
                    <a:pt x="197" y="28"/>
                    <a:pt x="197" y="27"/>
                    <a:pt x="196" y="2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5" name="Freeform 18">
              <a:extLst>
                <a:ext uri="{FF2B5EF4-FFF2-40B4-BE49-F238E27FC236}">
                  <a16:creationId xmlns:a16="http://schemas.microsoft.com/office/drawing/2014/main" xmlns="" id="{2C372CDC-CBE7-452C-BCF5-07B547621BB6}"/>
                </a:ext>
              </a:extLst>
            </p:cNvPr>
            <p:cNvSpPr/>
            <p:nvPr/>
          </p:nvSpPr>
          <p:spPr bwMode="auto">
            <a:xfrm>
              <a:off x="4197" y="895"/>
              <a:ext cx="171" cy="24"/>
            </a:xfrm>
            <a:custGeom>
              <a:avLst/>
              <a:gdLst>
                <a:gd name="T0" fmla="*/ 72 w 72"/>
                <a:gd name="T1" fmla="*/ 1 h 10"/>
                <a:gd name="T2" fmla="*/ 36 w 72"/>
                <a:gd name="T3" fmla="*/ 2 h 10"/>
                <a:gd name="T4" fmla="*/ 2 w 72"/>
                <a:gd name="T5" fmla="*/ 1 h 10"/>
                <a:gd name="T6" fmla="*/ 0 w 72"/>
                <a:gd name="T7" fmla="*/ 2 h 10"/>
                <a:gd name="T8" fmla="*/ 25 w 72"/>
                <a:gd name="T9" fmla="*/ 3 h 10"/>
                <a:gd name="T10" fmla="*/ 72 w 72"/>
                <a:gd name="T11" fmla="*/ 1 h 10"/>
                <a:gd name="T12" fmla="*/ 72 w 72"/>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72" h="10">
                  <a:moveTo>
                    <a:pt x="72" y="1"/>
                  </a:moveTo>
                  <a:cubicBezTo>
                    <a:pt x="60" y="2"/>
                    <a:pt x="48" y="3"/>
                    <a:pt x="36" y="2"/>
                  </a:cubicBezTo>
                  <a:cubicBezTo>
                    <a:pt x="29" y="1"/>
                    <a:pt x="6" y="6"/>
                    <a:pt x="2" y="1"/>
                  </a:cubicBezTo>
                  <a:cubicBezTo>
                    <a:pt x="1" y="0"/>
                    <a:pt x="0" y="1"/>
                    <a:pt x="0" y="2"/>
                  </a:cubicBezTo>
                  <a:cubicBezTo>
                    <a:pt x="4" y="10"/>
                    <a:pt x="19" y="3"/>
                    <a:pt x="25" y="3"/>
                  </a:cubicBezTo>
                  <a:cubicBezTo>
                    <a:pt x="41" y="2"/>
                    <a:pt x="56" y="5"/>
                    <a:pt x="72" y="1"/>
                  </a:cubicBezTo>
                  <a:cubicBezTo>
                    <a:pt x="72" y="1"/>
                    <a:pt x="72" y="1"/>
                    <a:pt x="7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6" name="Freeform 19">
              <a:extLst>
                <a:ext uri="{FF2B5EF4-FFF2-40B4-BE49-F238E27FC236}">
                  <a16:creationId xmlns:a16="http://schemas.microsoft.com/office/drawing/2014/main" xmlns="" id="{549F92DD-3AEC-4BE3-9339-E0377C13A92E}"/>
                </a:ext>
              </a:extLst>
            </p:cNvPr>
            <p:cNvSpPr/>
            <p:nvPr/>
          </p:nvSpPr>
          <p:spPr bwMode="auto">
            <a:xfrm>
              <a:off x="4382" y="895"/>
              <a:ext cx="33" cy="5"/>
            </a:xfrm>
            <a:custGeom>
              <a:avLst/>
              <a:gdLst>
                <a:gd name="T0" fmla="*/ 13 w 14"/>
                <a:gd name="T1" fmla="*/ 0 h 2"/>
                <a:gd name="T2" fmla="*/ 1 w 14"/>
                <a:gd name="T3" fmla="*/ 1 h 2"/>
                <a:gd name="T4" fmla="*/ 1 w 14"/>
                <a:gd name="T5" fmla="*/ 2 h 2"/>
                <a:gd name="T6" fmla="*/ 13 w 14"/>
                <a:gd name="T7" fmla="*/ 1 h 2"/>
                <a:gd name="T8" fmla="*/ 13 w 14"/>
                <a:gd name="T9" fmla="*/ 0 h 2"/>
              </a:gdLst>
              <a:ahLst/>
              <a:cxnLst>
                <a:cxn ang="0">
                  <a:pos x="T0" y="T1"/>
                </a:cxn>
                <a:cxn ang="0">
                  <a:pos x="T2" y="T3"/>
                </a:cxn>
                <a:cxn ang="0">
                  <a:pos x="T4" y="T5"/>
                </a:cxn>
                <a:cxn ang="0">
                  <a:pos x="T6" y="T7"/>
                </a:cxn>
                <a:cxn ang="0">
                  <a:pos x="T8" y="T9"/>
                </a:cxn>
              </a:cxnLst>
              <a:rect l="0" t="0" r="r" b="b"/>
              <a:pathLst>
                <a:path w="14" h="2">
                  <a:moveTo>
                    <a:pt x="13" y="0"/>
                  </a:moveTo>
                  <a:cubicBezTo>
                    <a:pt x="9" y="0"/>
                    <a:pt x="5" y="0"/>
                    <a:pt x="1" y="1"/>
                  </a:cubicBezTo>
                  <a:cubicBezTo>
                    <a:pt x="0" y="1"/>
                    <a:pt x="1" y="2"/>
                    <a:pt x="1" y="2"/>
                  </a:cubicBezTo>
                  <a:cubicBezTo>
                    <a:pt x="5" y="1"/>
                    <a:pt x="9" y="0"/>
                    <a:pt x="13" y="1"/>
                  </a:cubicBezTo>
                  <a:cubicBezTo>
                    <a:pt x="14" y="1"/>
                    <a:pt x="14" y="0"/>
                    <a:pt x="13"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7" name="Freeform 20">
              <a:extLst>
                <a:ext uri="{FF2B5EF4-FFF2-40B4-BE49-F238E27FC236}">
                  <a16:creationId xmlns:a16="http://schemas.microsoft.com/office/drawing/2014/main" xmlns="" id="{12CC10FA-D09E-4B0A-921B-B03CC43A86B9}"/>
                </a:ext>
              </a:extLst>
            </p:cNvPr>
            <p:cNvSpPr/>
            <p:nvPr/>
          </p:nvSpPr>
          <p:spPr bwMode="auto">
            <a:xfrm>
              <a:off x="3830" y="857"/>
              <a:ext cx="1173" cy="19"/>
            </a:xfrm>
            <a:custGeom>
              <a:avLst/>
              <a:gdLst>
                <a:gd name="T0" fmla="*/ 494 w 495"/>
                <a:gd name="T1" fmla="*/ 2 h 8"/>
                <a:gd name="T2" fmla="*/ 246 w 495"/>
                <a:gd name="T3" fmla="*/ 4 h 8"/>
                <a:gd name="T4" fmla="*/ 1 w 495"/>
                <a:gd name="T5" fmla="*/ 3 h 8"/>
                <a:gd name="T6" fmla="*/ 1 w 495"/>
                <a:gd name="T7" fmla="*/ 5 h 8"/>
                <a:gd name="T8" fmla="*/ 246 w 495"/>
                <a:gd name="T9" fmla="*/ 5 h 8"/>
                <a:gd name="T10" fmla="*/ 494 w 495"/>
                <a:gd name="T11" fmla="*/ 4 h 8"/>
                <a:gd name="T12" fmla="*/ 494 w 495"/>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495" h="8">
                  <a:moveTo>
                    <a:pt x="494" y="2"/>
                  </a:moveTo>
                  <a:cubicBezTo>
                    <a:pt x="412" y="0"/>
                    <a:pt x="329" y="4"/>
                    <a:pt x="246" y="4"/>
                  </a:cubicBezTo>
                  <a:cubicBezTo>
                    <a:pt x="164" y="4"/>
                    <a:pt x="83" y="1"/>
                    <a:pt x="1" y="3"/>
                  </a:cubicBezTo>
                  <a:cubicBezTo>
                    <a:pt x="0" y="3"/>
                    <a:pt x="0" y="5"/>
                    <a:pt x="1" y="5"/>
                  </a:cubicBezTo>
                  <a:cubicBezTo>
                    <a:pt x="83" y="7"/>
                    <a:pt x="164" y="5"/>
                    <a:pt x="246" y="5"/>
                  </a:cubicBezTo>
                  <a:cubicBezTo>
                    <a:pt x="328" y="5"/>
                    <a:pt x="412" y="8"/>
                    <a:pt x="494" y="4"/>
                  </a:cubicBezTo>
                  <a:cubicBezTo>
                    <a:pt x="495" y="4"/>
                    <a:pt x="495" y="2"/>
                    <a:pt x="494"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8" name="Freeform 21">
              <a:extLst>
                <a:ext uri="{FF2B5EF4-FFF2-40B4-BE49-F238E27FC236}">
                  <a16:creationId xmlns:a16="http://schemas.microsoft.com/office/drawing/2014/main" xmlns="" id="{B81ACA46-169C-41F0-9D35-537B9A230B14}"/>
                </a:ext>
              </a:extLst>
            </p:cNvPr>
            <p:cNvSpPr/>
            <p:nvPr/>
          </p:nvSpPr>
          <p:spPr bwMode="auto">
            <a:xfrm>
              <a:off x="3737" y="784"/>
              <a:ext cx="1252" cy="38"/>
            </a:xfrm>
            <a:custGeom>
              <a:avLst/>
              <a:gdLst>
                <a:gd name="T0" fmla="*/ 527 w 528"/>
                <a:gd name="T1" fmla="*/ 0 h 16"/>
                <a:gd name="T2" fmla="*/ 265 w 528"/>
                <a:gd name="T3" fmla="*/ 10 h 16"/>
                <a:gd name="T4" fmla="*/ 134 w 528"/>
                <a:gd name="T5" fmla="*/ 10 h 16"/>
                <a:gd name="T6" fmla="*/ 0 w 528"/>
                <a:gd name="T7" fmla="*/ 10 h 16"/>
                <a:gd name="T8" fmla="*/ 0 w 528"/>
                <a:gd name="T9" fmla="*/ 11 h 16"/>
                <a:gd name="T10" fmla="*/ 134 w 528"/>
                <a:gd name="T11" fmla="*/ 11 h 16"/>
                <a:gd name="T12" fmla="*/ 268 w 528"/>
                <a:gd name="T13" fmla="*/ 11 h 16"/>
                <a:gd name="T14" fmla="*/ 527 w 528"/>
                <a:gd name="T15" fmla="*/ 1 h 16"/>
                <a:gd name="T16" fmla="*/ 527 w 528"/>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16">
                  <a:moveTo>
                    <a:pt x="527" y="0"/>
                  </a:moveTo>
                  <a:cubicBezTo>
                    <a:pt x="440" y="9"/>
                    <a:pt x="353" y="10"/>
                    <a:pt x="265" y="10"/>
                  </a:cubicBezTo>
                  <a:cubicBezTo>
                    <a:pt x="221" y="10"/>
                    <a:pt x="178" y="10"/>
                    <a:pt x="134" y="10"/>
                  </a:cubicBezTo>
                  <a:cubicBezTo>
                    <a:pt x="90" y="10"/>
                    <a:pt x="45" y="7"/>
                    <a:pt x="0" y="10"/>
                  </a:cubicBezTo>
                  <a:cubicBezTo>
                    <a:pt x="0" y="10"/>
                    <a:pt x="0" y="11"/>
                    <a:pt x="0" y="11"/>
                  </a:cubicBezTo>
                  <a:cubicBezTo>
                    <a:pt x="45" y="14"/>
                    <a:pt x="90" y="12"/>
                    <a:pt x="134" y="11"/>
                  </a:cubicBezTo>
                  <a:cubicBezTo>
                    <a:pt x="179" y="11"/>
                    <a:pt x="223" y="11"/>
                    <a:pt x="268" y="11"/>
                  </a:cubicBezTo>
                  <a:cubicBezTo>
                    <a:pt x="354" y="11"/>
                    <a:pt x="443" y="16"/>
                    <a:pt x="527" y="1"/>
                  </a:cubicBezTo>
                  <a:cubicBezTo>
                    <a:pt x="528" y="1"/>
                    <a:pt x="528" y="0"/>
                    <a:pt x="527"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29" name="Freeform 22">
              <a:extLst>
                <a:ext uri="{FF2B5EF4-FFF2-40B4-BE49-F238E27FC236}">
                  <a16:creationId xmlns:a16="http://schemas.microsoft.com/office/drawing/2014/main" xmlns="" id="{E331CB01-74D0-4B3D-A933-CB861314E539}"/>
                </a:ext>
              </a:extLst>
            </p:cNvPr>
            <p:cNvSpPr/>
            <p:nvPr/>
          </p:nvSpPr>
          <p:spPr bwMode="auto">
            <a:xfrm>
              <a:off x="4292" y="788"/>
              <a:ext cx="54" cy="5"/>
            </a:xfrm>
            <a:custGeom>
              <a:avLst/>
              <a:gdLst>
                <a:gd name="T0" fmla="*/ 23 w 23"/>
                <a:gd name="T1" fmla="*/ 1 h 2"/>
                <a:gd name="T2" fmla="*/ 0 w 23"/>
                <a:gd name="T3" fmla="*/ 0 h 2"/>
                <a:gd name="T4" fmla="*/ 0 w 23"/>
                <a:gd name="T5" fmla="*/ 0 h 2"/>
                <a:gd name="T6" fmla="*/ 23 w 23"/>
                <a:gd name="T7" fmla="*/ 1 h 2"/>
                <a:gd name="T8" fmla="*/ 23 w 23"/>
                <a:gd name="T9" fmla="*/ 1 h 2"/>
              </a:gdLst>
              <a:ahLst/>
              <a:cxnLst>
                <a:cxn ang="0">
                  <a:pos x="T0" y="T1"/>
                </a:cxn>
                <a:cxn ang="0">
                  <a:pos x="T2" y="T3"/>
                </a:cxn>
                <a:cxn ang="0">
                  <a:pos x="T4" y="T5"/>
                </a:cxn>
                <a:cxn ang="0">
                  <a:pos x="T6" y="T7"/>
                </a:cxn>
                <a:cxn ang="0">
                  <a:pos x="T8" y="T9"/>
                </a:cxn>
              </a:cxnLst>
              <a:rect l="0" t="0" r="r" b="b"/>
              <a:pathLst>
                <a:path w="23" h="2">
                  <a:moveTo>
                    <a:pt x="23" y="1"/>
                  </a:moveTo>
                  <a:cubicBezTo>
                    <a:pt x="15" y="1"/>
                    <a:pt x="8" y="1"/>
                    <a:pt x="0" y="0"/>
                  </a:cubicBezTo>
                  <a:cubicBezTo>
                    <a:pt x="0" y="0"/>
                    <a:pt x="0" y="0"/>
                    <a:pt x="0" y="0"/>
                  </a:cubicBezTo>
                  <a:cubicBezTo>
                    <a:pt x="8" y="1"/>
                    <a:pt x="15" y="2"/>
                    <a:pt x="23" y="1"/>
                  </a:cubicBezTo>
                  <a:cubicBezTo>
                    <a:pt x="23" y="1"/>
                    <a:pt x="23" y="1"/>
                    <a:pt x="23"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0" name="Freeform 23">
              <a:extLst>
                <a:ext uri="{FF2B5EF4-FFF2-40B4-BE49-F238E27FC236}">
                  <a16:creationId xmlns:a16="http://schemas.microsoft.com/office/drawing/2014/main" xmlns="" id="{5BBC4AFF-E3F2-41BB-A0B4-C29DA74339B5}"/>
                </a:ext>
              </a:extLst>
            </p:cNvPr>
            <p:cNvSpPr/>
            <p:nvPr/>
          </p:nvSpPr>
          <p:spPr bwMode="auto">
            <a:xfrm>
              <a:off x="4389" y="769"/>
              <a:ext cx="612" cy="19"/>
            </a:xfrm>
            <a:custGeom>
              <a:avLst/>
              <a:gdLst>
                <a:gd name="T0" fmla="*/ 257 w 258"/>
                <a:gd name="T1" fmla="*/ 1 h 8"/>
                <a:gd name="T2" fmla="*/ 126 w 258"/>
                <a:gd name="T3" fmla="*/ 1 h 8"/>
                <a:gd name="T4" fmla="*/ 62 w 258"/>
                <a:gd name="T5" fmla="*/ 2 h 8"/>
                <a:gd name="T6" fmla="*/ 1 w 258"/>
                <a:gd name="T7" fmla="*/ 5 h 8"/>
                <a:gd name="T8" fmla="*/ 1 w 258"/>
                <a:gd name="T9" fmla="*/ 7 h 8"/>
                <a:gd name="T10" fmla="*/ 65 w 258"/>
                <a:gd name="T11" fmla="*/ 5 h 8"/>
                <a:gd name="T12" fmla="*/ 129 w 258"/>
                <a:gd name="T13" fmla="*/ 4 h 8"/>
                <a:gd name="T14" fmla="*/ 257 w 258"/>
                <a:gd name="T15" fmla="*/ 4 h 8"/>
                <a:gd name="T16" fmla="*/ 257 w 258"/>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8">
                  <a:moveTo>
                    <a:pt x="257" y="1"/>
                  </a:moveTo>
                  <a:cubicBezTo>
                    <a:pt x="213" y="0"/>
                    <a:pt x="170" y="0"/>
                    <a:pt x="126" y="1"/>
                  </a:cubicBezTo>
                  <a:cubicBezTo>
                    <a:pt x="105" y="1"/>
                    <a:pt x="83" y="2"/>
                    <a:pt x="62" y="2"/>
                  </a:cubicBezTo>
                  <a:cubicBezTo>
                    <a:pt x="42" y="3"/>
                    <a:pt x="21" y="2"/>
                    <a:pt x="1" y="5"/>
                  </a:cubicBezTo>
                  <a:cubicBezTo>
                    <a:pt x="0" y="5"/>
                    <a:pt x="0" y="7"/>
                    <a:pt x="1" y="7"/>
                  </a:cubicBezTo>
                  <a:cubicBezTo>
                    <a:pt x="22" y="8"/>
                    <a:pt x="44" y="5"/>
                    <a:pt x="65" y="5"/>
                  </a:cubicBezTo>
                  <a:cubicBezTo>
                    <a:pt x="87" y="4"/>
                    <a:pt x="108" y="4"/>
                    <a:pt x="129" y="4"/>
                  </a:cubicBezTo>
                  <a:cubicBezTo>
                    <a:pt x="172" y="3"/>
                    <a:pt x="214" y="4"/>
                    <a:pt x="257" y="4"/>
                  </a:cubicBezTo>
                  <a:cubicBezTo>
                    <a:pt x="258" y="4"/>
                    <a:pt x="258" y="1"/>
                    <a:pt x="25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1" name="Freeform 24">
              <a:extLst>
                <a:ext uri="{FF2B5EF4-FFF2-40B4-BE49-F238E27FC236}">
                  <a16:creationId xmlns:a16="http://schemas.microsoft.com/office/drawing/2014/main" xmlns="" id="{1F9C3DF2-DFED-4D0B-A314-057AC99EA8BE}"/>
                </a:ext>
              </a:extLst>
            </p:cNvPr>
            <p:cNvSpPr/>
            <p:nvPr/>
          </p:nvSpPr>
          <p:spPr bwMode="auto">
            <a:xfrm>
              <a:off x="3747" y="731"/>
              <a:ext cx="1258" cy="34"/>
            </a:xfrm>
            <a:custGeom>
              <a:avLst/>
              <a:gdLst>
                <a:gd name="T0" fmla="*/ 530 w 531"/>
                <a:gd name="T1" fmla="*/ 4 h 14"/>
                <a:gd name="T2" fmla="*/ 398 w 531"/>
                <a:gd name="T3" fmla="*/ 2 h 14"/>
                <a:gd name="T4" fmla="*/ 265 w 531"/>
                <a:gd name="T5" fmla="*/ 4 h 14"/>
                <a:gd name="T6" fmla="*/ 133 w 531"/>
                <a:gd name="T7" fmla="*/ 8 h 14"/>
                <a:gd name="T8" fmla="*/ 2 w 531"/>
                <a:gd name="T9" fmla="*/ 11 h 14"/>
                <a:gd name="T10" fmla="*/ 2 w 531"/>
                <a:gd name="T11" fmla="*/ 13 h 14"/>
                <a:gd name="T12" fmla="*/ 133 w 531"/>
                <a:gd name="T13" fmla="*/ 10 h 14"/>
                <a:gd name="T14" fmla="*/ 265 w 531"/>
                <a:gd name="T15" fmla="*/ 6 h 14"/>
                <a:gd name="T16" fmla="*/ 398 w 531"/>
                <a:gd name="T17" fmla="*/ 4 h 14"/>
                <a:gd name="T18" fmla="*/ 530 w 531"/>
                <a:gd name="T19" fmla="*/ 6 h 14"/>
                <a:gd name="T20" fmla="*/ 530 w 531"/>
                <a:gd name="T2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1" h="14">
                  <a:moveTo>
                    <a:pt x="530" y="4"/>
                  </a:moveTo>
                  <a:cubicBezTo>
                    <a:pt x="487" y="0"/>
                    <a:pt x="442" y="2"/>
                    <a:pt x="398" y="2"/>
                  </a:cubicBezTo>
                  <a:cubicBezTo>
                    <a:pt x="354" y="2"/>
                    <a:pt x="309" y="3"/>
                    <a:pt x="265" y="4"/>
                  </a:cubicBezTo>
                  <a:cubicBezTo>
                    <a:pt x="221" y="5"/>
                    <a:pt x="177" y="7"/>
                    <a:pt x="133" y="8"/>
                  </a:cubicBezTo>
                  <a:cubicBezTo>
                    <a:pt x="90" y="9"/>
                    <a:pt x="46" y="8"/>
                    <a:pt x="2" y="11"/>
                  </a:cubicBezTo>
                  <a:cubicBezTo>
                    <a:pt x="1" y="11"/>
                    <a:pt x="0" y="13"/>
                    <a:pt x="2" y="13"/>
                  </a:cubicBezTo>
                  <a:cubicBezTo>
                    <a:pt x="46" y="14"/>
                    <a:pt x="90" y="11"/>
                    <a:pt x="133" y="10"/>
                  </a:cubicBezTo>
                  <a:cubicBezTo>
                    <a:pt x="177" y="9"/>
                    <a:pt x="221" y="7"/>
                    <a:pt x="265" y="6"/>
                  </a:cubicBezTo>
                  <a:cubicBezTo>
                    <a:pt x="309" y="5"/>
                    <a:pt x="354" y="5"/>
                    <a:pt x="398" y="4"/>
                  </a:cubicBezTo>
                  <a:cubicBezTo>
                    <a:pt x="442" y="4"/>
                    <a:pt x="486" y="7"/>
                    <a:pt x="530" y="6"/>
                  </a:cubicBezTo>
                  <a:cubicBezTo>
                    <a:pt x="531" y="6"/>
                    <a:pt x="531" y="4"/>
                    <a:pt x="530"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2" name="Freeform 25">
              <a:extLst>
                <a:ext uri="{FF2B5EF4-FFF2-40B4-BE49-F238E27FC236}">
                  <a16:creationId xmlns:a16="http://schemas.microsoft.com/office/drawing/2014/main" xmlns="" id="{365753A1-B006-432D-BB4E-C7E483B56DC0}"/>
                </a:ext>
              </a:extLst>
            </p:cNvPr>
            <p:cNvSpPr/>
            <p:nvPr/>
          </p:nvSpPr>
          <p:spPr bwMode="auto">
            <a:xfrm>
              <a:off x="4581" y="352"/>
              <a:ext cx="133" cy="144"/>
            </a:xfrm>
            <a:custGeom>
              <a:avLst/>
              <a:gdLst>
                <a:gd name="T0" fmla="*/ 55 w 56"/>
                <a:gd name="T1" fmla="*/ 0 h 61"/>
                <a:gd name="T2" fmla="*/ 1 w 56"/>
                <a:gd name="T3" fmla="*/ 59 h 61"/>
                <a:gd name="T4" fmla="*/ 2 w 56"/>
                <a:gd name="T5" fmla="*/ 60 h 61"/>
                <a:gd name="T6" fmla="*/ 56 w 56"/>
                <a:gd name="T7" fmla="*/ 1 h 61"/>
                <a:gd name="T8" fmla="*/ 55 w 56"/>
                <a:gd name="T9" fmla="*/ 0 h 61"/>
              </a:gdLst>
              <a:ahLst/>
              <a:cxnLst>
                <a:cxn ang="0">
                  <a:pos x="T0" y="T1"/>
                </a:cxn>
                <a:cxn ang="0">
                  <a:pos x="T2" y="T3"/>
                </a:cxn>
                <a:cxn ang="0">
                  <a:pos x="T4" y="T5"/>
                </a:cxn>
                <a:cxn ang="0">
                  <a:pos x="T6" y="T7"/>
                </a:cxn>
                <a:cxn ang="0">
                  <a:pos x="T8" y="T9"/>
                </a:cxn>
              </a:cxnLst>
              <a:rect l="0" t="0" r="r" b="b"/>
              <a:pathLst>
                <a:path w="56" h="61">
                  <a:moveTo>
                    <a:pt x="55" y="0"/>
                  </a:moveTo>
                  <a:cubicBezTo>
                    <a:pt x="37" y="20"/>
                    <a:pt x="19" y="39"/>
                    <a:pt x="1" y="59"/>
                  </a:cubicBezTo>
                  <a:cubicBezTo>
                    <a:pt x="0" y="60"/>
                    <a:pt x="1" y="61"/>
                    <a:pt x="2" y="60"/>
                  </a:cubicBezTo>
                  <a:cubicBezTo>
                    <a:pt x="21" y="41"/>
                    <a:pt x="39" y="21"/>
                    <a:pt x="56" y="1"/>
                  </a:cubicBezTo>
                  <a:cubicBezTo>
                    <a:pt x="56" y="1"/>
                    <a:pt x="56" y="0"/>
                    <a:pt x="55"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3" name="Freeform 26">
              <a:extLst>
                <a:ext uri="{FF2B5EF4-FFF2-40B4-BE49-F238E27FC236}">
                  <a16:creationId xmlns:a16="http://schemas.microsoft.com/office/drawing/2014/main" xmlns="" id="{82B045CC-75F7-495C-A1D5-A4E036AFD455}"/>
                </a:ext>
              </a:extLst>
            </p:cNvPr>
            <p:cNvSpPr/>
            <p:nvPr/>
          </p:nvSpPr>
          <p:spPr bwMode="auto">
            <a:xfrm>
              <a:off x="4576" y="416"/>
              <a:ext cx="100" cy="116"/>
            </a:xfrm>
            <a:custGeom>
              <a:avLst/>
              <a:gdLst>
                <a:gd name="T0" fmla="*/ 41 w 42"/>
                <a:gd name="T1" fmla="*/ 1 h 49"/>
                <a:gd name="T2" fmla="*/ 16 w 42"/>
                <a:gd name="T3" fmla="*/ 28 h 49"/>
                <a:gd name="T4" fmla="*/ 0 w 42"/>
                <a:gd name="T5" fmla="*/ 48 h 49"/>
                <a:gd name="T6" fmla="*/ 1 w 42"/>
                <a:gd name="T7" fmla="*/ 48 h 49"/>
                <a:gd name="T8" fmla="*/ 22 w 42"/>
                <a:gd name="T9" fmla="*/ 24 h 49"/>
                <a:gd name="T10" fmla="*/ 42 w 42"/>
                <a:gd name="T11" fmla="*/ 1 h 49"/>
                <a:gd name="T12" fmla="*/ 41 w 42"/>
                <a:gd name="T13" fmla="*/ 1 h 49"/>
              </a:gdLst>
              <a:ahLst/>
              <a:cxnLst>
                <a:cxn ang="0">
                  <a:pos x="T0" y="T1"/>
                </a:cxn>
                <a:cxn ang="0">
                  <a:pos x="T2" y="T3"/>
                </a:cxn>
                <a:cxn ang="0">
                  <a:pos x="T4" y="T5"/>
                </a:cxn>
                <a:cxn ang="0">
                  <a:pos x="T6" y="T7"/>
                </a:cxn>
                <a:cxn ang="0">
                  <a:pos x="T8" y="T9"/>
                </a:cxn>
                <a:cxn ang="0">
                  <a:pos x="T10" y="T11"/>
                </a:cxn>
                <a:cxn ang="0">
                  <a:pos x="T12" y="T13"/>
                </a:cxn>
              </a:cxnLst>
              <a:rect l="0" t="0" r="r" b="b"/>
              <a:pathLst>
                <a:path w="42" h="49">
                  <a:moveTo>
                    <a:pt x="41" y="1"/>
                  </a:moveTo>
                  <a:cubicBezTo>
                    <a:pt x="33" y="10"/>
                    <a:pt x="24" y="19"/>
                    <a:pt x="16" y="28"/>
                  </a:cubicBezTo>
                  <a:cubicBezTo>
                    <a:pt x="10" y="34"/>
                    <a:pt x="3" y="40"/>
                    <a:pt x="0" y="48"/>
                  </a:cubicBezTo>
                  <a:cubicBezTo>
                    <a:pt x="0" y="49"/>
                    <a:pt x="1" y="49"/>
                    <a:pt x="1" y="48"/>
                  </a:cubicBezTo>
                  <a:cubicBezTo>
                    <a:pt x="5" y="39"/>
                    <a:pt x="15" y="31"/>
                    <a:pt x="22" y="24"/>
                  </a:cubicBezTo>
                  <a:cubicBezTo>
                    <a:pt x="29" y="16"/>
                    <a:pt x="35" y="9"/>
                    <a:pt x="42" y="1"/>
                  </a:cubicBezTo>
                  <a:cubicBezTo>
                    <a:pt x="42" y="1"/>
                    <a:pt x="42" y="0"/>
                    <a:pt x="41"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4" name="Freeform 27">
              <a:extLst>
                <a:ext uri="{FF2B5EF4-FFF2-40B4-BE49-F238E27FC236}">
                  <a16:creationId xmlns:a16="http://schemas.microsoft.com/office/drawing/2014/main" xmlns="" id="{7CAD798D-DEDA-48BC-BA88-923F89C6CB4E}"/>
                </a:ext>
              </a:extLst>
            </p:cNvPr>
            <p:cNvSpPr/>
            <p:nvPr/>
          </p:nvSpPr>
          <p:spPr bwMode="auto">
            <a:xfrm>
              <a:off x="4685" y="375"/>
              <a:ext cx="36" cy="36"/>
            </a:xfrm>
            <a:custGeom>
              <a:avLst/>
              <a:gdLst>
                <a:gd name="T0" fmla="*/ 14 w 15"/>
                <a:gd name="T1" fmla="*/ 0 h 15"/>
                <a:gd name="T2" fmla="*/ 7 w 15"/>
                <a:gd name="T3" fmla="*/ 6 h 15"/>
                <a:gd name="T4" fmla="*/ 0 w 15"/>
                <a:gd name="T5" fmla="*/ 14 h 15"/>
                <a:gd name="T6" fmla="*/ 1 w 15"/>
                <a:gd name="T7" fmla="*/ 15 h 15"/>
                <a:gd name="T8" fmla="*/ 9 w 15"/>
                <a:gd name="T9" fmla="*/ 8 h 15"/>
                <a:gd name="T10" fmla="*/ 15 w 15"/>
                <a:gd name="T11" fmla="*/ 1 h 15"/>
                <a:gd name="T12" fmla="*/ 1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14" y="0"/>
                  </a:moveTo>
                  <a:cubicBezTo>
                    <a:pt x="11" y="1"/>
                    <a:pt x="9" y="4"/>
                    <a:pt x="7" y="6"/>
                  </a:cubicBezTo>
                  <a:cubicBezTo>
                    <a:pt x="5" y="9"/>
                    <a:pt x="3" y="11"/>
                    <a:pt x="0" y="14"/>
                  </a:cubicBezTo>
                  <a:cubicBezTo>
                    <a:pt x="0" y="14"/>
                    <a:pt x="1" y="15"/>
                    <a:pt x="1" y="15"/>
                  </a:cubicBezTo>
                  <a:cubicBezTo>
                    <a:pt x="4" y="12"/>
                    <a:pt x="6" y="10"/>
                    <a:pt x="9" y="8"/>
                  </a:cubicBezTo>
                  <a:cubicBezTo>
                    <a:pt x="11" y="5"/>
                    <a:pt x="14" y="3"/>
                    <a:pt x="15" y="1"/>
                  </a:cubicBezTo>
                  <a:cubicBezTo>
                    <a:pt x="15" y="0"/>
                    <a:pt x="15" y="0"/>
                    <a:pt x="14"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5" name="Freeform 28">
              <a:extLst>
                <a:ext uri="{FF2B5EF4-FFF2-40B4-BE49-F238E27FC236}">
                  <a16:creationId xmlns:a16="http://schemas.microsoft.com/office/drawing/2014/main" xmlns="" id="{AC63FC25-E783-4887-901D-8D8B8C1CF33B}"/>
                </a:ext>
              </a:extLst>
            </p:cNvPr>
            <p:cNvSpPr/>
            <p:nvPr/>
          </p:nvSpPr>
          <p:spPr bwMode="auto">
            <a:xfrm>
              <a:off x="4671" y="435"/>
              <a:ext cx="55" cy="50"/>
            </a:xfrm>
            <a:custGeom>
              <a:avLst/>
              <a:gdLst>
                <a:gd name="T0" fmla="*/ 22 w 23"/>
                <a:gd name="T1" fmla="*/ 0 h 21"/>
                <a:gd name="T2" fmla="*/ 12 w 23"/>
                <a:gd name="T3" fmla="*/ 9 h 21"/>
                <a:gd name="T4" fmla="*/ 0 w 23"/>
                <a:gd name="T5" fmla="*/ 19 h 21"/>
                <a:gd name="T6" fmla="*/ 1 w 23"/>
                <a:gd name="T7" fmla="*/ 20 h 21"/>
                <a:gd name="T8" fmla="*/ 22 w 23"/>
                <a:gd name="T9" fmla="*/ 1 h 21"/>
                <a:gd name="T10" fmla="*/ 2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22" y="0"/>
                  </a:moveTo>
                  <a:cubicBezTo>
                    <a:pt x="18" y="3"/>
                    <a:pt x="15" y="6"/>
                    <a:pt x="12" y="9"/>
                  </a:cubicBezTo>
                  <a:cubicBezTo>
                    <a:pt x="8" y="13"/>
                    <a:pt x="4" y="16"/>
                    <a:pt x="0" y="19"/>
                  </a:cubicBezTo>
                  <a:cubicBezTo>
                    <a:pt x="0" y="20"/>
                    <a:pt x="1" y="21"/>
                    <a:pt x="1" y="20"/>
                  </a:cubicBezTo>
                  <a:cubicBezTo>
                    <a:pt x="9" y="15"/>
                    <a:pt x="17" y="9"/>
                    <a:pt x="22" y="1"/>
                  </a:cubicBezTo>
                  <a:cubicBezTo>
                    <a:pt x="23" y="1"/>
                    <a:pt x="22" y="0"/>
                    <a:pt x="22"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6" name="Freeform 29">
              <a:extLst>
                <a:ext uri="{FF2B5EF4-FFF2-40B4-BE49-F238E27FC236}">
                  <a16:creationId xmlns:a16="http://schemas.microsoft.com/office/drawing/2014/main" xmlns="" id="{96AB94CB-B896-43AC-AB65-5131322A65F8}"/>
                </a:ext>
              </a:extLst>
            </p:cNvPr>
            <p:cNvSpPr/>
            <p:nvPr/>
          </p:nvSpPr>
          <p:spPr bwMode="auto">
            <a:xfrm>
              <a:off x="3816" y="613"/>
              <a:ext cx="654" cy="38"/>
            </a:xfrm>
            <a:custGeom>
              <a:avLst/>
              <a:gdLst>
                <a:gd name="T0" fmla="*/ 275 w 276"/>
                <a:gd name="T1" fmla="*/ 16 h 16"/>
                <a:gd name="T2" fmla="*/ 0 w 276"/>
                <a:gd name="T3" fmla="*/ 0 h 16"/>
                <a:gd name="T4" fmla="*/ 0 w 276"/>
                <a:gd name="T5" fmla="*/ 1 h 16"/>
                <a:gd name="T6" fmla="*/ 275 w 276"/>
                <a:gd name="T7" fmla="*/ 16 h 16"/>
                <a:gd name="T8" fmla="*/ 275 w 276"/>
                <a:gd name="T9" fmla="*/ 16 h 16"/>
              </a:gdLst>
              <a:ahLst/>
              <a:cxnLst>
                <a:cxn ang="0">
                  <a:pos x="T0" y="T1"/>
                </a:cxn>
                <a:cxn ang="0">
                  <a:pos x="T2" y="T3"/>
                </a:cxn>
                <a:cxn ang="0">
                  <a:pos x="T4" y="T5"/>
                </a:cxn>
                <a:cxn ang="0">
                  <a:pos x="T6" y="T7"/>
                </a:cxn>
                <a:cxn ang="0">
                  <a:pos x="T8" y="T9"/>
                </a:cxn>
              </a:cxnLst>
              <a:rect l="0" t="0" r="r" b="b"/>
              <a:pathLst>
                <a:path w="276" h="16">
                  <a:moveTo>
                    <a:pt x="275" y="16"/>
                  </a:moveTo>
                  <a:cubicBezTo>
                    <a:pt x="184" y="11"/>
                    <a:pt x="92" y="5"/>
                    <a:pt x="0" y="0"/>
                  </a:cubicBezTo>
                  <a:cubicBezTo>
                    <a:pt x="0" y="0"/>
                    <a:pt x="0" y="1"/>
                    <a:pt x="0" y="1"/>
                  </a:cubicBezTo>
                  <a:cubicBezTo>
                    <a:pt x="91" y="11"/>
                    <a:pt x="184" y="16"/>
                    <a:pt x="275" y="16"/>
                  </a:cubicBezTo>
                  <a:cubicBezTo>
                    <a:pt x="276" y="16"/>
                    <a:pt x="276" y="16"/>
                    <a:pt x="275"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7" name="Freeform 30">
              <a:extLst>
                <a:ext uri="{FF2B5EF4-FFF2-40B4-BE49-F238E27FC236}">
                  <a16:creationId xmlns:a16="http://schemas.microsoft.com/office/drawing/2014/main" xmlns="" id="{8C66B92D-1701-4D1C-A01C-DBC5FFBAE2F7}"/>
                </a:ext>
              </a:extLst>
            </p:cNvPr>
            <p:cNvSpPr/>
            <p:nvPr/>
          </p:nvSpPr>
          <p:spPr bwMode="auto">
            <a:xfrm>
              <a:off x="3557" y="570"/>
              <a:ext cx="699" cy="45"/>
            </a:xfrm>
            <a:custGeom>
              <a:avLst/>
              <a:gdLst>
                <a:gd name="T0" fmla="*/ 294 w 295"/>
                <a:gd name="T1" fmla="*/ 16 h 19"/>
                <a:gd name="T2" fmla="*/ 227 w 295"/>
                <a:gd name="T3" fmla="*/ 12 h 19"/>
                <a:gd name="T4" fmla="*/ 151 w 295"/>
                <a:gd name="T5" fmla="*/ 8 h 19"/>
                <a:gd name="T6" fmla="*/ 1 w 295"/>
                <a:gd name="T7" fmla="*/ 0 h 19"/>
                <a:gd name="T8" fmla="*/ 1 w 295"/>
                <a:gd name="T9" fmla="*/ 2 h 19"/>
                <a:gd name="T10" fmla="*/ 148 w 295"/>
                <a:gd name="T11" fmla="*/ 10 h 19"/>
                <a:gd name="T12" fmla="*/ 221 w 295"/>
                <a:gd name="T13" fmla="*/ 14 h 19"/>
                <a:gd name="T14" fmla="*/ 294 w 295"/>
                <a:gd name="T15" fmla="*/ 18 h 19"/>
                <a:gd name="T16" fmla="*/ 294 w 295"/>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9">
                  <a:moveTo>
                    <a:pt x="294" y="16"/>
                  </a:moveTo>
                  <a:cubicBezTo>
                    <a:pt x="272" y="13"/>
                    <a:pt x="249" y="13"/>
                    <a:pt x="227" y="12"/>
                  </a:cubicBezTo>
                  <a:cubicBezTo>
                    <a:pt x="202" y="11"/>
                    <a:pt x="176" y="9"/>
                    <a:pt x="151" y="8"/>
                  </a:cubicBezTo>
                  <a:cubicBezTo>
                    <a:pt x="101" y="5"/>
                    <a:pt x="51" y="2"/>
                    <a:pt x="1" y="0"/>
                  </a:cubicBezTo>
                  <a:cubicBezTo>
                    <a:pt x="0" y="0"/>
                    <a:pt x="0" y="2"/>
                    <a:pt x="1" y="2"/>
                  </a:cubicBezTo>
                  <a:cubicBezTo>
                    <a:pt x="50" y="6"/>
                    <a:pt x="99" y="8"/>
                    <a:pt x="148" y="10"/>
                  </a:cubicBezTo>
                  <a:cubicBezTo>
                    <a:pt x="172" y="12"/>
                    <a:pt x="196" y="13"/>
                    <a:pt x="221" y="14"/>
                  </a:cubicBezTo>
                  <a:cubicBezTo>
                    <a:pt x="245" y="16"/>
                    <a:pt x="270" y="19"/>
                    <a:pt x="294" y="18"/>
                  </a:cubicBezTo>
                  <a:cubicBezTo>
                    <a:pt x="295" y="18"/>
                    <a:pt x="295" y="16"/>
                    <a:pt x="294"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8" name="Freeform 31">
              <a:extLst>
                <a:ext uri="{FF2B5EF4-FFF2-40B4-BE49-F238E27FC236}">
                  <a16:creationId xmlns:a16="http://schemas.microsoft.com/office/drawing/2014/main" xmlns="" id="{DE39E396-F96F-45FA-B69E-0D795FAC13CD}"/>
                </a:ext>
              </a:extLst>
            </p:cNvPr>
            <p:cNvSpPr/>
            <p:nvPr/>
          </p:nvSpPr>
          <p:spPr bwMode="auto">
            <a:xfrm>
              <a:off x="3560" y="527"/>
              <a:ext cx="779" cy="48"/>
            </a:xfrm>
            <a:custGeom>
              <a:avLst/>
              <a:gdLst>
                <a:gd name="T0" fmla="*/ 328 w 329"/>
                <a:gd name="T1" fmla="*/ 18 h 20"/>
                <a:gd name="T2" fmla="*/ 170 w 329"/>
                <a:gd name="T3" fmla="*/ 11 h 20"/>
                <a:gd name="T4" fmla="*/ 1 w 329"/>
                <a:gd name="T5" fmla="*/ 0 h 20"/>
                <a:gd name="T6" fmla="*/ 1 w 329"/>
                <a:gd name="T7" fmla="*/ 1 h 20"/>
                <a:gd name="T8" fmla="*/ 164 w 329"/>
                <a:gd name="T9" fmla="*/ 13 h 20"/>
                <a:gd name="T10" fmla="*/ 327 w 329"/>
                <a:gd name="T11" fmla="*/ 20 h 20"/>
                <a:gd name="T12" fmla="*/ 328 w 32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329" h="20">
                  <a:moveTo>
                    <a:pt x="328" y="18"/>
                  </a:moveTo>
                  <a:cubicBezTo>
                    <a:pt x="276" y="9"/>
                    <a:pt x="223" y="10"/>
                    <a:pt x="170" y="11"/>
                  </a:cubicBezTo>
                  <a:cubicBezTo>
                    <a:pt x="113" y="13"/>
                    <a:pt x="58" y="5"/>
                    <a:pt x="1" y="0"/>
                  </a:cubicBezTo>
                  <a:cubicBezTo>
                    <a:pt x="0" y="0"/>
                    <a:pt x="0" y="1"/>
                    <a:pt x="1" y="1"/>
                  </a:cubicBezTo>
                  <a:cubicBezTo>
                    <a:pt x="55" y="9"/>
                    <a:pt x="110" y="13"/>
                    <a:pt x="164" y="13"/>
                  </a:cubicBezTo>
                  <a:cubicBezTo>
                    <a:pt x="219" y="12"/>
                    <a:pt x="273" y="15"/>
                    <a:pt x="327" y="20"/>
                  </a:cubicBezTo>
                  <a:cubicBezTo>
                    <a:pt x="328" y="20"/>
                    <a:pt x="329" y="18"/>
                    <a:pt x="328" y="18"/>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39" name="Freeform 32">
              <a:extLst>
                <a:ext uri="{FF2B5EF4-FFF2-40B4-BE49-F238E27FC236}">
                  <a16:creationId xmlns:a16="http://schemas.microsoft.com/office/drawing/2014/main" xmlns="" id="{B40983DD-67E3-49C6-8252-0C552CBCF19F}"/>
                </a:ext>
              </a:extLst>
            </p:cNvPr>
            <p:cNvSpPr/>
            <p:nvPr/>
          </p:nvSpPr>
          <p:spPr bwMode="auto">
            <a:xfrm>
              <a:off x="4368" y="570"/>
              <a:ext cx="194" cy="14"/>
            </a:xfrm>
            <a:custGeom>
              <a:avLst/>
              <a:gdLst>
                <a:gd name="T0" fmla="*/ 81 w 82"/>
                <a:gd name="T1" fmla="*/ 1 h 6"/>
                <a:gd name="T2" fmla="*/ 1 w 82"/>
                <a:gd name="T3" fmla="*/ 0 h 6"/>
                <a:gd name="T4" fmla="*/ 1 w 82"/>
                <a:gd name="T5" fmla="*/ 1 h 6"/>
                <a:gd name="T6" fmla="*/ 81 w 82"/>
                <a:gd name="T7" fmla="*/ 2 h 6"/>
                <a:gd name="T8" fmla="*/ 81 w 82"/>
                <a:gd name="T9" fmla="*/ 1 h 6"/>
              </a:gdLst>
              <a:ahLst/>
              <a:cxnLst>
                <a:cxn ang="0">
                  <a:pos x="T0" y="T1"/>
                </a:cxn>
                <a:cxn ang="0">
                  <a:pos x="T2" y="T3"/>
                </a:cxn>
                <a:cxn ang="0">
                  <a:pos x="T4" y="T5"/>
                </a:cxn>
                <a:cxn ang="0">
                  <a:pos x="T6" y="T7"/>
                </a:cxn>
                <a:cxn ang="0">
                  <a:pos x="T8" y="T9"/>
                </a:cxn>
              </a:cxnLst>
              <a:rect l="0" t="0" r="r" b="b"/>
              <a:pathLst>
                <a:path w="82" h="6">
                  <a:moveTo>
                    <a:pt x="81" y="1"/>
                  </a:moveTo>
                  <a:cubicBezTo>
                    <a:pt x="54" y="2"/>
                    <a:pt x="28" y="3"/>
                    <a:pt x="1" y="0"/>
                  </a:cubicBezTo>
                  <a:cubicBezTo>
                    <a:pt x="0" y="0"/>
                    <a:pt x="0" y="1"/>
                    <a:pt x="1" y="1"/>
                  </a:cubicBezTo>
                  <a:cubicBezTo>
                    <a:pt x="28" y="6"/>
                    <a:pt x="54" y="5"/>
                    <a:pt x="81" y="2"/>
                  </a:cubicBezTo>
                  <a:cubicBezTo>
                    <a:pt x="81" y="2"/>
                    <a:pt x="82" y="1"/>
                    <a:pt x="81"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0" name="Freeform 33">
              <a:extLst>
                <a:ext uri="{FF2B5EF4-FFF2-40B4-BE49-F238E27FC236}">
                  <a16:creationId xmlns:a16="http://schemas.microsoft.com/office/drawing/2014/main" xmlns="" id="{9ABF5F13-A7FF-447C-AB1A-27F108834193}"/>
                </a:ext>
              </a:extLst>
            </p:cNvPr>
            <p:cNvSpPr/>
            <p:nvPr/>
          </p:nvSpPr>
          <p:spPr bwMode="auto">
            <a:xfrm>
              <a:off x="3865" y="523"/>
              <a:ext cx="555" cy="23"/>
            </a:xfrm>
            <a:custGeom>
              <a:avLst/>
              <a:gdLst>
                <a:gd name="T0" fmla="*/ 234 w 234"/>
                <a:gd name="T1" fmla="*/ 9 h 10"/>
                <a:gd name="T2" fmla="*/ 1 w 234"/>
                <a:gd name="T3" fmla="*/ 0 h 10"/>
                <a:gd name="T4" fmla="*/ 1 w 234"/>
                <a:gd name="T5" fmla="*/ 1 h 10"/>
                <a:gd name="T6" fmla="*/ 234 w 234"/>
                <a:gd name="T7" fmla="*/ 10 h 10"/>
                <a:gd name="T8" fmla="*/ 234 w 234"/>
                <a:gd name="T9" fmla="*/ 9 h 10"/>
              </a:gdLst>
              <a:ahLst/>
              <a:cxnLst>
                <a:cxn ang="0">
                  <a:pos x="T0" y="T1"/>
                </a:cxn>
                <a:cxn ang="0">
                  <a:pos x="T2" y="T3"/>
                </a:cxn>
                <a:cxn ang="0">
                  <a:pos x="T4" y="T5"/>
                </a:cxn>
                <a:cxn ang="0">
                  <a:pos x="T6" y="T7"/>
                </a:cxn>
                <a:cxn ang="0">
                  <a:pos x="T8" y="T9"/>
                </a:cxn>
              </a:cxnLst>
              <a:rect l="0" t="0" r="r" b="b"/>
              <a:pathLst>
                <a:path w="234" h="10">
                  <a:moveTo>
                    <a:pt x="234" y="9"/>
                  </a:moveTo>
                  <a:cubicBezTo>
                    <a:pt x="157" y="3"/>
                    <a:pt x="78" y="0"/>
                    <a:pt x="1" y="0"/>
                  </a:cubicBezTo>
                  <a:cubicBezTo>
                    <a:pt x="0" y="0"/>
                    <a:pt x="0" y="1"/>
                    <a:pt x="1" y="1"/>
                  </a:cubicBezTo>
                  <a:cubicBezTo>
                    <a:pt x="78" y="6"/>
                    <a:pt x="157" y="10"/>
                    <a:pt x="234" y="10"/>
                  </a:cubicBezTo>
                  <a:cubicBezTo>
                    <a:pt x="234" y="10"/>
                    <a:pt x="234" y="9"/>
                    <a:pt x="234" y="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1" name="Freeform 34">
              <a:extLst>
                <a:ext uri="{FF2B5EF4-FFF2-40B4-BE49-F238E27FC236}">
                  <a16:creationId xmlns:a16="http://schemas.microsoft.com/office/drawing/2014/main" xmlns="" id="{AF649CB5-4F4D-43A5-B90A-1635E9DC1045}"/>
                </a:ext>
              </a:extLst>
            </p:cNvPr>
            <p:cNvSpPr/>
            <p:nvPr/>
          </p:nvSpPr>
          <p:spPr bwMode="auto">
            <a:xfrm>
              <a:off x="4439" y="546"/>
              <a:ext cx="7" cy="5"/>
            </a:xfrm>
            <a:custGeom>
              <a:avLst/>
              <a:gdLst>
                <a:gd name="T0" fmla="*/ 3 w 3"/>
                <a:gd name="T1" fmla="*/ 1 h 2"/>
                <a:gd name="T2" fmla="*/ 0 w 3"/>
                <a:gd name="T3" fmla="*/ 0 h 2"/>
                <a:gd name="T4" fmla="*/ 0 w 3"/>
                <a:gd name="T5" fmla="*/ 0 h 2"/>
                <a:gd name="T6" fmla="*/ 3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1"/>
                    <a:pt x="1" y="1"/>
                    <a:pt x="0" y="0"/>
                  </a:cubicBezTo>
                  <a:cubicBezTo>
                    <a:pt x="0" y="0"/>
                    <a:pt x="0" y="0"/>
                    <a:pt x="0" y="0"/>
                  </a:cubicBezTo>
                  <a:cubicBezTo>
                    <a:pt x="1" y="1"/>
                    <a:pt x="2" y="1"/>
                    <a:pt x="3" y="2"/>
                  </a:cubicBezTo>
                  <a:cubicBezTo>
                    <a:pt x="3" y="2"/>
                    <a:pt x="3" y="1"/>
                    <a:pt x="3"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2" name="Freeform 35">
              <a:extLst>
                <a:ext uri="{FF2B5EF4-FFF2-40B4-BE49-F238E27FC236}">
                  <a16:creationId xmlns:a16="http://schemas.microsoft.com/office/drawing/2014/main" xmlns="" id="{784E5C6C-2B4C-4910-B024-E19B3F6F3463}"/>
                </a:ext>
              </a:extLst>
            </p:cNvPr>
            <p:cNvSpPr/>
            <p:nvPr/>
          </p:nvSpPr>
          <p:spPr bwMode="auto">
            <a:xfrm>
              <a:off x="3567" y="385"/>
              <a:ext cx="232" cy="24"/>
            </a:xfrm>
            <a:custGeom>
              <a:avLst/>
              <a:gdLst>
                <a:gd name="T0" fmla="*/ 97 w 98"/>
                <a:gd name="T1" fmla="*/ 9 h 10"/>
                <a:gd name="T2" fmla="*/ 0 w 98"/>
                <a:gd name="T3" fmla="*/ 0 h 10"/>
                <a:gd name="T4" fmla="*/ 0 w 98"/>
                <a:gd name="T5" fmla="*/ 1 h 10"/>
                <a:gd name="T6" fmla="*/ 97 w 98"/>
                <a:gd name="T7" fmla="*/ 10 h 10"/>
                <a:gd name="T8" fmla="*/ 97 w 98"/>
                <a:gd name="T9" fmla="*/ 9 h 10"/>
              </a:gdLst>
              <a:ahLst/>
              <a:cxnLst>
                <a:cxn ang="0">
                  <a:pos x="T0" y="T1"/>
                </a:cxn>
                <a:cxn ang="0">
                  <a:pos x="T2" y="T3"/>
                </a:cxn>
                <a:cxn ang="0">
                  <a:pos x="T4" y="T5"/>
                </a:cxn>
                <a:cxn ang="0">
                  <a:pos x="T6" y="T7"/>
                </a:cxn>
                <a:cxn ang="0">
                  <a:pos x="T8" y="T9"/>
                </a:cxn>
              </a:cxnLst>
              <a:rect l="0" t="0" r="r" b="b"/>
              <a:pathLst>
                <a:path w="98" h="10">
                  <a:moveTo>
                    <a:pt x="97" y="9"/>
                  </a:moveTo>
                  <a:cubicBezTo>
                    <a:pt x="65" y="4"/>
                    <a:pt x="33" y="1"/>
                    <a:pt x="0" y="0"/>
                  </a:cubicBezTo>
                  <a:cubicBezTo>
                    <a:pt x="0" y="0"/>
                    <a:pt x="0" y="1"/>
                    <a:pt x="0" y="1"/>
                  </a:cubicBezTo>
                  <a:cubicBezTo>
                    <a:pt x="33" y="3"/>
                    <a:pt x="65" y="6"/>
                    <a:pt x="97" y="10"/>
                  </a:cubicBezTo>
                  <a:cubicBezTo>
                    <a:pt x="98" y="10"/>
                    <a:pt x="98" y="9"/>
                    <a:pt x="97" y="9"/>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sp>
          <p:nvSpPr>
            <p:cNvPr id="43" name="Freeform 36">
              <a:extLst>
                <a:ext uri="{FF2B5EF4-FFF2-40B4-BE49-F238E27FC236}">
                  <a16:creationId xmlns:a16="http://schemas.microsoft.com/office/drawing/2014/main" xmlns="" id="{7044FEEE-FDE2-493B-868D-C6A1BD36D281}"/>
                </a:ext>
              </a:extLst>
            </p:cNvPr>
            <p:cNvSpPr/>
            <p:nvPr/>
          </p:nvSpPr>
          <p:spPr bwMode="auto">
            <a:xfrm>
              <a:off x="3827" y="409"/>
              <a:ext cx="747" cy="49"/>
            </a:xfrm>
            <a:custGeom>
              <a:avLst/>
              <a:gdLst>
                <a:gd name="T0" fmla="*/ 315 w 315"/>
                <a:gd name="T1" fmla="*/ 20 h 21"/>
                <a:gd name="T2" fmla="*/ 160 w 315"/>
                <a:gd name="T3" fmla="*/ 7 h 21"/>
                <a:gd name="T4" fmla="*/ 0 w 315"/>
                <a:gd name="T5" fmla="*/ 0 h 21"/>
                <a:gd name="T6" fmla="*/ 0 w 315"/>
                <a:gd name="T7" fmla="*/ 0 h 21"/>
                <a:gd name="T8" fmla="*/ 157 w 315"/>
                <a:gd name="T9" fmla="*/ 9 h 21"/>
                <a:gd name="T10" fmla="*/ 315 w 315"/>
                <a:gd name="T11" fmla="*/ 21 h 21"/>
                <a:gd name="T12" fmla="*/ 315 w 315"/>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315" h="21">
                  <a:moveTo>
                    <a:pt x="315" y="20"/>
                  </a:moveTo>
                  <a:cubicBezTo>
                    <a:pt x="265" y="11"/>
                    <a:pt x="211" y="10"/>
                    <a:pt x="160" y="7"/>
                  </a:cubicBezTo>
                  <a:cubicBezTo>
                    <a:pt x="107" y="3"/>
                    <a:pt x="53" y="1"/>
                    <a:pt x="0" y="0"/>
                  </a:cubicBezTo>
                  <a:cubicBezTo>
                    <a:pt x="0" y="0"/>
                    <a:pt x="0" y="0"/>
                    <a:pt x="0" y="0"/>
                  </a:cubicBezTo>
                  <a:cubicBezTo>
                    <a:pt x="52" y="3"/>
                    <a:pt x="105" y="6"/>
                    <a:pt x="157" y="9"/>
                  </a:cubicBezTo>
                  <a:cubicBezTo>
                    <a:pt x="210" y="12"/>
                    <a:pt x="262" y="21"/>
                    <a:pt x="315" y="21"/>
                  </a:cubicBezTo>
                  <a:cubicBezTo>
                    <a:pt x="315" y="21"/>
                    <a:pt x="315" y="21"/>
                    <a:pt x="315" y="2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a:solidFill>
                  <a:srgbClr val="004C9D"/>
                </a:solidFill>
                <a:latin typeface="等线" panose="020F0502020204030204"/>
                <a:ea typeface="等线" panose="02010600030101010101" pitchFamily="2" charset="-122"/>
                <a:cs typeface="+mn-ea"/>
                <a:sym typeface="+mn-lt"/>
              </a:endParaRPr>
            </a:p>
          </p:txBody>
        </p:sp>
      </p:grpSp>
      <p:grpSp>
        <p:nvGrpSpPr>
          <p:cNvPr id="44" name="Group 4">
            <a:extLst>
              <a:ext uri="{FF2B5EF4-FFF2-40B4-BE49-F238E27FC236}">
                <a16:creationId xmlns:a16="http://schemas.microsoft.com/office/drawing/2014/main" xmlns="" id="{A99EC87B-648B-478D-89BD-F67A0D36934A}"/>
              </a:ext>
            </a:extLst>
          </p:cNvPr>
          <p:cNvGrpSpPr>
            <a:grpSpLocks noChangeAspect="1"/>
          </p:cNvGrpSpPr>
          <p:nvPr userDrawn="1"/>
        </p:nvGrpSpPr>
        <p:grpSpPr bwMode="auto">
          <a:xfrm flipH="1">
            <a:off x="4931593" y="2280054"/>
            <a:ext cx="826363" cy="453191"/>
            <a:chOff x="3326" y="771"/>
            <a:chExt cx="2348" cy="954"/>
          </a:xfrm>
          <a:solidFill>
            <a:srgbClr val="004C9D"/>
          </a:solidFill>
        </p:grpSpPr>
        <p:sp>
          <p:nvSpPr>
            <p:cNvPr id="45" name="Freeform 5">
              <a:extLst>
                <a:ext uri="{FF2B5EF4-FFF2-40B4-BE49-F238E27FC236}">
                  <a16:creationId xmlns:a16="http://schemas.microsoft.com/office/drawing/2014/main" xmlns="" id="{6DC3A7C4-52D9-4F83-A8CF-E2CBCC265588}"/>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46" name="Freeform 6">
              <a:extLst>
                <a:ext uri="{FF2B5EF4-FFF2-40B4-BE49-F238E27FC236}">
                  <a16:creationId xmlns:a16="http://schemas.microsoft.com/office/drawing/2014/main" xmlns="" id="{4893364D-7B72-46E4-94A4-DC8866F47495}"/>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47" name="Freeform 7">
              <a:extLst>
                <a:ext uri="{FF2B5EF4-FFF2-40B4-BE49-F238E27FC236}">
                  <a16:creationId xmlns:a16="http://schemas.microsoft.com/office/drawing/2014/main" xmlns="" id="{36F286FA-1BAE-4B73-818B-513BD196AB4F}"/>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48" name="Freeform 8">
              <a:extLst>
                <a:ext uri="{FF2B5EF4-FFF2-40B4-BE49-F238E27FC236}">
                  <a16:creationId xmlns:a16="http://schemas.microsoft.com/office/drawing/2014/main" xmlns="" id="{EC975DDA-4044-4377-B796-EF77DBEFB17C}"/>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49" name="Freeform 9">
              <a:extLst>
                <a:ext uri="{FF2B5EF4-FFF2-40B4-BE49-F238E27FC236}">
                  <a16:creationId xmlns:a16="http://schemas.microsoft.com/office/drawing/2014/main" xmlns="" id="{FFE17B73-2644-43B5-9D11-763160CBCDC2}"/>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0" name="Freeform 10">
              <a:extLst>
                <a:ext uri="{FF2B5EF4-FFF2-40B4-BE49-F238E27FC236}">
                  <a16:creationId xmlns:a16="http://schemas.microsoft.com/office/drawing/2014/main" xmlns="" id="{8CC76187-4E30-4D30-8DA6-6427301AE7F6}"/>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1" name="Freeform 11">
              <a:extLst>
                <a:ext uri="{FF2B5EF4-FFF2-40B4-BE49-F238E27FC236}">
                  <a16:creationId xmlns:a16="http://schemas.microsoft.com/office/drawing/2014/main" xmlns="" id="{82981D45-4275-4438-817C-5A67D7798FAD}"/>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2" name="Freeform 12">
              <a:extLst>
                <a:ext uri="{FF2B5EF4-FFF2-40B4-BE49-F238E27FC236}">
                  <a16:creationId xmlns:a16="http://schemas.microsoft.com/office/drawing/2014/main" xmlns="" id="{B5A83C67-C99D-478B-9A3B-2F2F99ABE8BA}"/>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3" name="Freeform 13">
              <a:extLst>
                <a:ext uri="{FF2B5EF4-FFF2-40B4-BE49-F238E27FC236}">
                  <a16:creationId xmlns:a16="http://schemas.microsoft.com/office/drawing/2014/main" xmlns="" id="{DA4F604E-2D06-44CA-AACF-D37CCE0AF4E4}"/>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4" name="Freeform 14">
              <a:extLst>
                <a:ext uri="{FF2B5EF4-FFF2-40B4-BE49-F238E27FC236}">
                  <a16:creationId xmlns:a16="http://schemas.microsoft.com/office/drawing/2014/main" xmlns="" id="{5000F6F6-CB84-4EC5-B3C1-C9F6266FD543}"/>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5" name="Freeform 15">
              <a:extLst>
                <a:ext uri="{FF2B5EF4-FFF2-40B4-BE49-F238E27FC236}">
                  <a16:creationId xmlns:a16="http://schemas.microsoft.com/office/drawing/2014/main" xmlns="" id="{8FF87B3E-247C-4900-9132-F7F5C3BF7319}"/>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6" name="Freeform 16">
              <a:extLst>
                <a:ext uri="{FF2B5EF4-FFF2-40B4-BE49-F238E27FC236}">
                  <a16:creationId xmlns:a16="http://schemas.microsoft.com/office/drawing/2014/main" xmlns="" id="{80D5A1A1-CD1D-4F65-B050-ACE9E139DEBE}"/>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7" name="Freeform 17">
              <a:extLst>
                <a:ext uri="{FF2B5EF4-FFF2-40B4-BE49-F238E27FC236}">
                  <a16:creationId xmlns:a16="http://schemas.microsoft.com/office/drawing/2014/main" xmlns="" id="{575CB2F7-4FA1-42E8-B088-F2C0046699E3}"/>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8" name="Freeform 18">
              <a:extLst>
                <a:ext uri="{FF2B5EF4-FFF2-40B4-BE49-F238E27FC236}">
                  <a16:creationId xmlns:a16="http://schemas.microsoft.com/office/drawing/2014/main" xmlns="" id="{EE16B424-E75E-46DC-BBCE-40F77CFFE0F4}"/>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9" name="Freeform 19">
              <a:extLst>
                <a:ext uri="{FF2B5EF4-FFF2-40B4-BE49-F238E27FC236}">
                  <a16:creationId xmlns:a16="http://schemas.microsoft.com/office/drawing/2014/main" xmlns="" id="{95AE3F02-B37C-484B-85F2-09B14ABCF7EB}"/>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0" name="Freeform 20">
              <a:extLst>
                <a:ext uri="{FF2B5EF4-FFF2-40B4-BE49-F238E27FC236}">
                  <a16:creationId xmlns:a16="http://schemas.microsoft.com/office/drawing/2014/main" xmlns="" id="{212AC15B-37A8-411E-BC45-40B716C0BCE6}"/>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1" name="Freeform 21">
              <a:extLst>
                <a:ext uri="{FF2B5EF4-FFF2-40B4-BE49-F238E27FC236}">
                  <a16:creationId xmlns:a16="http://schemas.microsoft.com/office/drawing/2014/main" xmlns="" id="{5F5844CB-D713-4C7C-845D-89751C5E7B85}"/>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2" name="Freeform 22">
              <a:extLst>
                <a:ext uri="{FF2B5EF4-FFF2-40B4-BE49-F238E27FC236}">
                  <a16:creationId xmlns:a16="http://schemas.microsoft.com/office/drawing/2014/main" xmlns="" id="{77663B7E-4F3A-4F4B-8809-04CF97C410E7}"/>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3" name="Freeform 23">
              <a:extLst>
                <a:ext uri="{FF2B5EF4-FFF2-40B4-BE49-F238E27FC236}">
                  <a16:creationId xmlns:a16="http://schemas.microsoft.com/office/drawing/2014/main" xmlns="" id="{C6388665-D7A2-4FA1-B85E-4DF92E6E8FFA}"/>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4" name="Freeform 24">
              <a:extLst>
                <a:ext uri="{FF2B5EF4-FFF2-40B4-BE49-F238E27FC236}">
                  <a16:creationId xmlns:a16="http://schemas.microsoft.com/office/drawing/2014/main" xmlns="" id="{152C2402-955A-4C7E-AED6-18B004F9E00F}"/>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5" name="Freeform 25">
              <a:extLst>
                <a:ext uri="{FF2B5EF4-FFF2-40B4-BE49-F238E27FC236}">
                  <a16:creationId xmlns:a16="http://schemas.microsoft.com/office/drawing/2014/main" xmlns="" id="{24C0A374-26AD-4954-AB83-305AACEBC318}"/>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6" name="Freeform 26">
              <a:extLst>
                <a:ext uri="{FF2B5EF4-FFF2-40B4-BE49-F238E27FC236}">
                  <a16:creationId xmlns:a16="http://schemas.microsoft.com/office/drawing/2014/main" xmlns="" id="{B4E74122-E982-47D7-9BFD-128A8C01C1C4}"/>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7" name="Freeform 27">
              <a:extLst>
                <a:ext uri="{FF2B5EF4-FFF2-40B4-BE49-F238E27FC236}">
                  <a16:creationId xmlns:a16="http://schemas.microsoft.com/office/drawing/2014/main" xmlns="" id="{B1A156F9-51F3-4BAD-B501-7044AB50436C}"/>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8" name="Freeform 28">
              <a:extLst>
                <a:ext uri="{FF2B5EF4-FFF2-40B4-BE49-F238E27FC236}">
                  <a16:creationId xmlns:a16="http://schemas.microsoft.com/office/drawing/2014/main" xmlns="" id="{08245C96-42C0-44FE-8462-D78C51A893B2}"/>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9" name="Freeform 29">
              <a:extLst>
                <a:ext uri="{FF2B5EF4-FFF2-40B4-BE49-F238E27FC236}">
                  <a16:creationId xmlns:a16="http://schemas.microsoft.com/office/drawing/2014/main" xmlns="" id="{4F35E77D-48D5-4821-88F2-E5E6BCD82F34}"/>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0" name="Freeform 30">
              <a:extLst>
                <a:ext uri="{FF2B5EF4-FFF2-40B4-BE49-F238E27FC236}">
                  <a16:creationId xmlns:a16="http://schemas.microsoft.com/office/drawing/2014/main" xmlns="" id="{D606EA82-963B-4F3E-8D7A-56D9C09BC0A5}"/>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1" name="Freeform 31">
              <a:extLst>
                <a:ext uri="{FF2B5EF4-FFF2-40B4-BE49-F238E27FC236}">
                  <a16:creationId xmlns:a16="http://schemas.microsoft.com/office/drawing/2014/main" xmlns="" id="{C957895A-8C56-40F2-BCD9-E2BFC40B1DFB}"/>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2" name="Freeform 32">
              <a:extLst>
                <a:ext uri="{FF2B5EF4-FFF2-40B4-BE49-F238E27FC236}">
                  <a16:creationId xmlns:a16="http://schemas.microsoft.com/office/drawing/2014/main" xmlns="" id="{A786F247-5D0E-456C-A4DB-CD0223D35F4F}"/>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3" name="Freeform 33">
              <a:extLst>
                <a:ext uri="{FF2B5EF4-FFF2-40B4-BE49-F238E27FC236}">
                  <a16:creationId xmlns:a16="http://schemas.microsoft.com/office/drawing/2014/main" xmlns="" id="{3AC54AC4-0B7F-4813-852A-A0A92C58A9E4}"/>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4" name="Freeform 34">
              <a:extLst>
                <a:ext uri="{FF2B5EF4-FFF2-40B4-BE49-F238E27FC236}">
                  <a16:creationId xmlns:a16="http://schemas.microsoft.com/office/drawing/2014/main" xmlns="" id="{B1BFAC49-535D-42EB-8F0A-800083CD07A1}"/>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5" name="Freeform 35">
              <a:extLst>
                <a:ext uri="{FF2B5EF4-FFF2-40B4-BE49-F238E27FC236}">
                  <a16:creationId xmlns:a16="http://schemas.microsoft.com/office/drawing/2014/main" xmlns="" id="{07356BE2-AEBF-4D6F-9497-BCBE75217C59}"/>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6" name="Freeform 36">
              <a:extLst>
                <a:ext uri="{FF2B5EF4-FFF2-40B4-BE49-F238E27FC236}">
                  <a16:creationId xmlns:a16="http://schemas.microsoft.com/office/drawing/2014/main" xmlns="" id="{4ACF1743-91C9-4F6B-84F4-A607E122DBA5}"/>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7" name="Freeform 37">
              <a:extLst>
                <a:ext uri="{FF2B5EF4-FFF2-40B4-BE49-F238E27FC236}">
                  <a16:creationId xmlns:a16="http://schemas.microsoft.com/office/drawing/2014/main" xmlns="" id="{1AE6B1C7-E6BE-4132-8A1A-295FFC1F547D}"/>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8" name="Freeform 38">
              <a:extLst>
                <a:ext uri="{FF2B5EF4-FFF2-40B4-BE49-F238E27FC236}">
                  <a16:creationId xmlns:a16="http://schemas.microsoft.com/office/drawing/2014/main" xmlns="" id="{5DF4972A-A5BB-433B-8A56-E36D7F8A5053}"/>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9" name="Freeform 39">
              <a:extLst>
                <a:ext uri="{FF2B5EF4-FFF2-40B4-BE49-F238E27FC236}">
                  <a16:creationId xmlns:a16="http://schemas.microsoft.com/office/drawing/2014/main" xmlns="" id="{C01A1180-F6A9-4393-9F3B-BFC0BCF4FC07}"/>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0" name="Freeform 40">
              <a:extLst>
                <a:ext uri="{FF2B5EF4-FFF2-40B4-BE49-F238E27FC236}">
                  <a16:creationId xmlns:a16="http://schemas.microsoft.com/office/drawing/2014/main" xmlns="" id="{6369364E-5BB9-4B37-AD8B-55B61B7A3AE4}"/>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1" name="Freeform 41">
              <a:extLst>
                <a:ext uri="{FF2B5EF4-FFF2-40B4-BE49-F238E27FC236}">
                  <a16:creationId xmlns:a16="http://schemas.microsoft.com/office/drawing/2014/main" xmlns="" id="{C006B60A-1D0E-442D-97B6-5019338FDD17}"/>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2" name="Freeform 42">
              <a:extLst>
                <a:ext uri="{FF2B5EF4-FFF2-40B4-BE49-F238E27FC236}">
                  <a16:creationId xmlns:a16="http://schemas.microsoft.com/office/drawing/2014/main" xmlns="" id="{72082013-05D4-4CE0-AAF0-E5AB555D0C05}"/>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3" name="Freeform 43">
              <a:extLst>
                <a:ext uri="{FF2B5EF4-FFF2-40B4-BE49-F238E27FC236}">
                  <a16:creationId xmlns:a16="http://schemas.microsoft.com/office/drawing/2014/main" xmlns="" id="{FAD1595F-4CFB-4728-8180-F3FB73DC1FE9}"/>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4" name="Freeform 44">
              <a:extLst>
                <a:ext uri="{FF2B5EF4-FFF2-40B4-BE49-F238E27FC236}">
                  <a16:creationId xmlns:a16="http://schemas.microsoft.com/office/drawing/2014/main" xmlns="" id="{2FC6F5D9-F5C8-4E60-B290-541B001613D7}"/>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5" name="Freeform 45">
              <a:extLst>
                <a:ext uri="{FF2B5EF4-FFF2-40B4-BE49-F238E27FC236}">
                  <a16:creationId xmlns:a16="http://schemas.microsoft.com/office/drawing/2014/main" xmlns="" id="{2C856BAD-C49B-4A4A-95D2-405C94FF2704}"/>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86" name="文本框 85">
            <a:extLst>
              <a:ext uri="{FF2B5EF4-FFF2-40B4-BE49-F238E27FC236}">
                <a16:creationId xmlns:a16="http://schemas.microsoft.com/office/drawing/2014/main" xmlns="" id="{B1B50A1B-ABAC-48D9-8781-CF308775581D}"/>
              </a:ext>
            </a:extLst>
          </p:cNvPr>
          <p:cNvSpPr txBox="1"/>
          <p:nvPr userDrawn="1"/>
        </p:nvSpPr>
        <p:spPr>
          <a:xfrm>
            <a:off x="5171445" y="2324171"/>
            <a:ext cx="548679" cy="400110"/>
          </a:xfrm>
          <a:prstGeom prst="rect">
            <a:avLst/>
          </a:prstGeom>
          <a:noFill/>
          <a:ln>
            <a:solidFill>
              <a:srgbClr val="FF85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05</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87" name="Group 4">
            <a:extLst>
              <a:ext uri="{FF2B5EF4-FFF2-40B4-BE49-F238E27FC236}">
                <a16:creationId xmlns:a16="http://schemas.microsoft.com/office/drawing/2014/main" xmlns="" id="{1A9C7124-6749-4072-9307-1E9036E1D19A}"/>
              </a:ext>
            </a:extLst>
          </p:cNvPr>
          <p:cNvGrpSpPr>
            <a:grpSpLocks noChangeAspect="1"/>
          </p:cNvGrpSpPr>
          <p:nvPr userDrawn="1"/>
        </p:nvGrpSpPr>
        <p:grpSpPr bwMode="auto">
          <a:xfrm flipH="1">
            <a:off x="4931593" y="2983001"/>
            <a:ext cx="826363" cy="453191"/>
            <a:chOff x="3326" y="771"/>
            <a:chExt cx="2348" cy="954"/>
          </a:xfrm>
          <a:solidFill>
            <a:srgbClr val="004C9D"/>
          </a:solidFill>
        </p:grpSpPr>
        <p:sp>
          <p:nvSpPr>
            <p:cNvPr id="88" name="Freeform 5">
              <a:extLst>
                <a:ext uri="{FF2B5EF4-FFF2-40B4-BE49-F238E27FC236}">
                  <a16:creationId xmlns:a16="http://schemas.microsoft.com/office/drawing/2014/main" xmlns="" id="{E7D34227-0732-4CB0-B881-34C0B1959507}"/>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9" name="Freeform 6">
              <a:extLst>
                <a:ext uri="{FF2B5EF4-FFF2-40B4-BE49-F238E27FC236}">
                  <a16:creationId xmlns:a16="http://schemas.microsoft.com/office/drawing/2014/main" xmlns="" id="{DF37D68E-B1E0-4E52-A447-3FBEB23CB050}"/>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0" name="Freeform 7">
              <a:extLst>
                <a:ext uri="{FF2B5EF4-FFF2-40B4-BE49-F238E27FC236}">
                  <a16:creationId xmlns:a16="http://schemas.microsoft.com/office/drawing/2014/main" xmlns="" id="{5400302F-77B3-4775-8318-B2FBA24A140C}"/>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1" name="Freeform 8">
              <a:extLst>
                <a:ext uri="{FF2B5EF4-FFF2-40B4-BE49-F238E27FC236}">
                  <a16:creationId xmlns:a16="http://schemas.microsoft.com/office/drawing/2014/main" xmlns="" id="{001703DB-C2A7-46C0-B778-D7CEFA5DDEAD}"/>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2" name="Freeform 9">
              <a:extLst>
                <a:ext uri="{FF2B5EF4-FFF2-40B4-BE49-F238E27FC236}">
                  <a16:creationId xmlns:a16="http://schemas.microsoft.com/office/drawing/2014/main" xmlns="" id="{3520B49E-D155-416B-8B1C-4B6084CAFFD3}"/>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3" name="Freeform 10">
              <a:extLst>
                <a:ext uri="{FF2B5EF4-FFF2-40B4-BE49-F238E27FC236}">
                  <a16:creationId xmlns:a16="http://schemas.microsoft.com/office/drawing/2014/main" xmlns="" id="{BF28B353-1BE3-4C24-9278-1D9A58A7C329}"/>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4" name="Freeform 11">
              <a:extLst>
                <a:ext uri="{FF2B5EF4-FFF2-40B4-BE49-F238E27FC236}">
                  <a16:creationId xmlns:a16="http://schemas.microsoft.com/office/drawing/2014/main" xmlns="" id="{AAFF8A96-D460-4D50-AE23-476C7F9144F4}"/>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5" name="Freeform 12">
              <a:extLst>
                <a:ext uri="{FF2B5EF4-FFF2-40B4-BE49-F238E27FC236}">
                  <a16:creationId xmlns:a16="http://schemas.microsoft.com/office/drawing/2014/main" xmlns="" id="{87C5A425-2B40-443A-9304-51BA8A39DB54}"/>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6" name="Freeform 13">
              <a:extLst>
                <a:ext uri="{FF2B5EF4-FFF2-40B4-BE49-F238E27FC236}">
                  <a16:creationId xmlns:a16="http://schemas.microsoft.com/office/drawing/2014/main" xmlns="" id="{B865089F-3572-47F0-A479-292BCE4FC34D}"/>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7" name="Freeform 14">
              <a:extLst>
                <a:ext uri="{FF2B5EF4-FFF2-40B4-BE49-F238E27FC236}">
                  <a16:creationId xmlns:a16="http://schemas.microsoft.com/office/drawing/2014/main" xmlns="" id="{BA2B150A-8C49-43B7-B894-B3F83CFA1DE4}"/>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8" name="Freeform 15">
              <a:extLst>
                <a:ext uri="{FF2B5EF4-FFF2-40B4-BE49-F238E27FC236}">
                  <a16:creationId xmlns:a16="http://schemas.microsoft.com/office/drawing/2014/main" xmlns="" id="{37CE5AEC-7919-435F-9D92-58A309F03484}"/>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9" name="Freeform 16">
              <a:extLst>
                <a:ext uri="{FF2B5EF4-FFF2-40B4-BE49-F238E27FC236}">
                  <a16:creationId xmlns:a16="http://schemas.microsoft.com/office/drawing/2014/main" xmlns="" id="{CA677CB8-6D09-40A6-AA9F-DA827ECAAE8A}"/>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0" name="Freeform 17">
              <a:extLst>
                <a:ext uri="{FF2B5EF4-FFF2-40B4-BE49-F238E27FC236}">
                  <a16:creationId xmlns:a16="http://schemas.microsoft.com/office/drawing/2014/main" xmlns="" id="{4B93FA7E-6964-4CE3-91D1-E0ECC47F11F2}"/>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1" name="Freeform 18">
              <a:extLst>
                <a:ext uri="{FF2B5EF4-FFF2-40B4-BE49-F238E27FC236}">
                  <a16:creationId xmlns:a16="http://schemas.microsoft.com/office/drawing/2014/main" xmlns="" id="{1E58E4B1-6789-44F4-BFD7-4D9A24C00ECE}"/>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2" name="Freeform 19">
              <a:extLst>
                <a:ext uri="{FF2B5EF4-FFF2-40B4-BE49-F238E27FC236}">
                  <a16:creationId xmlns:a16="http://schemas.microsoft.com/office/drawing/2014/main" xmlns="" id="{C7C65895-8CA2-456A-A0C8-C5911C4915E6}"/>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3" name="Freeform 20">
              <a:extLst>
                <a:ext uri="{FF2B5EF4-FFF2-40B4-BE49-F238E27FC236}">
                  <a16:creationId xmlns:a16="http://schemas.microsoft.com/office/drawing/2014/main" xmlns="" id="{98FF41A9-B1DD-413D-AA70-322CA4CEACA7}"/>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4" name="Freeform 21">
              <a:extLst>
                <a:ext uri="{FF2B5EF4-FFF2-40B4-BE49-F238E27FC236}">
                  <a16:creationId xmlns:a16="http://schemas.microsoft.com/office/drawing/2014/main" xmlns="" id="{6103CEAC-605C-4161-8724-2C4BFC775E9B}"/>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5" name="Freeform 22">
              <a:extLst>
                <a:ext uri="{FF2B5EF4-FFF2-40B4-BE49-F238E27FC236}">
                  <a16:creationId xmlns:a16="http://schemas.microsoft.com/office/drawing/2014/main" xmlns="" id="{0006898D-A2C6-4466-8D44-6909C54D23D9}"/>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6" name="Freeform 23">
              <a:extLst>
                <a:ext uri="{FF2B5EF4-FFF2-40B4-BE49-F238E27FC236}">
                  <a16:creationId xmlns:a16="http://schemas.microsoft.com/office/drawing/2014/main" xmlns="" id="{EEDA16AA-DE98-4E71-BA9E-DCF60599166C}"/>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7" name="Freeform 24">
              <a:extLst>
                <a:ext uri="{FF2B5EF4-FFF2-40B4-BE49-F238E27FC236}">
                  <a16:creationId xmlns:a16="http://schemas.microsoft.com/office/drawing/2014/main" xmlns="" id="{92BCE82E-5D40-42B2-BE1F-E45AE1DF68BD}"/>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8" name="Freeform 25">
              <a:extLst>
                <a:ext uri="{FF2B5EF4-FFF2-40B4-BE49-F238E27FC236}">
                  <a16:creationId xmlns:a16="http://schemas.microsoft.com/office/drawing/2014/main" xmlns="" id="{475E4499-6EA3-4918-A863-5EFD6E18B8C2}"/>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9" name="Freeform 26">
              <a:extLst>
                <a:ext uri="{FF2B5EF4-FFF2-40B4-BE49-F238E27FC236}">
                  <a16:creationId xmlns:a16="http://schemas.microsoft.com/office/drawing/2014/main" xmlns="" id="{C1A8E4F9-4A46-4708-B773-B36FCB5D44E7}"/>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0" name="Freeform 27">
              <a:extLst>
                <a:ext uri="{FF2B5EF4-FFF2-40B4-BE49-F238E27FC236}">
                  <a16:creationId xmlns:a16="http://schemas.microsoft.com/office/drawing/2014/main" xmlns="" id="{F644A401-305C-4C9C-8E16-1F3B964A5A44}"/>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1" name="Freeform 28">
              <a:extLst>
                <a:ext uri="{FF2B5EF4-FFF2-40B4-BE49-F238E27FC236}">
                  <a16:creationId xmlns:a16="http://schemas.microsoft.com/office/drawing/2014/main" xmlns="" id="{B881E0EE-1A18-460B-837A-DC55DD8CCE24}"/>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2" name="Freeform 29">
              <a:extLst>
                <a:ext uri="{FF2B5EF4-FFF2-40B4-BE49-F238E27FC236}">
                  <a16:creationId xmlns:a16="http://schemas.microsoft.com/office/drawing/2014/main" xmlns="" id="{131A043B-0179-4791-8DAE-D48E9FF0EEE2}"/>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3" name="Freeform 30">
              <a:extLst>
                <a:ext uri="{FF2B5EF4-FFF2-40B4-BE49-F238E27FC236}">
                  <a16:creationId xmlns:a16="http://schemas.microsoft.com/office/drawing/2014/main" xmlns="" id="{82CCDD3F-A8D4-401B-98D4-DD97BBCCE484}"/>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4" name="Freeform 31">
              <a:extLst>
                <a:ext uri="{FF2B5EF4-FFF2-40B4-BE49-F238E27FC236}">
                  <a16:creationId xmlns:a16="http://schemas.microsoft.com/office/drawing/2014/main" xmlns="" id="{5F8BA7B8-425E-4D5B-86D3-CCD201284B49}"/>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5" name="Freeform 32">
              <a:extLst>
                <a:ext uri="{FF2B5EF4-FFF2-40B4-BE49-F238E27FC236}">
                  <a16:creationId xmlns:a16="http://schemas.microsoft.com/office/drawing/2014/main" xmlns="" id="{38F947F1-44E2-4E63-88CB-2F32C7ECE9D1}"/>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6" name="Freeform 33">
              <a:extLst>
                <a:ext uri="{FF2B5EF4-FFF2-40B4-BE49-F238E27FC236}">
                  <a16:creationId xmlns:a16="http://schemas.microsoft.com/office/drawing/2014/main" xmlns="" id="{3646944A-3F79-4AC4-8212-2152E201C3AA}"/>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7" name="Freeform 34">
              <a:extLst>
                <a:ext uri="{FF2B5EF4-FFF2-40B4-BE49-F238E27FC236}">
                  <a16:creationId xmlns:a16="http://schemas.microsoft.com/office/drawing/2014/main" xmlns="" id="{B5D62380-3BDD-4E1C-BB83-F79C82A95D92}"/>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8" name="Freeform 35">
              <a:extLst>
                <a:ext uri="{FF2B5EF4-FFF2-40B4-BE49-F238E27FC236}">
                  <a16:creationId xmlns:a16="http://schemas.microsoft.com/office/drawing/2014/main" xmlns="" id="{65CCB828-74EF-4A2C-A261-9F059E3E981D}"/>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9" name="Freeform 36">
              <a:extLst>
                <a:ext uri="{FF2B5EF4-FFF2-40B4-BE49-F238E27FC236}">
                  <a16:creationId xmlns:a16="http://schemas.microsoft.com/office/drawing/2014/main" xmlns="" id="{FE176554-EE67-42C1-897B-16E5A1E18440}"/>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0" name="Freeform 37">
              <a:extLst>
                <a:ext uri="{FF2B5EF4-FFF2-40B4-BE49-F238E27FC236}">
                  <a16:creationId xmlns:a16="http://schemas.microsoft.com/office/drawing/2014/main" xmlns="" id="{AF11692B-E1E3-4326-8E02-82B8F50F81C3}"/>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1" name="Freeform 38">
              <a:extLst>
                <a:ext uri="{FF2B5EF4-FFF2-40B4-BE49-F238E27FC236}">
                  <a16:creationId xmlns:a16="http://schemas.microsoft.com/office/drawing/2014/main" xmlns="" id="{4CC6F5F5-D5A3-4B9D-9274-884ED88A80BA}"/>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2" name="Freeform 39">
              <a:extLst>
                <a:ext uri="{FF2B5EF4-FFF2-40B4-BE49-F238E27FC236}">
                  <a16:creationId xmlns:a16="http://schemas.microsoft.com/office/drawing/2014/main" xmlns="" id="{D04CC2D0-0186-4013-BC38-E04A7FCFED06}"/>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3" name="Freeform 40">
              <a:extLst>
                <a:ext uri="{FF2B5EF4-FFF2-40B4-BE49-F238E27FC236}">
                  <a16:creationId xmlns:a16="http://schemas.microsoft.com/office/drawing/2014/main" xmlns="" id="{EAE7FAEA-D438-4CE2-8990-491A6A0875A2}"/>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4" name="Freeform 41">
              <a:extLst>
                <a:ext uri="{FF2B5EF4-FFF2-40B4-BE49-F238E27FC236}">
                  <a16:creationId xmlns:a16="http://schemas.microsoft.com/office/drawing/2014/main" xmlns="" id="{BD6CBF84-B6BC-4A2C-9D06-024FA70B6339}"/>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5" name="Freeform 42">
              <a:extLst>
                <a:ext uri="{FF2B5EF4-FFF2-40B4-BE49-F238E27FC236}">
                  <a16:creationId xmlns:a16="http://schemas.microsoft.com/office/drawing/2014/main" xmlns="" id="{CB5856A0-8BA9-4E27-8FBC-31057D7B5A37}"/>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6" name="Freeform 43">
              <a:extLst>
                <a:ext uri="{FF2B5EF4-FFF2-40B4-BE49-F238E27FC236}">
                  <a16:creationId xmlns:a16="http://schemas.microsoft.com/office/drawing/2014/main" xmlns="" id="{06A75297-4CD8-4793-9E5D-6E432B97E9C6}"/>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7" name="Freeform 44">
              <a:extLst>
                <a:ext uri="{FF2B5EF4-FFF2-40B4-BE49-F238E27FC236}">
                  <a16:creationId xmlns:a16="http://schemas.microsoft.com/office/drawing/2014/main" xmlns="" id="{F145F0BD-27CD-44C6-9554-7254246DE6C9}"/>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8" name="Freeform 45">
              <a:extLst>
                <a:ext uri="{FF2B5EF4-FFF2-40B4-BE49-F238E27FC236}">
                  <a16:creationId xmlns:a16="http://schemas.microsoft.com/office/drawing/2014/main" xmlns="" id="{39589917-2263-4997-B3F8-D2B38B3F5306}"/>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129" name="文本框 128">
            <a:extLst>
              <a:ext uri="{FF2B5EF4-FFF2-40B4-BE49-F238E27FC236}">
                <a16:creationId xmlns:a16="http://schemas.microsoft.com/office/drawing/2014/main" xmlns="" id="{49839018-A15E-4CB5-91D5-041D47ED383F}"/>
              </a:ext>
            </a:extLst>
          </p:cNvPr>
          <p:cNvSpPr txBox="1"/>
          <p:nvPr userDrawn="1"/>
        </p:nvSpPr>
        <p:spPr>
          <a:xfrm>
            <a:off x="5171445" y="3026695"/>
            <a:ext cx="548679" cy="400110"/>
          </a:xfrm>
          <a:prstGeom prst="rect">
            <a:avLst/>
          </a:prstGeom>
          <a:noFill/>
          <a:ln>
            <a:solidFill>
              <a:srgbClr val="FF85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06</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130" name="Group 4">
            <a:extLst>
              <a:ext uri="{FF2B5EF4-FFF2-40B4-BE49-F238E27FC236}">
                <a16:creationId xmlns:a16="http://schemas.microsoft.com/office/drawing/2014/main" xmlns="" id="{B0CF97CF-2B68-4030-8095-2E4741C7DFAD}"/>
              </a:ext>
            </a:extLst>
          </p:cNvPr>
          <p:cNvGrpSpPr>
            <a:grpSpLocks noChangeAspect="1"/>
          </p:cNvGrpSpPr>
          <p:nvPr userDrawn="1"/>
        </p:nvGrpSpPr>
        <p:grpSpPr bwMode="auto">
          <a:xfrm flipH="1">
            <a:off x="4931593" y="3685949"/>
            <a:ext cx="826363" cy="453191"/>
            <a:chOff x="3326" y="771"/>
            <a:chExt cx="2348" cy="954"/>
          </a:xfrm>
          <a:solidFill>
            <a:srgbClr val="004C9D"/>
          </a:solidFill>
        </p:grpSpPr>
        <p:sp>
          <p:nvSpPr>
            <p:cNvPr id="131" name="Freeform 5">
              <a:extLst>
                <a:ext uri="{FF2B5EF4-FFF2-40B4-BE49-F238E27FC236}">
                  <a16:creationId xmlns:a16="http://schemas.microsoft.com/office/drawing/2014/main" xmlns="" id="{56A96BBF-FDD9-4628-956D-AA92AAC64C7D}"/>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2" name="Freeform 6">
              <a:extLst>
                <a:ext uri="{FF2B5EF4-FFF2-40B4-BE49-F238E27FC236}">
                  <a16:creationId xmlns:a16="http://schemas.microsoft.com/office/drawing/2014/main" xmlns="" id="{05D2B8C3-D093-450B-865D-F9ECD620823F}"/>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3" name="Freeform 7">
              <a:extLst>
                <a:ext uri="{FF2B5EF4-FFF2-40B4-BE49-F238E27FC236}">
                  <a16:creationId xmlns:a16="http://schemas.microsoft.com/office/drawing/2014/main" xmlns="" id="{1AC37925-5894-45DB-A81F-A55E402F379C}"/>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4" name="Freeform 8">
              <a:extLst>
                <a:ext uri="{FF2B5EF4-FFF2-40B4-BE49-F238E27FC236}">
                  <a16:creationId xmlns:a16="http://schemas.microsoft.com/office/drawing/2014/main" xmlns="" id="{8A5C9F0F-7138-40DA-89EE-7176FDF42DF2}"/>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5" name="Freeform 9">
              <a:extLst>
                <a:ext uri="{FF2B5EF4-FFF2-40B4-BE49-F238E27FC236}">
                  <a16:creationId xmlns:a16="http://schemas.microsoft.com/office/drawing/2014/main" xmlns="" id="{C38765A0-2F71-4762-BD75-049530C817CE}"/>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6" name="Freeform 10">
              <a:extLst>
                <a:ext uri="{FF2B5EF4-FFF2-40B4-BE49-F238E27FC236}">
                  <a16:creationId xmlns:a16="http://schemas.microsoft.com/office/drawing/2014/main" xmlns="" id="{5B00E563-A023-43C4-B079-AB7DD79A4580}"/>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7" name="Freeform 11">
              <a:extLst>
                <a:ext uri="{FF2B5EF4-FFF2-40B4-BE49-F238E27FC236}">
                  <a16:creationId xmlns:a16="http://schemas.microsoft.com/office/drawing/2014/main" xmlns="" id="{32A8E84E-4F7E-45F0-AD97-F2D6B54D6C4F}"/>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8" name="Freeform 12">
              <a:extLst>
                <a:ext uri="{FF2B5EF4-FFF2-40B4-BE49-F238E27FC236}">
                  <a16:creationId xmlns:a16="http://schemas.microsoft.com/office/drawing/2014/main" xmlns="" id="{EB097058-2947-4F28-A317-40BD1DFB24DC}"/>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9" name="Freeform 13">
              <a:extLst>
                <a:ext uri="{FF2B5EF4-FFF2-40B4-BE49-F238E27FC236}">
                  <a16:creationId xmlns:a16="http://schemas.microsoft.com/office/drawing/2014/main" xmlns="" id="{0E161902-EAA4-40F5-88A1-A4F48E0348C3}"/>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0" name="Freeform 14">
              <a:extLst>
                <a:ext uri="{FF2B5EF4-FFF2-40B4-BE49-F238E27FC236}">
                  <a16:creationId xmlns:a16="http://schemas.microsoft.com/office/drawing/2014/main" xmlns="" id="{9EB3F1EA-A82E-442B-8B0D-7C67F930979C}"/>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1" name="Freeform 15">
              <a:extLst>
                <a:ext uri="{FF2B5EF4-FFF2-40B4-BE49-F238E27FC236}">
                  <a16:creationId xmlns:a16="http://schemas.microsoft.com/office/drawing/2014/main" xmlns="" id="{610B9809-951E-4563-BF81-D035B6317730}"/>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2" name="Freeform 16">
              <a:extLst>
                <a:ext uri="{FF2B5EF4-FFF2-40B4-BE49-F238E27FC236}">
                  <a16:creationId xmlns:a16="http://schemas.microsoft.com/office/drawing/2014/main" xmlns="" id="{91190303-4BCB-43CC-BE8D-9203F88599AC}"/>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3" name="Freeform 17">
              <a:extLst>
                <a:ext uri="{FF2B5EF4-FFF2-40B4-BE49-F238E27FC236}">
                  <a16:creationId xmlns:a16="http://schemas.microsoft.com/office/drawing/2014/main" xmlns="" id="{56C7EB8D-7A9B-4885-BB09-40ACE5311FD4}"/>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4" name="Freeform 18">
              <a:extLst>
                <a:ext uri="{FF2B5EF4-FFF2-40B4-BE49-F238E27FC236}">
                  <a16:creationId xmlns:a16="http://schemas.microsoft.com/office/drawing/2014/main" xmlns="" id="{76F3962B-528D-436B-A753-E7D832A0553A}"/>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5" name="Freeform 19">
              <a:extLst>
                <a:ext uri="{FF2B5EF4-FFF2-40B4-BE49-F238E27FC236}">
                  <a16:creationId xmlns:a16="http://schemas.microsoft.com/office/drawing/2014/main" xmlns="" id="{8D1DF632-38B6-474C-868B-94B19417EB7E}"/>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6" name="Freeform 20">
              <a:extLst>
                <a:ext uri="{FF2B5EF4-FFF2-40B4-BE49-F238E27FC236}">
                  <a16:creationId xmlns:a16="http://schemas.microsoft.com/office/drawing/2014/main" xmlns="" id="{D2D70660-86D0-4826-8A68-5B07F42C2CE3}"/>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7" name="Freeform 21">
              <a:extLst>
                <a:ext uri="{FF2B5EF4-FFF2-40B4-BE49-F238E27FC236}">
                  <a16:creationId xmlns:a16="http://schemas.microsoft.com/office/drawing/2014/main" xmlns="" id="{5CB1F7B1-217F-470C-B472-4A045513223C}"/>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8" name="Freeform 22">
              <a:extLst>
                <a:ext uri="{FF2B5EF4-FFF2-40B4-BE49-F238E27FC236}">
                  <a16:creationId xmlns:a16="http://schemas.microsoft.com/office/drawing/2014/main" xmlns="" id="{212E457D-7A3B-4137-BDB7-487968B04D75}"/>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9" name="Freeform 23">
              <a:extLst>
                <a:ext uri="{FF2B5EF4-FFF2-40B4-BE49-F238E27FC236}">
                  <a16:creationId xmlns:a16="http://schemas.microsoft.com/office/drawing/2014/main" xmlns="" id="{8B0536DC-4858-4432-9FF4-4864616FC9E0}"/>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0" name="Freeform 24">
              <a:extLst>
                <a:ext uri="{FF2B5EF4-FFF2-40B4-BE49-F238E27FC236}">
                  <a16:creationId xmlns:a16="http://schemas.microsoft.com/office/drawing/2014/main" xmlns="" id="{39FA070B-C6CC-4037-8750-11CDD963EBF2}"/>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1" name="Freeform 25">
              <a:extLst>
                <a:ext uri="{FF2B5EF4-FFF2-40B4-BE49-F238E27FC236}">
                  <a16:creationId xmlns:a16="http://schemas.microsoft.com/office/drawing/2014/main" xmlns="" id="{CD7DCFD5-27DC-44DC-8B34-4599779CFF7A}"/>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2" name="Freeform 26">
              <a:extLst>
                <a:ext uri="{FF2B5EF4-FFF2-40B4-BE49-F238E27FC236}">
                  <a16:creationId xmlns:a16="http://schemas.microsoft.com/office/drawing/2014/main" xmlns="" id="{75F2BF9C-4866-4E17-B794-7422CDAAEEBF}"/>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3" name="Freeform 27">
              <a:extLst>
                <a:ext uri="{FF2B5EF4-FFF2-40B4-BE49-F238E27FC236}">
                  <a16:creationId xmlns:a16="http://schemas.microsoft.com/office/drawing/2014/main" xmlns="" id="{5B077386-5C74-49B2-B2F0-ECA125BAC766}"/>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4" name="Freeform 28">
              <a:extLst>
                <a:ext uri="{FF2B5EF4-FFF2-40B4-BE49-F238E27FC236}">
                  <a16:creationId xmlns:a16="http://schemas.microsoft.com/office/drawing/2014/main" xmlns="" id="{DA3ED2D8-FCD0-49C7-AC31-F1DD6E72F5A4}"/>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5" name="Freeform 29">
              <a:extLst>
                <a:ext uri="{FF2B5EF4-FFF2-40B4-BE49-F238E27FC236}">
                  <a16:creationId xmlns:a16="http://schemas.microsoft.com/office/drawing/2014/main" xmlns="" id="{81C54AEA-69D1-41E2-8264-2D977EA687DE}"/>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6" name="Freeform 30">
              <a:extLst>
                <a:ext uri="{FF2B5EF4-FFF2-40B4-BE49-F238E27FC236}">
                  <a16:creationId xmlns:a16="http://schemas.microsoft.com/office/drawing/2014/main" xmlns="" id="{909B72B6-000B-45BB-B1BF-9A6163046EE1}"/>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7" name="Freeform 31">
              <a:extLst>
                <a:ext uri="{FF2B5EF4-FFF2-40B4-BE49-F238E27FC236}">
                  <a16:creationId xmlns:a16="http://schemas.microsoft.com/office/drawing/2014/main" xmlns="" id="{2772924E-4585-4742-9350-0A6EF967B022}"/>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8" name="Freeform 32">
              <a:extLst>
                <a:ext uri="{FF2B5EF4-FFF2-40B4-BE49-F238E27FC236}">
                  <a16:creationId xmlns:a16="http://schemas.microsoft.com/office/drawing/2014/main" xmlns="" id="{BBA67F65-96BC-49E6-9168-EFB6E3BBD5F4}"/>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9" name="Freeform 33">
              <a:extLst>
                <a:ext uri="{FF2B5EF4-FFF2-40B4-BE49-F238E27FC236}">
                  <a16:creationId xmlns:a16="http://schemas.microsoft.com/office/drawing/2014/main" xmlns="" id="{84BD3C45-BA69-4341-BA01-DB4EC0885ACA}"/>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0" name="Freeform 34">
              <a:extLst>
                <a:ext uri="{FF2B5EF4-FFF2-40B4-BE49-F238E27FC236}">
                  <a16:creationId xmlns:a16="http://schemas.microsoft.com/office/drawing/2014/main" xmlns="" id="{2A6167D9-C9C7-43FD-B8BD-48CD60A94494}"/>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1" name="Freeform 35">
              <a:extLst>
                <a:ext uri="{FF2B5EF4-FFF2-40B4-BE49-F238E27FC236}">
                  <a16:creationId xmlns:a16="http://schemas.microsoft.com/office/drawing/2014/main" xmlns="" id="{8A33AB01-04D6-4E07-8023-52F7683411CA}"/>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2" name="Freeform 36">
              <a:extLst>
                <a:ext uri="{FF2B5EF4-FFF2-40B4-BE49-F238E27FC236}">
                  <a16:creationId xmlns:a16="http://schemas.microsoft.com/office/drawing/2014/main" xmlns="" id="{A283B9DC-9124-455A-95D9-1948C3F16840}"/>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3" name="Freeform 37">
              <a:extLst>
                <a:ext uri="{FF2B5EF4-FFF2-40B4-BE49-F238E27FC236}">
                  <a16:creationId xmlns:a16="http://schemas.microsoft.com/office/drawing/2014/main" xmlns="" id="{DC2E0CEE-2E77-4CE0-9D51-3D66D4E4B67C}"/>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4" name="Freeform 38">
              <a:extLst>
                <a:ext uri="{FF2B5EF4-FFF2-40B4-BE49-F238E27FC236}">
                  <a16:creationId xmlns:a16="http://schemas.microsoft.com/office/drawing/2014/main" xmlns="" id="{53550B15-3B90-42BE-BE61-FAD5E69E2874}"/>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5" name="Freeform 39">
              <a:extLst>
                <a:ext uri="{FF2B5EF4-FFF2-40B4-BE49-F238E27FC236}">
                  <a16:creationId xmlns:a16="http://schemas.microsoft.com/office/drawing/2014/main" xmlns="" id="{CD725388-C8FB-419F-B7F6-0868EA76DC9F}"/>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6" name="Freeform 40">
              <a:extLst>
                <a:ext uri="{FF2B5EF4-FFF2-40B4-BE49-F238E27FC236}">
                  <a16:creationId xmlns:a16="http://schemas.microsoft.com/office/drawing/2014/main" xmlns="" id="{1B0A87B2-FD9A-47AC-B3C8-4F9E84210794}"/>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7" name="Freeform 41">
              <a:extLst>
                <a:ext uri="{FF2B5EF4-FFF2-40B4-BE49-F238E27FC236}">
                  <a16:creationId xmlns:a16="http://schemas.microsoft.com/office/drawing/2014/main" xmlns="" id="{58015533-9C7F-461F-A07E-67046FFCD960}"/>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8" name="Freeform 42">
              <a:extLst>
                <a:ext uri="{FF2B5EF4-FFF2-40B4-BE49-F238E27FC236}">
                  <a16:creationId xmlns:a16="http://schemas.microsoft.com/office/drawing/2014/main" xmlns="" id="{5D950C63-3F1A-41F4-B52C-D6799AB7A26B}"/>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9" name="Freeform 43">
              <a:extLst>
                <a:ext uri="{FF2B5EF4-FFF2-40B4-BE49-F238E27FC236}">
                  <a16:creationId xmlns:a16="http://schemas.microsoft.com/office/drawing/2014/main" xmlns="" id="{EEEE8D2E-2498-40B5-B11E-8F0EEBF19BDD}"/>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0" name="Freeform 44">
              <a:extLst>
                <a:ext uri="{FF2B5EF4-FFF2-40B4-BE49-F238E27FC236}">
                  <a16:creationId xmlns:a16="http://schemas.microsoft.com/office/drawing/2014/main" xmlns="" id="{685B4185-B2B0-4E26-8C72-76AB16262342}"/>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1" name="Freeform 45">
              <a:extLst>
                <a:ext uri="{FF2B5EF4-FFF2-40B4-BE49-F238E27FC236}">
                  <a16:creationId xmlns:a16="http://schemas.microsoft.com/office/drawing/2014/main" xmlns="" id="{72D21F4D-FC0D-4981-85C5-128A494906BE}"/>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172" name="文本框 171">
            <a:extLst>
              <a:ext uri="{FF2B5EF4-FFF2-40B4-BE49-F238E27FC236}">
                <a16:creationId xmlns:a16="http://schemas.microsoft.com/office/drawing/2014/main" xmlns="" id="{E9C070DD-2C76-48B2-9A2E-EBCCC1D9B6E5}"/>
              </a:ext>
            </a:extLst>
          </p:cNvPr>
          <p:cNvSpPr txBox="1"/>
          <p:nvPr userDrawn="1"/>
        </p:nvSpPr>
        <p:spPr>
          <a:xfrm>
            <a:off x="5171445" y="3729220"/>
            <a:ext cx="548679" cy="400110"/>
          </a:xfrm>
          <a:prstGeom prst="rect">
            <a:avLst/>
          </a:prstGeom>
          <a:noFill/>
          <a:ln>
            <a:solidFill>
              <a:srgbClr val="FF85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07</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173" name="Group 4">
            <a:extLst>
              <a:ext uri="{FF2B5EF4-FFF2-40B4-BE49-F238E27FC236}">
                <a16:creationId xmlns:a16="http://schemas.microsoft.com/office/drawing/2014/main" xmlns="" id="{2EA3E89F-0B16-4EAB-ABAB-4A4A3CC76336}"/>
              </a:ext>
            </a:extLst>
          </p:cNvPr>
          <p:cNvGrpSpPr>
            <a:grpSpLocks noChangeAspect="1"/>
          </p:cNvGrpSpPr>
          <p:nvPr userDrawn="1"/>
        </p:nvGrpSpPr>
        <p:grpSpPr bwMode="auto">
          <a:xfrm flipH="1">
            <a:off x="4931593" y="4388896"/>
            <a:ext cx="826363" cy="453191"/>
            <a:chOff x="3326" y="771"/>
            <a:chExt cx="2348" cy="954"/>
          </a:xfrm>
          <a:solidFill>
            <a:srgbClr val="004C9D"/>
          </a:solidFill>
        </p:grpSpPr>
        <p:sp>
          <p:nvSpPr>
            <p:cNvPr id="174" name="Freeform 5">
              <a:extLst>
                <a:ext uri="{FF2B5EF4-FFF2-40B4-BE49-F238E27FC236}">
                  <a16:creationId xmlns:a16="http://schemas.microsoft.com/office/drawing/2014/main" xmlns="" id="{09ACE231-B787-4A5D-B055-892F052818F6}"/>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5" name="Freeform 6">
              <a:extLst>
                <a:ext uri="{FF2B5EF4-FFF2-40B4-BE49-F238E27FC236}">
                  <a16:creationId xmlns:a16="http://schemas.microsoft.com/office/drawing/2014/main" xmlns="" id="{6124C84C-3A43-43CA-9A6A-24F9A0BFF09E}"/>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6" name="Freeform 7">
              <a:extLst>
                <a:ext uri="{FF2B5EF4-FFF2-40B4-BE49-F238E27FC236}">
                  <a16:creationId xmlns:a16="http://schemas.microsoft.com/office/drawing/2014/main" xmlns="" id="{24607594-9B82-4A3B-9A99-837679CDCCFF}"/>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7" name="Freeform 8">
              <a:extLst>
                <a:ext uri="{FF2B5EF4-FFF2-40B4-BE49-F238E27FC236}">
                  <a16:creationId xmlns:a16="http://schemas.microsoft.com/office/drawing/2014/main" xmlns="" id="{F54ECE36-8F71-4D55-9D28-DA4D74026A63}"/>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8" name="Freeform 9">
              <a:extLst>
                <a:ext uri="{FF2B5EF4-FFF2-40B4-BE49-F238E27FC236}">
                  <a16:creationId xmlns:a16="http://schemas.microsoft.com/office/drawing/2014/main" xmlns="" id="{C264AE9A-C174-4721-9F2A-E6B5AA27290B}"/>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9" name="Freeform 10">
              <a:extLst>
                <a:ext uri="{FF2B5EF4-FFF2-40B4-BE49-F238E27FC236}">
                  <a16:creationId xmlns:a16="http://schemas.microsoft.com/office/drawing/2014/main" xmlns="" id="{CF880897-1119-47EE-8539-D9E40363DE61}"/>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0" name="Freeform 11">
              <a:extLst>
                <a:ext uri="{FF2B5EF4-FFF2-40B4-BE49-F238E27FC236}">
                  <a16:creationId xmlns:a16="http://schemas.microsoft.com/office/drawing/2014/main" xmlns="" id="{1F21D898-9DBA-496D-A15D-171746F57751}"/>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1" name="Freeform 12">
              <a:extLst>
                <a:ext uri="{FF2B5EF4-FFF2-40B4-BE49-F238E27FC236}">
                  <a16:creationId xmlns:a16="http://schemas.microsoft.com/office/drawing/2014/main" xmlns="" id="{07513602-DE76-4B54-94E0-FB86726BF240}"/>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2" name="Freeform 13">
              <a:extLst>
                <a:ext uri="{FF2B5EF4-FFF2-40B4-BE49-F238E27FC236}">
                  <a16:creationId xmlns:a16="http://schemas.microsoft.com/office/drawing/2014/main" xmlns="" id="{5C096B1E-E726-4760-A8FA-DF7E80D43813}"/>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3" name="Freeform 14">
              <a:extLst>
                <a:ext uri="{FF2B5EF4-FFF2-40B4-BE49-F238E27FC236}">
                  <a16:creationId xmlns:a16="http://schemas.microsoft.com/office/drawing/2014/main" xmlns="" id="{C4114DB3-1021-46A0-A833-6D09235FB1C2}"/>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4" name="Freeform 15">
              <a:extLst>
                <a:ext uri="{FF2B5EF4-FFF2-40B4-BE49-F238E27FC236}">
                  <a16:creationId xmlns:a16="http://schemas.microsoft.com/office/drawing/2014/main" xmlns="" id="{3265ECAF-B210-4400-8349-8D9A6AF2D7AF}"/>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5" name="Freeform 16">
              <a:extLst>
                <a:ext uri="{FF2B5EF4-FFF2-40B4-BE49-F238E27FC236}">
                  <a16:creationId xmlns:a16="http://schemas.microsoft.com/office/drawing/2014/main" xmlns="" id="{9B0F41B4-820B-4B76-B55D-A2454C8AB229}"/>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6" name="Freeform 17">
              <a:extLst>
                <a:ext uri="{FF2B5EF4-FFF2-40B4-BE49-F238E27FC236}">
                  <a16:creationId xmlns:a16="http://schemas.microsoft.com/office/drawing/2014/main" xmlns="" id="{2456AB66-070C-4FF1-B6E3-A73F9435FD92}"/>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7" name="Freeform 18">
              <a:extLst>
                <a:ext uri="{FF2B5EF4-FFF2-40B4-BE49-F238E27FC236}">
                  <a16:creationId xmlns:a16="http://schemas.microsoft.com/office/drawing/2014/main" xmlns="" id="{A7E50A1E-388F-4B7B-AA6C-26F74D83243F}"/>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8" name="Freeform 19">
              <a:extLst>
                <a:ext uri="{FF2B5EF4-FFF2-40B4-BE49-F238E27FC236}">
                  <a16:creationId xmlns:a16="http://schemas.microsoft.com/office/drawing/2014/main" xmlns="" id="{D937BC43-0E1A-4D7B-B18C-220A7F9775BE}"/>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9" name="Freeform 20">
              <a:extLst>
                <a:ext uri="{FF2B5EF4-FFF2-40B4-BE49-F238E27FC236}">
                  <a16:creationId xmlns:a16="http://schemas.microsoft.com/office/drawing/2014/main" xmlns="" id="{1E124FB4-C11D-4177-A076-CD28A7727575}"/>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0" name="Freeform 21">
              <a:extLst>
                <a:ext uri="{FF2B5EF4-FFF2-40B4-BE49-F238E27FC236}">
                  <a16:creationId xmlns:a16="http://schemas.microsoft.com/office/drawing/2014/main" xmlns="" id="{77BE4586-F14F-4F04-9E97-5DA52B281482}"/>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1" name="Freeform 22">
              <a:extLst>
                <a:ext uri="{FF2B5EF4-FFF2-40B4-BE49-F238E27FC236}">
                  <a16:creationId xmlns:a16="http://schemas.microsoft.com/office/drawing/2014/main" xmlns="" id="{50EFEE29-272B-431C-8314-54F2FFEBF2FB}"/>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2" name="Freeform 23">
              <a:extLst>
                <a:ext uri="{FF2B5EF4-FFF2-40B4-BE49-F238E27FC236}">
                  <a16:creationId xmlns:a16="http://schemas.microsoft.com/office/drawing/2014/main" xmlns="" id="{18BCE8B1-4C0C-4D15-B80D-3E6AF1CA31A0}"/>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3" name="Freeform 24">
              <a:extLst>
                <a:ext uri="{FF2B5EF4-FFF2-40B4-BE49-F238E27FC236}">
                  <a16:creationId xmlns:a16="http://schemas.microsoft.com/office/drawing/2014/main" xmlns="" id="{7A8AD4BD-AE12-426F-A28F-FAA70754E302}"/>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4" name="Freeform 25">
              <a:extLst>
                <a:ext uri="{FF2B5EF4-FFF2-40B4-BE49-F238E27FC236}">
                  <a16:creationId xmlns:a16="http://schemas.microsoft.com/office/drawing/2014/main" xmlns="" id="{9FF70F1C-1007-41AE-965C-3ED8727D85F2}"/>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5" name="Freeform 26">
              <a:extLst>
                <a:ext uri="{FF2B5EF4-FFF2-40B4-BE49-F238E27FC236}">
                  <a16:creationId xmlns:a16="http://schemas.microsoft.com/office/drawing/2014/main" xmlns="" id="{22CF0BAF-2B19-400D-A402-EF6A44455A12}"/>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6" name="Freeform 27">
              <a:extLst>
                <a:ext uri="{FF2B5EF4-FFF2-40B4-BE49-F238E27FC236}">
                  <a16:creationId xmlns:a16="http://schemas.microsoft.com/office/drawing/2014/main" xmlns="" id="{23629155-2B1E-4FE3-8D1A-1D9ADA816A9A}"/>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7" name="Freeform 28">
              <a:extLst>
                <a:ext uri="{FF2B5EF4-FFF2-40B4-BE49-F238E27FC236}">
                  <a16:creationId xmlns:a16="http://schemas.microsoft.com/office/drawing/2014/main" xmlns="" id="{3885A471-5F93-4CA0-A940-595B812E97A5}"/>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8" name="Freeform 29">
              <a:extLst>
                <a:ext uri="{FF2B5EF4-FFF2-40B4-BE49-F238E27FC236}">
                  <a16:creationId xmlns:a16="http://schemas.microsoft.com/office/drawing/2014/main" xmlns="" id="{3BF862A7-131E-41CD-9B90-8C63E0BDF05E}"/>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9" name="Freeform 30">
              <a:extLst>
                <a:ext uri="{FF2B5EF4-FFF2-40B4-BE49-F238E27FC236}">
                  <a16:creationId xmlns:a16="http://schemas.microsoft.com/office/drawing/2014/main" xmlns="" id="{48F673A9-E20E-43CB-90CE-77BF9064B667}"/>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0" name="Freeform 31">
              <a:extLst>
                <a:ext uri="{FF2B5EF4-FFF2-40B4-BE49-F238E27FC236}">
                  <a16:creationId xmlns:a16="http://schemas.microsoft.com/office/drawing/2014/main" xmlns="" id="{C3A8986D-F773-4EEB-B905-4BFFD3300059}"/>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1" name="Freeform 32">
              <a:extLst>
                <a:ext uri="{FF2B5EF4-FFF2-40B4-BE49-F238E27FC236}">
                  <a16:creationId xmlns:a16="http://schemas.microsoft.com/office/drawing/2014/main" xmlns="" id="{ACFFF4B2-D046-464C-B984-1CCA45C3522F}"/>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2" name="Freeform 33">
              <a:extLst>
                <a:ext uri="{FF2B5EF4-FFF2-40B4-BE49-F238E27FC236}">
                  <a16:creationId xmlns:a16="http://schemas.microsoft.com/office/drawing/2014/main" xmlns="" id="{A11E295C-5BD4-4805-8C07-1DD89708DE1D}"/>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3" name="Freeform 34">
              <a:extLst>
                <a:ext uri="{FF2B5EF4-FFF2-40B4-BE49-F238E27FC236}">
                  <a16:creationId xmlns:a16="http://schemas.microsoft.com/office/drawing/2014/main" xmlns="" id="{389EF5EE-7797-4B31-86D2-4477B8F07D39}"/>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4" name="Freeform 35">
              <a:extLst>
                <a:ext uri="{FF2B5EF4-FFF2-40B4-BE49-F238E27FC236}">
                  <a16:creationId xmlns:a16="http://schemas.microsoft.com/office/drawing/2014/main" xmlns="" id="{10DD112A-B697-4670-B68A-978D598378AA}"/>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5" name="Freeform 36">
              <a:extLst>
                <a:ext uri="{FF2B5EF4-FFF2-40B4-BE49-F238E27FC236}">
                  <a16:creationId xmlns:a16="http://schemas.microsoft.com/office/drawing/2014/main" xmlns="" id="{26FB315D-84AA-43E3-8E11-2FCBA08E0DB4}"/>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6" name="Freeform 37">
              <a:extLst>
                <a:ext uri="{FF2B5EF4-FFF2-40B4-BE49-F238E27FC236}">
                  <a16:creationId xmlns:a16="http://schemas.microsoft.com/office/drawing/2014/main" xmlns="" id="{E01CCE13-C0CC-4985-876C-9463A662B633}"/>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7" name="Freeform 38">
              <a:extLst>
                <a:ext uri="{FF2B5EF4-FFF2-40B4-BE49-F238E27FC236}">
                  <a16:creationId xmlns:a16="http://schemas.microsoft.com/office/drawing/2014/main" xmlns="" id="{849669D8-04DE-4F27-9381-ACD9ACC1FDCA}"/>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8" name="Freeform 39">
              <a:extLst>
                <a:ext uri="{FF2B5EF4-FFF2-40B4-BE49-F238E27FC236}">
                  <a16:creationId xmlns:a16="http://schemas.microsoft.com/office/drawing/2014/main" xmlns="" id="{888464D9-CB52-48FA-997B-C803ACBDB0C7}"/>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9" name="Freeform 40">
              <a:extLst>
                <a:ext uri="{FF2B5EF4-FFF2-40B4-BE49-F238E27FC236}">
                  <a16:creationId xmlns:a16="http://schemas.microsoft.com/office/drawing/2014/main" xmlns="" id="{9DAC5CE3-7B2B-4810-851E-058806F6DD6C}"/>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0" name="Freeform 41">
              <a:extLst>
                <a:ext uri="{FF2B5EF4-FFF2-40B4-BE49-F238E27FC236}">
                  <a16:creationId xmlns:a16="http://schemas.microsoft.com/office/drawing/2014/main" xmlns="" id="{79549ED3-38B1-4F01-8B1B-CB997FB46B60}"/>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1" name="Freeform 42">
              <a:extLst>
                <a:ext uri="{FF2B5EF4-FFF2-40B4-BE49-F238E27FC236}">
                  <a16:creationId xmlns:a16="http://schemas.microsoft.com/office/drawing/2014/main" xmlns="" id="{1B4946EA-998D-4346-A24B-5401B0BE5302}"/>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2" name="Freeform 43">
              <a:extLst>
                <a:ext uri="{FF2B5EF4-FFF2-40B4-BE49-F238E27FC236}">
                  <a16:creationId xmlns:a16="http://schemas.microsoft.com/office/drawing/2014/main" xmlns="" id="{F7A23C6A-60C3-4948-8A5C-B09B4D588693}"/>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3" name="Freeform 44">
              <a:extLst>
                <a:ext uri="{FF2B5EF4-FFF2-40B4-BE49-F238E27FC236}">
                  <a16:creationId xmlns:a16="http://schemas.microsoft.com/office/drawing/2014/main" xmlns="" id="{60163131-D5E4-4D9F-AD01-E2BACAE8C435}"/>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4" name="Freeform 45">
              <a:extLst>
                <a:ext uri="{FF2B5EF4-FFF2-40B4-BE49-F238E27FC236}">
                  <a16:creationId xmlns:a16="http://schemas.microsoft.com/office/drawing/2014/main" xmlns="" id="{6CC9726E-CA16-4E7F-8AE9-7683EA936FC6}"/>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85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215" name="文本框 214">
            <a:extLst>
              <a:ext uri="{FF2B5EF4-FFF2-40B4-BE49-F238E27FC236}">
                <a16:creationId xmlns:a16="http://schemas.microsoft.com/office/drawing/2014/main" xmlns="" id="{FAAD92A4-2460-48FE-BBEB-424FC38E0D1B}"/>
              </a:ext>
            </a:extLst>
          </p:cNvPr>
          <p:cNvSpPr txBox="1"/>
          <p:nvPr userDrawn="1"/>
        </p:nvSpPr>
        <p:spPr>
          <a:xfrm>
            <a:off x="5171445" y="4431746"/>
            <a:ext cx="548679" cy="400110"/>
          </a:xfrm>
          <a:prstGeom prst="rect">
            <a:avLst/>
          </a:prstGeom>
          <a:noFill/>
          <a:ln>
            <a:solidFill>
              <a:srgbClr val="FF85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08</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216" name="组合 215">
            <a:extLst>
              <a:ext uri="{FF2B5EF4-FFF2-40B4-BE49-F238E27FC236}">
                <a16:creationId xmlns:a16="http://schemas.microsoft.com/office/drawing/2014/main" xmlns="" id="{6F4591DC-195E-4A2D-9E5E-B902F12C1569}"/>
              </a:ext>
            </a:extLst>
          </p:cNvPr>
          <p:cNvGrpSpPr/>
          <p:nvPr userDrawn="1"/>
        </p:nvGrpSpPr>
        <p:grpSpPr>
          <a:xfrm>
            <a:off x="2155711" y="2174882"/>
            <a:ext cx="2711956" cy="1015663"/>
            <a:chOff x="2038942" y="2694194"/>
            <a:chExt cx="2711956" cy="1015663"/>
          </a:xfrm>
        </p:grpSpPr>
        <p:sp>
          <p:nvSpPr>
            <p:cNvPr id="217" name="文本框 216">
              <a:extLst>
                <a:ext uri="{FF2B5EF4-FFF2-40B4-BE49-F238E27FC236}">
                  <a16:creationId xmlns:a16="http://schemas.microsoft.com/office/drawing/2014/main" xmlns="" id="{7EFF0C8A-A313-46AA-B759-50D0D94401DE}"/>
                </a:ext>
              </a:extLst>
            </p:cNvPr>
            <p:cNvSpPr txBox="1"/>
            <p:nvPr/>
          </p:nvSpPr>
          <p:spPr>
            <a:xfrm>
              <a:off x="2674458" y="2723985"/>
              <a:ext cx="1540571" cy="523220"/>
            </a:xfrm>
            <a:prstGeom prst="rect">
              <a:avLst/>
            </a:prstGeom>
            <a:noFill/>
            <a:ln>
              <a:noFill/>
            </a:ln>
          </p:spPr>
          <p:txBody>
            <a:bodyPr wrap="square" rtlCol="0">
              <a:spAutoFit/>
            </a:bodyPr>
            <a:lstStyle/>
            <a:p>
              <a:pPr defTabSz="914377">
                <a:defRPr/>
              </a:pPr>
              <a:r>
                <a:rPr lang="zh-CN" altLang="en-US" sz="2800" b="1" dirty="0">
                  <a:solidFill>
                    <a:srgbClr val="FF8500"/>
                  </a:solidFill>
                  <a:latin typeface="微软雅黑" panose="020B0503020204020204" pitchFamily="34" charset="-122"/>
                  <a:ea typeface="微软雅黑" panose="020B0503020204020204" pitchFamily="34" charset="-122"/>
                </a:rPr>
                <a:t>目录</a:t>
              </a:r>
            </a:p>
          </p:txBody>
        </p:sp>
        <p:sp>
          <p:nvSpPr>
            <p:cNvPr id="218" name="文本框 217">
              <a:extLst>
                <a:ext uri="{FF2B5EF4-FFF2-40B4-BE49-F238E27FC236}">
                  <a16:creationId xmlns:a16="http://schemas.microsoft.com/office/drawing/2014/main" xmlns="" id="{96F45EDC-731B-497F-8263-D9C670DDDADA}"/>
                </a:ext>
              </a:extLst>
            </p:cNvPr>
            <p:cNvSpPr txBox="1"/>
            <p:nvPr/>
          </p:nvSpPr>
          <p:spPr>
            <a:xfrm>
              <a:off x="2634390" y="3031334"/>
              <a:ext cx="2116508" cy="584775"/>
            </a:xfrm>
            <a:prstGeom prst="rect">
              <a:avLst/>
            </a:prstGeom>
            <a:noFill/>
            <a:ln>
              <a:noFill/>
            </a:ln>
          </p:spPr>
          <p:txBody>
            <a:bodyPr wrap="square" rtlCol="0">
              <a:spAutoFit/>
            </a:bodyPr>
            <a:lstStyle/>
            <a:p>
              <a:pPr defTabSz="914377">
                <a:defRPr/>
              </a:pPr>
              <a:r>
                <a:rPr lang="en-US" altLang="zh-CN" sz="3200" dirty="0" err="1">
                  <a:solidFill>
                    <a:srgbClr val="FF8500"/>
                  </a:solidFill>
                  <a:latin typeface="微软雅黑" panose="020B0503020204020204" pitchFamily="34" charset="-122"/>
                  <a:ea typeface="微软雅黑" panose="020B0503020204020204" pitchFamily="34" charset="-122"/>
                </a:rPr>
                <a:t>ontents</a:t>
              </a:r>
              <a:endParaRPr lang="zh-CN" altLang="en-US" sz="3200" dirty="0">
                <a:solidFill>
                  <a:srgbClr val="FF8500"/>
                </a:solidFill>
                <a:latin typeface="微软雅黑" panose="020B0503020204020204" pitchFamily="34" charset="-122"/>
                <a:ea typeface="微软雅黑" panose="020B0503020204020204" pitchFamily="34" charset="-122"/>
              </a:endParaRPr>
            </a:p>
          </p:txBody>
        </p:sp>
        <p:sp>
          <p:nvSpPr>
            <p:cNvPr id="219" name="矩形 218">
              <a:extLst>
                <a:ext uri="{FF2B5EF4-FFF2-40B4-BE49-F238E27FC236}">
                  <a16:creationId xmlns:a16="http://schemas.microsoft.com/office/drawing/2014/main" xmlns="" id="{3AD05B56-333B-4E3D-AA0F-FE4CC8874B82}"/>
                </a:ext>
              </a:extLst>
            </p:cNvPr>
            <p:cNvSpPr/>
            <p:nvPr/>
          </p:nvSpPr>
          <p:spPr>
            <a:xfrm>
              <a:off x="2038942" y="2694194"/>
              <a:ext cx="699230" cy="1015663"/>
            </a:xfrm>
            <a:prstGeom prst="rect">
              <a:avLst/>
            </a:prstGeom>
            <a:ln>
              <a:noFill/>
            </a:ln>
          </p:spPr>
          <p:txBody>
            <a:bodyPr wrap="none">
              <a:spAutoFit/>
            </a:bodyPr>
            <a:lstStyle/>
            <a:p>
              <a:pPr defTabSz="914377">
                <a:defRPr/>
              </a:pPr>
              <a:r>
                <a:rPr lang="en-US" altLang="zh-CN" sz="6000" dirty="0">
                  <a:solidFill>
                    <a:srgbClr val="FF8500"/>
                  </a:solidFill>
                  <a:latin typeface="微软雅黑" panose="020B0503020204020204" pitchFamily="34" charset="-122"/>
                  <a:ea typeface="微软雅黑" panose="020B0503020204020204" pitchFamily="34" charset="-122"/>
                </a:rPr>
                <a:t>C</a:t>
              </a:r>
              <a:endParaRPr lang="zh-CN" altLang="en-US" sz="6000" dirty="0">
                <a:solidFill>
                  <a:srgbClr val="FF8500"/>
                </a:solidFill>
                <a:latin typeface="等线" panose="020F0502020204030204"/>
                <a:ea typeface="等线" panose="02010600030101010101" pitchFamily="2" charset="-122"/>
              </a:endParaRPr>
            </a:p>
          </p:txBody>
        </p:sp>
      </p:grpSp>
      <p:sp>
        <p:nvSpPr>
          <p:cNvPr id="220" name="矩形 219"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EAB1EBC4-69BE-4D50-8DFC-65A8E04FD0A3}"/>
              </a:ext>
            </a:extLst>
          </p:cNvPr>
          <p:cNvSpPr/>
          <p:nvPr userDrawn="1"/>
        </p:nvSpPr>
        <p:spPr>
          <a:xfrm>
            <a:off x="5937299" y="3032182"/>
            <a:ext cx="4408383" cy="369332"/>
          </a:xfrm>
          <a:prstGeom prst="rect">
            <a:avLst/>
          </a:prstGeom>
        </p:spPr>
        <p:txBody>
          <a:bodyPr wrap="square">
            <a:spAutoFit/>
          </a:bodyPr>
          <a:lstStyle/>
          <a:p>
            <a:r>
              <a:rPr lang="zh-CN" altLang="en-US" b="1" dirty="0">
                <a:solidFill>
                  <a:srgbClr val="FF8500"/>
                </a:solidFill>
                <a:latin typeface="微软雅黑" panose="020B0503020204020204" pitchFamily="34" charset="-122"/>
                <a:ea typeface="微软雅黑" panose="020B0503020204020204" pitchFamily="34" charset="-122"/>
              </a:rPr>
              <a:t>积极探究问题与项目学习</a:t>
            </a:r>
            <a:endParaRPr lang="en-US" altLang="zh-CN" sz="1000" b="1" dirty="0">
              <a:solidFill>
                <a:srgbClr val="FF8500"/>
              </a:solidFill>
              <a:latin typeface="汉仪旗黑-35S" panose="00020600040101010101" pitchFamily="18" charset="-122"/>
              <a:ea typeface="汉仪旗黑-35S" panose="00020600040101010101" pitchFamily="18" charset="-122"/>
            </a:endParaRPr>
          </a:p>
        </p:txBody>
      </p:sp>
      <p:sp>
        <p:nvSpPr>
          <p:cNvPr id="221" name="矩形 220"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F16C9C8C-AD1A-4149-AFC7-E362455C46F4}"/>
              </a:ext>
            </a:extLst>
          </p:cNvPr>
          <p:cNvSpPr/>
          <p:nvPr userDrawn="1"/>
        </p:nvSpPr>
        <p:spPr>
          <a:xfrm>
            <a:off x="5987422" y="3735130"/>
            <a:ext cx="4408383" cy="369332"/>
          </a:xfrm>
          <a:prstGeom prst="rect">
            <a:avLst/>
          </a:prstGeom>
        </p:spPr>
        <p:txBody>
          <a:bodyPr wrap="square">
            <a:spAutoFit/>
          </a:bodyPr>
          <a:lstStyle/>
          <a:p>
            <a:r>
              <a:rPr lang="zh-CN" altLang="en-US" b="1" dirty="0" smtClean="0">
                <a:solidFill>
                  <a:srgbClr val="FF8500"/>
                </a:solidFill>
                <a:latin typeface="微软雅黑" panose="020B0503020204020204" pitchFamily="34" charset="-122"/>
                <a:ea typeface="微软雅黑" panose="020B0503020204020204" pitchFamily="34" charset="-122"/>
              </a:rPr>
              <a:t>共同体学习</a:t>
            </a:r>
            <a:endParaRPr lang="en-US" altLang="zh-CN" sz="1000" b="1" dirty="0">
              <a:solidFill>
                <a:srgbClr val="FF8500"/>
              </a:solidFill>
              <a:latin typeface="汉仪旗黑-35S" panose="00020600040101010101" pitchFamily="18" charset="-122"/>
              <a:ea typeface="汉仪旗黑-35S" panose="00020600040101010101" pitchFamily="18" charset="-122"/>
            </a:endParaRPr>
          </a:p>
        </p:txBody>
      </p:sp>
      <p:sp>
        <p:nvSpPr>
          <p:cNvPr id="222" name="矩形 221"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BD12B081-C2C6-4E58-AD9F-D36857C74D25}"/>
              </a:ext>
            </a:extLst>
          </p:cNvPr>
          <p:cNvSpPr/>
          <p:nvPr userDrawn="1"/>
        </p:nvSpPr>
        <p:spPr>
          <a:xfrm>
            <a:off x="5937299" y="4405370"/>
            <a:ext cx="4408383" cy="369332"/>
          </a:xfrm>
          <a:prstGeom prst="rect">
            <a:avLst/>
          </a:prstGeom>
        </p:spPr>
        <p:txBody>
          <a:bodyPr wrap="square">
            <a:spAutoFit/>
          </a:bodyPr>
          <a:lstStyle/>
          <a:p>
            <a:r>
              <a:rPr lang="en-US" altLang="zh-CN" b="1" dirty="0">
                <a:solidFill>
                  <a:srgbClr val="FF8500"/>
                </a:solidFill>
                <a:latin typeface="微软雅黑" panose="020B0503020204020204" pitchFamily="34" charset="-122"/>
                <a:ea typeface="微软雅黑" panose="020B0503020204020204" pitchFamily="34" charset="-122"/>
              </a:rPr>
              <a:t>STEAM</a:t>
            </a:r>
            <a:r>
              <a:rPr lang="zh-CN" altLang="en-US" b="1" dirty="0">
                <a:solidFill>
                  <a:srgbClr val="FF8500"/>
                </a:solidFill>
                <a:latin typeface="微软雅黑" panose="020B0503020204020204" pitchFamily="34" charset="-122"/>
                <a:ea typeface="微软雅黑" panose="020B0503020204020204" pitchFamily="34" charset="-122"/>
              </a:rPr>
              <a:t>学习</a:t>
            </a:r>
            <a:r>
              <a:rPr lang="zh-CN" altLang="en-US" b="1" dirty="0" smtClean="0">
                <a:solidFill>
                  <a:srgbClr val="FF8500"/>
                </a:solidFill>
                <a:latin typeface="微软雅黑" panose="020B0503020204020204" pitchFamily="34" charset="-122"/>
                <a:ea typeface="微软雅黑" panose="020B0503020204020204" pitchFamily="34" charset="-122"/>
              </a:rPr>
              <a:t>等</a:t>
            </a:r>
            <a:endParaRPr lang="en-US" altLang="zh-CN" sz="1000" b="1" dirty="0">
              <a:solidFill>
                <a:srgbClr val="FF8500"/>
              </a:solidFill>
              <a:latin typeface="汉仪旗黑-35S" panose="00020600040101010101" pitchFamily="18" charset="-122"/>
              <a:ea typeface="汉仪旗黑-35S" panose="00020600040101010101" pitchFamily="18" charset="-122"/>
            </a:endParaRPr>
          </a:p>
        </p:txBody>
      </p:sp>
      <p:sp>
        <p:nvSpPr>
          <p:cNvPr id="223" name="矩形 222"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EAB1EBC4-69BE-4D50-8DFC-65A8E04FD0A3}"/>
              </a:ext>
            </a:extLst>
          </p:cNvPr>
          <p:cNvSpPr/>
          <p:nvPr userDrawn="1"/>
        </p:nvSpPr>
        <p:spPr>
          <a:xfrm>
            <a:off x="5966659" y="2359987"/>
            <a:ext cx="4408383" cy="369332"/>
          </a:xfrm>
          <a:prstGeom prst="rect">
            <a:avLst/>
          </a:prstGeom>
        </p:spPr>
        <p:txBody>
          <a:bodyPr wrap="square">
            <a:spAutoFit/>
          </a:bodyPr>
          <a:lstStyle/>
          <a:p>
            <a:r>
              <a:rPr lang="zh-CN" altLang="en-US" b="1" dirty="0">
                <a:solidFill>
                  <a:srgbClr val="FF8500"/>
                </a:solidFill>
                <a:latin typeface="微软雅黑" panose="020B0503020204020204" pitchFamily="34" charset="-122"/>
                <a:ea typeface="微软雅黑" panose="020B0503020204020204" pitchFamily="34" charset="-122"/>
              </a:rPr>
              <a:t>发展性</a:t>
            </a:r>
            <a:r>
              <a:rPr lang="zh-CN" altLang="en-US" b="1" dirty="0" smtClean="0">
                <a:solidFill>
                  <a:srgbClr val="FF8500"/>
                </a:solidFill>
                <a:latin typeface="微软雅黑" panose="020B0503020204020204" pitchFamily="34" charset="-122"/>
                <a:ea typeface="微软雅黑" panose="020B0503020204020204" pitchFamily="34" charset="-122"/>
              </a:rPr>
              <a:t>评价</a:t>
            </a:r>
            <a:endParaRPr lang="en-US" altLang="zh-CN" sz="1000" b="1" dirty="0">
              <a:solidFill>
                <a:srgbClr val="FF8500"/>
              </a:solidFill>
              <a:latin typeface="汉仪旗黑-35S" panose="00020600040101010101" pitchFamily="18" charset="-122"/>
              <a:ea typeface="汉仪旗黑-35S" panose="00020600040101010101" pitchFamily="18" charset="-122"/>
            </a:endParaRPr>
          </a:p>
        </p:txBody>
      </p:sp>
      <p:sp>
        <p:nvSpPr>
          <p:cNvPr id="224" name="矩形 223"/>
          <p:cNvSpPr/>
          <p:nvPr userDrawn="1"/>
        </p:nvSpPr>
        <p:spPr>
          <a:xfrm>
            <a:off x="0" y="0"/>
            <a:ext cx="284205"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745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1000"/>
                                        <p:tgtEl>
                                          <p:spTgt spid="220"/>
                                        </p:tgtEl>
                                      </p:cBhvr>
                                    </p:animEffect>
                                  </p:childTnLst>
                                </p:cTn>
                              </p:par>
                              <p:par>
                                <p:cTn id="8" presetID="64" presetClass="path" presetSubtype="0" accel="50000" decel="50000" autoRev="1" fill="hold" grpId="1" nodeType="withEffect">
                                  <p:stCondLst>
                                    <p:cond delay="100"/>
                                  </p:stCondLst>
                                  <p:childTnLst>
                                    <p:animMotion origin="layout" path="M 2.70833E-6 -4.81481E-6 L 0.02383 -4.81481E-6 " pathEditMode="relative" rAng="0" ptsTypes="AA">
                                      <p:cBhvr>
                                        <p:cTn id="9" dur="1000" fill="hold"/>
                                        <p:tgtEl>
                                          <p:spTgt spid="220"/>
                                        </p:tgtEl>
                                        <p:attrNameLst>
                                          <p:attrName>ppt_x</p:attrName>
                                          <p:attrName>ppt_y</p:attrName>
                                        </p:attrNameLst>
                                      </p:cBhvr>
                                      <p:rCtr x="1185" y="0"/>
                                    </p:animMotion>
                                  </p:childTnLst>
                                </p:cTn>
                              </p:par>
                              <p:par>
                                <p:cTn id="10" presetID="10" presetClass="entr" presetSubtype="0" fill="hold" grpId="0" nodeType="withEffect">
                                  <p:stCondLst>
                                    <p:cond delay="200"/>
                                  </p:stCondLst>
                                  <p:childTnLst>
                                    <p:set>
                                      <p:cBhvr>
                                        <p:cTn id="11" dur="1" fill="hold">
                                          <p:stCondLst>
                                            <p:cond delay="0"/>
                                          </p:stCondLst>
                                        </p:cTn>
                                        <p:tgtEl>
                                          <p:spTgt spid="221"/>
                                        </p:tgtEl>
                                        <p:attrNameLst>
                                          <p:attrName>style.visibility</p:attrName>
                                        </p:attrNameLst>
                                      </p:cBhvr>
                                      <p:to>
                                        <p:strVal val="visible"/>
                                      </p:to>
                                    </p:set>
                                    <p:animEffect transition="in" filter="fade">
                                      <p:cBhvr>
                                        <p:cTn id="12" dur="1000"/>
                                        <p:tgtEl>
                                          <p:spTgt spid="221"/>
                                        </p:tgtEl>
                                      </p:cBhvr>
                                    </p:animEffect>
                                  </p:childTnLst>
                                </p:cTn>
                              </p:par>
                              <p:par>
                                <p:cTn id="13" presetID="64" presetClass="path" presetSubtype="0" accel="50000" decel="50000" autoRev="1" fill="hold" grpId="1" nodeType="withEffect">
                                  <p:stCondLst>
                                    <p:cond delay="200"/>
                                  </p:stCondLst>
                                  <p:childTnLst>
                                    <p:animMotion origin="layout" path="M 2.70833E-6 -4.81481E-6 L 0.02383 -4.81481E-6 " pathEditMode="relative" rAng="0" ptsTypes="AA">
                                      <p:cBhvr>
                                        <p:cTn id="14" dur="1000" fill="hold"/>
                                        <p:tgtEl>
                                          <p:spTgt spid="221"/>
                                        </p:tgtEl>
                                        <p:attrNameLst>
                                          <p:attrName>ppt_x</p:attrName>
                                          <p:attrName>ppt_y</p:attrName>
                                        </p:attrNameLst>
                                      </p:cBhvr>
                                      <p:rCtr x="1185" y="0"/>
                                    </p:animMotion>
                                  </p:childTnLst>
                                </p:cTn>
                              </p:par>
                              <p:par>
                                <p:cTn id="15" presetID="10" presetClass="entr" presetSubtype="0" fill="hold" grpId="0" nodeType="withEffect">
                                  <p:stCondLst>
                                    <p:cond delay="300"/>
                                  </p:stCondLst>
                                  <p:childTnLst>
                                    <p:set>
                                      <p:cBhvr>
                                        <p:cTn id="16" dur="1" fill="hold">
                                          <p:stCondLst>
                                            <p:cond delay="0"/>
                                          </p:stCondLst>
                                        </p:cTn>
                                        <p:tgtEl>
                                          <p:spTgt spid="222"/>
                                        </p:tgtEl>
                                        <p:attrNameLst>
                                          <p:attrName>style.visibility</p:attrName>
                                        </p:attrNameLst>
                                      </p:cBhvr>
                                      <p:to>
                                        <p:strVal val="visible"/>
                                      </p:to>
                                    </p:set>
                                    <p:animEffect transition="in" filter="fade">
                                      <p:cBhvr>
                                        <p:cTn id="17" dur="1000"/>
                                        <p:tgtEl>
                                          <p:spTgt spid="222"/>
                                        </p:tgtEl>
                                      </p:cBhvr>
                                    </p:animEffect>
                                  </p:childTnLst>
                                </p:cTn>
                              </p:par>
                              <p:par>
                                <p:cTn id="18" presetID="64" presetClass="path" presetSubtype="0" accel="50000" decel="50000" autoRev="1" fill="hold" grpId="1" nodeType="withEffect">
                                  <p:stCondLst>
                                    <p:cond delay="300"/>
                                  </p:stCondLst>
                                  <p:childTnLst>
                                    <p:animMotion origin="layout" path="M 2.70833E-6 -4.81481E-6 L 0.02383 -4.81481E-6 " pathEditMode="relative" rAng="0" ptsTypes="AA">
                                      <p:cBhvr>
                                        <p:cTn id="19" dur="1000" fill="hold"/>
                                        <p:tgtEl>
                                          <p:spTgt spid="222"/>
                                        </p:tgtEl>
                                        <p:attrNameLst>
                                          <p:attrName>ppt_x</p:attrName>
                                          <p:attrName>ppt_y</p:attrName>
                                        </p:attrNameLst>
                                      </p:cBhvr>
                                      <p:rCtr x="1185" y="0"/>
                                    </p:animMotion>
                                  </p:childTnLst>
                                </p:cTn>
                              </p:par>
                              <p:par>
                                <p:cTn id="20" presetID="10" presetClass="entr" presetSubtype="0" fill="hold" grpId="0" nodeType="withEffect">
                                  <p:stCondLst>
                                    <p:cond delay="100"/>
                                  </p:stCondLst>
                                  <p:childTnLst>
                                    <p:set>
                                      <p:cBhvr>
                                        <p:cTn id="21" dur="1" fill="hold">
                                          <p:stCondLst>
                                            <p:cond delay="0"/>
                                          </p:stCondLst>
                                        </p:cTn>
                                        <p:tgtEl>
                                          <p:spTgt spid="223"/>
                                        </p:tgtEl>
                                        <p:attrNameLst>
                                          <p:attrName>style.visibility</p:attrName>
                                        </p:attrNameLst>
                                      </p:cBhvr>
                                      <p:to>
                                        <p:strVal val="visible"/>
                                      </p:to>
                                    </p:set>
                                    <p:animEffect transition="in" filter="fade">
                                      <p:cBhvr>
                                        <p:cTn id="22" dur="1000"/>
                                        <p:tgtEl>
                                          <p:spTgt spid="223"/>
                                        </p:tgtEl>
                                      </p:cBhvr>
                                    </p:animEffect>
                                  </p:childTnLst>
                                </p:cTn>
                              </p:par>
                              <p:par>
                                <p:cTn id="23" presetID="64" presetClass="path" presetSubtype="0" accel="50000" decel="50000" autoRev="1" fill="hold" grpId="1" nodeType="withEffect">
                                  <p:stCondLst>
                                    <p:cond delay="100"/>
                                  </p:stCondLst>
                                  <p:childTnLst>
                                    <p:animMotion origin="layout" path="M 2.70833E-6 -4.81481E-6 L 0.02383 -4.81481E-6 " pathEditMode="relative" rAng="0" ptsTypes="AA">
                                      <p:cBhvr>
                                        <p:cTn id="24" dur="1000" fill="hold"/>
                                        <p:tgtEl>
                                          <p:spTgt spid="223"/>
                                        </p:tgtEl>
                                        <p:attrNameLst>
                                          <p:attrName>ppt_x</p:attrName>
                                          <p:attrName>ppt_y</p:attrName>
                                        </p:attrNameLst>
                                      </p:cBhvr>
                                      <p:rCtr x="118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P spid="220" grpId="1"/>
      <p:bldP spid="221" grpId="0"/>
      <p:bldP spid="221" grpId="1"/>
      <p:bldP spid="222" grpId="0"/>
      <p:bldP spid="222" grpId="1"/>
      <p:bldP spid="223" grpId="0"/>
      <p:bldP spid="223" grpId="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TextBox 8"/>
          <p:cNvSpPr txBox="1"/>
          <p:nvPr userDrawn="1"/>
        </p:nvSpPr>
        <p:spPr>
          <a:xfrm>
            <a:off x="977900" y="6410204"/>
            <a:ext cx="4965700" cy="400110"/>
          </a:xfrm>
          <a:prstGeom prst="rect">
            <a:avLst/>
          </a:prstGeom>
          <a:noFill/>
        </p:spPr>
        <p:txBody>
          <a:bodyPr wrap="square" rtlCol="0" anchor="ctr">
            <a:spAutoFit/>
          </a:bodyPr>
          <a:lstStyle/>
          <a:p>
            <a:r>
              <a:rPr lang="zh-CN" altLang="en-US" sz="2000" b="1" baseline="0" dirty="0" smtClean="0">
                <a:solidFill>
                  <a:srgbClr val="F4F4F4"/>
                </a:solidFill>
                <a:latin typeface="微软雅黑" pitchFamily="34" charset="-122"/>
                <a:ea typeface="微软雅黑" pitchFamily="34" charset="-122"/>
              </a:rPr>
              <a:t>静思笃行   </a:t>
            </a:r>
            <a:r>
              <a:rPr lang="zh-CN" altLang="en-US" sz="2000" b="1" dirty="0" smtClean="0">
                <a:solidFill>
                  <a:srgbClr val="F4F4F4"/>
                </a:solidFill>
                <a:latin typeface="微软雅黑" pitchFamily="34" charset="-122"/>
                <a:ea typeface="微软雅黑" pitchFamily="34" charset="-122"/>
              </a:rPr>
              <a:t>持中秉正</a:t>
            </a:r>
            <a:r>
              <a:rPr lang="zh-CN" altLang="en-US" sz="2000" b="1" baseline="0" dirty="0" smtClean="0">
                <a:solidFill>
                  <a:srgbClr val="F4F4F4"/>
                </a:solidFill>
                <a:latin typeface="微软雅黑" pitchFamily="34" charset="-122"/>
                <a:ea typeface="微软雅黑" pitchFamily="34" charset="-122"/>
              </a:rPr>
              <a:t> </a:t>
            </a:r>
            <a:endParaRPr lang="en-GB" altLang="zh-CN" sz="2000" b="1" dirty="0">
              <a:solidFill>
                <a:srgbClr val="F4F4F4"/>
              </a:solidFill>
              <a:latin typeface="微软雅黑" pitchFamily="34" charset="-122"/>
              <a:ea typeface="微软雅黑" pitchFamily="34" charset="-122"/>
            </a:endParaRPr>
          </a:p>
        </p:txBody>
      </p:sp>
    </p:spTree>
    <p:extLst>
      <p:ext uri="{BB962C8B-B14F-4D97-AF65-F5344CB8AC3E}">
        <p14:creationId xmlns:p14="http://schemas.microsoft.com/office/powerpoint/2010/main" val="3816582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企业文化概述</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487672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第三章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为啥要做文化</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065315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2000" b="1" baseline="0" dirty="0" smtClean="0">
                <a:solidFill>
                  <a:srgbClr val="F4F4F4"/>
                </a:solidFill>
                <a:latin typeface="微软雅黑" pitchFamily="34" charset="-122"/>
                <a:ea typeface="微软雅黑" pitchFamily="34" charset="-122"/>
              </a:rPr>
              <a:t>静思笃行   </a:t>
            </a:r>
            <a:r>
              <a:rPr lang="zh-CN" altLang="en-US" sz="2000" b="1" dirty="0" smtClean="0">
                <a:solidFill>
                  <a:srgbClr val="F4F4F4"/>
                </a:solidFill>
                <a:latin typeface="微软雅黑" pitchFamily="34" charset="-122"/>
                <a:ea typeface="微软雅黑" pitchFamily="34" charset="-122"/>
              </a:rPr>
              <a:t>持中秉正</a:t>
            </a:r>
            <a:r>
              <a:rPr lang="zh-CN" altLang="en-US" sz="2000" b="1" baseline="0" dirty="0" smtClean="0">
                <a:solidFill>
                  <a:srgbClr val="F4F4F4"/>
                </a:solidFill>
                <a:latin typeface="微软雅黑" pitchFamily="34" charset="-122"/>
                <a:ea typeface="微软雅黑" pitchFamily="34" charset="-122"/>
              </a:rPr>
              <a:t> </a:t>
            </a:r>
            <a:endParaRPr lang="en-GB" altLang="zh-CN" sz="2000" b="1" dirty="0">
              <a:solidFill>
                <a:srgbClr val="F4F4F4"/>
              </a:solidFill>
              <a:latin typeface="微软雅黑" pitchFamily="34" charset="-122"/>
              <a:ea typeface="微软雅黑" pitchFamily="34" charset="-122"/>
            </a:endParaRPr>
          </a:p>
        </p:txBody>
      </p:sp>
    </p:spTree>
    <p:extLst>
      <p:ext uri="{BB962C8B-B14F-4D97-AF65-F5344CB8AC3E}">
        <p14:creationId xmlns:p14="http://schemas.microsoft.com/office/powerpoint/2010/main" val="4994525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9" name="Text Box 2"/>
          <p:cNvSpPr txBox="1">
            <a:spLocks noChangeArrowheads="1"/>
          </p:cNvSpPr>
          <p:nvPr userDrawn="1"/>
        </p:nvSpPr>
        <p:spPr bwMode="auto">
          <a:xfrm>
            <a:off x="3878262" y="3037126"/>
            <a:ext cx="4435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dirty="0" smtClean="0">
                <a:solidFill>
                  <a:srgbClr val="FF9300"/>
                </a:solidFill>
                <a:latin typeface="微软雅黑" panose="020B0503020204020204" pitchFamily="34" charset="-122"/>
                <a:ea typeface="微软雅黑" panose="020B0503020204020204" pitchFamily="34" charset="-122"/>
                <a:sym typeface="Arial" pitchFamily="34" charset="0"/>
              </a:rPr>
              <a:t>谢谢观赏</a:t>
            </a:r>
            <a:endParaRPr lang="zh-CN" altLang="en-US" sz="3600" b="1" dirty="0">
              <a:solidFill>
                <a:srgbClr val="FF9300"/>
              </a:solidFill>
              <a:latin typeface="微软雅黑" panose="020B0503020204020204" pitchFamily="34" charset="-122"/>
              <a:ea typeface="微软雅黑" panose="020B0503020204020204" pitchFamily="34" charset="-122"/>
              <a:sym typeface="Arial" pitchFamily="34" charset="0"/>
            </a:endParaRPr>
          </a:p>
        </p:txBody>
      </p:sp>
      <p:cxnSp>
        <p:nvCxnSpPr>
          <p:cNvPr id="10" name="直接连接符 9"/>
          <p:cNvCxnSpPr/>
          <p:nvPr userDrawn="1"/>
        </p:nvCxnSpPr>
        <p:spPr>
          <a:xfrm>
            <a:off x="3135289" y="3916305"/>
            <a:ext cx="6194375" cy="0"/>
          </a:xfrm>
          <a:prstGeom prst="line">
            <a:avLst/>
          </a:prstGeom>
          <a:ln>
            <a:solidFill>
              <a:srgbClr val="FF8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4893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10;文本">
    <p:spTree>
      <p:nvGrpSpPr>
        <p:cNvPr id="1" name=""/>
        <p:cNvGrpSpPr/>
        <p:nvPr/>
      </p:nvGrpSpPr>
      <p:grpSpPr>
        <a:xfrm>
          <a:off x="0" y="0"/>
          <a:ext cx="0" cy="0"/>
          <a:chOff x="0" y="0"/>
          <a:chExt cx="0" cy="0"/>
        </a:xfrm>
      </p:grpSpPr>
      <p:pic>
        <p:nvPicPr>
          <p:cNvPr id="7" name="Picture 6" descr="D:\Teliss_Tong\Copy\定期备份\工作备份\！PPT图片及版面资源\06-PPT精选插图\10-综合\脚印.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0"/>
            <a:ext cx="6285756" cy="685958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bwMode="auto">
          <a:xfrm>
            <a:off x="1490500" y="5188659"/>
            <a:ext cx="3265288" cy="576064"/>
          </a:xfrm>
          <a:prstGeom prst="rect">
            <a:avLst/>
          </a:prstGeom>
          <a:solidFill>
            <a:srgbClr val="FFFFFF">
              <a:alpha val="69804"/>
            </a:srgbClr>
          </a:solidFill>
          <a:ln w="9525" cap="flat" cmpd="sng">
            <a:noFill/>
            <a:round/>
            <a:headEnd type="oval" w="med" len="med"/>
            <a:tailEnd/>
          </a:ln>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标题 1"/>
          <p:cNvSpPr txBox="1">
            <a:spLocks/>
          </p:cNvSpPr>
          <p:nvPr userDrawn="1"/>
        </p:nvSpPr>
        <p:spPr>
          <a:xfrm>
            <a:off x="6816378" y="457160"/>
            <a:ext cx="4895452" cy="1214995"/>
          </a:xfrm>
          <a:prstGeom prst="rect">
            <a:avLst/>
          </a:prstGeom>
        </p:spPr>
        <p:txBody>
          <a:bodyPr vert="horz" lIns="91417" tIns="45708" rIns="91417" bIns="45708"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7200" b="1" dirty="0">
                <a:solidFill>
                  <a:srgbClr val="FC6F18"/>
                </a:solidFill>
                <a:effectLst>
                  <a:outerShdw blurRad="38100" dist="38100" dir="2700000" algn="tl">
                    <a:srgbClr val="000000">
                      <a:alpha val="43137"/>
                    </a:srgbClr>
                  </a:outerShdw>
                </a:effectLst>
                <a:latin typeface="微软雅黑" pitchFamily="34" charset="-122"/>
                <a:ea typeface="微软雅黑" pitchFamily="34" charset="-122"/>
              </a:rPr>
              <a:t>我的黄金十年</a:t>
            </a:r>
          </a:p>
        </p:txBody>
      </p:sp>
      <p:grpSp>
        <p:nvGrpSpPr>
          <p:cNvPr id="10" name="组合 9"/>
          <p:cNvGrpSpPr/>
          <p:nvPr userDrawn="1"/>
        </p:nvGrpSpPr>
        <p:grpSpPr>
          <a:xfrm>
            <a:off x="4337" y="272493"/>
            <a:ext cx="2033736" cy="461665"/>
            <a:chOff x="8525122" y="157879"/>
            <a:chExt cx="651124" cy="461664"/>
          </a:xfrm>
        </p:grpSpPr>
        <p:sp>
          <p:nvSpPr>
            <p:cNvPr id="11" name="矩形 10"/>
            <p:cNvSpPr/>
            <p:nvPr/>
          </p:nvSpPr>
          <p:spPr>
            <a:xfrm>
              <a:off x="8721689" y="167211"/>
              <a:ext cx="432048" cy="360000"/>
            </a:xfrm>
            <a:prstGeom prst="rect">
              <a:avLst/>
            </a:prstGeom>
            <a:solidFill>
              <a:srgbClr val="92D050"/>
            </a:solidFill>
            <a:ln w="25400" cap="flat" cmpd="sng" algn="ctr">
              <a:noFill/>
              <a:prstDash val="solid"/>
            </a:ln>
            <a:effectLst/>
          </p:spPr>
          <p:txBody>
            <a:bodyPr rtlCol="0" anchor="ctr"/>
            <a:lstStyle/>
            <a:p>
              <a:pPr marL="0" marR="0" lvl="0" indent="0" algn="ctr" defTabSz="1218892"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2" name="TextBox 16"/>
            <p:cNvSpPr txBox="1"/>
            <p:nvPr/>
          </p:nvSpPr>
          <p:spPr>
            <a:xfrm>
              <a:off x="8525122" y="157879"/>
              <a:ext cx="651124" cy="461664"/>
            </a:xfrm>
            <a:prstGeom prst="rect">
              <a:avLst/>
            </a:prstGeom>
            <a:solidFill>
              <a:srgbClr val="1094EE"/>
            </a:solidFill>
          </p:spPr>
          <p:txBody>
            <a:bodyPr wrap="square" rtlCol="0">
              <a:spAutoFit/>
            </a:bodyPr>
            <a:lstStyle/>
            <a:p>
              <a:pPr marL="0" marR="0" lvl="0" indent="0" algn="r" defTabSz="1218892"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white"/>
                  </a:solidFill>
                  <a:effectLst/>
                  <a:uLnTx/>
                  <a:uFillTx/>
                  <a:ea typeface="专业字体设计服务/WWW.ZTSGC.COM/" pitchFamily="2" charset="-122"/>
                </a:rPr>
                <a:t>  </a:t>
              </a:r>
              <a:r>
                <a:rPr kumimoji="0" lang="zh-CN" altLang="en-US" sz="2400" b="0" i="0" u="none" strike="noStrike" kern="0" cap="none" spc="0" normalizeH="0" baseline="0" noProof="0" dirty="0" smtClean="0">
                  <a:ln>
                    <a:noFill/>
                  </a:ln>
                  <a:solidFill>
                    <a:prstClr val="white"/>
                  </a:solidFill>
                  <a:effectLst/>
                  <a:uLnTx/>
                  <a:uFillTx/>
                  <a:ea typeface="微软雅黑" pitchFamily="34" charset="-122"/>
                </a:rPr>
                <a:t>片尾广告</a:t>
              </a:r>
            </a:p>
          </p:txBody>
        </p:sp>
      </p:grpSp>
      <p:sp>
        <p:nvSpPr>
          <p:cNvPr id="13" name="矩形 12"/>
          <p:cNvSpPr/>
          <p:nvPr userDrawn="1"/>
        </p:nvSpPr>
        <p:spPr>
          <a:xfrm>
            <a:off x="7342427" y="1647202"/>
            <a:ext cx="4164052" cy="430863"/>
          </a:xfrm>
          <a:prstGeom prst="rect">
            <a:avLst/>
          </a:prstGeom>
          <a:noFill/>
        </p:spPr>
        <p:txBody>
          <a:bodyPr wrap="square" lIns="91417" tIns="45708" rIns="91417" bIns="45708">
            <a:spAutoFit/>
          </a:bodyPr>
          <a:lstStyle/>
          <a:p>
            <a:pPr defTabSz="1218892"/>
            <a:r>
              <a:rPr lang="zh-CN" altLang="en-US" sz="2200" dirty="0">
                <a:solidFill>
                  <a:srgbClr val="00B0F0"/>
                </a:solidFill>
                <a:latin typeface="微软雅黑" pitchFamily="34" charset="-122"/>
                <a:ea typeface="微软雅黑" pitchFamily="34" charset="-122"/>
              </a:rPr>
              <a:t>一位平凡</a:t>
            </a:r>
            <a:r>
              <a:rPr lang="en-US" altLang="zh-CN" sz="2200" dirty="0">
                <a:solidFill>
                  <a:srgbClr val="00B0F0"/>
                </a:solidFill>
                <a:latin typeface="微软雅黑" pitchFamily="34" charset="-122"/>
                <a:ea typeface="微软雅黑" pitchFamily="34" charset="-122"/>
              </a:rPr>
              <a:t>80</a:t>
            </a:r>
            <a:r>
              <a:rPr lang="zh-CN" altLang="en-US" sz="2200" dirty="0">
                <a:solidFill>
                  <a:srgbClr val="00B0F0"/>
                </a:solidFill>
                <a:latin typeface="微软雅黑" pitchFamily="34" charset="-122"/>
                <a:ea typeface="微软雅黑" pitchFamily="34" charset="-122"/>
              </a:rPr>
              <a:t>后的职场与情感历程</a:t>
            </a:r>
          </a:p>
        </p:txBody>
      </p:sp>
      <p:pic>
        <p:nvPicPr>
          <p:cNvPr id="14" name="Picture 3" descr="D:\Teliss_Tong\Copy\定期备份\工作备份\！PPT图片及版面资源\06-PPT精选插图\05-头像\1000mb.ru (42).pn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07504" y="15510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9"/>
          <p:cNvSpPr txBox="1"/>
          <p:nvPr userDrawn="1"/>
        </p:nvSpPr>
        <p:spPr>
          <a:xfrm>
            <a:off x="6816378" y="2492896"/>
            <a:ext cx="4895452" cy="2166723"/>
          </a:xfrm>
          <a:prstGeom prst="rect">
            <a:avLst/>
          </a:prstGeom>
          <a:noFill/>
        </p:spPr>
        <p:txBody>
          <a:bodyPr wrap="square" lIns="91417" tIns="45708" rIns="91417" bIns="45708" rtlCol="0">
            <a:spAutoFit/>
          </a:bodyPr>
          <a:lstStyle/>
          <a:p>
            <a:pPr indent="-457164" defTabSz="1218892">
              <a:lnSpc>
                <a:spcPct val="130000"/>
              </a:lnSpc>
              <a:spcBef>
                <a:spcPts val="600"/>
              </a:spcBef>
              <a:spcAft>
                <a:spcPts val="600"/>
              </a:spcAft>
            </a:pPr>
            <a:r>
              <a:rPr lang="zh-CN" altLang="en-US" sz="1600" dirty="0">
                <a:solidFill>
                  <a:schemeClr val="tx1">
                    <a:lumMod val="65000"/>
                    <a:lumOff val="35000"/>
                  </a:schemeClr>
                </a:solidFill>
                <a:latin typeface="微软雅黑" pitchFamily="34" charset="-122"/>
                <a:ea typeface="微软雅黑" pitchFamily="34" charset="-122"/>
              </a:rPr>
              <a:t>我将毕业后的第一个十年称之为“黄金十年”，第二个十年称之为“白金十年”，第三个十年称之为“钻石十年”，以此来形容人生当中最青春蓬勃、年富力强和激情满怀的宝贵三十年。</a:t>
            </a:r>
            <a:endParaRPr lang="en-US" altLang="zh-CN" sz="1600" dirty="0">
              <a:solidFill>
                <a:schemeClr val="tx1">
                  <a:lumMod val="65000"/>
                  <a:lumOff val="35000"/>
                </a:schemeClr>
              </a:solidFill>
              <a:latin typeface="微软雅黑" pitchFamily="34" charset="-122"/>
              <a:ea typeface="微软雅黑" pitchFamily="34" charset="-122"/>
            </a:endParaRPr>
          </a:p>
          <a:p>
            <a:pPr indent="-457164" defTabSz="1218892">
              <a:lnSpc>
                <a:spcPct val="130000"/>
              </a:lnSpc>
              <a:spcBef>
                <a:spcPts val="600"/>
              </a:spcBef>
              <a:spcAft>
                <a:spcPts val="600"/>
              </a:spcAft>
            </a:pPr>
            <a:r>
              <a:rPr lang="zh-CN" altLang="en-US" sz="1600" dirty="0">
                <a:solidFill>
                  <a:schemeClr val="tx1">
                    <a:lumMod val="65000"/>
                    <a:lumOff val="35000"/>
                  </a:schemeClr>
                </a:solidFill>
                <a:latin typeface="微软雅黑" pitchFamily="34" charset="-122"/>
                <a:ea typeface="微软雅黑" pitchFamily="34" charset="-122"/>
              </a:rPr>
              <a:t>“我的黄金十年”写的就是毕业后，第一个十年所发生的职场与情感的那些事儿</a:t>
            </a:r>
            <a:r>
              <a:rPr lang="en-US" altLang="zh-CN" sz="1600" dirty="0">
                <a:solidFill>
                  <a:schemeClr val="tx1">
                    <a:lumMod val="65000"/>
                    <a:lumOff val="35000"/>
                  </a:schemeClr>
                </a:solidFill>
                <a:latin typeface="微软雅黑" pitchFamily="34" charset="-122"/>
                <a:ea typeface="微软雅黑" pitchFamily="34" charset="-122"/>
              </a:rPr>
              <a:t>……</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6" name="矩形 15"/>
          <p:cNvSpPr/>
          <p:nvPr userDrawn="1"/>
        </p:nvSpPr>
        <p:spPr>
          <a:xfrm>
            <a:off x="7103318" y="5469419"/>
            <a:ext cx="4369405" cy="369308"/>
          </a:xfrm>
          <a:prstGeom prst="rect">
            <a:avLst/>
          </a:prstGeom>
        </p:spPr>
        <p:txBody>
          <a:bodyPr wrap="square" lIns="91417" tIns="45708" rIns="91417" bIns="45708">
            <a:spAutoFit/>
          </a:bodyPr>
          <a:lstStyle/>
          <a:p>
            <a:pPr defTabSz="1218892">
              <a:lnSpc>
                <a:spcPct val="150000"/>
              </a:lnSpc>
            </a:pPr>
            <a:r>
              <a:rPr lang="en-US" altLang="zh-CN" sz="1200" dirty="0">
                <a:solidFill>
                  <a:srgbClr val="1094EE"/>
                </a:solidFill>
                <a:latin typeface="Arial"/>
                <a:ea typeface="微软雅黑" pitchFamily="34" charset="-122"/>
                <a:cs typeface="Arial"/>
                <a:hlinkClick r:id="rId4"/>
              </a:rPr>
              <a:t>http://www.tianya.cn/publicforum/content/no20/1/317960.shtml</a:t>
            </a:r>
            <a:endParaRPr lang="en-US" altLang="zh-CN" sz="1200" dirty="0">
              <a:solidFill>
                <a:srgbClr val="1094EE"/>
              </a:solidFill>
              <a:latin typeface="Arial"/>
              <a:ea typeface="微软雅黑" pitchFamily="34" charset="-122"/>
              <a:cs typeface="Arial"/>
            </a:endParaRPr>
          </a:p>
        </p:txBody>
      </p:sp>
      <p:sp>
        <p:nvSpPr>
          <p:cNvPr id="17" name="矩形 16"/>
          <p:cNvSpPr/>
          <p:nvPr userDrawn="1"/>
        </p:nvSpPr>
        <p:spPr>
          <a:xfrm>
            <a:off x="7486441" y="5849451"/>
            <a:ext cx="3124698" cy="459871"/>
          </a:xfrm>
          <a:prstGeom prst="rect">
            <a:avLst/>
          </a:prstGeom>
          <a:noFill/>
          <a:ln w="25400" cap="flat" cmpd="sng" algn="ctr">
            <a:noFill/>
            <a:prstDash val="solid"/>
          </a:ln>
          <a:effectLst/>
        </p:spPr>
        <p:txBody>
          <a:bodyPr lIns="91417" tIns="45708" rIns="91417" bIns="45708" anchor="ctr"/>
          <a:lstStyle/>
          <a:p>
            <a:pPr marL="0" marR="0" lvl="0" indent="0" algn="ctr" defTabSz="1218892"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glow rad="228600">
                    <a:srgbClr val="4F81BD">
                      <a:satMod val="175000"/>
                      <a:alpha val="40000"/>
                    </a:srgbClr>
                  </a:glow>
                </a:effectLst>
                <a:uLnTx/>
                <a:uFillTx/>
                <a:latin typeface="微软雅黑" pitchFamily="34" charset="-122"/>
                <a:ea typeface="微软雅黑" pitchFamily="34" charset="-122"/>
              </a:rPr>
              <a:t>自传体小说，请您多多捧场</a:t>
            </a:r>
            <a:r>
              <a:rPr kumimoji="0" lang="zh-CN" altLang="en-US" sz="1600" b="0" i="0" u="none" strike="noStrike" kern="0" cap="none" spc="0" normalizeH="0" baseline="0" noProof="0" dirty="0">
                <a:ln>
                  <a:noFill/>
                </a:ln>
                <a:solidFill>
                  <a:prstClr val="white"/>
                </a:solidFill>
                <a:effectLst>
                  <a:glow rad="228600">
                    <a:srgbClr val="4F81BD">
                      <a:satMod val="175000"/>
                      <a:alpha val="40000"/>
                    </a:srgbClr>
                  </a:glow>
                </a:effectLst>
                <a:uLnTx/>
                <a:uFillTx/>
                <a:latin typeface="微软雅黑" pitchFamily="34" charset="-122"/>
                <a:ea typeface="微软雅黑" pitchFamily="34" charset="-122"/>
                <a:sym typeface="Wingdings" pitchFamily="2" charset="2"/>
              </a:rPr>
              <a:t>：）</a:t>
            </a:r>
            <a:endParaRPr kumimoji="0" lang="zh-CN" altLang="en-US" sz="1600" b="0" i="0" u="none" strike="noStrike" kern="0" cap="none" spc="0" normalizeH="0" baseline="0" noProof="0" dirty="0">
              <a:ln>
                <a:noFill/>
              </a:ln>
              <a:solidFill>
                <a:prstClr val="white"/>
              </a:solidFill>
              <a:effectLst>
                <a:glow rad="228600">
                  <a:srgbClr val="4F81BD">
                    <a:satMod val="175000"/>
                    <a:alpha val="40000"/>
                  </a:srgbClr>
                </a:glow>
              </a:effectLst>
              <a:uLnTx/>
              <a:uFillTx/>
              <a:latin typeface="微软雅黑" pitchFamily="34" charset="-122"/>
              <a:ea typeface="微软雅黑" pitchFamily="34" charset="-122"/>
            </a:endParaRPr>
          </a:p>
        </p:txBody>
      </p:sp>
      <p:pic>
        <p:nvPicPr>
          <p:cNvPr id="18" name="Picture 2" descr="D:\Teliss_Tong\Copy\定期备份\工作备份\！PPT图片及版面资源\06-PPT精选插图\04-图标\54D742BB28AE93477AE1424E5D991B5D.png"/>
          <p:cNvPicPr>
            <a:picLocks noChangeAspect="1" noChangeArrowheads="1"/>
          </p:cNvPicPr>
          <p:nvPr userDrawn="1"/>
        </p:nvPicPr>
        <p:blipFill>
          <a:blip r:embed="rId5" cstate="email">
            <a:extLst>
              <a:ext uri="{28A0092B-C50C-407E-A947-70E740481C1C}">
                <a14:useLocalDpi xmlns:a14="http://schemas.microsoft.com/office/drawing/2010/main" val="0"/>
              </a:ext>
            </a:extLst>
          </a:blip>
          <a:srcRect/>
          <a:stretch>
            <a:fillRect/>
          </a:stretch>
        </p:blipFill>
        <p:spPr bwMode="auto">
          <a:xfrm>
            <a:off x="10690798" y="5841269"/>
            <a:ext cx="396045" cy="396045"/>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1490500" y="1673152"/>
            <a:ext cx="3265288" cy="3265288"/>
          </a:xfrm>
          <a:prstGeom prst="rect">
            <a:avLst/>
          </a:prstGeom>
          <a:effectLst>
            <a:outerShdw blurRad="63500" sx="102000" sy="102000" algn="ctr" rotWithShape="0">
              <a:prstClr val="black">
                <a:alpha val="40000"/>
              </a:prstClr>
            </a:outerShdw>
          </a:effectLst>
        </p:spPr>
      </p:pic>
      <p:sp>
        <p:nvSpPr>
          <p:cNvPr id="20" name="文本框 19"/>
          <p:cNvSpPr txBox="1"/>
          <p:nvPr userDrawn="1"/>
        </p:nvSpPr>
        <p:spPr>
          <a:xfrm>
            <a:off x="1490500" y="5219377"/>
            <a:ext cx="3265288" cy="523220"/>
          </a:xfrm>
          <a:prstGeom prst="rect">
            <a:avLst/>
          </a:prstGeom>
          <a:noFill/>
        </p:spPr>
        <p:txBody>
          <a:bodyPr wrap="square" rtlCol="0">
            <a:spAutoFit/>
          </a:bodyPr>
          <a:lstStyle/>
          <a:p>
            <a:pPr defTabSz="1218892"/>
            <a:r>
              <a:rPr lang="zh-CN" altLang="en-US" sz="2400" dirty="0" smtClean="0">
                <a:solidFill>
                  <a:srgbClr val="FF6600"/>
                </a:solidFill>
                <a:latin typeface="微软雅黑" panose="020B0503020204020204" pitchFamily="34" charset="-122"/>
                <a:ea typeface="微软雅黑" panose="020B0503020204020204" pitchFamily="34" charset="-122"/>
              </a:rPr>
              <a:t>布衣公众号：</a:t>
            </a:r>
            <a:r>
              <a:rPr lang="en-US" altLang="zh-CN" sz="2800" b="1" dirty="0" err="1" smtClean="0">
                <a:solidFill>
                  <a:srgbClr val="FF6600"/>
                </a:solidFill>
                <a:latin typeface="Arial Unicode MS" panose="020B0604020202020204" pitchFamily="34" charset="-122"/>
                <a:ea typeface="Arial Unicode MS" panose="020B0604020202020204" pitchFamily="34" charset="-122"/>
                <a:cs typeface="Arial Unicode MS" panose="020B0604020202020204" pitchFamily="34" charset="-122"/>
              </a:rPr>
              <a:t>hr-ppt</a:t>
            </a:r>
            <a:endParaRPr lang="zh-CN" altLang="en-US" sz="2800" b="1" dirty="0">
              <a:solidFill>
                <a:srgbClr val="FF66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19819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200" fill="hold"/>
                                        <p:tgtEl>
                                          <p:spTgt spid="10"/>
                                        </p:tgtEl>
                                        <p:attrNameLst>
                                          <p:attrName>ppt_x</p:attrName>
                                        </p:attrNameLst>
                                      </p:cBhvr>
                                      <p:tavLst>
                                        <p:tav tm="0">
                                          <p:val>
                                            <p:strVal val="1+#ppt_w/2"/>
                                          </p:val>
                                        </p:tav>
                                        <p:tav tm="100000">
                                          <p:val>
                                            <p:strVal val="#ppt_x"/>
                                          </p:val>
                                        </p:tav>
                                      </p:tavLst>
                                    </p:anim>
                                    <p:anim calcmode="lin" valueType="num">
                                      <p:cBhvr additive="base">
                                        <p:cTn id="11" dur="200" fill="hold"/>
                                        <p:tgtEl>
                                          <p:spTgt spid="10"/>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12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par>
                          <p:cTn id="28" fill="hold">
                            <p:stCondLst>
                              <p:cond delay="2450"/>
                            </p:stCondLst>
                            <p:childTnLst>
                              <p:par>
                                <p:cTn id="29" presetID="27" presetClass="entr" presetSubtype="0" fill="hold" grpId="0" nodeType="afterEffect">
                                  <p:stCondLst>
                                    <p:cond delay="0"/>
                                  </p:stCondLst>
                                  <p:iterate type="lt">
                                    <p:tmPct val="50000"/>
                                  </p:iterate>
                                  <p:childTnLst>
                                    <p:set>
                                      <p:cBhvr>
                                        <p:cTn id="30" dur="1" fill="hold">
                                          <p:stCondLst>
                                            <p:cond delay="0"/>
                                          </p:stCondLst>
                                        </p:cTn>
                                        <p:tgtEl>
                                          <p:spTgt spid="15"/>
                                        </p:tgtEl>
                                        <p:attrNameLst>
                                          <p:attrName>style.visibility</p:attrName>
                                        </p:attrNameLst>
                                      </p:cBhvr>
                                      <p:to>
                                        <p:strVal val="visible"/>
                                      </p:to>
                                    </p:set>
                                    <p:anim calcmode="discrete" valueType="clr">
                                      <p:cBhvr override="childStyle">
                                        <p:cTn id="31" dur="17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32" dur="170"/>
                                        <p:tgtEl>
                                          <p:spTgt spid="15"/>
                                        </p:tgtEl>
                                        <p:attrNameLst>
                                          <p:attrName>fillcolor</p:attrName>
                                        </p:attrNameLst>
                                      </p:cBhvr>
                                      <p:tavLst>
                                        <p:tav tm="0">
                                          <p:val>
                                            <p:clrVal>
                                              <a:schemeClr val="accent2"/>
                                            </p:clrVal>
                                          </p:val>
                                        </p:tav>
                                        <p:tav tm="50000">
                                          <p:val>
                                            <p:clrVal>
                                              <a:schemeClr val="hlink"/>
                                            </p:clrVal>
                                          </p:val>
                                        </p:tav>
                                      </p:tavLst>
                                    </p:anim>
                                    <p:set>
                                      <p:cBhvr>
                                        <p:cTn id="33" dur="170"/>
                                        <p:tgtEl>
                                          <p:spTgt spid="15"/>
                                        </p:tgtEl>
                                        <p:attrNameLst>
                                          <p:attrName>fill.type</p:attrName>
                                        </p:attrNameLst>
                                      </p:cBhvr>
                                      <p:to>
                                        <p:strVal val="solid"/>
                                      </p:to>
                                    </p:set>
                                  </p:childTnLst>
                                </p:cTn>
                              </p:par>
                            </p:childTnLst>
                          </p:cTn>
                        </p:par>
                        <p:par>
                          <p:cTn id="34" fill="hold">
                            <p:stCondLst>
                              <p:cond delay="12650"/>
                            </p:stCondLst>
                            <p:childTnLst>
                              <p:par>
                                <p:cTn id="35" presetID="42"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par>
                          <p:cTn id="40" fill="hold">
                            <p:stCondLst>
                              <p:cond delay="1365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2000"/>
                                        <p:tgtEl>
                                          <p:spTgt spid="18"/>
                                        </p:tgtEl>
                                      </p:cBhvr>
                                    </p:animEffect>
                                  </p:childTnLst>
                                </p:cTn>
                              </p:par>
                              <p:par>
                                <p:cTn id="44" presetID="26" presetClass="emph" presetSubtype="0" repeatCount="indefinite" fill="hold" nodeType="withEffect">
                                  <p:stCondLst>
                                    <p:cond delay="0"/>
                                  </p:stCondLst>
                                  <p:childTnLst>
                                    <p:animEffect transition="out" filter="fade">
                                      <p:cBhvr>
                                        <p:cTn id="45" dur="1000" tmFilter="0, 0; .2, .5; .8, .5; 1, 0"/>
                                        <p:tgtEl>
                                          <p:spTgt spid="18"/>
                                        </p:tgtEl>
                                      </p:cBhvr>
                                    </p:animEffect>
                                    <p:animScale>
                                      <p:cBhvr>
                                        <p:cTn id="46" dur="500" autoRev="1" fill="hold"/>
                                        <p:tgtEl>
                                          <p:spTgt spid="18"/>
                                        </p:tgtEl>
                                      </p:cBhvr>
                                      <p:by x="105000" y="105000"/>
                                    </p:animScale>
                                  </p:childTnLst>
                                </p:cTn>
                              </p:par>
                              <p:par>
                                <p:cTn id="47" presetID="42"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16"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燕尾形 10"/>
          <p:cNvSpPr/>
          <p:nvPr userDrawn="1"/>
        </p:nvSpPr>
        <p:spPr>
          <a:xfrm>
            <a:off x="193599" y="6475132"/>
            <a:ext cx="187569" cy="24618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任意多边形 7"/>
          <p:cNvSpPr/>
          <p:nvPr userDrawn="1"/>
        </p:nvSpPr>
        <p:spPr>
          <a:xfrm>
            <a:off x="574729" y="201474"/>
            <a:ext cx="864000" cy="8640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6338455"/>
            <a:ext cx="574766" cy="519545"/>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574766" y="6338455"/>
            <a:ext cx="11617233" cy="5195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59891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8" r:id="rId8"/>
    <p:sldLayoutId id="2147483659"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燕尾形 10"/>
          <p:cNvSpPr/>
          <p:nvPr userDrawn="1"/>
        </p:nvSpPr>
        <p:spPr>
          <a:xfrm>
            <a:off x="193599" y="6475132"/>
            <a:ext cx="187569" cy="24618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algn="ctr">
              <a:defRPr/>
            </a:pPr>
            <a:endParaRPr lang="zh-CN" altLang="en-US" kern="0" dirty="0" smtClean="0">
              <a:solidFill>
                <a:prstClr val="white"/>
              </a:solidFill>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任意多边形 7"/>
          <p:cNvSpPr/>
          <p:nvPr userDrawn="1"/>
        </p:nvSpPr>
        <p:spPr>
          <a:xfrm>
            <a:off x="574729" y="201474"/>
            <a:ext cx="864000" cy="8640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userDrawn="1"/>
        </p:nvSpPr>
        <p:spPr>
          <a:xfrm>
            <a:off x="0" y="6338455"/>
            <a:ext cx="574766" cy="519545"/>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userDrawn="1"/>
        </p:nvSpPr>
        <p:spPr>
          <a:xfrm>
            <a:off x="574766" y="6338455"/>
            <a:ext cx="11617233" cy="5195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59085948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DD719D0C-F8F4-9541-A442-D8FE453459F4}"/>
              </a:ext>
            </a:extLst>
          </p:cNvPr>
          <p:cNvPicPr>
            <a:picLocks noChangeAspect="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5029201"/>
            <a:ext cx="12192000" cy="1962150"/>
          </a:xfrm>
          <a:prstGeom prst="rect">
            <a:avLst/>
          </a:prstGeom>
        </p:spPr>
      </p:pic>
    </p:spTree>
    <p:extLst>
      <p:ext uri="{BB962C8B-B14F-4D97-AF65-F5344CB8AC3E}">
        <p14:creationId xmlns:p14="http://schemas.microsoft.com/office/powerpoint/2010/main" val="235161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870270" y="544872"/>
            <a:ext cx="6215382" cy="400110"/>
          </a:xfrm>
          <a:prstGeom prst="rect">
            <a:avLst/>
          </a:prstGeom>
        </p:spPr>
        <p:txBody>
          <a:bodyPr wrap="square">
            <a:spAutoFit/>
          </a:bodyPr>
          <a:lstStyle/>
          <a:p>
            <a:r>
              <a:rPr lang="en-US" altLang="zh-CN" sz="2000" b="1" dirty="0" smtClean="0">
                <a:solidFill>
                  <a:srgbClr val="FF8500"/>
                </a:solidFill>
                <a:latin typeface="微软雅黑" panose="020B0503020204020204" pitchFamily="34" charset="-122"/>
                <a:ea typeface="微软雅黑" panose="020B0503020204020204" pitchFamily="34" charset="-122"/>
              </a:rPr>
              <a:t>2.7 </a:t>
            </a:r>
            <a:r>
              <a:rPr lang="zh-CN" altLang="en-US" sz="2000" b="1" dirty="0" smtClean="0">
                <a:solidFill>
                  <a:srgbClr val="FF8500"/>
                </a:solidFill>
                <a:latin typeface="微软雅黑" panose="020B0503020204020204" pitchFamily="34" charset="-122"/>
                <a:ea typeface="微软雅黑" panose="020B0503020204020204" pitchFamily="34" charset="-122"/>
              </a:rPr>
              <a:t>教育</a:t>
            </a:r>
            <a:r>
              <a:rPr lang="en-US" altLang="zh-CN" sz="2000" b="1" dirty="0">
                <a:solidFill>
                  <a:srgbClr val="FF8500"/>
                </a:solidFill>
                <a:latin typeface="微软雅黑" panose="020B0503020204020204" pitchFamily="34" charset="-122"/>
                <a:ea typeface="微软雅黑" panose="020B0503020204020204" pitchFamily="34" charset="-122"/>
              </a:rPr>
              <a:t>MMI</a:t>
            </a:r>
            <a:r>
              <a:rPr lang="zh-CN" altLang="en-US" sz="2000" b="1" dirty="0">
                <a:solidFill>
                  <a:srgbClr val="FF8500"/>
                </a:solidFill>
                <a:latin typeface="微软雅黑" panose="020B0503020204020204" pitchFamily="34" charset="-122"/>
                <a:ea typeface="微软雅黑" panose="020B0503020204020204" pitchFamily="34" charset="-122"/>
              </a:rPr>
              <a:t>：“教育者”、“学育者”两要素</a:t>
            </a:r>
            <a:endParaRPr lang="en-US" altLang="zh-CN" sz="1050" b="1" dirty="0">
              <a:solidFill>
                <a:srgbClr val="FF8500"/>
              </a:solidFill>
              <a:latin typeface="汉仪旗黑-35S" panose="00020600040101010101" pitchFamily="18" charset="-122"/>
              <a:ea typeface="汉仪旗黑-35S" panose="00020600040101010101" pitchFamily="18" charset="-122"/>
            </a:endParaRPr>
          </a:p>
        </p:txBody>
      </p:sp>
      <p:sp>
        <p:nvSpPr>
          <p:cNvPr id="11" name="Rectangle 8"/>
          <p:cNvSpPr>
            <a:spLocks noChangeArrowheads="1"/>
          </p:cNvSpPr>
          <p:nvPr/>
        </p:nvSpPr>
        <p:spPr bwMode="auto">
          <a:xfrm>
            <a:off x="4824247" y="0"/>
            <a:ext cx="165337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62"/>
          <p:cNvSpPr>
            <a:spLocks noChangeArrowheads="1"/>
          </p:cNvSpPr>
          <p:nvPr/>
        </p:nvSpPr>
        <p:spPr bwMode="auto">
          <a:xfrm>
            <a:off x="828826" y="1057485"/>
            <a:ext cx="21344760" cy="5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791746758"/>
              </p:ext>
            </p:extLst>
          </p:nvPr>
        </p:nvGraphicFramePr>
        <p:xfrm>
          <a:off x="828825" y="1057486"/>
          <a:ext cx="10547570" cy="4349910"/>
        </p:xfrm>
        <a:graphic>
          <a:graphicData uri="http://schemas.openxmlformats.org/presentationml/2006/ole">
            <mc:AlternateContent xmlns:mc="http://schemas.openxmlformats.org/markup-compatibility/2006">
              <mc:Choice xmlns:v="urn:schemas-microsoft-com:vml" Requires="v">
                <p:oleObj spid="_x0000_s1099" name="Picture" r:id="rId4" imgW="5490964" imgH="2259374" progId="Word.Picture.8">
                  <p:embed/>
                </p:oleObj>
              </mc:Choice>
              <mc:Fallback>
                <p:oleObj name="Picture" r:id="rId4" imgW="5490964" imgH="2259374" progId="Word.Picture.8">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825" y="1057486"/>
                        <a:ext cx="10547570" cy="4349910"/>
                      </a:xfrm>
                      <a:prstGeom prst="rect">
                        <a:avLst/>
                      </a:prstGeom>
                      <a:noFill/>
                    </p:spPr>
                  </p:pic>
                </p:oleObj>
              </mc:Fallback>
            </mc:AlternateContent>
          </a:graphicData>
        </a:graphic>
      </p:graphicFrame>
      <p:grpSp>
        <p:nvGrpSpPr>
          <p:cNvPr id="15" name="组合 14"/>
          <p:cNvGrpSpPr/>
          <p:nvPr/>
        </p:nvGrpSpPr>
        <p:grpSpPr>
          <a:xfrm>
            <a:off x="3170823" y="6094710"/>
            <a:ext cx="5828312" cy="45719"/>
            <a:chOff x="842591" y="1616264"/>
            <a:chExt cx="3627679" cy="72000"/>
          </a:xfrm>
        </p:grpSpPr>
        <p:cxnSp>
          <p:nvCxnSpPr>
            <p:cNvPr id="16" name="直接连接符 15"/>
            <p:cNvCxnSpPr/>
            <p:nvPr/>
          </p:nvCxnSpPr>
          <p:spPr>
            <a:xfrm>
              <a:off x="870270" y="1652264"/>
              <a:ext cx="3600000" cy="0"/>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42591" y="1616264"/>
              <a:ext cx="72000" cy="72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1"/>
          <p:cNvSpPr txBox="1"/>
          <p:nvPr/>
        </p:nvSpPr>
        <p:spPr>
          <a:xfrm>
            <a:off x="3170823" y="5484379"/>
            <a:ext cx="5537748" cy="646331"/>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图</a:t>
            </a:r>
            <a:r>
              <a:rPr lang="en-US" altLang="zh-CN" b="1" dirty="0" smtClean="0">
                <a:solidFill>
                  <a:schemeClr val="tx1">
                    <a:lumMod val="65000"/>
                    <a:lumOff val="35000"/>
                  </a:schemeClr>
                </a:solidFill>
                <a:latin typeface="微软雅黑" pitchFamily="34" charset="-122"/>
                <a:ea typeface="微软雅黑" pitchFamily="34" charset="-122"/>
              </a:rPr>
              <a:t>2.7 </a:t>
            </a:r>
            <a:r>
              <a:rPr lang="zh-CN" altLang="en-US" b="1" dirty="0" smtClean="0">
                <a:solidFill>
                  <a:schemeClr val="tx1">
                    <a:lumMod val="65000"/>
                    <a:lumOff val="35000"/>
                  </a:schemeClr>
                </a:solidFill>
                <a:latin typeface="微软雅黑" pitchFamily="34" charset="-122"/>
                <a:ea typeface="微软雅黑" pitchFamily="34" charset="-122"/>
              </a:rPr>
              <a:t>“教育者”</a:t>
            </a:r>
            <a:r>
              <a:rPr lang="zh-CN" altLang="en-US" b="1" dirty="0">
                <a:solidFill>
                  <a:schemeClr val="tx1">
                    <a:lumMod val="65000"/>
                    <a:lumOff val="35000"/>
                  </a:schemeClr>
                </a:solidFill>
                <a:latin typeface="微软雅黑" pitchFamily="34" charset="-122"/>
                <a:ea typeface="微软雅黑" pitchFamily="34" charset="-122"/>
              </a:rPr>
              <a:t>、“学育者”二要素的理想迭代起点、迭代主线</a:t>
            </a:r>
          </a:p>
        </p:txBody>
      </p:sp>
    </p:spTree>
    <p:extLst>
      <p:ext uri="{BB962C8B-B14F-4D97-AF65-F5344CB8AC3E}">
        <p14:creationId xmlns:p14="http://schemas.microsoft.com/office/powerpoint/2010/main" val="402516788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870269" y="544872"/>
            <a:ext cx="4354873" cy="869469"/>
          </a:xfrm>
          <a:prstGeom prst="rect">
            <a:avLst/>
          </a:prstGeom>
        </p:spPr>
        <p:txBody>
          <a:bodyPr wrap="square">
            <a:spAutoFit/>
          </a:bodyPr>
          <a:lstStyle/>
          <a:p>
            <a:r>
              <a:rPr lang="en-US" altLang="zh-CN" sz="2000" b="1" dirty="0">
                <a:solidFill>
                  <a:srgbClr val="FF8500"/>
                </a:solidFill>
                <a:latin typeface="微软雅黑" panose="020B0503020204020204" pitchFamily="34" charset="-122"/>
                <a:ea typeface="微软雅黑" panose="020B0503020204020204" pitchFamily="34" charset="-122"/>
              </a:rPr>
              <a:t>2.8  </a:t>
            </a:r>
            <a:r>
              <a:rPr lang="zh-CN" altLang="en-US" sz="2000" b="1" dirty="0" smtClean="0">
                <a:solidFill>
                  <a:srgbClr val="FF8500"/>
                </a:solidFill>
                <a:latin typeface="微软雅黑" panose="020B0503020204020204" pitchFamily="34" charset="-122"/>
                <a:ea typeface="微软雅黑" panose="020B0503020204020204" pitchFamily="34" charset="-122"/>
              </a:rPr>
              <a:t>教育</a:t>
            </a:r>
            <a:r>
              <a:rPr lang="en-US" altLang="zh-CN" sz="2000" b="1" dirty="0">
                <a:solidFill>
                  <a:srgbClr val="FF8500"/>
                </a:solidFill>
                <a:latin typeface="微软雅黑" panose="020B0503020204020204" pitchFamily="34" charset="-122"/>
                <a:ea typeface="微软雅黑" panose="020B0503020204020204" pitchFamily="34" charset="-122"/>
              </a:rPr>
              <a:t>MMI</a:t>
            </a:r>
            <a:r>
              <a:rPr lang="zh-CN" altLang="en-US" sz="2000" b="1" dirty="0">
                <a:solidFill>
                  <a:srgbClr val="FF8500"/>
                </a:solidFill>
                <a:latin typeface="微软雅黑" panose="020B0503020204020204" pitchFamily="34" charset="-122"/>
                <a:ea typeface="微软雅黑" panose="020B0503020204020204" pitchFamily="34" charset="-122"/>
              </a:rPr>
              <a:t>：“教育模型</a:t>
            </a:r>
            <a:r>
              <a:rPr lang="en-US" altLang="zh-CN" sz="2000" b="1" dirty="0">
                <a:solidFill>
                  <a:srgbClr val="FF8500"/>
                </a:solidFill>
                <a:latin typeface="微软雅黑" panose="020B0503020204020204" pitchFamily="34" charset="-122"/>
                <a:ea typeface="微软雅黑" panose="020B0503020204020204" pitchFamily="34" charset="-122"/>
              </a:rPr>
              <a:t>M”</a:t>
            </a:r>
            <a:r>
              <a:rPr lang="zh-CN" altLang="en-US" sz="2000" b="1" dirty="0">
                <a:solidFill>
                  <a:srgbClr val="FF8500"/>
                </a:solidFill>
                <a:latin typeface="微软雅黑" panose="020B0503020204020204" pitchFamily="34" charset="-122"/>
                <a:ea typeface="微软雅黑" panose="020B0503020204020204" pitchFamily="34" charset="-122"/>
              </a:rPr>
              <a:t>要素；实践</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技术</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科学</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情意</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哲学</a:t>
            </a:r>
          </a:p>
          <a:p>
            <a:endParaRPr lang="en-US" altLang="zh-CN" sz="1050" b="1" dirty="0">
              <a:solidFill>
                <a:srgbClr val="FF8500"/>
              </a:solidFill>
              <a:latin typeface="汉仪旗黑-35S" panose="00020600040101010101" pitchFamily="18" charset="-122"/>
              <a:ea typeface="汉仪旗黑-35S" panose="00020600040101010101" pitchFamily="18" charset="-122"/>
            </a:endParaRPr>
          </a:p>
        </p:txBody>
      </p:sp>
      <p:sp>
        <p:nvSpPr>
          <p:cNvPr id="11" name="Rectangle 8"/>
          <p:cNvSpPr>
            <a:spLocks noChangeArrowheads="1"/>
          </p:cNvSpPr>
          <p:nvPr/>
        </p:nvSpPr>
        <p:spPr bwMode="auto">
          <a:xfrm>
            <a:off x="4824247" y="0"/>
            <a:ext cx="165337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4671319" y="87704"/>
            <a:ext cx="175595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3"/>
          <p:cNvSpPr>
            <a:spLocks noChangeArrowheads="1"/>
          </p:cNvSpPr>
          <p:nvPr/>
        </p:nvSpPr>
        <p:spPr bwMode="auto">
          <a:xfrm>
            <a:off x="4154959" y="-481482"/>
            <a:ext cx="140250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5"/>
          <p:cNvSpPr>
            <a:spLocks noChangeArrowheads="1"/>
          </p:cNvSpPr>
          <p:nvPr/>
        </p:nvSpPr>
        <p:spPr bwMode="auto">
          <a:xfrm>
            <a:off x="3972392" y="14249"/>
            <a:ext cx="145268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Rectangle 49"/>
          <p:cNvSpPr>
            <a:spLocks noChangeArrowheads="1"/>
          </p:cNvSpPr>
          <p:nvPr/>
        </p:nvSpPr>
        <p:spPr bwMode="auto">
          <a:xfrm>
            <a:off x="3972392" y="59968"/>
            <a:ext cx="141134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64"/>
          <p:cNvSpPr>
            <a:spLocks noChangeArrowheads="1"/>
          </p:cNvSpPr>
          <p:nvPr/>
        </p:nvSpPr>
        <p:spPr bwMode="auto">
          <a:xfrm>
            <a:off x="1981199" y="1197428"/>
            <a:ext cx="199053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12249510"/>
              </p:ext>
            </p:extLst>
          </p:nvPr>
        </p:nvGraphicFramePr>
        <p:xfrm>
          <a:off x="1981199" y="1197429"/>
          <a:ext cx="8708571" cy="4152122"/>
        </p:xfrm>
        <a:graphic>
          <a:graphicData uri="http://schemas.openxmlformats.org/presentationml/2006/ole">
            <mc:AlternateContent xmlns:mc="http://schemas.openxmlformats.org/markup-compatibility/2006">
              <mc:Choice xmlns:v="urn:schemas-microsoft-com:vml" Requires="v">
                <p:oleObj spid="_x0000_s3148" name="Picture" r:id="rId4" imgW="6253218" imgH="2971420" progId="Word.Picture.8">
                  <p:embed/>
                </p:oleObj>
              </mc:Choice>
              <mc:Fallback>
                <p:oleObj name="Picture" r:id="rId4" imgW="6253218" imgH="2971420" progId="Word.Picture.8">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199" y="1197429"/>
                        <a:ext cx="8708571" cy="4152122"/>
                      </a:xfrm>
                      <a:prstGeom prst="rect">
                        <a:avLst/>
                      </a:prstGeom>
                      <a:noFill/>
                    </p:spPr>
                  </p:pic>
                </p:oleObj>
              </mc:Fallback>
            </mc:AlternateContent>
          </a:graphicData>
        </a:graphic>
      </p:graphicFrame>
      <p:grpSp>
        <p:nvGrpSpPr>
          <p:cNvPr id="17" name="组合 16"/>
          <p:cNvGrpSpPr/>
          <p:nvPr/>
        </p:nvGrpSpPr>
        <p:grpSpPr>
          <a:xfrm>
            <a:off x="3170823" y="6094710"/>
            <a:ext cx="5828312" cy="45719"/>
            <a:chOff x="842591" y="1616264"/>
            <a:chExt cx="3627679" cy="72000"/>
          </a:xfrm>
        </p:grpSpPr>
        <p:cxnSp>
          <p:nvCxnSpPr>
            <p:cNvPr id="18" name="直接连接符 17"/>
            <p:cNvCxnSpPr/>
            <p:nvPr/>
          </p:nvCxnSpPr>
          <p:spPr>
            <a:xfrm>
              <a:off x="870270" y="1652264"/>
              <a:ext cx="3600000" cy="0"/>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42591" y="1616264"/>
              <a:ext cx="72000" cy="72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1"/>
          <p:cNvSpPr txBox="1"/>
          <p:nvPr/>
        </p:nvSpPr>
        <p:spPr>
          <a:xfrm>
            <a:off x="3170823" y="5484379"/>
            <a:ext cx="5537748" cy="646331"/>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图</a:t>
            </a:r>
            <a:r>
              <a:rPr lang="en-US" altLang="zh-CN" b="1" dirty="0" smtClean="0">
                <a:solidFill>
                  <a:schemeClr val="tx1">
                    <a:lumMod val="65000"/>
                    <a:lumOff val="35000"/>
                  </a:schemeClr>
                </a:solidFill>
                <a:latin typeface="微软雅黑" pitchFamily="34" charset="-122"/>
                <a:ea typeface="微软雅黑" pitchFamily="34" charset="-122"/>
              </a:rPr>
              <a:t>2.8 </a:t>
            </a:r>
            <a:r>
              <a:rPr lang="zh-CN" altLang="en-US" b="1" dirty="0">
                <a:solidFill>
                  <a:schemeClr val="tx1">
                    <a:lumMod val="65000"/>
                    <a:lumOff val="35000"/>
                  </a:schemeClr>
                </a:solidFill>
                <a:latin typeface="微软雅黑" pitchFamily="34" charset="-122"/>
                <a:ea typeface="微软雅黑" pitchFamily="34" charset="-122"/>
              </a:rPr>
              <a:t> 模型</a:t>
            </a:r>
            <a:r>
              <a:rPr lang="en-US" altLang="zh-CN" b="1" dirty="0">
                <a:solidFill>
                  <a:schemeClr val="tx1">
                    <a:lumMod val="65000"/>
                    <a:lumOff val="35000"/>
                  </a:schemeClr>
                </a:solidFill>
                <a:latin typeface="微软雅黑" pitchFamily="34" charset="-122"/>
                <a:ea typeface="微软雅黑" pitchFamily="34" charset="-122"/>
              </a:rPr>
              <a:t>M</a:t>
            </a:r>
            <a:r>
              <a:rPr lang="zh-CN" altLang="en-US" b="1" dirty="0">
                <a:solidFill>
                  <a:schemeClr val="tx1">
                    <a:lumMod val="65000"/>
                    <a:lumOff val="35000"/>
                  </a:schemeClr>
                </a:solidFill>
                <a:latin typeface="微软雅黑" pitchFamily="34" charset="-122"/>
                <a:ea typeface="微软雅黑" pitchFamily="34" charset="-122"/>
              </a:rPr>
              <a:t>（内容、方法）要素的绝对迭代起点的变换：学科体系、人类社会、计算机网络三个视角</a:t>
            </a:r>
          </a:p>
        </p:txBody>
      </p:sp>
    </p:spTree>
    <p:extLst>
      <p:ext uri="{BB962C8B-B14F-4D97-AF65-F5344CB8AC3E}">
        <p14:creationId xmlns:p14="http://schemas.microsoft.com/office/powerpoint/2010/main" val="25642916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870270" y="1886961"/>
            <a:ext cx="10580512" cy="4349909"/>
          </a:xfrm>
          <a:prstGeom prst="rect">
            <a:avLst/>
          </a:prstGeom>
        </p:spPr>
        <p:txBody>
          <a:bodyPr wrap="square">
            <a:spAutoFit/>
          </a:bodyPr>
          <a:lstStyle/>
          <a:p>
            <a:pPr marL="285750" indent="-285750">
              <a:lnSpc>
                <a:spcPct val="130000"/>
              </a:lnSpc>
              <a:spcBef>
                <a:spcPts val="500"/>
              </a:spcBef>
              <a:buFont typeface="Wingdings" pitchFamily="2" charset="2"/>
              <a:buChar char="n"/>
            </a:pPr>
            <a:r>
              <a:rPr lang="zh-CN" altLang="en-US" sz="2000" dirty="0" smtClean="0">
                <a:solidFill>
                  <a:srgbClr val="545454"/>
                </a:solidFill>
                <a:latin typeface="微软雅黑" panose="020B0503020204020204" pitchFamily="34" charset="-122"/>
                <a:ea typeface="微软雅黑" panose="020B0503020204020204" pitchFamily="34" charset="-122"/>
              </a:rPr>
              <a:t>作用</a:t>
            </a:r>
            <a:r>
              <a:rPr lang="zh-CN" altLang="en-US" sz="2000" dirty="0">
                <a:solidFill>
                  <a:srgbClr val="545454"/>
                </a:solidFill>
                <a:latin typeface="微软雅黑" panose="020B0503020204020204" pitchFamily="34" charset="-122"/>
                <a:ea typeface="微软雅黑" panose="020B0503020204020204" pitchFamily="34" charset="-122"/>
              </a:rPr>
              <a:t>于视觉器官眼睛的</a:t>
            </a:r>
            <a:r>
              <a:rPr lang="zh-CN" altLang="en-US" sz="2000" b="1" dirty="0">
                <a:solidFill>
                  <a:srgbClr val="FF8500"/>
                </a:solidFill>
                <a:latin typeface="微软雅黑" panose="020B0503020204020204" pitchFamily="34" charset="-122"/>
                <a:ea typeface="微软雅黑" panose="020B0503020204020204" pitchFamily="34" charset="-122"/>
              </a:rPr>
              <a:t>视觉媒体</a:t>
            </a:r>
            <a:r>
              <a:rPr lang="zh-CN" altLang="en-US" sz="2000" dirty="0">
                <a:solidFill>
                  <a:srgbClr val="545454"/>
                </a:solidFill>
                <a:latin typeface="微软雅黑" panose="020B0503020204020204" pitchFamily="34" charset="-122"/>
                <a:ea typeface="微软雅黑" panose="020B0503020204020204" pitchFamily="34" charset="-122"/>
              </a:rPr>
              <a:t>。视觉媒体又可分为软视觉媒体和硬视觉媒体。软视觉媒体根据计算机处理特点可树型结构方式迭代细分为文本</a:t>
            </a:r>
            <a:r>
              <a:rPr lang="zh-CN" altLang="en-US" sz="2000" dirty="0" smtClean="0">
                <a:solidFill>
                  <a:srgbClr val="545454"/>
                </a:solidFill>
                <a:latin typeface="微软雅黑" panose="020B0503020204020204" pitchFamily="34" charset="-122"/>
                <a:ea typeface="微软雅黑" panose="020B0503020204020204" pitchFamily="34" charset="-122"/>
              </a:rPr>
              <a:t>（</a:t>
            </a:r>
            <a:r>
              <a:rPr lang="en-US" altLang="zh-CN" sz="2000" dirty="0" smtClean="0">
                <a:solidFill>
                  <a:srgbClr val="545454"/>
                </a:solidFill>
                <a:latin typeface="微软雅黑" panose="020B0503020204020204" pitchFamily="34" charset="-122"/>
                <a:ea typeface="微软雅黑" panose="020B0503020204020204" pitchFamily="34" charset="-122"/>
              </a:rPr>
              <a:t>Word</a:t>
            </a:r>
            <a:r>
              <a:rPr lang="zh-CN" altLang="en-US" sz="2000" dirty="0" smtClean="0">
                <a:solidFill>
                  <a:srgbClr val="545454"/>
                </a:solidFill>
                <a:latin typeface="微软雅黑" panose="020B0503020204020204" pitchFamily="34" charset="-122"/>
                <a:ea typeface="微软雅黑" panose="020B0503020204020204" pitchFamily="34" charset="-122"/>
              </a:rPr>
              <a:t>）</a:t>
            </a:r>
            <a:r>
              <a:rPr lang="zh-CN" altLang="en-US" sz="2000" dirty="0">
                <a:solidFill>
                  <a:srgbClr val="545454"/>
                </a:solidFill>
                <a:latin typeface="微软雅黑" panose="020B0503020204020204" pitchFamily="34" charset="-122"/>
                <a:ea typeface="微软雅黑" panose="020B0503020204020204" pitchFamily="34" charset="-122"/>
              </a:rPr>
              <a:t>、图像</a:t>
            </a:r>
            <a:r>
              <a:rPr lang="en-US" altLang="zh-CN" sz="2000" dirty="0">
                <a:solidFill>
                  <a:srgbClr val="545454"/>
                </a:solidFill>
                <a:latin typeface="微软雅黑" panose="020B0503020204020204" pitchFamily="34" charset="-122"/>
                <a:ea typeface="微软雅黑" panose="020B0503020204020204" pitchFamily="34" charset="-122"/>
              </a:rPr>
              <a:t>(</a:t>
            </a:r>
            <a:r>
              <a:rPr lang="en-US" altLang="zh-CN" sz="2000" dirty="0" smtClean="0">
                <a:solidFill>
                  <a:srgbClr val="545454"/>
                </a:solidFill>
                <a:latin typeface="微软雅黑" panose="020B0503020204020204" pitchFamily="34" charset="-122"/>
                <a:ea typeface="微软雅黑" panose="020B0503020204020204" pitchFamily="34" charset="-122"/>
              </a:rPr>
              <a:t>PS)</a:t>
            </a:r>
            <a:r>
              <a:rPr lang="zh-CN" altLang="en-US" sz="2000" dirty="0">
                <a:solidFill>
                  <a:srgbClr val="545454"/>
                </a:solidFill>
                <a:latin typeface="微软雅黑" panose="020B0503020204020204" pitchFamily="34" charset="-122"/>
                <a:ea typeface="微软雅黑" panose="020B0503020204020204" pitchFamily="34" charset="-122"/>
              </a:rPr>
              <a:t>、视频</a:t>
            </a:r>
            <a:r>
              <a:rPr lang="en-US" altLang="zh-CN" sz="2000" dirty="0">
                <a:solidFill>
                  <a:srgbClr val="545454"/>
                </a:solidFill>
                <a:latin typeface="微软雅黑" panose="020B0503020204020204" pitchFamily="34" charset="-122"/>
                <a:ea typeface="微软雅黑" panose="020B0503020204020204" pitchFamily="34" charset="-122"/>
              </a:rPr>
              <a:t>(</a:t>
            </a:r>
            <a:r>
              <a:rPr lang="en-US" altLang="zh-CN" sz="2000" dirty="0" smtClean="0">
                <a:solidFill>
                  <a:srgbClr val="545454"/>
                </a:solidFill>
                <a:latin typeface="微软雅黑" panose="020B0503020204020204" pitchFamily="34" charset="-122"/>
                <a:ea typeface="微软雅黑" panose="020B0503020204020204" pitchFamily="34" charset="-122"/>
              </a:rPr>
              <a:t>Premium)</a:t>
            </a:r>
            <a:r>
              <a:rPr lang="zh-CN" altLang="en-US" sz="2000" dirty="0">
                <a:solidFill>
                  <a:srgbClr val="545454"/>
                </a:solidFill>
                <a:latin typeface="微软雅黑" panose="020B0503020204020204" pitchFamily="34" charset="-122"/>
                <a:ea typeface="微软雅黑" panose="020B0503020204020204" pitchFamily="34" charset="-122"/>
              </a:rPr>
              <a:t>、二维图形动画</a:t>
            </a:r>
            <a:r>
              <a:rPr lang="en-US" altLang="zh-CN" sz="2000" dirty="0">
                <a:solidFill>
                  <a:srgbClr val="545454"/>
                </a:solidFill>
                <a:latin typeface="微软雅黑" panose="020B0503020204020204" pitchFamily="34" charset="-122"/>
                <a:ea typeface="微软雅黑" panose="020B0503020204020204" pitchFamily="34" charset="-122"/>
              </a:rPr>
              <a:t>(</a:t>
            </a:r>
            <a:r>
              <a:rPr lang="en-US" altLang="zh-CN" sz="2000" dirty="0" smtClean="0">
                <a:solidFill>
                  <a:srgbClr val="545454"/>
                </a:solidFill>
                <a:latin typeface="微软雅黑" panose="020B0503020204020204" pitchFamily="34" charset="-122"/>
                <a:ea typeface="微软雅黑" panose="020B0503020204020204" pitchFamily="34" charset="-122"/>
              </a:rPr>
              <a:t>PPT/</a:t>
            </a:r>
            <a:r>
              <a:rPr lang="en-US" altLang="zh-CN" sz="2000" dirty="0" err="1" smtClean="0">
                <a:solidFill>
                  <a:srgbClr val="545454"/>
                </a:solidFill>
                <a:latin typeface="微软雅黑" panose="020B0503020204020204" pitchFamily="34" charset="-122"/>
                <a:ea typeface="微软雅黑" panose="020B0503020204020204" pitchFamily="34" charset="-122"/>
              </a:rPr>
              <a:t>SVGDeveloper</a:t>
            </a:r>
            <a:r>
              <a:rPr lang="en-US" altLang="zh-CN" sz="2000" dirty="0" smtClean="0">
                <a:solidFill>
                  <a:srgbClr val="545454"/>
                </a:solidFill>
                <a:latin typeface="微软雅黑" panose="020B0503020204020204" pitchFamily="34" charset="-122"/>
                <a:ea typeface="微软雅黑" panose="020B0503020204020204" pitchFamily="34" charset="-122"/>
              </a:rPr>
              <a:t>)</a:t>
            </a:r>
            <a:r>
              <a:rPr lang="zh-CN" altLang="en-US" sz="2000" dirty="0">
                <a:solidFill>
                  <a:srgbClr val="545454"/>
                </a:solidFill>
                <a:latin typeface="微软雅黑" panose="020B0503020204020204" pitchFamily="34" charset="-122"/>
                <a:ea typeface="微软雅黑" panose="020B0503020204020204" pitchFamily="34" charset="-122"/>
              </a:rPr>
              <a:t>、三维图形动画</a:t>
            </a:r>
            <a:r>
              <a:rPr lang="en-US" altLang="zh-CN" sz="2000" dirty="0">
                <a:solidFill>
                  <a:srgbClr val="545454"/>
                </a:solidFill>
                <a:latin typeface="微软雅黑" panose="020B0503020204020204" pitchFamily="34" charset="-122"/>
                <a:ea typeface="微软雅黑" panose="020B0503020204020204" pitchFamily="34" charset="-122"/>
              </a:rPr>
              <a:t>(Swift3D)</a:t>
            </a:r>
            <a:r>
              <a:rPr lang="zh-CN" altLang="en-US" sz="2000" dirty="0" smtClean="0">
                <a:solidFill>
                  <a:srgbClr val="545454"/>
                </a:solidFill>
                <a:latin typeface="微软雅黑" panose="020B0503020204020204" pitchFamily="34" charset="-122"/>
                <a:ea typeface="微软雅黑" panose="020B0503020204020204" pitchFamily="34" charset="-122"/>
              </a:rPr>
              <a:t>，</a:t>
            </a:r>
            <a:r>
              <a:rPr lang="zh-CN" altLang="en-US" sz="2000" dirty="0">
                <a:solidFill>
                  <a:srgbClr val="545454"/>
                </a:solidFill>
                <a:latin typeface="微软雅黑" panose="020B0503020204020204" pitchFamily="34" charset="-122"/>
                <a:ea typeface="微软雅黑" panose="020B0503020204020204" pitchFamily="34" charset="-122"/>
              </a:rPr>
              <a:t>已贴近教学实践需求；硬视觉媒体包括用来再现软视觉媒体的显示器、打印机、投影仪等设备。</a:t>
            </a:r>
          </a:p>
          <a:p>
            <a:pPr marL="285750" indent="-285750">
              <a:lnSpc>
                <a:spcPct val="130000"/>
              </a:lnSpc>
              <a:spcBef>
                <a:spcPts val="500"/>
              </a:spcBef>
              <a:buFont typeface="Wingdings" pitchFamily="2" charset="2"/>
              <a:buChar char="n"/>
            </a:pPr>
            <a:r>
              <a:rPr lang="zh-CN" altLang="en-US" sz="2000" dirty="0" smtClean="0">
                <a:solidFill>
                  <a:srgbClr val="545454"/>
                </a:solidFill>
                <a:latin typeface="微软雅黑" panose="020B0503020204020204" pitchFamily="34" charset="-122"/>
                <a:ea typeface="微软雅黑" panose="020B0503020204020204" pitchFamily="34" charset="-122"/>
              </a:rPr>
              <a:t>作用</a:t>
            </a:r>
            <a:r>
              <a:rPr lang="zh-CN" altLang="en-US" sz="2000" dirty="0">
                <a:solidFill>
                  <a:srgbClr val="545454"/>
                </a:solidFill>
                <a:latin typeface="微软雅黑" panose="020B0503020204020204" pitchFamily="34" charset="-122"/>
                <a:ea typeface="微软雅黑" panose="020B0503020204020204" pitchFamily="34" charset="-122"/>
              </a:rPr>
              <a:t>于听觉器官耳朵的</a:t>
            </a:r>
            <a:r>
              <a:rPr lang="zh-CN" altLang="en-US" sz="2000" b="1" dirty="0">
                <a:solidFill>
                  <a:srgbClr val="FF8500"/>
                </a:solidFill>
                <a:latin typeface="微软雅黑" panose="020B0503020204020204" pitchFamily="34" charset="-122"/>
                <a:ea typeface="微软雅黑" panose="020B0503020204020204" pitchFamily="34" charset="-122"/>
              </a:rPr>
              <a:t>听觉媒体</a:t>
            </a:r>
            <a:r>
              <a:rPr lang="zh-CN" altLang="en-US" sz="2000" dirty="0">
                <a:solidFill>
                  <a:srgbClr val="545454"/>
                </a:solidFill>
                <a:latin typeface="微软雅黑" panose="020B0503020204020204" pitchFamily="34" charset="-122"/>
                <a:ea typeface="微软雅黑" panose="020B0503020204020204" pitchFamily="34" charset="-122"/>
              </a:rPr>
              <a:t>。听觉媒体又可分为软听觉媒体和硬听觉媒体。软听觉媒体根据计算机处理特点又可树型结构方式迭代细分为波形音频、</a:t>
            </a:r>
            <a:r>
              <a:rPr lang="en-US" altLang="zh-CN" sz="2000" dirty="0">
                <a:solidFill>
                  <a:srgbClr val="545454"/>
                </a:solidFill>
                <a:latin typeface="微软雅黑" panose="020B0503020204020204" pitchFamily="34" charset="-122"/>
                <a:ea typeface="微软雅黑" panose="020B0503020204020204" pitchFamily="34" charset="-122"/>
              </a:rPr>
              <a:t>MIDI</a:t>
            </a:r>
            <a:r>
              <a:rPr lang="zh-CN" altLang="en-US" sz="2000" dirty="0">
                <a:solidFill>
                  <a:srgbClr val="545454"/>
                </a:solidFill>
                <a:latin typeface="微软雅黑" panose="020B0503020204020204" pitchFamily="34" charset="-122"/>
                <a:ea typeface="微软雅黑" panose="020B0503020204020204" pitchFamily="34" charset="-122"/>
              </a:rPr>
              <a:t>器乐，已贴近教学实践需求；硬听觉媒体包括用来再现软听觉媒体的声卡、音响等设备。</a:t>
            </a:r>
          </a:p>
          <a:p>
            <a:pPr marL="285750" indent="-285750">
              <a:lnSpc>
                <a:spcPct val="130000"/>
              </a:lnSpc>
              <a:spcBef>
                <a:spcPts val="500"/>
              </a:spcBef>
              <a:buFont typeface="Wingdings" pitchFamily="2" charset="2"/>
              <a:buChar char="n"/>
            </a:pPr>
            <a:r>
              <a:rPr lang="zh-CN" altLang="en-US" sz="2000" dirty="0" smtClean="0">
                <a:solidFill>
                  <a:srgbClr val="545454"/>
                </a:solidFill>
                <a:latin typeface="微软雅黑" panose="020B0503020204020204" pitchFamily="34" charset="-122"/>
                <a:ea typeface="微软雅黑" panose="020B0503020204020204" pitchFamily="34" charset="-122"/>
              </a:rPr>
              <a:t>作用</a:t>
            </a:r>
            <a:r>
              <a:rPr lang="zh-CN" altLang="en-US" sz="2000" dirty="0">
                <a:solidFill>
                  <a:srgbClr val="545454"/>
                </a:solidFill>
                <a:latin typeface="微软雅黑" panose="020B0503020204020204" pitchFamily="34" charset="-122"/>
                <a:ea typeface="微软雅黑" panose="020B0503020204020204" pitchFamily="34" charset="-122"/>
              </a:rPr>
              <a:t>于嗅觉器官鼻子的</a:t>
            </a:r>
            <a:r>
              <a:rPr lang="zh-CN" altLang="en-US" sz="2000" b="1" dirty="0">
                <a:solidFill>
                  <a:srgbClr val="FF8500"/>
                </a:solidFill>
                <a:latin typeface="微软雅黑" panose="020B0503020204020204" pitchFamily="34" charset="-122"/>
                <a:ea typeface="微软雅黑" panose="020B0503020204020204" pitchFamily="34" charset="-122"/>
              </a:rPr>
              <a:t>嗅觉媒体</a:t>
            </a:r>
            <a:r>
              <a:rPr lang="zh-CN" altLang="en-US" sz="2000" dirty="0">
                <a:solidFill>
                  <a:srgbClr val="545454"/>
                </a:solidFill>
                <a:latin typeface="微软雅黑" panose="020B0503020204020204" pitchFamily="34" charset="-122"/>
                <a:ea typeface="微软雅黑" panose="020B0503020204020204" pitchFamily="34" charset="-122"/>
              </a:rPr>
              <a:t>，即气味（嗅觉媒体在计算机领域尚未能广泛应用）。</a:t>
            </a:r>
          </a:p>
          <a:p>
            <a:pPr marL="285750" indent="-285750">
              <a:lnSpc>
                <a:spcPct val="130000"/>
              </a:lnSpc>
              <a:spcBef>
                <a:spcPts val="500"/>
              </a:spcBef>
              <a:buFont typeface="Wingdings" pitchFamily="2" charset="2"/>
              <a:buChar char="n"/>
            </a:pPr>
            <a:r>
              <a:rPr lang="zh-CN" altLang="en-US" sz="2000" dirty="0" smtClean="0">
                <a:solidFill>
                  <a:srgbClr val="545454"/>
                </a:solidFill>
                <a:latin typeface="微软雅黑" panose="020B0503020204020204" pitchFamily="34" charset="-122"/>
                <a:ea typeface="微软雅黑" panose="020B0503020204020204" pitchFamily="34" charset="-122"/>
              </a:rPr>
              <a:t>作用</a:t>
            </a:r>
            <a:r>
              <a:rPr lang="zh-CN" altLang="en-US" sz="2000" dirty="0">
                <a:solidFill>
                  <a:srgbClr val="545454"/>
                </a:solidFill>
                <a:latin typeface="微软雅黑" panose="020B0503020204020204" pitchFamily="34" charset="-122"/>
                <a:ea typeface="微软雅黑" panose="020B0503020204020204" pitchFamily="34" charset="-122"/>
              </a:rPr>
              <a:t>于触觉器官皮肤的</a:t>
            </a:r>
            <a:r>
              <a:rPr lang="zh-CN" altLang="en-US" sz="2000" b="1" dirty="0">
                <a:solidFill>
                  <a:srgbClr val="FF8500"/>
                </a:solidFill>
                <a:latin typeface="微软雅黑" panose="020B0503020204020204" pitchFamily="34" charset="-122"/>
                <a:ea typeface="微软雅黑" panose="020B0503020204020204" pitchFamily="34" charset="-122"/>
              </a:rPr>
              <a:t>触觉媒体</a:t>
            </a:r>
            <a:r>
              <a:rPr lang="zh-CN" altLang="en-US" sz="2000" dirty="0">
                <a:solidFill>
                  <a:srgbClr val="545454"/>
                </a:solidFill>
                <a:latin typeface="微软雅黑" panose="020B0503020204020204" pitchFamily="34" charset="-122"/>
                <a:ea typeface="微软雅黑" panose="020B0503020204020204" pitchFamily="34" charset="-122"/>
              </a:rPr>
              <a:t>，如温度等（触觉媒体在计算机领域尚未能广泛应用）。</a:t>
            </a:r>
          </a:p>
          <a:p>
            <a:pPr marL="285750" indent="-285750">
              <a:lnSpc>
                <a:spcPct val="130000"/>
              </a:lnSpc>
              <a:spcBef>
                <a:spcPts val="500"/>
              </a:spcBef>
              <a:buFont typeface="Wingdings" pitchFamily="2" charset="2"/>
              <a:buChar char="n"/>
            </a:pPr>
            <a:r>
              <a:rPr lang="zh-CN" altLang="en-US" sz="2000" dirty="0" smtClean="0">
                <a:solidFill>
                  <a:srgbClr val="545454"/>
                </a:solidFill>
                <a:latin typeface="微软雅黑" panose="020B0503020204020204" pitchFamily="34" charset="-122"/>
                <a:ea typeface="微软雅黑" panose="020B0503020204020204" pitchFamily="34" charset="-122"/>
              </a:rPr>
              <a:t>作用</a:t>
            </a:r>
            <a:r>
              <a:rPr lang="zh-CN" altLang="en-US" sz="2000" dirty="0">
                <a:solidFill>
                  <a:srgbClr val="545454"/>
                </a:solidFill>
                <a:latin typeface="微软雅黑" panose="020B0503020204020204" pitchFamily="34" charset="-122"/>
                <a:ea typeface="微软雅黑" panose="020B0503020204020204" pitchFamily="34" charset="-122"/>
              </a:rPr>
              <a:t>于味觉器官舌头的</a:t>
            </a:r>
            <a:r>
              <a:rPr lang="zh-CN" altLang="en-US" sz="2000" b="1" dirty="0">
                <a:solidFill>
                  <a:srgbClr val="FF8500"/>
                </a:solidFill>
                <a:latin typeface="微软雅黑" panose="020B0503020204020204" pitchFamily="34" charset="-122"/>
                <a:ea typeface="微软雅黑" panose="020B0503020204020204" pitchFamily="34" charset="-122"/>
              </a:rPr>
              <a:t>味觉媒体</a:t>
            </a:r>
            <a:r>
              <a:rPr lang="zh-CN" altLang="en-US" sz="2000" dirty="0">
                <a:solidFill>
                  <a:srgbClr val="545454"/>
                </a:solidFill>
                <a:latin typeface="微软雅黑" panose="020B0503020204020204" pitchFamily="34" charset="-122"/>
                <a:ea typeface="微软雅黑" panose="020B0503020204020204" pitchFamily="34" charset="-122"/>
              </a:rPr>
              <a:t>，即味道（味觉媒体在计算机领域尚未能广泛应用</a:t>
            </a:r>
            <a:r>
              <a:rPr lang="zh-CN" altLang="en-US" sz="2000" dirty="0" smtClean="0">
                <a:solidFill>
                  <a:srgbClr val="545454"/>
                </a:solidFill>
                <a:latin typeface="微软雅黑" panose="020B0503020204020204" pitchFamily="34" charset="-122"/>
                <a:ea typeface="微软雅黑" panose="020B0503020204020204" pitchFamily="34" charset="-122"/>
              </a:rPr>
              <a:t>）。</a:t>
            </a:r>
            <a:endParaRPr lang="zh-CN" altLang="en-US" dirty="0">
              <a:solidFill>
                <a:srgbClr val="545454"/>
              </a:solidFill>
              <a:latin typeface="微软雅黑" panose="020B0503020204020204" pitchFamily="34" charset="-122"/>
              <a:ea typeface="微软雅黑" panose="020B0503020204020204" pitchFamily="34" charset="-122"/>
            </a:endParaRPr>
          </a:p>
        </p:txBody>
      </p:sp>
      <p:sp>
        <p:nvSpPr>
          <p:cNvPr id="9" name="矩形 8"/>
          <p:cNvSpPr/>
          <p:nvPr/>
        </p:nvSpPr>
        <p:spPr>
          <a:xfrm>
            <a:off x="870270" y="544872"/>
            <a:ext cx="6215382" cy="869469"/>
          </a:xfrm>
          <a:prstGeom prst="rect">
            <a:avLst/>
          </a:prstGeom>
        </p:spPr>
        <p:txBody>
          <a:bodyPr wrap="square">
            <a:spAutoFit/>
          </a:bodyPr>
          <a:lstStyle/>
          <a:p>
            <a:r>
              <a:rPr lang="en-US" altLang="zh-CN" sz="2000" b="1" dirty="0">
                <a:solidFill>
                  <a:srgbClr val="FF8500"/>
                </a:solidFill>
                <a:latin typeface="微软雅黑" panose="020B0503020204020204" pitchFamily="34" charset="-122"/>
                <a:ea typeface="微软雅黑" panose="020B0503020204020204" pitchFamily="34" charset="-122"/>
              </a:rPr>
              <a:t>2.9 </a:t>
            </a:r>
            <a:r>
              <a:rPr lang="zh-CN" altLang="en-US" sz="2000" b="1" dirty="0" smtClean="0">
                <a:solidFill>
                  <a:srgbClr val="FF8500"/>
                </a:solidFill>
                <a:latin typeface="微软雅黑" panose="020B0503020204020204" pitchFamily="34" charset="-122"/>
                <a:ea typeface="微软雅黑" panose="020B0503020204020204" pitchFamily="34" charset="-122"/>
              </a:rPr>
              <a:t>教育</a:t>
            </a:r>
            <a:r>
              <a:rPr lang="en-US" altLang="zh-CN" sz="2000" b="1" dirty="0">
                <a:solidFill>
                  <a:srgbClr val="FF8500"/>
                </a:solidFill>
                <a:latin typeface="微软雅黑" panose="020B0503020204020204" pitchFamily="34" charset="-122"/>
                <a:ea typeface="微软雅黑" panose="020B0503020204020204" pitchFamily="34" charset="-122"/>
              </a:rPr>
              <a:t>MMI</a:t>
            </a:r>
            <a:r>
              <a:rPr lang="zh-CN" altLang="en-US" sz="2000" b="1" dirty="0">
                <a:solidFill>
                  <a:srgbClr val="FF8500"/>
                </a:solidFill>
                <a:latin typeface="微软雅黑" panose="020B0503020204020204" pitchFamily="34" charset="-122"/>
                <a:ea typeface="微软雅黑" panose="020B0503020204020204" pitchFamily="34" charset="-122"/>
              </a:rPr>
              <a:t>：“教育媒体</a:t>
            </a:r>
            <a:r>
              <a:rPr lang="en-US" altLang="zh-CN" sz="2000" b="1" dirty="0">
                <a:solidFill>
                  <a:srgbClr val="FF8500"/>
                </a:solidFill>
                <a:latin typeface="微软雅黑" panose="020B0503020204020204" pitchFamily="34" charset="-122"/>
                <a:ea typeface="微软雅黑" panose="020B0503020204020204" pitchFamily="34" charset="-122"/>
              </a:rPr>
              <a:t>M”</a:t>
            </a:r>
            <a:r>
              <a:rPr lang="zh-CN" altLang="en-US" sz="2000" b="1" dirty="0">
                <a:solidFill>
                  <a:srgbClr val="FF8500"/>
                </a:solidFill>
                <a:latin typeface="微软雅黑" panose="020B0503020204020204" pitchFamily="34" charset="-122"/>
                <a:ea typeface="微软雅黑" panose="020B0503020204020204" pitchFamily="34" charset="-122"/>
              </a:rPr>
              <a:t>要素；视媒</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听媒</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嗅媒</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触媒</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味媒</a:t>
            </a:r>
          </a:p>
          <a:p>
            <a:endParaRPr lang="en-US" altLang="zh-CN" sz="1050" b="1" dirty="0">
              <a:solidFill>
                <a:srgbClr val="FF8500"/>
              </a:solidFill>
              <a:latin typeface="汉仪旗黑-35S" panose="00020600040101010101" pitchFamily="18" charset="-122"/>
              <a:ea typeface="汉仪旗黑-35S" panose="00020600040101010101" pitchFamily="18" charset="-122"/>
            </a:endParaRPr>
          </a:p>
        </p:txBody>
      </p:sp>
      <p:sp>
        <p:nvSpPr>
          <p:cNvPr id="2" name="Rectangle 2"/>
          <p:cNvSpPr>
            <a:spLocks noChangeArrowheads="1"/>
          </p:cNvSpPr>
          <p:nvPr/>
        </p:nvSpPr>
        <p:spPr bwMode="auto">
          <a:xfrm>
            <a:off x="7344697" y="5899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1675387738"/>
              </p:ext>
            </p:extLst>
          </p:nvPr>
        </p:nvGraphicFramePr>
        <p:xfrm>
          <a:off x="7344697" y="286994"/>
          <a:ext cx="4365130" cy="1599968"/>
        </p:xfrm>
        <a:graphic>
          <a:graphicData uri="http://schemas.openxmlformats.org/presentationml/2006/ole">
            <mc:AlternateContent xmlns:mc="http://schemas.openxmlformats.org/markup-compatibility/2006">
              <mc:Choice xmlns:v="urn:schemas-microsoft-com:vml" Requires="v">
                <p:oleObj spid="_x0000_s20487" name="Picture" r:id="rId4" imgW="2392680" imgH="880872" progId="Word.Picture.8">
                  <p:embed/>
                </p:oleObj>
              </mc:Choice>
              <mc:Fallback>
                <p:oleObj name="Picture" r:id="rId4" imgW="2392680" imgH="880872"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4697" y="286994"/>
                        <a:ext cx="4365130" cy="1599968"/>
                      </a:xfrm>
                      <a:prstGeom prst="rect">
                        <a:avLst/>
                      </a:prstGeom>
                      <a:noFill/>
                    </p:spPr>
                  </p:pic>
                </p:oleObj>
              </mc:Fallback>
            </mc:AlternateContent>
          </a:graphicData>
        </a:graphic>
      </p:graphicFrame>
    </p:spTree>
    <p:extLst>
      <p:ext uri="{BB962C8B-B14F-4D97-AF65-F5344CB8AC3E}">
        <p14:creationId xmlns:p14="http://schemas.microsoft.com/office/powerpoint/2010/main" val="810813985"/>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70270" y="544872"/>
            <a:ext cx="3930330" cy="869469"/>
          </a:xfrm>
          <a:prstGeom prst="rect">
            <a:avLst/>
          </a:prstGeom>
        </p:spPr>
        <p:txBody>
          <a:bodyPr wrap="square">
            <a:spAutoFit/>
          </a:bodyPr>
          <a:lstStyle/>
          <a:p>
            <a:r>
              <a:rPr lang="en-US" altLang="zh-CN" sz="2000" b="1" dirty="0">
                <a:solidFill>
                  <a:srgbClr val="FF8500"/>
                </a:solidFill>
                <a:latin typeface="微软雅黑" panose="020B0503020204020204" pitchFamily="34" charset="-122"/>
                <a:ea typeface="微软雅黑" panose="020B0503020204020204" pitchFamily="34" charset="-122"/>
              </a:rPr>
              <a:t>2.10  </a:t>
            </a:r>
            <a:r>
              <a:rPr lang="zh-CN" altLang="en-US" sz="2000" b="1" dirty="0" smtClean="0">
                <a:solidFill>
                  <a:srgbClr val="FF8500"/>
                </a:solidFill>
                <a:latin typeface="微软雅黑" panose="020B0503020204020204" pitchFamily="34" charset="-122"/>
                <a:ea typeface="微软雅黑" panose="020B0503020204020204" pitchFamily="34" charset="-122"/>
              </a:rPr>
              <a:t>教育</a:t>
            </a:r>
            <a:r>
              <a:rPr lang="en-US" altLang="zh-CN" sz="2000" b="1" dirty="0">
                <a:solidFill>
                  <a:srgbClr val="FF8500"/>
                </a:solidFill>
                <a:latin typeface="微软雅黑" panose="020B0503020204020204" pitchFamily="34" charset="-122"/>
                <a:ea typeface="微软雅黑" panose="020B0503020204020204" pitchFamily="34" charset="-122"/>
              </a:rPr>
              <a:t>MMI</a:t>
            </a:r>
            <a:r>
              <a:rPr lang="zh-CN" altLang="en-US" sz="2000" b="1" dirty="0">
                <a:solidFill>
                  <a:srgbClr val="FF8500"/>
                </a:solidFill>
                <a:latin typeface="微软雅黑" panose="020B0503020204020204" pitchFamily="34" charset="-122"/>
                <a:ea typeface="微软雅黑" panose="020B0503020204020204" pitchFamily="34" charset="-122"/>
              </a:rPr>
              <a:t>：“教育互动</a:t>
            </a:r>
            <a:r>
              <a:rPr lang="en-US" altLang="zh-CN" sz="2000" b="1" dirty="0">
                <a:solidFill>
                  <a:srgbClr val="FF8500"/>
                </a:solidFill>
                <a:latin typeface="微软雅黑" panose="020B0503020204020204" pitchFamily="34" charset="-122"/>
                <a:ea typeface="微软雅黑" panose="020B0503020204020204" pitchFamily="34" charset="-122"/>
              </a:rPr>
              <a:t>I”</a:t>
            </a:r>
            <a:r>
              <a:rPr lang="zh-CN" altLang="en-US" sz="2000" b="1" dirty="0">
                <a:solidFill>
                  <a:srgbClr val="FF8500"/>
                </a:solidFill>
                <a:latin typeface="微软雅黑" panose="020B0503020204020204" pitchFamily="34" charset="-122"/>
                <a:ea typeface="微软雅黑" panose="020B0503020204020204" pitchFamily="34" charset="-122"/>
              </a:rPr>
              <a:t>要素；课堂互动、网络互动</a:t>
            </a:r>
          </a:p>
          <a:p>
            <a:endParaRPr lang="en-US" altLang="zh-CN" sz="1050" b="1" dirty="0">
              <a:solidFill>
                <a:srgbClr val="FF8500"/>
              </a:solidFill>
              <a:latin typeface="汉仪旗黑-35S" panose="00020600040101010101" pitchFamily="18" charset="-122"/>
              <a:ea typeface="汉仪旗黑-35S" panose="00020600040101010101" pitchFamily="18" charset="-122"/>
            </a:endParaRPr>
          </a:p>
        </p:txBody>
      </p:sp>
      <p:sp>
        <p:nvSpPr>
          <p:cNvPr id="2" name="Rectangle 2"/>
          <p:cNvSpPr>
            <a:spLocks noChangeArrowheads="1"/>
          </p:cNvSpPr>
          <p:nvPr/>
        </p:nvSpPr>
        <p:spPr bwMode="auto">
          <a:xfrm>
            <a:off x="1096488" y="1348225"/>
            <a:ext cx="173160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344327479"/>
              </p:ext>
            </p:extLst>
          </p:nvPr>
        </p:nvGraphicFramePr>
        <p:xfrm>
          <a:off x="1096488" y="1212759"/>
          <a:ext cx="9648158" cy="4815660"/>
        </p:xfrm>
        <a:graphic>
          <a:graphicData uri="http://schemas.openxmlformats.org/presentationml/2006/ole">
            <mc:AlternateContent xmlns:mc="http://schemas.openxmlformats.org/markup-compatibility/2006">
              <mc:Choice xmlns:v="urn:schemas-microsoft-com:vml" Requires="v">
                <p:oleObj spid="_x0000_s19470" name="Picture" r:id="rId4" imgW="7015472" imgH="3496325" progId="Word.Picture.8">
                  <p:embed/>
                </p:oleObj>
              </mc:Choice>
              <mc:Fallback>
                <p:oleObj name="Picture" r:id="rId4" imgW="7015472" imgH="3496325"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488" y="1212759"/>
                        <a:ext cx="9648158" cy="4815660"/>
                      </a:xfrm>
                      <a:prstGeom prst="rect">
                        <a:avLst/>
                      </a:prstGeom>
                      <a:noFill/>
                    </p:spPr>
                  </p:pic>
                </p:oleObj>
              </mc:Fallback>
            </mc:AlternateContent>
          </a:graphicData>
        </a:graphic>
      </p:graphicFrame>
    </p:spTree>
    <p:extLst>
      <p:ext uri="{BB962C8B-B14F-4D97-AF65-F5344CB8AC3E}">
        <p14:creationId xmlns:p14="http://schemas.microsoft.com/office/powerpoint/2010/main" val="2820453622"/>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54925" y="5244859"/>
            <a:ext cx="4537075" cy="646331"/>
          </a:xfrm>
          <a:prstGeom prst="rect">
            <a:avLst/>
          </a:prstGeom>
          <a:noFill/>
        </p:spPr>
        <p:txBody>
          <a:bodyPr>
            <a:spAutoFit/>
          </a:bodyPr>
          <a:lstStyle>
            <a:lvl1pPr>
              <a:defRPr>
                <a:solidFill>
                  <a:schemeClr val="tx1"/>
                </a:solidFill>
                <a:latin typeface="Arial" panose="020B0604020202020204" pitchFamily="34" charset="0"/>
                <a:ea typeface="Dotum" pitchFamily="34" charset="-127"/>
              </a:defRPr>
            </a:lvl1pPr>
            <a:lvl2pPr marL="742950" indent="-285750">
              <a:defRPr>
                <a:solidFill>
                  <a:schemeClr val="tx1"/>
                </a:solidFill>
                <a:latin typeface="Arial" panose="020B0604020202020204" pitchFamily="34" charset="0"/>
                <a:ea typeface="Dotum" pitchFamily="34" charset="-127"/>
              </a:defRPr>
            </a:lvl2pPr>
            <a:lvl3pPr marL="1143000" indent="-228600">
              <a:defRPr>
                <a:solidFill>
                  <a:schemeClr val="tx1"/>
                </a:solidFill>
                <a:latin typeface="Arial" panose="020B0604020202020204" pitchFamily="34" charset="0"/>
                <a:ea typeface="Dotum" pitchFamily="34" charset="-127"/>
              </a:defRPr>
            </a:lvl3pPr>
            <a:lvl4pPr marL="1600200" indent="-228600">
              <a:defRPr>
                <a:solidFill>
                  <a:schemeClr val="tx1"/>
                </a:solidFill>
                <a:latin typeface="Arial" panose="020B0604020202020204" pitchFamily="34" charset="0"/>
                <a:ea typeface="Dotum" pitchFamily="34" charset="-127"/>
              </a:defRPr>
            </a:lvl4pPr>
            <a:lvl5pPr marL="2057400" indent="-228600">
              <a:defRPr>
                <a:solidFill>
                  <a:schemeClr val="tx1"/>
                </a:solidFill>
                <a:latin typeface="Arial" panose="020B0604020202020204" pitchFamily="34" charset="0"/>
                <a:ea typeface="Dotu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Dotu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Dotu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Dotu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Dotum" pitchFamily="34" charset="-127"/>
              </a:defRPr>
            </a:lvl9pPr>
          </a:lstStyle>
          <a:p>
            <a:pPr eaLnBrk="1" hangingPunct="1"/>
            <a:r>
              <a:rPr lang="zh-CN" altLang="en-US" dirty="0" smtClean="0">
                <a:effectLst>
                  <a:outerShdw blurRad="38100" dist="38100" dir="2700000" algn="tl">
                    <a:srgbClr val="C0C0C0"/>
                  </a:outerShdw>
                </a:effectLst>
              </a:rPr>
              <a:t>敬请</a:t>
            </a:r>
            <a:r>
              <a:rPr lang="zh-CN" altLang="en-US" dirty="0">
                <a:effectLst>
                  <a:outerShdw blurRad="38100" dist="38100" dir="2700000" algn="tl">
                    <a:srgbClr val="C0C0C0"/>
                  </a:outerShdw>
                </a:effectLst>
              </a:rPr>
              <a:t>指导！</a:t>
            </a:r>
            <a:endParaRPr lang="en-US" altLang="zh-CN" dirty="0">
              <a:effectLst>
                <a:outerShdw blurRad="38100" dist="38100" dir="2700000" algn="tl">
                  <a:srgbClr val="C0C0C0"/>
                </a:outerShdw>
              </a:effectLst>
            </a:endParaRPr>
          </a:p>
          <a:p>
            <a:pPr eaLnBrk="1" hangingPunct="1"/>
            <a:r>
              <a:rPr lang="en-US" altLang="zh-CN" i="1" dirty="0">
                <a:effectLst>
                  <a:outerShdw blurRad="38100" dist="38100" dir="2700000" algn="tl">
                    <a:srgbClr val="C0C0C0"/>
                  </a:outerShdw>
                </a:effectLst>
              </a:rPr>
              <a:t>http://blog.sina.com.cn/jiaoyuxinxijishu</a:t>
            </a:r>
            <a:endParaRPr lang="zh-CN" altLang="en-US" dirty="0">
              <a:effectLst>
                <a:outerShdw blurRad="38100" dist="38100" dir="2700000" algn="tl">
                  <a:srgbClr val="C0C0C0"/>
                </a:outerShdw>
              </a:effectLst>
            </a:endParaRPr>
          </a:p>
        </p:txBody>
      </p:sp>
    </p:spTree>
    <p:extLst>
      <p:ext uri="{BB962C8B-B14F-4D97-AF65-F5344CB8AC3E}">
        <p14:creationId xmlns:p14="http://schemas.microsoft.com/office/powerpoint/2010/main" val="1898815504"/>
      </p:ext>
    </p:extLst>
  </p:cSld>
  <p:clrMapOvr>
    <a:masterClrMapping/>
  </p:clrMapOvr>
  <p:transition>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
            <a:extLst>
              <a:ext uri="{FF2B5EF4-FFF2-40B4-BE49-F238E27FC236}">
                <a16:creationId xmlns:a16="http://schemas.microsoft.com/office/drawing/2014/main" xmlns="" id="{A99EC87B-648B-478D-89BD-F67A0D36934A}"/>
              </a:ext>
            </a:extLst>
          </p:cNvPr>
          <p:cNvGrpSpPr>
            <a:grpSpLocks noChangeAspect="1"/>
          </p:cNvGrpSpPr>
          <p:nvPr/>
        </p:nvGrpSpPr>
        <p:grpSpPr bwMode="auto">
          <a:xfrm flipH="1">
            <a:off x="4931593" y="2514514"/>
            <a:ext cx="826363" cy="453191"/>
            <a:chOff x="3326" y="771"/>
            <a:chExt cx="2348" cy="954"/>
          </a:xfrm>
          <a:solidFill>
            <a:srgbClr val="004C9D"/>
          </a:solidFill>
        </p:grpSpPr>
        <p:sp>
          <p:nvSpPr>
            <p:cNvPr id="48" name="Freeform 5">
              <a:extLst>
                <a:ext uri="{FF2B5EF4-FFF2-40B4-BE49-F238E27FC236}">
                  <a16:creationId xmlns:a16="http://schemas.microsoft.com/office/drawing/2014/main" xmlns="" id="{6DC3A7C4-52D9-4F83-A8CF-E2CBCC265588}"/>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49" name="Freeform 6">
              <a:extLst>
                <a:ext uri="{FF2B5EF4-FFF2-40B4-BE49-F238E27FC236}">
                  <a16:creationId xmlns:a16="http://schemas.microsoft.com/office/drawing/2014/main" xmlns="" id="{4893364D-7B72-46E4-94A4-DC8866F47495}"/>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0" name="Freeform 7">
              <a:extLst>
                <a:ext uri="{FF2B5EF4-FFF2-40B4-BE49-F238E27FC236}">
                  <a16:creationId xmlns:a16="http://schemas.microsoft.com/office/drawing/2014/main" xmlns="" id="{36F286FA-1BAE-4B73-818B-513BD196AB4F}"/>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1" name="Freeform 8">
              <a:extLst>
                <a:ext uri="{FF2B5EF4-FFF2-40B4-BE49-F238E27FC236}">
                  <a16:creationId xmlns:a16="http://schemas.microsoft.com/office/drawing/2014/main" xmlns="" id="{EC975DDA-4044-4377-B796-EF77DBEFB17C}"/>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2" name="Freeform 9">
              <a:extLst>
                <a:ext uri="{FF2B5EF4-FFF2-40B4-BE49-F238E27FC236}">
                  <a16:creationId xmlns:a16="http://schemas.microsoft.com/office/drawing/2014/main" xmlns="" id="{FFE17B73-2644-43B5-9D11-763160CBCDC2}"/>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3" name="Freeform 10">
              <a:extLst>
                <a:ext uri="{FF2B5EF4-FFF2-40B4-BE49-F238E27FC236}">
                  <a16:creationId xmlns:a16="http://schemas.microsoft.com/office/drawing/2014/main" xmlns="" id="{8CC76187-4E30-4D30-8DA6-6427301AE7F6}"/>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4" name="Freeform 11">
              <a:extLst>
                <a:ext uri="{FF2B5EF4-FFF2-40B4-BE49-F238E27FC236}">
                  <a16:creationId xmlns:a16="http://schemas.microsoft.com/office/drawing/2014/main" xmlns="" id="{82981D45-4275-4438-817C-5A67D7798FAD}"/>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5" name="Freeform 12">
              <a:extLst>
                <a:ext uri="{FF2B5EF4-FFF2-40B4-BE49-F238E27FC236}">
                  <a16:creationId xmlns:a16="http://schemas.microsoft.com/office/drawing/2014/main" xmlns="" id="{B5A83C67-C99D-478B-9A3B-2F2F99ABE8BA}"/>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6" name="Freeform 13">
              <a:extLst>
                <a:ext uri="{FF2B5EF4-FFF2-40B4-BE49-F238E27FC236}">
                  <a16:creationId xmlns:a16="http://schemas.microsoft.com/office/drawing/2014/main" xmlns="" id="{DA4F604E-2D06-44CA-AACF-D37CCE0AF4E4}"/>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7" name="Freeform 14">
              <a:extLst>
                <a:ext uri="{FF2B5EF4-FFF2-40B4-BE49-F238E27FC236}">
                  <a16:creationId xmlns:a16="http://schemas.microsoft.com/office/drawing/2014/main" xmlns="" id="{5000F6F6-CB84-4EC5-B3C1-C9F6266FD543}"/>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8" name="Freeform 15">
              <a:extLst>
                <a:ext uri="{FF2B5EF4-FFF2-40B4-BE49-F238E27FC236}">
                  <a16:creationId xmlns:a16="http://schemas.microsoft.com/office/drawing/2014/main" xmlns="" id="{8FF87B3E-247C-4900-9132-F7F5C3BF7319}"/>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9" name="Freeform 16">
              <a:extLst>
                <a:ext uri="{FF2B5EF4-FFF2-40B4-BE49-F238E27FC236}">
                  <a16:creationId xmlns:a16="http://schemas.microsoft.com/office/drawing/2014/main" xmlns="" id="{80D5A1A1-CD1D-4F65-B050-ACE9E139DEBE}"/>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0" name="Freeform 17">
              <a:extLst>
                <a:ext uri="{FF2B5EF4-FFF2-40B4-BE49-F238E27FC236}">
                  <a16:creationId xmlns:a16="http://schemas.microsoft.com/office/drawing/2014/main" xmlns="" id="{575CB2F7-4FA1-42E8-B088-F2C0046699E3}"/>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1" name="Freeform 18">
              <a:extLst>
                <a:ext uri="{FF2B5EF4-FFF2-40B4-BE49-F238E27FC236}">
                  <a16:creationId xmlns:a16="http://schemas.microsoft.com/office/drawing/2014/main" xmlns="" id="{EE16B424-E75E-46DC-BBCE-40F77CFFE0F4}"/>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2" name="Freeform 19">
              <a:extLst>
                <a:ext uri="{FF2B5EF4-FFF2-40B4-BE49-F238E27FC236}">
                  <a16:creationId xmlns:a16="http://schemas.microsoft.com/office/drawing/2014/main" xmlns="" id="{95AE3F02-B37C-484B-85F2-09B14ABCF7EB}"/>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3" name="Freeform 20">
              <a:extLst>
                <a:ext uri="{FF2B5EF4-FFF2-40B4-BE49-F238E27FC236}">
                  <a16:creationId xmlns:a16="http://schemas.microsoft.com/office/drawing/2014/main" xmlns="" id="{212AC15B-37A8-411E-BC45-40B716C0BCE6}"/>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4" name="Freeform 21">
              <a:extLst>
                <a:ext uri="{FF2B5EF4-FFF2-40B4-BE49-F238E27FC236}">
                  <a16:creationId xmlns:a16="http://schemas.microsoft.com/office/drawing/2014/main" xmlns="" id="{5F5844CB-D713-4C7C-845D-89751C5E7B85}"/>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5" name="Freeform 22">
              <a:extLst>
                <a:ext uri="{FF2B5EF4-FFF2-40B4-BE49-F238E27FC236}">
                  <a16:creationId xmlns:a16="http://schemas.microsoft.com/office/drawing/2014/main" xmlns="" id="{77663B7E-4F3A-4F4B-8809-04CF97C410E7}"/>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6" name="Freeform 23">
              <a:extLst>
                <a:ext uri="{FF2B5EF4-FFF2-40B4-BE49-F238E27FC236}">
                  <a16:creationId xmlns:a16="http://schemas.microsoft.com/office/drawing/2014/main" xmlns="" id="{C6388665-D7A2-4FA1-B85E-4DF92E6E8FFA}"/>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7" name="Freeform 24">
              <a:extLst>
                <a:ext uri="{FF2B5EF4-FFF2-40B4-BE49-F238E27FC236}">
                  <a16:creationId xmlns:a16="http://schemas.microsoft.com/office/drawing/2014/main" xmlns="" id="{152C2402-955A-4C7E-AED6-18B004F9E00F}"/>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8" name="Freeform 25">
              <a:extLst>
                <a:ext uri="{FF2B5EF4-FFF2-40B4-BE49-F238E27FC236}">
                  <a16:creationId xmlns:a16="http://schemas.microsoft.com/office/drawing/2014/main" xmlns="" id="{24C0A374-26AD-4954-AB83-305AACEBC318}"/>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9" name="Freeform 26">
              <a:extLst>
                <a:ext uri="{FF2B5EF4-FFF2-40B4-BE49-F238E27FC236}">
                  <a16:creationId xmlns:a16="http://schemas.microsoft.com/office/drawing/2014/main" xmlns="" id="{B4E74122-E982-47D7-9BFD-128A8C01C1C4}"/>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0" name="Freeform 27">
              <a:extLst>
                <a:ext uri="{FF2B5EF4-FFF2-40B4-BE49-F238E27FC236}">
                  <a16:creationId xmlns:a16="http://schemas.microsoft.com/office/drawing/2014/main" xmlns="" id="{B1A156F9-51F3-4BAD-B501-7044AB50436C}"/>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1" name="Freeform 28">
              <a:extLst>
                <a:ext uri="{FF2B5EF4-FFF2-40B4-BE49-F238E27FC236}">
                  <a16:creationId xmlns:a16="http://schemas.microsoft.com/office/drawing/2014/main" xmlns="" id="{08245C96-42C0-44FE-8462-D78C51A893B2}"/>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2" name="Freeform 29">
              <a:extLst>
                <a:ext uri="{FF2B5EF4-FFF2-40B4-BE49-F238E27FC236}">
                  <a16:creationId xmlns:a16="http://schemas.microsoft.com/office/drawing/2014/main" xmlns="" id="{4F35E77D-48D5-4821-88F2-E5E6BCD82F34}"/>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3" name="Freeform 30">
              <a:extLst>
                <a:ext uri="{FF2B5EF4-FFF2-40B4-BE49-F238E27FC236}">
                  <a16:creationId xmlns:a16="http://schemas.microsoft.com/office/drawing/2014/main" xmlns="" id="{D606EA82-963B-4F3E-8D7A-56D9C09BC0A5}"/>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4" name="Freeform 31">
              <a:extLst>
                <a:ext uri="{FF2B5EF4-FFF2-40B4-BE49-F238E27FC236}">
                  <a16:creationId xmlns:a16="http://schemas.microsoft.com/office/drawing/2014/main" xmlns="" id="{C957895A-8C56-40F2-BCD9-E2BFC40B1DFB}"/>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5" name="Freeform 32">
              <a:extLst>
                <a:ext uri="{FF2B5EF4-FFF2-40B4-BE49-F238E27FC236}">
                  <a16:creationId xmlns:a16="http://schemas.microsoft.com/office/drawing/2014/main" xmlns="" id="{A786F247-5D0E-456C-A4DB-CD0223D35F4F}"/>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6" name="Freeform 33">
              <a:extLst>
                <a:ext uri="{FF2B5EF4-FFF2-40B4-BE49-F238E27FC236}">
                  <a16:creationId xmlns:a16="http://schemas.microsoft.com/office/drawing/2014/main" xmlns="" id="{3AC54AC4-0B7F-4813-852A-A0A92C58A9E4}"/>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7" name="Freeform 34">
              <a:extLst>
                <a:ext uri="{FF2B5EF4-FFF2-40B4-BE49-F238E27FC236}">
                  <a16:creationId xmlns:a16="http://schemas.microsoft.com/office/drawing/2014/main" xmlns="" id="{B1BFAC49-535D-42EB-8F0A-800083CD07A1}"/>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8" name="Freeform 35">
              <a:extLst>
                <a:ext uri="{FF2B5EF4-FFF2-40B4-BE49-F238E27FC236}">
                  <a16:creationId xmlns:a16="http://schemas.microsoft.com/office/drawing/2014/main" xmlns="" id="{07356BE2-AEBF-4D6F-9497-BCBE75217C59}"/>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9" name="Freeform 36">
              <a:extLst>
                <a:ext uri="{FF2B5EF4-FFF2-40B4-BE49-F238E27FC236}">
                  <a16:creationId xmlns:a16="http://schemas.microsoft.com/office/drawing/2014/main" xmlns="" id="{4ACF1743-91C9-4F6B-84F4-A607E122DBA5}"/>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0" name="Freeform 37">
              <a:extLst>
                <a:ext uri="{FF2B5EF4-FFF2-40B4-BE49-F238E27FC236}">
                  <a16:creationId xmlns:a16="http://schemas.microsoft.com/office/drawing/2014/main" xmlns="" id="{1AE6B1C7-E6BE-4132-8A1A-295FFC1F547D}"/>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1" name="Freeform 38">
              <a:extLst>
                <a:ext uri="{FF2B5EF4-FFF2-40B4-BE49-F238E27FC236}">
                  <a16:creationId xmlns:a16="http://schemas.microsoft.com/office/drawing/2014/main" xmlns="" id="{5DF4972A-A5BB-433B-8A56-E36D7F8A5053}"/>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2" name="Freeform 39">
              <a:extLst>
                <a:ext uri="{FF2B5EF4-FFF2-40B4-BE49-F238E27FC236}">
                  <a16:creationId xmlns:a16="http://schemas.microsoft.com/office/drawing/2014/main" xmlns="" id="{C01A1180-F6A9-4393-9F3B-BFC0BCF4FC07}"/>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3" name="Freeform 40">
              <a:extLst>
                <a:ext uri="{FF2B5EF4-FFF2-40B4-BE49-F238E27FC236}">
                  <a16:creationId xmlns:a16="http://schemas.microsoft.com/office/drawing/2014/main" xmlns="" id="{6369364E-5BB9-4B37-AD8B-55B61B7A3AE4}"/>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4" name="Freeform 41">
              <a:extLst>
                <a:ext uri="{FF2B5EF4-FFF2-40B4-BE49-F238E27FC236}">
                  <a16:creationId xmlns:a16="http://schemas.microsoft.com/office/drawing/2014/main" xmlns="" id="{C006B60A-1D0E-442D-97B6-5019338FDD17}"/>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5" name="Freeform 42">
              <a:extLst>
                <a:ext uri="{FF2B5EF4-FFF2-40B4-BE49-F238E27FC236}">
                  <a16:creationId xmlns:a16="http://schemas.microsoft.com/office/drawing/2014/main" xmlns="" id="{72082013-05D4-4CE0-AAF0-E5AB555D0C05}"/>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6" name="Freeform 43">
              <a:extLst>
                <a:ext uri="{FF2B5EF4-FFF2-40B4-BE49-F238E27FC236}">
                  <a16:creationId xmlns:a16="http://schemas.microsoft.com/office/drawing/2014/main" xmlns="" id="{FAD1595F-4CFB-4728-8180-F3FB73DC1FE9}"/>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7" name="Freeform 44">
              <a:extLst>
                <a:ext uri="{FF2B5EF4-FFF2-40B4-BE49-F238E27FC236}">
                  <a16:creationId xmlns:a16="http://schemas.microsoft.com/office/drawing/2014/main" xmlns="" id="{2FC6F5D9-F5C8-4E60-B290-541B001613D7}"/>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8" name="Freeform 45">
              <a:extLst>
                <a:ext uri="{FF2B5EF4-FFF2-40B4-BE49-F238E27FC236}">
                  <a16:creationId xmlns:a16="http://schemas.microsoft.com/office/drawing/2014/main" xmlns="" id="{2C856BAD-C49B-4A4A-95D2-405C94FF2704}"/>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89" name="文本框 88">
            <a:extLst>
              <a:ext uri="{FF2B5EF4-FFF2-40B4-BE49-F238E27FC236}">
                <a16:creationId xmlns:a16="http://schemas.microsoft.com/office/drawing/2014/main" xmlns="" id="{B1B50A1B-ABAC-48D9-8781-CF308775581D}"/>
              </a:ext>
            </a:extLst>
          </p:cNvPr>
          <p:cNvSpPr txBox="1"/>
          <p:nvPr/>
        </p:nvSpPr>
        <p:spPr>
          <a:xfrm>
            <a:off x="5171445" y="2558631"/>
            <a:ext cx="548679" cy="400110"/>
          </a:xfrm>
          <a:prstGeom prst="rect">
            <a:avLst/>
          </a:prstGeom>
          <a:noFill/>
          <a:ln>
            <a:solidFill>
              <a:srgbClr val="FF9300"/>
            </a:solidFill>
          </a:ln>
        </p:spPr>
        <p:txBody>
          <a:bodyPr wrap="square" rtlCol="0">
            <a:spAutoFit/>
          </a:bodyPr>
          <a:lstStyle/>
          <a:p>
            <a:pPr defTabSz="914377">
              <a:defRPr/>
            </a:pPr>
            <a:r>
              <a:rPr lang="en-US" altLang="zh-CN" sz="2000" dirty="0">
                <a:solidFill>
                  <a:srgbClr val="FF8500"/>
                </a:solidFill>
                <a:latin typeface="微软雅黑" panose="020B0503020204020204" pitchFamily="34" charset="-122"/>
                <a:ea typeface="微软雅黑" panose="020B0503020204020204" pitchFamily="34" charset="-122"/>
              </a:rPr>
              <a:t>01</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90" name="Group 4">
            <a:extLst>
              <a:ext uri="{FF2B5EF4-FFF2-40B4-BE49-F238E27FC236}">
                <a16:creationId xmlns:a16="http://schemas.microsoft.com/office/drawing/2014/main" xmlns="" id="{1A9C7124-6749-4072-9307-1E9036E1D19A}"/>
              </a:ext>
            </a:extLst>
          </p:cNvPr>
          <p:cNvGrpSpPr>
            <a:grpSpLocks noChangeAspect="1"/>
          </p:cNvGrpSpPr>
          <p:nvPr/>
        </p:nvGrpSpPr>
        <p:grpSpPr bwMode="auto">
          <a:xfrm flipH="1">
            <a:off x="4931593" y="3217461"/>
            <a:ext cx="826363" cy="453191"/>
            <a:chOff x="3326" y="771"/>
            <a:chExt cx="2348" cy="954"/>
          </a:xfrm>
          <a:solidFill>
            <a:srgbClr val="004C9D"/>
          </a:solidFill>
        </p:grpSpPr>
        <p:sp>
          <p:nvSpPr>
            <p:cNvPr id="91" name="Freeform 5">
              <a:extLst>
                <a:ext uri="{FF2B5EF4-FFF2-40B4-BE49-F238E27FC236}">
                  <a16:creationId xmlns:a16="http://schemas.microsoft.com/office/drawing/2014/main" xmlns="" id="{E7D34227-0732-4CB0-B881-34C0B1959507}"/>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2" name="Freeform 6">
              <a:extLst>
                <a:ext uri="{FF2B5EF4-FFF2-40B4-BE49-F238E27FC236}">
                  <a16:creationId xmlns:a16="http://schemas.microsoft.com/office/drawing/2014/main" xmlns="" id="{DF37D68E-B1E0-4E52-A447-3FBEB23CB050}"/>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3" name="Freeform 7">
              <a:extLst>
                <a:ext uri="{FF2B5EF4-FFF2-40B4-BE49-F238E27FC236}">
                  <a16:creationId xmlns:a16="http://schemas.microsoft.com/office/drawing/2014/main" xmlns="" id="{5400302F-77B3-4775-8318-B2FBA24A140C}"/>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4" name="Freeform 8">
              <a:extLst>
                <a:ext uri="{FF2B5EF4-FFF2-40B4-BE49-F238E27FC236}">
                  <a16:creationId xmlns:a16="http://schemas.microsoft.com/office/drawing/2014/main" xmlns="" id="{001703DB-C2A7-46C0-B778-D7CEFA5DDEAD}"/>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5" name="Freeform 9">
              <a:extLst>
                <a:ext uri="{FF2B5EF4-FFF2-40B4-BE49-F238E27FC236}">
                  <a16:creationId xmlns:a16="http://schemas.microsoft.com/office/drawing/2014/main" xmlns="" id="{3520B49E-D155-416B-8B1C-4B6084CAFFD3}"/>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6" name="Freeform 10">
              <a:extLst>
                <a:ext uri="{FF2B5EF4-FFF2-40B4-BE49-F238E27FC236}">
                  <a16:creationId xmlns:a16="http://schemas.microsoft.com/office/drawing/2014/main" xmlns="" id="{BF28B353-1BE3-4C24-9278-1D9A58A7C329}"/>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7" name="Freeform 11">
              <a:extLst>
                <a:ext uri="{FF2B5EF4-FFF2-40B4-BE49-F238E27FC236}">
                  <a16:creationId xmlns:a16="http://schemas.microsoft.com/office/drawing/2014/main" xmlns="" id="{AAFF8A96-D460-4D50-AE23-476C7F9144F4}"/>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8" name="Freeform 12">
              <a:extLst>
                <a:ext uri="{FF2B5EF4-FFF2-40B4-BE49-F238E27FC236}">
                  <a16:creationId xmlns:a16="http://schemas.microsoft.com/office/drawing/2014/main" xmlns="" id="{87C5A425-2B40-443A-9304-51BA8A39DB54}"/>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9" name="Freeform 13">
              <a:extLst>
                <a:ext uri="{FF2B5EF4-FFF2-40B4-BE49-F238E27FC236}">
                  <a16:creationId xmlns:a16="http://schemas.microsoft.com/office/drawing/2014/main" xmlns="" id="{B865089F-3572-47F0-A479-292BCE4FC34D}"/>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0" name="Freeform 14">
              <a:extLst>
                <a:ext uri="{FF2B5EF4-FFF2-40B4-BE49-F238E27FC236}">
                  <a16:creationId xmlns:a16="http://schemas.microsoft.com/office/drawing/2014/main" xmlns="" id="{BA2B150A-8C49-43B7-B894-B3F83CFA1DE4}"/>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1" name="Freeform 15">
              <a:extLst>
                <a:ext uri="{FF2B5EF4-FFF2-40B4-BE49-F238E27FC236}">
                  <a16:creationId xmlns:a16="http://schemas.microsoft.com/office/drawing/2014/main" xmlns="" id="{37CE5AEC-7919-435F-9D92-58A309F03484}"/>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2" name="Freeform 16">
              <a:extLst>
                <a:ext uri="{FF2B5EF4-FFF2-40B4-BE49-F238E27FC236}">
                  <a16:creationId xmlns:a16="http://schemas.microsoft.com/office/drawing/2014/main" xmlns="" id="{CA677CB8-6D09-40A6-AA9F-DA827ECAAE8A}"/>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3" name="Freeform 17">
              <a:extLst>
                <a:ext uri="{FF2B5EF4-FFF2-40B4-BE49-F238E27FC236}">
                  <a16:creationId xmlns:a16="http://schemas.microsoft.com/office/drawing/2014/main" xmlns="" id="{4B93FA7E-6964-4CE3-91D1-E0ECC47F11F2}"/>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4" name="Freeform 18">
              <a:extLst>
                <a:ext uri="{FF2B5EF4-FFF2-40B4-BE49-F238E27FC236}">
                  <a16:creationId xmlns:a16="http://schemas.microsoft.com/office/drawing/2014/main" xmlns="" id="{1E58E4B1-6789-44F4-BFD7-4D9A24C00ECE}"/>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5" name="Freeform 19">
              <a:extLst>
                <a:ext uri="{FF2B5EF4-FFF2-40B4-BE49-F238E27FC236}">
                  <a16:creationId xmlns:a16="http://schemas.microsoft.com/office/drawing/2014/main" xmlns="" id="{C7C65895-8CA2-456A-A0C8-C5911C4915E6}"/>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6" name="Freeform 20">
              <a:extLst>
                <a:ext uri="{FF2B5EF4-FFF2-40B4-BE49-F238E27FC236}">
                  <a16:creationId xmlns:a16="http://schemas.microsoft.com/office/drawing/2014/main" xmlns="" id="{98FF41A9-B1DD-413D-AA70-322CA4CEACA7}"/>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7" name="Freeform 21">
              <a:extLst>
                <a:ext uri="{FF2B5EF4-FFF2-40B4-BE49-F238E27FC236}">
                  <a16:creationId xmlns:a16="http://schemas.microsoft.com/office/drawing/2014/main" xmlns="" id="{6103CEAC-605C-4161-8724-2C4BFC775E9B}"/>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8" name="Freeform 22">
              <a:extLst>
                <a:ext uri="{FF2B5EF4-FFF2-40B4-BE49-F238E27FC236}">
                  <a16:creationId xmlns:a16="http://schemas.microsoft.com/office/drawing/2014/main" xmlns="" id="{0006898D-A2C6-4466-8D44-6909C54D23D9}"/>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9" name="Freeform 23">
              <a:extLst>
                <a:ext uri="{FF2B5EF4-FFF2-40B4-BE49-F238E27FC236}">
                  <a16:creationId xmlns:a16="http://schemas.microsoft.com/office/drawing/2014/main" xmlns="" id="{EEDA16AA-DE98-4E71-BA9E-DCF60599166C}"/>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0" name="Freeform 24">
              <a:extLst>
                <a:ext uri="{FF2B5EF4-FFF2-40B4-BE49-F238E27FC236}">
                  <a16:creationId xmlns:a16="http://schemas.microsoft.com/office/drawing/2014/main" xmlns="" id="{92BCE82E-5D40-42B2-BE1F-E45AE1DF68BD}"/>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1" name="Freeform 25">
              <a:extLst>
                <a:ext uri="{FF2B5EF4-FFF2-40B4-BE49-F238E27FC236}">
                  <a16:creationId xmlns:a16="http://schemas.microsoft.com/office/drawing/2014/main" xmlns="" id="{475E4499-6EA3-4918-A863-5EFD6E18B8C2}"/>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2" name="Freeform 26">
              <a:extLst>
                <a:ext uri="{FF2B5EF4-FFF2-40B4-BE49-F238E27FC236}">
                  <a16:creationId xmlns:a16="http://schemas.microsoft.com/office/drawing/2014/main" xmlns="" id="{C1A8E4F9-4A46-4708-B773-B36FCB5D44E7}"/>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3" name="Freeform 27">
              <a:extLst>
                <a:ext uri="{FF2B5EF4-FFF2-40B4-BE49-F238E27FC236}">
                  <a16:creationId xmlns:a16="http://schemas.microsoft.com/office/drawing/2014/main" xmlns="" id="{F644A401-305C-4C9C-8E16-1F3B964A5A44}"/>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4" name="Freeform 28">
              <a:extLst>
                <a:ext uri="{FF2B5EF4-FFF2-40B4-BE49-F238E27FC236}">
                  <a16:creationId xmlns:a16="http://schemas.microsoft.com/office/drawing/2014/main" xmlns="" id="{B881E0EE-1A18-460B-837A-DC55DD8CCE24}"/>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5" name="Freeform 29">
              <a:extLst>
                <a:ext uri="{FF2B5EF4-FFF2-40B4-BE49-F238E27FC236}">
                  <a16:creationId xmlns:a16="http://schemas.microsoft.com/office/drawing/2014/main" xmlns="" id="{131A043B-0179-4791-8DAE-D48E9FF0EEE2}"/>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6" name="Freeform 30">
              <a:extLst>
                <a:ext uri="{FF2B5EF4-FFF2-40B4-BE49-F238E27FC236}">
                  <a16:creationId xmlns:a16="http://schemas.microsoft.com/office/drawing/2014/main" xmlns="" id="{82CCDD3F-A8D4-401B-98D4-DD97BBCCE484}"/>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7" name="Freeform 31">
              <a:extLst>
                <a:ext uri="{FF2B5EF4-FFF2-40B4-BE49-F238E27FC236}">
                  <a16:creationId xmlns:a16="http://schemas.microsoft.com/office/drawing/2014/main" xmlns="" id="{5F8BA7B8-425E-4D5B-86D3-CCD201284B49}"/>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8" name="Freeform 32">
              <a:extLst>
                <a:ext uri="{FF2B5EF4-FFF2-40B4-BE49-F238E27FC236}">
                  <a16:creationId xmlns:a16="http://schemas.microsoft.com/office/drawing/2014/main" xmlns="" id="{38F947F1-44E2-4E63-88CB-2F32C7ECE9D1}"/>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9" name="Freeform 33">
              <a:extLst>
                <a:ext uri="{FF2B5EF4-FFF2-40B4-BE49-F238E27FC236}">
                  <a16:creationId xmlns:a16="http://schemas.microsoft.com/office/drawing/2014/main" xmlns="" id="{3646944A-3F79-4AC4-8212-2152E201C3AA}"/>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0" name="Freeform 34">
              <a:extLst>
                <a:ext uri="{FF2B5EF4-FFF2-40B4-BE49-F238E27FC236}">
                  <a16:creationId xmlns:a16="http://schemas.microsoft.com/office/drawing/2014/main" xmlns="" id="{B5D62380-3BDD-4E1C-BB83-F79C82A95D92}"/>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1" name="Freeform 35">
              <a:extLst>
                <a:ext uri="{FF2B5EF4-FFF2-40B4-BE49-F238E27FC236}">
                  <a16:creationId xmlns:a16="http://schemas.microsoft.com/office/drawing/2014/main" xmlns="" id="{65CCB828-74EF-4A2C-A261-9F059E3E981D}"/>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2" name="Freeform 36">
              <a:extLst>
                <a:ext uri="{FF2B5EF4-FFF2-40B4-BE49-F238E27FC236}">
                  <a16:creationId xmlns:a16="http://schemas.microsoft.com/office/drawing/2014/main" xmlns="" id="{FE176554-EE67-42C1-897B-16E5A1E18440}"/>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3" name="Freeform 37">
              <a:extLst>
                <a:ext uri="{FF2B5EF4-FFF2-40B4-BE49-F238E27FC236}">
                  <a16:creationId xmlns:a16="http://schemas.microsoft.com/office/drawing/2014/main" xmlns="" id="{AF11692B-E1E3-4326-8E02-82B8F50F81C3}"/>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4" name="Freeform 38">
              <a:extLst>
                <a:ext uri="{FF2B5EF4-FFF2-40B4-BE49-F238E27FC236}">
                  <a16:creationId xmlns:a16="http://schemas.microsoft.com/office/drawing/2014/main" xmlns="" id="{4CC6F5F5-D5A3-4B9D-9274-884ED88A80BA}"/>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5" name="Freeform 39">
              <a:extLst>
                <a:ext uri="{FF2B5EF4-FFF2-40B4-BE49-F238E27FC236}">
                  <a16:creationId xmlns:a16="http://schemas.microsoft.com/office/drawing/2014/main" xmlns="" id="{D04CC2D0-0186-4013-BC38-E04A7FCFED06}"/>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6" name="Freeform 40">
              <a:extLst>
                <a:ext uri="{FF2B5EF4-FFF2-40B4-BE49-F238E27FC236}">
                  <a16:creationId xmlns:a16="http://schemas.microsoft.com/office/drawing/2014/main" xmlns="" id="{EAE7FAEA-D438-4CE2-8990-491A6A0875A2}"/>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7" name="Freeform 41">
              <a:extLst>
                <a:ext uri="{FF2B5EF4-FFF2-40B4-BE49-F238E27FC236}">
                  <a16:creationId xmlns:a16="http://schemas.microsoft.com/office/drawing/2014/main" xmlns="" id="{BD6CBF84-B6BC-4A2C-9D06-024FA70B6339}"/>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8" name="Freeform 42">
              <a:extLst>
                <a:ext uri="{FF2B5EF4-FFF2-40B4-BE49-F238E27FC236}">
                  <a16:creationId xmlns:a16="http://schemas.microsoft.com/office/drawing/2014/main" xmlns="" id="{CB5856A0-8BA9-4E27-8FBC-31057D7B5A37}"/>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9" name="Freeform 43">
              <a:extLst>
                <a:ext uri="{FF2B5EF4-FFF2-40B4-BE49-F238E27FC236}">
                  <a16:creationId xmlns:a16="http://schemas.microsoft.com/office/drawing/2014/main" xmlns="" id="{06A75297-4CD8-4793-9E5D-6E432B97E9C6}"/>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0" name="Freeform 44">
              <a:extLst>
                <a:ext uri="{FF2B5EF4-FFF2-40B4-BE49-F238E27FC236}">
                  <a16:creationId xmlns:a16="http://schemas.microsoft.com/office/drawing/2014/main" xmlns="" id="{F145F0BD-27CD-44C6-9554-7254246DE6C9}"/>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1" name="Freeform 45">
              <a:extLst>
                <a:ext uri="{FF2B5EF4-FFF2-40B4-BE49-F238E27FC236}">
                  <a16:creationId xmlns:a16="http://schemas.microsoft.com/office/drawing/2014/main" xmlns="" id="{39589917-2263-4997-B3F8-D2B38B3F5306}"/>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132" name="文本框 131">
            <a:extLst>
              <a:ext uri="{FF2B5EF4-FFF2-40B4-BE49-F238E27FC236}">
                <a16:creationId xmlns:a16="http://schemas.microsoft.com/office/drawing/2014/main" xmlns="" id="{49839018-A15E-4CB5-91D5-041D47ED383F}"/>
              </a:ext>
            </a:extLst>
          </p:cNvPr>
          <p:cNvSpPr txBox="1"/>
          <p:nvPr/>
        </p:nvSpPr>
        <p:spPr>
          <a:xfrm>
            <a:off x="5171445" y="3261155"/>
            <a:ext cx="548679" cy="400110"/>
          </a:xfrm>
          <a:prstGeom prst="rect">
            <a:avLst/>
          </a:prstGeom>
          <a:noFill/>
          <a:ln>
            <a:solidFill>
              <a:srgbClr val="FF9300"/>
            </a:solidFill>
          </a:ln>
        </p:spPr>
        <p:txBody>
          <a:bodyPr wrap="square" rtlCol="0">
            <a:spAutoFit/>
          </a:bodyPr>
          <a:lstStyle/>
          <a:p>
            <a:pPr defTabSz="914377">
              <a:defRPr/>
            </a:pPr>
            <a:r>
              <a:rPr lang="en-US" altLang="zh-CN" sz="2000" dirty="0">
                <a:solidFill>
                  <a:srgbClr val="FF8500"/>
                </a:solidFill>
                <a:latin typeface="微软雅黑" panose="020B0503020204020204" pitchFamily="34" charset="-122"/>
                <a:ea typeface="微软雅黑" panose="020B0503020204020204" pitchFamily="34" charset="-122"/>
              </a:rPr>
              <a:t>02</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133" name="Group 4">
            <a:extLst>
              <a:ext uri="{FF2B5EF4-FFF2-40B4-BE49-F238E27FC236}">
                <a16:creationId xmlns:a16="http://schemas.microsoft.com/office/drawing/2014/main" xmlns="" id="{B0CF97CF-2B68-4030-8095-2E4741C7DFAD}"/>
              </a:ext>
            </a:extLst>
          </p:cNvPr>
          <p:cNvGrpSpPr>
            <a:grpSpLocks noChangeAspect="1"/>
          </p:cNvGrpSpPr>
          <p:nvPr/>
        </p:nvGrpSpPr>
        <p:grpSpPr bwMode="auto">
          <a:xfrm flipH="1">
            <a:off x="4931593" y="4084531"/>
            <a:ext cx="826363" cy="453191"/>
            <a:chOff x="3326" y="771"/>
            <a:chExt cx="2348" cy="954"/>
          </a:xfrm>
          <a:solidFill>
            <a:srgbClr val="004C9D"/>
          </a:solidFill>
        </p:grpSpPr>
        <p:sp>
          <p:nvSpPr>
            <p:cNvPr id="134" name="Freeform 5">
              <a:extLst>
                <a:ext uri="{FF2B5EF4-FFF2-40B4-BE49-F238E27FC236}">
                  <a16:creationId xmlns:a16="http://schemas.microsoft.com/office/drawing/2014/main" xmlns="" id="{56A96BBF-FDD9-4628-956D-AA92AAC64C7D}"/>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5" name="Freeform 6">
              <a:extLst>
                <a:ext uri="{FF2B5EF4-FFF2-40B4-BE49-F238E27FC236}">
                  <a16:creationId xmlns:a16="http://schemas.microsoft.com/office/drawing/2014/main" xmlns="" id="{05D2B8C3-D093-450B-865D-F9ECD620823F}"/>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6" name="Freeform 7">
              <a:extLst>
                <a:ext uri="{FF2B5EF4-FFF2-40B4-BE49-F238E27FC236}">
                  <a16:creationId xmlns:a16="http://schemas.microsoft.com/office/drawing/2014/main" xmlns="" id="{1AC37925-5894-45DB-A81F-A55E402F379C}"/>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7" name="Freeform 8">
              <a:extLst>
                <a:ext uri="{FF2B5EF4-FFF2-40B4-BE49-F238E27FC236}">
                  <a16:creationId xmlns:a16="http://schemas.microsoft.com/office/drawing/2014/main" xmlns="" id="{8A5C9F0F-7138-40DA-89EE-7176FDF42DF2}"/>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8" name="Freeform 9">
              <a:extLst>
                <a:ext uri="{FF2B5EF4-FFF2-40B4-BE49-F238E27FC236}">
                  <a16:creationId xmlns:a16="http://schemas.microsoft.com/office/drawing/2014/main" xmlns="" id="{C38765A0-2F71-4762-BD75-049530C817CE}"/>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9" name="Freeform 10">
              <a:extLst>
                <a:ext uri="{FF2B5EF4-FFF2-40B4-BE49-F238E27FC236}">
                  <a16:creationId xmlns:a16="http://schemas.microsoft.com/office/drawing/2014/main" xmlns="" id="{5B00E563-A023-43C4-B079-AB7DD79A4580}"/>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0" name="Freeform 11">
              <a:extLst>
                <a:ext uri="{FF2B5EF4-FFF2-40B4-BE49-F238E27FC236}">
                  <a16:creationId xmlns:a16="http://schemas.microsoft.com/office/drawing/2014/main" xmlns="" id="{32A8E84E-4F7E-45F0-AD97-F2D6B54D6C4F}"/>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1" name="Freeform 12">
              <a:extLst>
                <a:ext uri="{FF2B5EF4-FFF2-40B4-BE49-F238E27FC236}">
                  <a16:creationId xmlns:a16="http://schemas.microsoft.com/office/drawing/2014/main" xmlns="" id="{EB097058-2947-4F28-A317-40BD1DFB24DC}"/>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2" name="Freeform 13">
              <a:extLst>
                <a:ext uri="{FF2B5EF4-FFF2-40B4-BE49-F238E27FC236}">
                  <a16:creationId xmlns:a16="http://schemas.microsoft.com/office/drawing/2014/main" xmlns="" id="{0E161902-EAA4-40F5-88A1-A4F48E0348C3}"/>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3" name="Freeform 14">
              <a:extLst>
                <a:ext uri="{FF2B5EF4-FFF2-40B4-BE49-F238E27FC236}">
                  <a16:creationId xmlns:a16="http://schemas.microsoft.com/office/drawing/2014/main" xmlns="" id="{9EB3F1EA-A82E-442B-8B0D-7C67F930979C}"/>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4" name="Freeform 15">
              <a:extLst>
                <a:ext uri="{FF2B5EF4-FFF2-40B4-BE49-F238E27FC236}">
                  <a16:creationId xmlns:a16="http://schemas.microsoft.com/office/drawing/2014/main" xmlns="" id="{610B9809-951E-4563-BF81-D035B6317730}"/>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5" name="Freeform 16">
              <a:extLst>
                <a:ext uri="{FF2B5EF4-FFF2-40B4-BE49-F238E27FC236}">
                  <a16:creationId xmlns:a16="http://schemas.microsoft.com/office/drawing/2014/main" xmlns="" id="{91190303-4BCB-43CC-BE8D-9203F88599AC}"/>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6" name="Freeform 17">
              <a:extLst>
                <a:ext uri="{FF2B5EF4-FFF2-40B4-BE49-F238E27FC236}">
                  <a16:creationId xmlns:a16="http://schemas.microsoft.com/office/drawing/2014/main" xmlns="" id="{56C7EB8D-7A9B-4885-BB09-40ACE5311FD4}"/>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7" name="Freeform 18">
              <a:extLst>
                <a:ext uri="{FF2B5EF4-FFF2-40B4-BE49-F238E27FC236}">
                  <a16:creationId xmlns:a16="http://schemas.microsoft.com/office/drawing/2014/main" xmlns="" id="{76F3962B-528D-436B-A753-E7D832A0553A}"/>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8" name="Freeform 19">
              <a:extLst>
                <a:ext uri="{FF2B5EF4-FFF2-40B4-BE49-F238E27FC236}">
                  <a16:creationId xmlns:a16="http://schemas.microsoft.com/office/drawing/2014/main" xmlns="" id="{8D1DF632-38B6-474C-868B-94B19417EB7E}"/>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9" name="Freeform 20">
              <a:extLst>
                <a:ext uri="{FF2B5EF4-FFF2-40B4-BE49-F238E27FC236}">
                  <a16:creationId xmlns:a16="http://schemas.microsoft.com/office/drawing/2014/main" xmlns="" id="{D2D70660-86D0-4826-8A68-5B07F42C2CE3}"/>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0" name="Freeform 21">
              <a:extLst>
                <a:ext uri="{FF2B5EF4-FFF2-40B4-BE49-F238E27FC236}">
                  <a16:creationId xmlns:a16="http://schemas.microsoft.com/office/drawing/2014/main" xmlns="" id="{5CB1F7B1-217F-470C-B472-4A045513223C}"/>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1" name="Freeform 22">
              <a:extLst>
                <a:ext uri="{FF2B5EF4-FFF2-40B4-BE49-F238E27FC236}">
                  <a16:creationId xmlns:a16="http://schemas.microsoft.com/office/drawing/2014/main" xmlns="" id="{212E457D-7A3B-4137-BDB7-487968B04D75}"/>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2" name="Freeform 23">
              <a:extLst>
                <a:ext uri="{FF2B5EF4-FFF2-40B4-BE49-F238E27FC236}">
                  <a16:creationId xmlns:a16="http://schemas.microsoft.com/office/drawing/2014/main" xmlns="" id="{8B0536DC-4858-4432-9FF4-4864616FC9E0}"/>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3" name="Freeform 24">
              <a:extLst>
                <a:ext uri="{FF2B5EF4-FFF2-40B4-BE49-F238E27FC236}">
                  <a16:creationId xmlns:a16="http://schemas.microsoft.com/office/drawing/2014/main" xmlns="" id="{39FA070B-C6CC-4037-8750-11CDD963EBF2}"/>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4" name="Freeform 25">
              <a:extLst>
                <a:ext uri="{FF2B5EF4-FFF2-40B4-BE49-F238E27FC236}">
                  <a16:creationId xmlns:a16="http://schemas.microsoft.com/office/drawing/2014/main" xmlns="" id="{CD7DCFD5-27DC-44DC-8B34-4599779CFF7A}"/>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5" name="Freeform 26">
              <a:extLst>
                <a:ext uri="{FF2B5EF4-FFF2-40B4-BE49-F238E27FC236}">
                  <a16:creationId xmlns:a16="http://schemas.microsoft.com/office/drawing/2014/main" xmlns="" id="{75F2BF9C-4866-4E17-B794-7422CDAAEEBF}"/>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6" name="Freeform 27">
              <a:extLst>
                <a:ext uri="{FF2B5EF4-FFF2-40B4-BE49-F238E27FC236}">
                  <a16:creationId xmlns:a16="http://schemas.microsoft.com/office/drawing/2014/main" xmlns="" id="{5B077386-5C74-49B2-B2F0-ECA125BAC766}"/>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7" name="Freeform 28">
              <a:extLst>
                <a:ext uri="{FF2B5EF4-FFF2-40B4-BE49-F238E27FC236}">
                  <a16:creationId xmlns:a16="http://schemas.microsoft.com/office/drawing/2014/main" xmlns="" id="{DA3ED2D8-FCD0-49C7-AC31-F1DD6E72F5A4}"/>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8" name="Freeform 29">
              <a:extLst>
                <a:ext uri="{FF2B5EF4-FFF2-40B4-BE49-F238E27FC236}">
                  <a16:creationId xmlns:a16="http://schemas.microsoft.com/office/drawing/2014/main" xmlns="" id="{81C54AEA-69D1-41E2-8264-2D977EA687DE}"/>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9" name="Freeform 30">
              <a:extLst>
                <a:ext uri="{FF2B5EF4-FFF2-40B4-BE49-F238E27FC236}">
                  <a16:creationId xmlns:a16="http://schemas.microsoft.com/office/drawing/2014/main" xmlns="" id="{909B72B6-000B-45BB-B1BF-9A6163046EE1}"/>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0" name="Freeform 31">
              <a:extLst>
                <a:ext uri="{FF2B5EF4-FFF2-40B4-BE49-F238E27FC236}">
                  <a16:creationId xmlns:a16="http://schemas.microsoft.com/office/drawing/2014/main" xmlns="" id="{2772924E-4585-4742-9350-0A6EF967B022}"/>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1" name="Freeform 32">
              <a:extLst>
                <a:ext uri="{FF2B5EF4-FFF2-40B4-BE49-F238E27FC236}">
                  <a16:creationId xmlns:a16="http://schemas.microsoft.com/office/drawing/2014/main" xmlns="" id="{BBA67F65-96BC-49E6-9168-EFB6E3BBD5F4}"/>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2" name="Freeform 33">
              <a:extLst>
                <a:ext uri="{FF2B5EF4-FFF2-40B4-BE49-F238E27FC236}">
                  <a16:creationId xmlns:a16="http://schemas.microsoft.com/office/drawing/2014/main" xmlns="" id="{84BD3C45-BA69-4341-BA01-DB4EC0885ACA}"/>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3" name="Freeform 34">
              <a:extLst>
                <a:ext uri="{FF2B5EF4-FFF2-40B4-BE49-F238E27FC236}">
                  <a16:creationId xmlns:a16="http://schemas.microsoft.com/office/drawing/2014/main" xmlns="" id="{2A6167D9-C9C7-43FD-B8BD-48CD60A94494}"/>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4" name="Freeform 35">
              <a:extLst>
                <a:ext uri="{FF2B5EF4-FFF2-40B4-BE49-F238E27FC236}">
                  <a16:creationId xmlns:a16="http://schemas.microsoft.com/office/drawing/2014/main" xmlns="" id="{8A33AB01-04D6-4E07-8023-52F7683411CA}"/>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5" name="Freeform 36">
              <a:extLst>
                <a:ext uri="{FF2B5EF4-FFF2-40B4-BE49-F238E27FC236}">
                  <a16:creationId xmlns:a16="http://schemas.microsoft.com/office/drawing/2014/main" xmlns="" id="{A283B9DC-9124-455A-95D9-1948C3F16840}"/>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6" name="Freeform 37">
              <a:extLst>
                <a:ext uri="{FF2B5EF4-FFF2-40B4-BE49-F238E27FC236}">
                  <a16:creationId xmlns:a16="http://schemas.microsoft.com/office/drawing/2014/main" xmlns="" id="{DC2E0CEE-2E77-4CE0-9D51-3D66D4E4B67C}"/>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7" name="Freeform 38">
              <a:extLst>
                <a:ext uri="{FF2B5EF4-FFF2-40B4-BE49-F238E27FC236}">
                  <a16:creationId xmlns:a16="http://schemas.microsoft.com/office/drawing/2014/main" xmlns="" id="{53550B15-3B90-42BE-BE61-FAD5E69E2874}"/>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8" name="Freeform 39">
              <a:extLst>
                <a:ext uri="{FF2B5EF4-FFF2-40B4-BE49-F238E27FC236}">
                  <a16:creationId xmlns:a16="http://schemas.microsoft.com/office/drawing/2014/main" xmlns="" id="{CD725388-C8FB-419F-B7F6-0868EA76DC9F}"/>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9" name="Freeform 40">
              <a:extLst>
                <a:ext uri="{FF2B5EF4-FFF2-40B4-BE49-F238E27FC236}">
                  <a16:creationId xmlns:a16="http://schemas.microsoft.com/office/drawing/2014/main" xmlns="" id="{1B0A87B2-FD9A-47AC-B3C8-4F9E84210794}"/>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0" name="Freeform 41">
              <a:extLst>
                <a:ext uri="{FF2B5EF4-FFF2-40B4-BE49-F238E27FC236}">
                  <a16:creationId xmlns:a16="http://schemas.microsoft.com/office/drawing/2014/main" xmlns="" id="{58015533-9C7F-461F-A07E-67046FFCD960}"/>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1" name="Freeform 42">
              <a:extLst>
                <a:ext uri="{FF2B5EF4-FFF2-40B4-BE49-F238E27FC236}">
                  <a16:creationId xmlns:a16="http://schemas.microsoft.com/office/drawing/2014/main" xmlns="" id="{5D950C63-3F1A-41F4-B52C-D6799AB7A26B}"/>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2" name="Freeform 43">
              <a:extLst>
                <a:ext uri="{FF2B5EF4-FFF2-40B4-BE49-F238E27FC236}">
                  <a16:creationId xmlns:a16="http://schemas.microsoft.com/office/drawing/2014/main" xmlns="" id="{EEEE8D2E-2498-40B5-B11E-8F0EEBF19BDD}"/>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3" name="Freeform 44">
              <a:extLst>
                <a:ext uri="{FF2B5EF4-FFF2-40B4-BE49-F238E27FC236}">
                  <a16:creationId xmlns:a16="http://schemas.microsoft.com/office/drawing/2014/main" xmlns="" id="{685B4185-B2B0-4E26-8C72-76AB16262342}"/>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4" name="Freeform 45">
              <a:extLst>
                <a:ext uri="{FF2B5EF4-FFF2-40B4-BE49-F238E27FC236}">
                  <a16:creationId xmlns:a16="http://schemas.microsoft.com/office/drawing/2014/main" xmlns="" id="{72D21F4D-FC0D-4981-85C5-128A494906BE}"/>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175" name="文本框 174">
            <a:extLst>
              <a:ext uri="{FF2B5EF4-FFF2-40B4-BE49-F238E27FC236}">
                <a16:creationId xmlns:a16="http://schemas.microsoft.com/office/drawing/2014/main" xmlns="" id="{E9C070DD-2C76-48B2-9A2E-EBCCC1D9B6E5}"/>
              </a:ext>
            </a:extLst>
          </p:cNvPr>
          <p:cNvSpPr txBox="1"/>
          <p:nvPr/>
        </p:nvSpPr>
        <p:spPr>
          <a:xfrm>
            <a:off x="5171445" y="4127802"/>
            <a:ext cx="548679" cy="400110"/>
          </a:xfrm>
          <a:prstGeom prst="rect">
            <a:avLst/>
          </a:prstGeom>
          <a:noFill/>
          <a:ln>
            <a:solidFill>
              <a:srgbClr val="FF9300"/>
            </a:solidFill>
          </a:ln>
        </p:spPr>
        <p:txBody>
          <a:bodyPr wrap="square" rtlCol="0">
            <a:spAutoFit/>
          </a:bodyPr>
          <a:lstStyle/>
          <a:p>
            <a:pPr defTabSz="914377">
              <a:defRPr/>
            </a:pPr>
            <a:r>
              <a:rPr lang="en-US" altLang="zh-CN" sz="2000" dirty="0">
                <a:solidFill>
                  <a:srgbClr val="FF8500"/>
                </a:solidFill>
                <a:latin typeface="微软雅黑" panose="020B0503020204020204" pitchFamily="34" charset="-122"/>
                <a:ea typeface="微软雅黑" panose="020B0503020204020204" pitchFamily="34" charset="-122"/>
              </a:rPr>
              <a:t>03</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176" name="Group 4">
            <a:extLst>
              <a:ext uri="{FF2B5EF4-FFF2-40B4-BE49-F238E27FC236}">
                <a16:creationId xmlns:a16="http://schemas.microsoft.com/office/drawing/2014/main" xmlns="" id="{2EA3E89F-0B16-4EAB-ABAB-4A4A3CC76336}"/>
              </a:ext>
            </a:extLst>
          </p:cNvPr>
          <p:cNvGrpSpPr>
            <a:grpSpLocks noChangeAspect="1"/>
          </p:cNvGrpSpPr>
          <p:nvPr/>
        </p:nvGrpSpPr>
        <p:grpSpPr bwMode="auto">
          <a:xfrm flipH="1">
            <a:off x="4931593" y="4787478"/>
            <a:ext cx="826363" cy="453191"/>
            <a:chOff x="3326" y="771"/>
            <a:chExt cx="2348" cy="954"/>
          </a:xfrm>
          <a:solidFill>
            <a:srgbClr val="004C9D"/>
          </a:solidFill>
        </p:grpSpPr>
        <p:sp>
          <p:nvSpPr>
            <p:cNvPr id="177" name="Freeform 5">
              <a:extLst>
                <a:ext uri="{FF2B5EF4-FFF2-40B4-BE49-F238E27FC236}">
                  <a16:creationId xmlns:a16="http://schemas.microsoft.com/office/drawing/2014/main" xmlns="" id="{09ACE231-B787-4A5D-B055-892F052818F6}"/>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8" name="Freeform 6">
              <a:extLst>
                <a:ext uri="{FF2B5EF4-FFF2-40B4-BE49-F238E27FC236}">
                  <a16:creationId xmlns:a16="http://schemas.microsoft.com/office/drawing/2014/main" xmlns="" id="{6124C84C-3A43-43CA-9A6A-24F9A0BFF09E}"/>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9" name="Freeform 7">
              <a:extLst>
                <a:ext uri="{FF2B5EF4-FFF2-40B4-BE49-F238E27FC236}">
                  <a16:creationId xmlns:a16="http://schemas.microsoft.com/office/drawing/2014/main" xmlns="" id="{24607594-9B82-4A3B-9A99-837679CDCCFF}"/>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0" name="Freeform 8">
              <a:extLst>
                <a:ext uri="{FF2B5EF4-FFF2-40B4-BE49-F238E27FC236}">
                  <a16:creationId xmlns:a16="http://schemas.microsoft.com/office/drawing/2014/main" xmlns="" id="{F54ECE36-8F71-4D55-9D28-DA4D74026A63}"/>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1" name="Freeform 9">
              <a:extLst>
                <a:ext uri="{FF2B5EF4-FFF2-40B4-BE49-F238E27FC236}">
                  <a16:creationId xmlns:a16="http://schemas.microsoft.com/office/drawing/2014/main" xmlns="" id="{C264AE9A-C174-4721-9F2A-E6B5AA27290B}"/>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2" name="Freeform 10">
              <a:extLst>
                <a:ext uri="{FF2B5EF4-FFF2-40B4-BE49-F238E27FC236}">
                  <a16:creationId xmlns:a16="http://schemas.microsoft.com/office/drawing/2014/main" xmlns="" id="{CF880897-1119-47EE-8539-D9E40363DE61}"/>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3" name="Freeform 11">
              <a:extLst>
                <a:ext uri="{FF2B5EF4-FFF2-40B4-BE49-F238E27FC236}">
                  <a16:creationId xmlns:a16="http://schemas.microsoft.com/office/drawing/2014/main" xmlns="" id="{1F21D898-9DBA-496D-A15D-171746F57751}"/>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4" name="Freeform 12">
              <a:extLst>
                <a:ext uri="{FF2B5EF4-FFF2-40B4-BE49-F238E27FC236}">
                  <a16:creationId xmlns:a16="http://schemas.microsoft.com/office/drawing/2014/main" xmlns="" id="{07513602-DE76-4B54-94E0-FB86726BF240}"/>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5" name="Freeform 13">
              <a:extLst>
                <a:ext uri="{FF2B5EF4-FFF2-40B4-BE49-F238E27FC236}">
                  <a16:creationId xmlns:a16="http://schemas.microsoft.com/office/drawing/2014/main" xmlns="" id="{5C096B1E-E726-4760-A8FA-DF7E80D43813}"/>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6" name="Freeform 14">
              <a:extLst>
                <a:ext uri="{FF2B5EF4-FFF2-40B4-BE49-F238E27FC236}">
                  <a16:creationId xmlns:a16="http://schemas.microsoft.com/office/drawing/2014/main" xmlns="" id="{C4114DB3-1021-46A0-A833-6D09235FB1C2}"/>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7" name="Freeform 15">
              <a:extLst>
                <a:ext uri="{FF2B5EF4-FFF2-40B4-BE49-F238E27FC236}">
                  <a16:creationId xmlns:a16="http://schemas.microsoft.com/office/drawing/2014/main" xmlns="" id="{3265ECAF-B210-4400-8349-8D9A6AF2D7AF}"/>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8" name="Freeform 16">
              <a:extLst>
                <a:ext uri="{FF2B5EF4-FFF2-40B4-BE49-F238E27FC236}">
                  <a16:creationId xmlns:a16="http://schemas.microsoft.com/office/drawing/2014/main" xmlns="" id="{9B0F41B4-820B-4B76-B55D-A2454C8AB229}"/>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9" name="Freeform 17">
              <a:extLst>
                <a:ext uri="{FF2B5EF4-FFF2-40B4-BE49-F238E27FC236}">
                  <a16:creationId xmlns:a16="http://schemas.microsoft.com/office/drawing/2014/main" xmlns="" id="{2456AB66-070C-4FF1-B6E3-A73F9435FD92}"/>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0" name="Freeform 18">
              <a:extLst>
                <a:ext uri="{FF2B5EF4-FFF2-40B4-BE49-F238E27FC236}">
                  <a16:creationId xmlns:a16="http://schemas.microsoft.com/office/drawing/2014/main" xmlns="" id="{A7E50A1E-388F-4B7B-AA6C-26F74D83243F}"/>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1" name="Freeform 19">
              <a:extLst>
                <a:ext uri="{FF2B5EF4-FFF2-40B4-BE49-F238E27FC236}">
                  <a16:creationId xmlns:a16="http://schemas.microsoft.com/office/drawing/2014/main" xmlns="" id="{D937BC43-0E1A-4D7B-B18C-220A7F9775BE}"/>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2" name="Freeform 20">
              <a:extLst>
                <a:ext uri="{FF2B5EF4-FFF2-40B4-BE49-F238E27FC236}">
                  <a16:creationId xmlns:a16="http://schemas.microsoft.com/office/drawing/2014/main" xmlns="" id="{1E124FB4-C11D-4177-A076-CD28A7727575}"/>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3" name="Freeform 21">
              <a:extLst>
                <a:ext uri="{FF2B5EF4-FFF2-40B4-BE49-F238E27FC236}">
                  <a16:creationId xmlns:a16="http://schemas.microsoft.com/office/drawing/2014/main" xmlns="" id="{77BE4586-F14F-4F04-9E97-5DA52B281482}"/>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4" name="Freeform 22">
              <a:extLst>
                <a:ext uri="{FF2B5EF4-FFF2-40B4-BE49-F238E27FC236}">
                  <a16:creationId xmlns:a16="http://schemas.microsoft.com/office/drawing/2014/main" xmlns="" id="{50EFEE29-272B-431C-8314-54F2FFEBF2FB}"/>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5" name="Freeform 23">
              <a:extLst>
                <a:ext uri="{FF2B5EF4-FFF2-40B4-BE49-F238E27FC236}">
                  <a16:creationId xmlns:a16="http://schemas.microsoft.com/office/drawing/2014/main" xmlns="" id="{18BCE8B1-4C0C-4D15-B80D-3E6AF1CA31A0}"/>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6" name="Freeform 24">
              <a:extLst>
                <a:ext uri="{FF2B5EF4-FFF2-40B4-BE49-F238E27FC236}">
                  <a16:creationId xmlns:a16="http://schemas.microsoft.com/office/drawing/2014/main" xmlns="" id="{7A8AD4BD-AE12-426F-A28F-FAA70754E302}"/>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7" name="Freeform 25">
              <a:extLst>
                <a:ext uri="{FF2B5EF4-FFF2-40B4-BE49-F238E27FC236}">
                  <a16:creationId xmlns:a16="http://schemas.microsoft.com/office/drawing/2014/main" xmlns="" id="{9FF70F1C-1007-41AE-965C-3ED8727D85F2}"/>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8" name="Freeform 26">
              <a:extLst>
                <a:ext uri="{FF2B5EF4-FFF2-40B4-BE49-F238E27FC236}">
                  <a16:creationId xmlns:a16="http://schemas.microsoft.com/office/drawing/2014/main" xmlns="" id="{22CF0BAF-2B19-400D-A402-EF6A44455A12}"/>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9" name="Freeform 27">
              <a:extLst>
                <a:ext uri="{FF2B5EF4-FFF2-40B4-BE49-F238E27FC236}">
                  <a16:creationId xmlns:a16="http://schemas.microsoft.com/office/drawing/2014/main" xmlns="" id="{23629155-2B1E-4FE3-8D1A-1D9ADA816A9A}"/>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0" name="Freeform 28">
              <a:extLst>
                <a:ext uri="{FF2B5EF4-FFF2-40B4-BE49-F238E27FC236}">
                  <a16:creationId xmlns:a16="http://schemas.microsoft.com/office/drawing/2014/main" xmlns="" id="{3885A471-5F93-4CA0-A940-595B812E97A5}"/>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1" name="Freeform 29">
              <a:extLst>
                <a:ext uri="{FF2B5EF4-FFF2-40B4-BE49-F238E27FC236}">
                  <a16:creationId xmlns:a16="http://schemas.microsoft.com/office/drawing/2014/main" xmlns="" id="{3BF862A7-131E-41CD-9B90-8C63E0BDF05E}"/>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2" name="Freeform 30">
              <a:extLst>
                <a:ext uri="{FF2B5EF4-FFF2-40B4-BE49-F238E27FC236}">
                  <a16:creationId xmlns:a16="http://schemas.microsoft.com/office/drawing/2014/main" xmlns="" id="{48F673A9-E20E-43CB-90CE-77BF9064B667}"/>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3" name="Freeform 31">
              <a:extLst>
                <a:ext uri="{FF2B5EF4-FFF2-40B4-BE49-F238E27FC236}">
                  <a16:creationId xmlns:a16="http://schemas.microsoft.com/office/drawing/2014/main" xmlns="" id="{C3A8986D-F773-4EEB-B905-4BFFD3300059}"/>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4" name="Freeform 32">
              <a:extLst>
                <a:ext uri="{FF2B5EF4-FFF2-40B4-BE49-F238E27FC236}">
                  <a16:creationId xmlns:a16="http://schemas.microsoft.com/office/drawing/2014/main" xmlns="" id="{ACFFF4B2-D046-464C-B984-1CCA45C3522F}"/>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5" name="Freeform 33">
              <a:extLst>
                <a:ext uri="{FF2B5EF4-FFF2-40B4-BE49-F238E27FC236}">
                  <a16:creationId xmlns:a16="http://schemas.microsoft.com/office/drawing/2014/main" xmlns="" id="{A11E295C-5BD4-4805-8C07-1DD89708DE1D}"/>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6" name="Freeform 34">
              <a:extLst>
                <a:ext uri="{FF2B5EF4-FFF2-40B4-BE49-F238E27FC236}">
                  <a16:creationId xmlns:a16="http://schemas.microsoft.com/office/drawing/2014/main" xmlns="" id="{389EF5EE-7797-4B31-86D2-4477B8F07D39}"/>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7" name="Freeform 35">
              <a:extLst>
                <a:ext uri="{FF2B5EF4-FFF2-40B4-BE49-F238E27FC236}">
                  <a16:creationId xmlns:a16="http://schemas.microsoft.com/office/drawing/2014/main" xmlns="" id="{10DD112A-B697-4670-B68A-978D598378AA}"/>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8" name="Freeform 36">
              <a:extLst>
                <a:ext uri="{FF2B5EF4-FFF2-40B4-BE49-F238E27FC236}">
                  <a16:creationId xmlns:a16="http://schemas.microsoft.com/office/drawing/2014/main" xmlns="" id="{26FB315D-84AA-43E3-8E11-2FCBA08E0DB4}"/>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9" name="Freeform 37">
              <a:extLst>
                <a:ext uri="{FF2B5EF4-FFF2-40B4-BE49-F238E27FC236}">
                  <a16:creationId xmlns:a16="http://schemas.microsoft.com/office/drawing/2014/main" xmlns="" id="{E01CCE13-C0CC-4985-876C-9463A662B633}"/>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0" name="Freeform 38">
              <a:extLst>
                <a:ext uri="{FF2B5EF4-FFF2-40B4-BE49-F238E27FC236}">
                  <a16:creationId xmlns:a16="http://schemas.microsoft.com/office/drawing/2014/main" xmlns="" id="{849669D8-04DE-4F27-9381-ACD9ACC1FDCA}"/>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1" name="Freeform 39">
              <a:extLst>
                <a:ext uri="{FF2B5EF4-FFF2-40B4-BE49-F238E27FC236}">
                  <a16:creationId xmlns:a16="http://schemas.microsoft.com/office/drawing/2014/main" xmlns="" id="{888464D9-CB52-48FA-997B-C803ACBDB0C7}"/>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2" name="Freeform 40">
              <a:extLst>
                <a:ext uri="{FF2B5EF4-FFF2-40B4-BE49-F238E27FC236}">
                  <a16:creationId xmlns:a16="http://schemas.microsoft.com/office/drawing/2014/main" xmlns="" id="{9DAC5CE3-7B2B-4810-851E-058806F6DD6C}"/>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3" name="Freeform 41">
              <a:extLst>
                <a:ext uri="{FF2B5EF4-FFF2-40B4-BE49-F238E27FC236}">
                  <a16:creationId xmlns:a16="http://schemas.microsoft.com/office/drawing/2014/main" xmlns="" id="{79549ED3-38B1-4F01-8B1B-CB997FB46B60}"/>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4" name="Freeform 42">
              <a:extLst>
                <a:ext uri="{FF2B5EF4-FFF2-40B4-BE49-F238E27FC236}">
                  <a16:creationId xmlns:a16="http://schemas.microsoft.com/office/drawing/2014/main" xmlns="" id="{1B4946EA-998D-4346-A24B-5401B0BE5302}"/>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5" name="Freeform 43">
              <a:extLst>
                <a:ext uri="{FF2B5EF4-FFF2-40B4-BE49-F238E27FC236}">
                  <a16:creationId xmlns:a16="http://schemas.microsoft.com/office/drawing/2014/main" xmlns="" id="{F7A23C6A-60C3-4948-8A5C-B09B4D588693}"/>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6" name="Freeform 44">
              <a:extLst>
                <a:ext uri="{FF2B5EF4-FFF2-40B4-BE49-F238E27FC236}">
                  <a16:creationId xmlns:a16="http://schemas.microsoft.com/office/drawing/2014/main" xmlns="" id="{60163131-D5E4-4D9F-AD01-E2BACAE8C435}"/>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7" name="Freeform 45">
              <a:extLst>
                <a:ext uri="{FF2B5EF4-FFF2-40B4-BE49-F238E27FC236}">
                  <a16:creationId xmlns:a16="http://schemas.microsoft.com/office/drawing/2014/main" xmlns="" id="{6CC9726E-CA16-4E7F-8AE9-7683EA936FC6}"/>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218" name="文本框 217">
            <a:extLst>
              <a:ext uri="{FF2B5EF4-FFF2-40B4-BE49-F238E27FC236}">
                <a16:creationId xmlns:a16="http://schemas.microsoft.com/office/drawing/2014/main" xmlns="" id="{FAAD92A4-2460-48FE-BBEB-424FC38E0D1B}"/>
              </a:ext>
            </a:extLst>
          </p:cNvPr>
          <p:cNvSpPr txBox="1"/>
          <p:nvPr/>
        </p:nvSpPr>
        <p:spPr>
          <a:xfrm>
            <a:off x="5171445" y="4830328"/>
            <a:ext cx="548679" cy="400110"/>
          </a:xfrm>
          <a:prstGeom prst="rect">
            <a:avLst/>
          </a:prstGeom>
          <a:noFill/>
          <a:ln>
            <a:solidFill>
              <a:srgbClr val="FF9300"/>
            </a:solidFill>
          </a:ln>
        </p:spPr>
        <p:txBody>
          <a:bodyPr wrap="square" rtlCol="0">
            <a:spAutoFit/>
          </a:bodyPr>
          <a:lstStyle/>
          <a:p>
            <a:pPr defTabSz="914377">
              <a:defRPr/>
            </a:pPr>
            <a:r>
              <a:rPr lang="en-US" altLang="zh-CN" sz="2000" dirty="0">
                <a:solidFill>
                  <a:srgbClr val="FF8500"/>
                </a:solidFill>
                <a:latin typeface="微软雅黑" panose="020B0503020204020204" pitchFamily="34" charset="-122"/>
                <a:ea typeface="微软雅黑" panose="020B0503020204020204" pitchFamily="34" charset="-122"/>
              </a:rPr>
              <a:t>04</a:t>
            </a:r>
            <a:endParaRPr lang="zh-CN" altLang="en-US" sz="2000" dirty="0">
              <a:solidFill>
                <a:srgbClr val="FF8500"/>
              </a:solidFill>
              <a:latin typeface="微软雅黑" panose="020B0503020204020204" pitchFamily="34" charset="-122"/>
              <a:ea typeface="微软雅黑" panose="020B0503020204020204" pitchFamily="34" charset="-122"/>
            </a:endParaRPr>
          </a:p>
        </p:txBody>
      </p:sp>
      <p:sp>
        <p:nvSpPr>
          <p:cNvPr id="219" name="矩形 218"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647FA4F7-4724-44FC-8D8E-AB49354F1B2A}"/>
              </a:ext>
            </a:extLst>
          </p:cNvPr>
          <p:cNvSpPr/>
          <p:nvPr/>
        </p:nvSpPr>
        <p:spPr>
          <a:xfrm>
            <a:off x="5937299" y="2417943"/>
            <a:ext cx="4408383" cy="646331"/>
          </a:xfrm>
          <a:prstGeom prst="rect">
            <a:avLst/>
          </a:prstGeom>
          <a:ln>
            <a:noFill/>
          </a:ln>
        </p:spPr>
        <p:txBody>
          <a:bodyPr wrap="square">
            <a:spAutoFit/>
          </a:bodyPr>
          <a:lstStyle/>
          <a:p>
            <a:r>
              <a:rPr lang="zh-CN" altLang="en-US" b="1" dirty="0">
                <a:solidFill>
                  <a:srgbClr val="FF8500"/>
                </a:solidFill>
                <a:latin typeface="微软雅黑" panose="020B0503020204020204" pitchFamily="34" charset="-122"/>
                <a:ea typeface="微软雅黑" panose="020B0503020204020204" pitchFamily="34" charset="-122"/>
              </a:rPr>
              <a:t>绝对迭代起点：教育主角之间的教育计算互动系统</a:t>
            </a:r>
            <a:r>
              <a:rPr lang="en-US" altLang="zh-CN" b="1" dirty="0">
                <a:solidFill>
                  <a:srgbClr val="FF8500"/>
                </a:solidFill>
                <a:latin typeface="微软雅黑" panose="020B0503020204020204" pitchFamily="34" charset="-122"/>
                <a:ea typeface="微软雅黑" panose="020B0503020204020204" pitchFamily="34" charset="-122"/>
              </a:rPr>
              <a:t>ECIS	</a:t>
            </a:r>
          </a:p>
        </p:txBody>
      </p:sp>
      <p:sp>
        <p:nvSpPr>
          <p:cNvPr id="220" name="矩形 219"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EAB1EBC4-69BE-4D50-8DFC-65A8E04FD0A3}"/>
              </a:ext>
            </a:extLst>
          </p:cNvPr>
          <p:cNvSpPr/>
          <p:nvPr/>
        </p:nvSpPr>
        <p:spPr>
          <a:xfrm>
            <a:off x="5937299" y="3226644"/>
            <a:ext cx="4408383" cy="646331"/>
          </a:xfrm>
          <a:prstGeom prst="rect">
            <a:avLst/>
          </a:prstGeom>
          <a:ln>
            <a:noFill/>
          </a:ln>
        </p:spPr>
        <p:txBody>
          <a:bodyPr wrap="square">
            <a:spAutoFit/>
          </a:bodyPr>
          <a:lstStyle/>
          <a:p>
            <a:r>
              <a:rPr lang="zh-CN" altLang="en-US" b="1" dirty="0">
                <a:solidFill>
                  <a:srgbClr val="FF8500"/>
                </a:solidFill>
                <a:latin typeface="汉仪旗黑-35S" panose="00020600040101010101" pitchFamily="18" charset="-122"/>
                <a:ea typeface="汉仪旗黑-35S" panose="00020600040101010101" pitchFamily="18" charset="-122"/>
              </a:rPr>
              <a:t>理想迭代起点：教育</a:t>
            </a:r>
            <a:r>
              <a:rPr lang="en-US" altLang="zh-CN" b="1" dirty="0">
                <a:solidFill>
                  <a:srgbClr val="FF8500"/>
                </a:solidFill>
                <a:latin typeface="汉仪旗黑-35S" panose="00020600040101010101" pitchFamily="18" charset="-122"/>
                <a:ea typeface="汉仪旗黑-35S" panose="00020600040101010101" pitchFamily="18" charset="-122"/>
              </a:rPr>
              <a:t>MVC/</a:t>
            </a:r>
            <a:r>
              <a:rPr lang="zh-CN" altLang="en-US" b="1" dirty="0">
                <a:solidFill>
                  <a:srgbClr val="FF8500"/>
                </a:solidFill>
                <a:latin typeface="汉仪旗黑-35S" panose="00020600040101010101" pitchFamily="18" charset="-122"/>
                <a:ea typeface="汉仪旗黑-35S" panose="00020600040101010101" pitchFamily="18" charset="-122"/>
              </a:rPr>
              <a:t>教育</a:t>
            </a:r>
            <a:r>
              <a:rPr lang="en-US" altLang="zh-CN" b="1" dirty="0" smtClean="0">
                <a:solidFill>
                  <a:srgbClr val="FF8500"/>
                </a:solidFill>
                <a:latin typeface="汉仪旗黑-35S" panose="00020600040101010101" pitchFamily="18" charset="-122"/>
                <a:ea typeface="汉仪旗黑-35S" panose="00020600040101010101" pitchFamily="18" charset="-122"/>
              </a:rPr>
              <a:t>MMI/</a:t>
            </a:r>
            <a:r>
              <a:rPr lang="zh-CN" altLang="en-US" b="1" dirty="0" smtClean="0">
                <a:solidFill>
                  <a:srgbClr val="FF8500"/>
                </a:solidFill>
                <a:latin typeface="汉仪旗黑-35S" panose="00020600040101010101" pitchFamily="18" charset="-122"/>
                <a:ea typeface="汉仪旗黑-35S" panose="00020600040101010101" pitchFamily="18" charset="-122"/>
              </a:rPr>
              <a:t>教育课程教材</a:t>
            </a:r>
            <a:endParaRPr lang="en-US" altLang="zh-CN" sz="1000" b="1" dirty="0">
              <a:solidFill>
                <a:srgbClr val="FF8500"/>
              </a:solidFill>
              <a:latin typeface="汉仪旗黑-35S" panose="00020600040101010101" pitchFamily="18" charset="-122"/>
              <a:ea typeface="汉仪旗黑-35S" panose="00020600040101010101" pitchFamily="18" charset="-122"/>
            </a:endParaRPr>
          </a:p>
        </p:txBody>
      </p:sp>
      <p:sp>
        <p:nvSpPr>
          <p:cNvPr id="221" name="矩形 220"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F16C9C8C-AD1A-4149-AFC7-E362455C46F4}"/>
              </a:ext>
            </a:extLst>
          </p:cNvPr>
          <p:cNvSpPr/>
          <p:nvPr/>
        </p:nvSpPr>
        <p:spPr>
          <a:xfrm>
            <a:off x="5937299" y="3922468"/>
            <a:ext cx="4408383" cy="646331"/>
          </a:xfrm>
          <a:prstGeom prst="rect">
            <a:avLst/>
          </a:prstGeom>
          <a:ln>
            <a:noFill/>
          </a:ln>
        </p:spPr>
        <p:txBody>
          <a:bodyPr wrap="square">
            <a:spAutoFit/>
          </a:bodyPr>
          <a:lstStyle/>
          <a:p>
            <a:r>
              <a:rPr lang="zh-CN" altLang="en-US" b="1" dirty="0">
                <a:solidFill>
                  <a:srgbClr val="FF8500"/>
                </a:solidFill>
                <a:latin typeface="汉仪旗黑-35S" panose="00020600040101010101" pitchFamily="18" charset="-122"/>
                <a:ea typeface="汉仪旗黑-35S" panose="00020600040101010101" pitchFamily="18" charset="-122"/>
              </a:rPr>
              <a:t>教育</a:t>
            </a:r>
            <a:r>
              <a:rPr lang="en-US" altLang="zh-CN" b="1" dirty="0">
                <a:solidFill>
                  <a:srgbClr val="FF8500"/>
                </a:solidFill>
                <a:latin typeface="汉仪旗黑-35S" panose="00020600040101010101" pitchFamily="18" charset="-122"/>
                <a:ea typeface="汉仪旗黑-35S" panose="00020600040101010101" pitchFamily="18" charset="-122"/>
              </a:rPr>
              <a:t>MMI</a:t>
            </a:r>
            <a:r>
              <a:rPr lang="zh-CN" altLang="en-US" b="1" dirty="0">
                <a:solidFill>
                  <a:srgbClr val="FF8500"/>
                </a:solidFill>
                <a:latin typeface="汉仪旗黑-35S" panose="00020600040101010101" pitchFamily="18" charset="-122"/>
                <a:ea typeface="汉仪旗黑-35S" panose="00020600040101010101" pitchFamily="18" charset="-122"/>
              </a:rPr>
              <a:t>的变换：教育平台；本地</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网络</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互联网</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物联网</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云计算教育	</a:t>
            </a:r>
          </a:p>
        </p:txBody>
      </p:sp>
      <p:sp>
        <p:nvSpPr>
          <p:cNvPr id="222" name="矩形 221"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BD12B081-C2C6-4E58-AD9F-D36857C74D25}"/>
              </a:ext>
            </a:extLst>
          </p:cNvPr>
          <p:cNvSpPr/>
          <p:nvPr/>
        </p:nvSpPr>
        <p:spPr>
          <a:xfrm>
            <a:off x="5937299" y="4731169"/>
            <a:ext cx="4408383" cy="646331"/>
          </a:xfrm>
          <a:prstGeom prst="rect">
            <a:avLst/>
          </a:prstGeom>
          <a:ln>
            <a:noFill/>
          </a:ln>
        </p:spPr>
        <p:txBody>
          <a:bodyPr wrap="square">
            <a:spAutoFit/>
          </a:bodyPr>
          <a:lstStyle/>
          <a:p>
            <a:r>
              <a:rPr lang="zh-CN" altLang="en-US" b="1" dirty="0">
                <a:solidFill>
                  <a:srgbClr val="FF8500"/>
                </a:solidFill>
                <a:latin typeface="汉仪旗黑-35S" panose="00020600040101010101" pitchFamily="18" charset="-122"/>
                <a:ea typeface="汉仪旗黑-35S" panose="00020600040101010101" pitchFamily="18" charset="-122"/>
              </a:rPr>
              <a:t>教育</a:t>
            </a:r>
            <a:r>
              <a:rPr lang="en-US" altLang="zh-CN" b="1" dirty="0">
                <a:solidFill>
                  <a:srgbClr val="FF8500"/>
                </a:solidFill>
                <a:latin typeface="汉仪旗黑-35S" panose="00020600040101010101" pitchFamily="18" charset="-122"/>
                <a:ea typeface="汉仪旗黑-35S" panose="00020600040101010101" pitchFamily="18" charset="-122"/>
              </a:rPr>
              <a:t>MMI</a:t>
            </a:r>
            <a:r>
              <a:rPr lang="zh-CN" altLang="en-US" b="1" dirty="0">
                <a:solidFill>
                  <a:srgbClr val="FF8500"/>
                </a:solidFill>
                <a:latin typeface="汉仪旗黑-35S" panose="00020600040101010101" pitchFamily="18" charset="-122"/>
                <a:ea typeface="汉仪旗黑-35S" panose="00020600040101010101" pitchFamily="18" charset="-122"/>
              </a:rPr>
              <a:t>的变换：教育要素</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类型</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对象、架构</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模式</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结构</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关系；大数据	</a:t>
            </a:r>
          </a:p>
        </p:txBody>
      </p:sp>
      <p:sp>
        <p:nvSpPr>
          <p:cNvPr id="223" name="矩形 222"/>
          <p:cNvSpPr/>
          <p:nvPr/>
        </p:nvSpPr>
        <p:spPr>
          <a:xfrm>
            <a:off x="4730733" y="833166"/>
            <a:ext cx="8757333" cy="1240917"/>
          </a:xfrm>
          <a:prstGeom prst="rect">
            <a:avLst/>
          </a:prstGeom>
        </p:spPr>
        <p:txBody>
          <a:bodyPr wrap="square">
            <a:spAutoFit/>
          </a:bodyPr>
          <a:lstStyle/>
          <a:p>
            <a:pPr>
              <a:lnSpc>
                <a:spcPct val="150000"/>
              </a:lnSpc>
            </a:pPr>
            <a:endParaRPr lang="en-US" altLang="zh-CN" b="1" dirty="0" smtClean="0">
              <a:solidFill>
                <a:prstClr val="black">
                  <a:lumMod val="65000"/>
                  <a:lumOff val="35000"/>
                </a:prstClr>
              </a:solidFill>
              <a:latin typeface="微软雅黑" pitchFamily="34" charset="-122"/>
              <a:ea typeface="微软雅黑" pitchFamily="34" charset="-122"/>
            </a:endParaRPr>
          </a:p>
          <a:p>
            <a:pPr>
              <a:lnSpc>
                <a:spcPct val="150000"/>
              </a:lnSpc>
            </a:pPr>
            <a:r>
              <a:rPr lang="zh-CN" altLang="en-US" sz="3600" b="1" dirty="0" smtClean="0">
                <a:solidFill>
                  <a:srgbClr val="FF8500"/>
                </a:solidFill>
                <a:latin typeface="微软雅黑" pitchFamily="34" charset="-122"/>
                <a:ea typeface="微软雅黑" pitchFamily="34" charset="-122"/>
              </a:rPr>
              <a:t>第</a:t>
            </a:r>
            <a:r>
              <a:rPr lang="en-US" altLang="zh-CN" sz="3600" b="1" dirty="0" smtClean="0">
                <a:solidFill>
                  <a:srgbClr val="FF8500"/>
                </a:solidFill>
                <a:latin typeface="微软雅黑" pitchFamily="34" charset="-122"/>
                <a:ea typeface="微软雅黑" pitchFamily="34" charset="-122"/>
              </a:rPr>
              <a:t>2</a:t>
            </a:r>
            <a:r>
              <a:rPr lang="zh-CN" altLang="en-US" sz="3600" b="1" dirty="0">
                <a:solidFill>
                  <a:srgbClr val="FF8500"/>
                </a:solidFill>
                <a:latin typeface="微软雅黑" pitchFamily="34" charset="-122"/>
                <a:ea typeface="微软雅黑" pitchFamily="34" charset="-122"/>
              </a:rPr>
              <a:t>章“教育要素及其架构”的迭代	</a:t>
            </a:r>
          </a:p>
        </p:txBody>
      </p:sp>
    </p:spTree>
    <p:extLst>
      <p:ext uri="{BB962C8B-B14F-4D97-AF65-F5344CB8AC3E}">
        <p14:creationId xmlns:p14="http://schemas.microsoft.com/office/powerpoint/2010/main" val="3765398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64" presetClass="path" presetSubtype="0" accel="50000" decel="50000" autoRev="1" fill="hold" grpId="1" nodeType="withEffect">
                                  <p:stCondLst>
                                    <p:cond delay="0"/>
                                  </p:stCondLst>
                                  <p:childTnLst>
                                    <p:animMotion origin="layout" path="M 1.66667E-6 0 L 0.02383 0 " pathEditMode="relative" rAng="0" ptsTypes="AA">
                                      <p:cBhvr>
                                        <p:cTn id="9" dur="1000" fill="hold"/>
                                        <p:tgtEl>
                                          <p:spTgt spid="219"/>
                                        </p:tgtEl>
                                        <p:attrNameLst>
                                          <p:attrName>ppt_x</p:attrName>
                                          <p:attrName>ppt_y</p:attrName>
                                        </p:attrNameLst>
                                      </p:cBhvr>
                                      <p:rCtr x="1185" y="0"/>
                                    </p:animMotion>
                                  </p:childTnLst>
                                </p:cTn>
                              </p:par>
                              <p:par>
                                <p:cTn id="10" presetID="10" presetClass="entr" presetSubtype="0" fill="hold" grpId="0" nodeType="withEffect">
                                  <p:stCondLst>
                                    <p:cond delay="100"/>
                                  </p:stCondLst>
                                  <p:childTnLst>
                                    <p:set>
                                      <p:cBhvr>
                                        <p:cTn id="11" dur="1" fill="hold">
                                          <p:stCondLst>
                                            <p:cond delay="0"/>
                                          </p:stCondLst>
                                        </p:cTn>
                                        <p:tgtEl>
                                          <p:spTgt spid="220"/>
                                        </p:tgtEl>
                                        <p:attrNameLst>
                                          <p:attrName>style.visibility</p:attrName>
                                        </p:attrNameLst>
                                      </p:cBhvr>
                                      <p:to>
                                        <p:strVal val="visible"/>
                                      </p:to>
                                    </p:set>
                                    <p:animEffect transition="in" filter="fade">
                                      <p:cBhvr>
                                        <p:cTn id="12" dur="1000"/>
                                        <p:tgtEl>
                                          <p:spTgt spid="220"/>
                                        </p:tgtEl>
                                      </p:cBhvr>
                                    </p:animEffect>
                                  </p:childTnLst>
                                </p:cTn>
                              </p:par>
                              <p:par>
                                <p:cTn id="13" presetID="64" presetClass="path" presetSubtype="0" accel="50000" decel="50000" autoRev="1" fill="hold" grpId="1" nodeType="withEffect">
                                  <p:stCondLst>
                                    <p:cond delay="100"/>
                                  </p:stCondLst>
                                  <p:childTnLst>
                                    <p:animMotion origin="layout" path="M 2.08333E-7 2.59259E-6 L 0.02383 2.59259E-6 " pathEditMode="relative" rAng="0" ptsTypes="AA">
                                      <p:cBhvr>
                                        <p:cTn id="14" dur="1000" fill="hold"/>
                                        <p:tgtEl>
                                          <p:spTgt spid="220"/>
                                        </p:tgtEl>
                                        <p:attrNameLst>
                                          <p:attrName>ppt_x</p:attrName>
                                          <p:attrName>ppt_y</p:attrName>
                                        </p:attrNameLst>
                                      </p:cBhvr>
                                      <p:rCtr x="1185" y="0"/>
                                    </p:animMotion>
                                  </p:childTnLst>
                                </p:cTn>
                              </p:par>
                              <p:par>
                                <p:cTn id="15" presetID="10" presetClass="entr" presetSubtype="0" fill="hold" grpId="0" nodeType="withEffect">
                                  <p:stCondLst>
                                    <p:cond delay="200"/>
                                  </p:stCondLst>
                                  <p:childTnLst>
                                    <p:set>
                                      <p:cBhvr>
                                        <p:cTn id="16" dur="1" fill="hold">
                                          <p:stCondLst>
                                            <p:cond delay="0"/>
                                          </p:stCondLst>
                                        </p:cTn>
                                        <p:tgtEl>
                                          <p:spTgt spid="221"/>
                                        </p:tgtEl>
                                        <p:attrNameLst>
                                          <p:attrName>style.visibility</p:attrName>
                                        </p:attrNameLst>
                                      </p:cBhvr>
                                      <p:to>
                                        <p:strVal val="visible"/>
                                      </p:to>
                                    </p:set>
                                    <p:animEffect transition="in" filter="fade">
                                      <p:cBhvr>
                                        <p:cTn id="17" dur="1000"/>
                                        <p:tgtEl>
                                          <p:spTgt spid="221"/>
                                        </p:tgtEl>
                                      </p:cBhvr>
                                    </p:animEffect>
                                  </p:childTnLst>
                                </p:cTn>
                              </p:par>
                              <p:par>
                                <p:cTn id="18" presetID="64" presetClass="path" presetSubtype="0" accel="50000" decel="50000" autoRev="1" fill="hold" grpId="1" nodeType="withEffect">
                                  <p:stCondLst>
                                    <p:cond delay="200"/>
                                  </p:stCondLst>
                                  <p:childTnLst>
                                    <p:animMotion origin="layout" path="M 2.08333E-7 -1.48148E-6 L 0.02383 -1.48148E-6 " pathEditMode="relative" rAng="0" ptsTypes="AA">
                                      <p:cBhvr>
                                        <p:cTn id="19" dur="1000" fill="hold"/>
                                        <p:tgtEl>
                                          <p:spTgt spid="221"/>
                                        </p:tgtEl>
                                        <p:attrNameLst>
                                          <p:attrName>ppt_x</p:attrName>
                                          <p:attrName>ppt_y</p:attrName>
                                        </p:attrNameLst>
                                      </p:cBhvr>
                                      <p:rCtr x="1185" y="0"/>
                                    </p:animMotion>
                                  </p:childTnLst>
                                </p:cTn>
                              </p:par>
                              <p:par>
                                <p:cTn id="20" presetID="10" presetClass="entr" presetSubtype="0" fill="hold" grpId="0" nodeType="withEffect">
                                  <p:stCondLst>
                                    <p:cond delay="300"/>
                                  </p:stCondLst>
                                  <p:childTnLst>
                                    <p:set>
                                      <p:cBhvr>
                                        <p:cTn id="21" dur="1" fill="hold">
                                          <p:stCondLst>
                                            <p:cond delay="0"/>
                                          </p:stCondLst>
                                        </p:cTn>
                                        <p:tgtEl>
                                          <p:spTgt spid="222"/>
                                        </p:tgtEl>
                                        <p:attrNameLst>
                                          <p:attrName>style.visibility</p:attrName>
                                        </p:attrNameLst>
                                      </p:cBhvr>
                                      <p:to>
                                        <p:strVal val="visible"/>
                                      </p:to>
                                    </p:set>
                                    <p:animEffect transition="in" filter="fade">
                                      <p:cBhvr>
                                        <p:cTn id="22" dur="1000"/>
                                        <p:tgtEl>
                                          <p:spTgt spid="222"/>
                                        </p:tgtEl>
                                      </p:cBhvr>
                                    </p:animEffect>
                                  </p:childTnLst>
                                </p:cTn>
                              </p:par>
                              <p:par>
                                <p:cTn id="23" presetID="64" presetClass="path" presetSubtype="0" accel="50000" decel="50000" autoRev="1" fill="hold" grpId="1" nodeType="withEffect">
                                  <p:stCondLst>
                                    <p:cond delay="300"/>
                                  </p:stCondLst>
                                  <p:childTnLst>
                                    <p:animMotion origin="layout" path="M 1.66667E-6 -2.96296E-6 L 0.02383 -2.96296E-6 " pathEditMode="relative" rAng="0" ptsTypes="AA">
                                      <p:cBhvr>
                                        <p:cTn id="24" dur="1000" fill="hold"/>
                                        <p:tgtEl>
                                          <p:spTgt spid="222"/>
                                        </p:tgtEl>
                                        <p:attrNameLst>
                                          <p:attrName>ppt_x</p:attrName>
                                          <p:attrName>ppt_y</p:attrName>
                                        </p:attrNameLst>
                                      </p:cBhvr>
                                      <p:rCtr x="1185" y="0"/>
                                    </p:animMotion>
                                  </p:childTnLst>
                                </p:cTn>
                              </p:par>
                            </p:childTnLst>
                          </p:cTn>
                        </p:par>
                        <p:par>
                          <p:cTn id="25" fill="hold">
                            <p:stCondLst>
                              <p:cond delay="2300"/>
                            </p:stCondLst>
                            <p:childTnLst>
                              <p:par>
                                <p:cTn id="26" presetID="2" presetClass="entr" presetSubtype="1" decel="100000" fill="hold" grpId="0" nodeType="afterEffect">
                                  <p:stCondLst>
                                    <p:cond delay="0"/>
                                  </p:stCondLst>
                                  <p:childTnLst>
                                    <p:set>
                                      <p:cBhvr>
                                        <p:cTn id="27" dur="1" fill="hold">
                                          <p:stCondLst>
                                            <p:cond delay="0"/>
                                          </p:stCondLst>
                                        </p:cTn>
                                        <p:tgtEl>
                                          <p:spTgt spid="223"/>
                                        </p:tgtEl>
                                        <p:attrNameLst>
                                          <p:attrName>style.visibility</p:attrName>
                                        </p:attrNameLst>
                                      </p:cBhvr>
                                      <p:to>
                                        <p:strVal val="visible"/>
                                      </p:to>
                                    </p:set>
                                    <p:anim calcmode="lin" valueType="num">
                                      <p:cBhvr additive="base">
                                        <p:cTn id="28" dur="500" fill="hold"/>
                                        <p:tgtEl>
                                          <p:spTgt spid="223"/>
                                        </p:tgtEl>
                                        <p:attrNameLst>
                                          <p:attrName>ppt_x</p:attrName>
                                        </p:attrNameLst>
                                      </p:cBhvr>
                                      <p:tavLst>
                                        <p:tav tm="0">
                                          <p:val>
                                            <p:strVal val="#ppt_x"/>
                                          </p:val>
                                        </p:tav>
                                        <p:tav tm="100000">
                                          <p:val>
                                            <p:strVal val="#ppt_x"/>
                                          </p:val>
                                        </p:tav>
                                      </p:tavLst>
                                    </p:anim>
                                    <p:anim calcmode="lin" valueType="num">
                                      <p:cBhvr additive="base">
                                        <p:cTn id="29" dur="500" fill="hold"/>
                                        <p:tgtEl>
                                          <p:spTgt spid="2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P spid="219" grpId="1"/>
      <p:bldP spid="220" grpId="0"/>
      <p:bldP spid="220" grpId="1"/>
      <p:bldP spid="221" grpId="0"/>
      <p:bldP spid="221" grpId="1"/>
      <p:bldP spid="222" grpId="0"/>
      <p:bldP spid="222" grpId="1"/>
      <p:bldP spid="2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
            <a:extLst>
              <a:ext uri="{FF2B5EF4-FFF2-40B4-BE49-F238E27FC236}">
                <a16:creationId xmlns:a16="http://schemas.microsoft.com/office/drawing/2014/main" xmlns="" id="{A99EC87B-648B-478D-89BD-F67A0D36934A}"/>
              </a:ext>
            </a:extLst>
          </p:cNvPr>
          <p:cNvGrpSpPr>
            <a:grpSpLocks noChangeAspect="1"/>
          </p:cNvGrpSpPr>
          <p:nvPr/>
        </p:nvGrpSpPr>
        <p:grpSpPr bwMode="auto">
          <a:xfrm flipH="1">
            <a:off x="4931593" y="2397284"/>
            <a:ext cx="826363" cy="453191"/>
            <a:chOff x="3326" y="771"/>
            <a:chExt cx="2348" cy="954"/>
          </a:xfrm>
          <a:solidFill>
            <a:srgbClr val="004C9D"/>
          </a:solidFill>
        </p:grpSpPr>
        <p:sp>
          <p:nvSpPr>
            <p:cNvPr id="48" name="Freeform 5">
              <a:extLst>
                <a:ext uri="{FF2B5EF4-FFF2-40B4-BE49-F238E27FC236}">
                  <a16:creationId xmlns:a16="http://schemas.microsoft.com/office/drawing/2014/main" xmlns="" id="{6DC3A7C4-52D9-4F83-A8CF-E2CBCC265588}"/>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49" name="Freeform 6">
              <a:extLst>
                <a:ext uri="{FF2B5EF4-FFF2-40B4-BE49-F238E27FC236}">
                  <a16:creationId xmlns:a16="http://schemas.microsoft.com/office/drawing/2014/main" xmlns="" id="{4893364D-7B72-46E4-94A4-DC8866F47495}"/>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0" name="Freeform 7">
              <a:extLst>
                <a:ext uri="{FF2B5EF4-FFF2-40B4-BE49-F238E27FC236}">
                  <a16:creationId xmlns:a16="http://schemas.microsoft.com/office/drawing/2014/main" xmlns="" id="{36F286FA-1BAE-4B73-818B-513BD196AB4F}"/>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1" name="Freeform 8">
              <a:extLst>
                <a:ext uri="{FF2B5EF4-FFF2-40B4-BE49-F238E27FC236}">
                  <a16:creationId xmlns:a16="http://schemas.microsoft.com/office/drawing/2014/main" xmlns="" id="{EC975DDA-4044-4377-B796-EF77DBEFB17C}"/>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2" name="Freeform 9">
              <a:extLst>
                <a:ext uri="{FF2B5EF4-FFF2-40B4-BE49-F238E27FC236}">
                  <a16:creationId xmlns:a16="http://schemas.microsoft.com/office/drawing/2014/main" xmlns="" id="{FFE17B73-2644-43B5-9D11-763160CBCDC2}"/>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3" name="Freeform 10">
              <a:extLst>
                <a:ext uri="{FF2B5EF4-FFF2-40B4-BE49-F238E27FC236}">
                  <a16:creationId xmlns:a16="http://schemas.microsoft.com/office/drawing/2014/main" xmlns="" id="{8CC76187-4E30-4D30-8DA6-6427301AE7F6}"/>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4" name="Freeform 11">
              <a:extLst>
                <a:ext uri="{FF2B5EF4-FFF2-40B4-BE49-F238E27FC236}">
                  <a16:creationId xmlns:a16="http://schemas.microsoft.com/office/drawing/2014/main" xmlns="" id="{82981D45-4275-4438-817C-5A67D7798FAD}"/>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5" name="Freeform 12">
              <a:extLst>
                <a:ext uri="{FF2B5EF4-FFF2-40B4-BE49-F238E27FC236}">
                  <a16:creationId xmlns:a16="http://schemas.microsoft.com/office/drawing/2014/main" xmlns="" id="{B5A83C67-C99D-478B-9A3B-2F2F99ABE8BA}"/>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6" name="Freeform 13">
              <a:extLst>
                <a:ext uri="{FF2B5EF4-FFF2-40B4-BE49-F238E27FC236}">
                  <a16:creationId xmlns:a16="http://schemas.microsoft.com/office/drawing/2014/main" xmlns="" id="{DA4F604E-2D06-44CA-AACF-D37CCE0AF4E4}"/>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7" name="Freeform 14">
              <a:extLst>
                <a:ext uri="{FF2B5EF4-FFF2-40B4-BE49-F238E27FC236}">
                  <a16:creationId xmlns:a16="http://schemas.microsoft.com/office/drawing/2014/main" xmlns="" id="{5000F6F6-CB84-4EC5-B3C1-C9F6266FD543}"/>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8" name="Freeform 15">
              <a:extLst>
                <a:ext uri="{FF2B5EF4-FFF2-40B4-BE49-F238E27FC236}">
                  <a16:creationId xmlns:a16="http://schemas.microsoft.com/office/drawing/2014/main" xmlns="" id="{8FF87B3E-247C-4900-9132-F7F5C3BF7319}"/>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59" name="Freeform 16">
              <a:extLst>
                <a:ext uri="{FF2B5EF4-FFF2-40B4-BE49-F238E27FC236}">
                  <a16:creationId xmlns:a16="http://schemas.microsoft.com/office/drawing/2014/main" xmlns="" id="{80D5A1A1-CD1D-4F65-B050-ACE9E139DEBE}"/>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0" name="Freeform 17">
              <a:extLst>
                <a:ext uri="{FF2B5EF4-FFF2-40B4-BE49-F238E27FC236}">
                  <a16:creationId xmlns:a16="http://schemas.microsoft.com/office/drawing/2014/main" xmlns="" id="{575CB2F7-4FA1-42E8-B088-F2C0046699E3}"/>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1" name="Freeform 18">
              <a:extLst>
                <a:ext uri="{FF2B5EF4-FFF2-40B4-BE49-F238E27FC236}">
                  <a16:creationId xmlns:a16="http://schemas.microsoft.com/office/drawing/2014/main" xmlns="" id="{EE16B424-E75E-46DC-BBCE-40F77CFFE0F4}"/>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2" name="Freeform 19">
              <a:extLst>
                <a:ext uri="{FF2B5EF4-FFF2-40B4-BE49-F238E27FC236}">
                  <a16:creationId xmlns:a16="http://schemas.microsoft.com/office/drawing/2014/main" xmlns="" id="{95AE3F02-B37C-484B-85F2-09B14ABCF7EB}"/>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3" name="Freeform 20">
              <a:extLst>
                <a:ext uri="{FF2B5EF4-FFF2-40B4-BE49-F238E27FC236}">
                  <a16:creationId xmlns:a16="http://schemas.microsoft.com/office/drawing/2014/main" xmlns="" id="{212AC15B-37A8-411E-BC45-40B716C0BCE6}"/>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4" name="Freeform 21">
              <a:extLst>
                <a:ext uri="{FF2B5EF4-FFF2-40B4-BE49-F238E27FC236}">
                  <a16:creationId xmlns:a16="http://schemas.microsoft.com/office/drawing/2014/main" xmlns="" id="{5F5844CB-D713-4C7C-845D-89751C5E7B85}"/>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5" name="Freeform 22">
              <a:extLst>
                <a:ext uri="{FF2B5EF4-FFF2-40B4-BE49-F238E27FC236}">
                  <a16:creationId xmlns:a16="http://schemas.microsoft.com/office/drawing/2014/main" xmlns="" id="{77663B7E-4F3A-4F4B-8809-04CF97C410E7}"/>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6" name="Freeform 23">
              <a:extLst>
                <a:ext uri="{FF2B5EF4-FFF2-40B4-BE49-F238E27FC236}">
                  <a16:creationId xmlns:a16="http://schemas.microsoft.com/office/drawing/2014/main" xmlns="" id="{C6388665-D7A2-4FA1-B85E-4DF92E6E8FFA}"/>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7" name="Freeform 24">
              <a:extLst>
                <a:ext uri="{FF2B5EF4-FFF2-40B4-BE49-F238E27FC236}">
                  <a16:creationId xmlns:a16="http://schemas.microsoft.com/office/drawing/2014/main" xmlns="" id="{152C2402-955A-4C7E-AED6-18B004F9E00F}"/>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8" name="Freeform 25">
              <a:extLst>
                <a:ext uri="{FF2B5EF4-FFF2-40B4-BE49-F238E27FC236}">
                  <a16:creationId xmlns:a16="http://schemas.microsoft.com/office/drawing/2014/main" xmlns="" id="{24C0A374-26AD-4954-AB83-305AACEBC318}"/>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69" name="Freeform 26">
              <a:extLst>
                <a:ext uri="{FF2B5EF4-FFF2-40B4-BE49-F238E27FC236}">
                  <a16:creationId xmlns:a16="http://schemas.microsoft.com/office/drawing/2014/main" xmlns="" id="{B4E74122-E982-47D7-9BFD-128A8C01C1C4}"/>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0" name="Freeform 27">
              <a:extLst>
                <a:ext uri="{FF2B5EF4-FFF2-40B4-BE49-F238E27FC236}">
                  <a16:creationId xmlns:a16="http://schemas.microsoft.com/office/drawing/2014/main" xmlns="" id="{B1A156F9-51F3-4BAD-B501-7044AB50436C}"/>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1" name="Freeform 28">
              <a:extLst>
                <a:ext uri="{FF2B5EF4-FFF2-40B4-BE49-F238E27FC236}">
                  <a16:creationId xmlns:a16="http://schemas.microsoft.com/office/drawing/2014/main" xmlns="" id="{08245C96-42C0-44FE-8462-D78C51A893B2}"/>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2" name="Freeform 29">
              <a:extLst>
                <a:ext uri="{FF2B5EF4-FFF2-40B4-BE49-F238E27FC236}">
                  <a16:creationId xmlns:a16="http://schemas.microsoft.com/office/drawing/2014/main" xmlns="" id="{4F35E77D-48D5-4821-88F2-E5E6BCD82F34}"/>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3" name="Freeform 30">
              <a:extLst>
                <a:ext uri="{FF2B5EF4-FFF2-40B4-BE49-F238E27FC236}">
                  <a16:creationId xmlns:a16="http://schemas.microsoft.com/office/drawing/2014/main" xmlns="" id="{D606EA82-963B-4F3E-8D7A-56D9C09BC0A5}"/>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4" name="Freeform 31">
              <a:extLst>
                <a:ext uri="{FF2B5EF4-FFF2-40B4-BE49-F238E27FC236}">
                  <a16:creationId xmlns:a16="http://schemas.microsoft.com/office/drawing/2014/main" xmlns="" id="{C957895A-8C56-40F2-BCD9-E2BFC40B1DFB}"/>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5" name="Freeform 32">
              <a:extLst>
                <a:ext uri="{FF2B5EF4-FFF2-40B4-BE49-F238E27FC236}">
                  <a16:creationId xmlns:a16="http://schemas.microsoft.com/office/drawing/2014/main" xmlns="" id="{A786F247-5D0E-456C-A4DB-CD0223D35F4F}"/>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6" name="Freeform 33">
              <a:extLst>
                <a:ext uri="{FF2B5EF4-FFF2-40B4-BE49-F238E27FC236}">
                  <a16:creationId xmlns:a16="http://schemas.microsoft.com/office/drawing/2014/main" xmlns="" id="{3AC54AC4-0B7F-4813-852A-A0A92C58A9E4}"/>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7" name="Freeform 34">
              <a:extLst>
                <a:ext uri="{FF2B5EF4-FFF2-40B4-BE49-F238E27FC236}">
                  <a16:creationId xmlns:a16="http://schemas.microsoft.com/office/drawing/2014/main" xmlns="" id="{B1BFAC49-535D-42EB-8F0A-800083CD07A1}"/>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8" name="Freeform 35">
              <a:extLst>
                <a:ext uri="{FF2B5EF4-FFF2-40B4-BE49-F238E27FC236}">
                  <a16:creationId xmlns:a16="http://schemas.microsoft.com/office/drawing/2014/main" xmlns="" id="{07356BE2-AEBF-4D6F-9497-BCBE75217C59}"/>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79" name="Freeform 36">
              <a:extLst>
                <a:ext uri="{FF2B5EF4-FFF2-40B4-BE49-F238E27FC236}">
                  <a16:creationId xmlns:a16="http://schemas.microsoft.com/office/drawing/2014/main" xmlns="" id="{4ACF1743-91C9-4F6B-84F4-A607E122DBA5}"/>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0" name="Freeform 37">
              <a:extLst>
                <a:ext uri="{FF2B5EF4-FFF2-40B4-BE49-F238E27FC236}">
                  <a16:creationId xmlns:a16="http://schemas.microsoft.com/office/drawing/2014/main" xmlns="" id="{1AE6B1C7-E6BE-4132-8A1A-295FFC1F547D}"/>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1" name="Freeform 38">
              <a:extLst>
                <a:ext uri="{FF2B5EF4-FFF2-40B4-BE49-F238E27FC236}">
                  <a16:creationId xmlns:a16="http://schemas.microsoft.com/office/drawing/2014/main" xmlns="" id="{5DF4972A-A5BB-433B-8A56-E36D7F8A5053}"/>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2" name="Freeform 39">
              <a:extLst>
                <a:ext uri="{FF2B5EF4-FFF2-40B4-BE49-F238E27FC236}">
                  <a16:creationId xmlns:a16="http://schemas.microsoft.com/office/drawing/2014/main" xmlns="" id="{C01A1180-F6A9-4393-9F3B-BFC0BCF4FC07}"/>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3" name="Freeform 40">
              <a:extLst>
                <a:ext uri="{FF2B5EF4-FFF2-40B4-BE49-F238E27FC236}">
                  <a16:creationId xmlns:a16="http://schemas.microsoft.com/office/drawing/2014/main" xmlns="" id="{6369364E-5BB9-4B37-AD8B-55B61B7A3AE4}"/>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4" name="Freeform 41">
              <a:extLst>
                <a:ext uri="{FF2B5EF4-FFF2-40B4-BE49-F238E27FC236}">
                  <a16:creationId xmlns:a16="http://schemas.microsoft.com/office/drawing/2014/main" xmlns="" id="{C006B60A-1D0E-442D-97B6-5019338FDD17}"/>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5" name="Freeform 42">
              <a:extLst>
                <a:ext uri="{FF2B5EF4-FFF2-40B4-BE49-F238E27FC236}">
                  <a16:creationId xmlns:a16="http://schemas.microsoft.com/office/drawing/2014/main" xmlns="" id="{72082013-05D4-4CE0-AAF0-E5AB555D0C05}"/>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6" name="Freeform 43">
              <a:extLst>
                <a:ext uri="{FF2B5EF4-FFF2-40B4-BE49-F238E27FC236}">
                  <a16:creationId xmlns:a16="http://schemas.microsoft.com/office/drawing/2014/main" xmlns="" id="{FAD1595F-4CFB-4728-8180-F3FB73DC1FE9}"/>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7" name="Freeform 44">
              <a:extLst>
                <a:ext uri="{FF2B5EF4-FFF2-40B4-BE49-F238E27FC236}">
                  <a16:creationId xmlns:a16="http://schemas.microsoft.com/office/drawing/2014/main" xmlns="" id="{2FC6F5D9-F5C8-4E60-B290-541B001613D7}"/>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88" name="Freeform 45">
              <a:extLst>
                <a:ext uri="{FF2B5EF4-FFF2-40B4-BE49-F238E27FC236}">
                  <a16:creationId xmlns:a16="http://schemas.microsoft.com/office/drawing/2014/main" xmlns="" id="{2C856BAD-C49B-4A4A-95D2-405C94FF2704}"/>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89" name="文本框 88">
            <a:extLst>
              <a:ext uri="{FF2B5EF4-FFF2-40B4-BE49-F238E27FC236}">
                <a16:creationId xmlns:a16="http://schemas.microsoft.com/office/drawing/2014/main" xmlns="" id="{B1B50A1B-ABAC-48D9-8781-CF308775581D}"/>
              </a:ext>
            </a:extLst>
          </p:cNvPr>
          <p:cNvSpPr txBox="1"/>
          <p:nvPr/>
        </p:nvSpPr>
        <p:spPr>
          <a:xfrm>
            <a:off x="5171445" y="2441401"/>
            <a:ext cx="548679" cy="400110"/>
          </a:xfrm>
          <a:prstGeom prst="rect">
            <a:avLst/>
          </a:prstGeom>
          <a:noFill/>
          <a:ln>
            <a:solidFill>
              <a:srgbClr val="FF93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05</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90" name="Group 4">
            <a:extLst>
              <a:ext uri="{FF2B5EF4-FFF2-40B4-BE49-F238E27FC236}">
                <a16:creationId xmlns:a16="http://schemas.microsoft.com/office/drawing/2014/main" xmlns="" id="{1A9C7124-6749-4072-9307-1E9036E1D19A}"/>
              </a:ext>
            </a:extLst>
          </p:cNvPr>
          <p:cNvGrpSpPr>
            <a:grpSpLocks noChangeAspect="1"/>
          </p:cNvGrpSpPr>
          <p:nvPr/>
        </p:nvGrpSpPr>
        <p:grpSpPr bwMode="auto">
          <a:xfrm flipH="1">
            <a:off x="4931593" y="3100231"/>
            <a:ext cx="826363" cy="453191"/>
            <a:chOff x="3326" y="771"/>
            <a:chExt cx="2348" cy="954"/>
          </a:xfrm>
          <a:solidFill>
            <a:srgbClr val="004C9D"/>
          </a:solidFill>
        </p:grpSpPr>
        <p:sp>
          <p:nvSpPr>
            <p:cNvPr id="91" name="Freeform 5">
              <a:extLst>
                <a:ext uri="{FF2B5EF4-FFF2-40B4-BE49-F238E27FC236}">
                  <a16:creationId xmlns:a16="http://schemas.microsoft.com/office/drawing/2014/main" xmlns="" id="{E7D34227-0732-4CB0-B881-34C0B1959507}"/>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2" name="Freeform 6">
              <a:extLst>
                <a:ext uri="{FF2B5EF4-FFF2-40B4-BE49-F238E27FC236}">
                  <a16:creationId xmlns:a16="http://schemas.microsoft.com/office/drawing/2014/main" xmlns="" id="{DF37D68E-B1E0-4E52-A447-3FBEB23CB050}"/>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3" name="Freeform 7">
              <a:extLst>
                <a:ext uri="{FF2B5EF4-FFF2-40B4-BE49-F238E27FC236}">
                  <a16:creationId xmlns:a16="http://schemas.microsoft.com/office/drawing/2014/main" xmlns="" id="{5400302F-77B3-4775-8318-B2FBA24A140C}"/>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4" name="Freeform 8">
              <a:extLst>
                <a:ext uri="{FF2B5EF4-FFF2-40B4-BE49-F238E27FC236}">
                  <a16:creationId xmlns:a16="http://schemas.microsoft.com/office/drawing/2014/main" xmlns="" id="{001703DB-C2A7-46C0-B778-D7CEFA5DDEAD}"/>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5" name="Freeform 9">
              <a:extLst>
                <a:ext uri="{FF2B5EF4-FFF2-40B4-BE49-F238E27FC236}">
                  <a16:creationId xmlns:a16="http://schemas.microsoft.com/office/drawing/2014/main" xmlns="" id="{3520B49E-D155-416B-8B1C-4B6084CAFFD3}"/>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6" name="Freeform 10">
              <a:extLst>
                <a:ext uri="{FF2B5EF4-FFF2-40B4-BE49-F238E27FC236}">
                  <a16:creationId xmlns:a16="http://schemas.microsoft.com/office/drawing/2014/main" xmlns="" id="{BF28B353-1BE3-4C24-9278-1D9A58A7C329}"/>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7" name="Freeform 11">
              <a:extLst>
                <a:ext uri="{FF2B5EF4-FFF2-40B4-BE49-F238E27FC236}">
                  <a16:creationId xmlns:a16="http://schemas.microsoft.com/office/drawing/2014/main" xmlns="" id="{AAFF8A96-D460-4D50-AE23-476C7F9144F4}"/>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8" name="Freeform 12">
              <a:extLst>
                <a:ext uri="{FF2B5EF4-FFF2-40B4-BE49-F238E27FC236}">
                  <a16:creationId xmlns:a16="http://schemas.microsoft.com/office/drawing/2014/main" xmlns="" id="{87C5A425-2B40-443A-9304-51BA8A39DB54}"/>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99" name="Freeform 13">
              <a:extLst>
                <a:ext uri="{FF2B5EF4-FFF2-40B4-BE49-F238E27FC236}">
                  <a16:creationId xmlns:a16="http://schemas.microsoft.com/office/drawing/2014/main" xmlns="" id="{B865089F-3572-47F0-A479-292BCE4FC34D}"/>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0" name="Freeform 14">
              <a:extLst>
                <a:ext uri="{FF2B5EF4-FFF2-40B4-BE49-F238E27FC236}">
                  <a16:creationId xmlns:a16="http://schemas.microsoft.com/office/drawing/2014/main" xmlns="" id="{BA2B150A-8C49-43B7-B894-B3F83CFA1DE4}"/>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1" name="Freeform 15">
              <a:extLst>
                <a:ext uri="{FF2B5EF4-FFF2-40B4-BE49-F238E27FC236}">
                  <a16:creationId xmlns:a16="http://schemas.microsoft.com/office/drawing/2014/main" xmlns="" id="{37CE5AEC-7919-435F-9D92-58A309F03484}"/>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2" name="Freeform 16">
              <a:extLst>
                <a:ext uri="{FF2B5EF4-FFF2-40B4-BE49-F238E27FC236}">
                  <a16:creationId xmlns:a16="http://schemas.microsoft.com/office/drawing/2014/main" xmlns="" id="{CA677CB8-6D09-40A6-AA9F-DA827ECAAE8A}"/>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3" name="Freeform 17">
              <a:extLst>
                <a:ext uri="{FF2B5EF4-FFF2-40B4-BE49-F238E27FC236}">
                  <a16:creationId xmlns:a16="http://schemas.microsoft.com/office/drawing/2014/main" xmlns="" id="{4B93FA7E-6964-4CE3-91D1-E0ECC47F11F2}"/>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4" name="Freeform 18">
              <a:extLst>
                <a:ext uri="{FF2B5EF4-FFF2-40B4-BE49-F238E27FC236}">
                  <a16:creationId xmlns:a16="http://schemas.microsoft.com/office/drawing/2014/main" xmlns="" id="{1E58E4B1-6789-44F4-BFD7-4D9A24C00ECE}"/>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5" name="Freeform 19">
              <a:extLst>
                <a:ext uri="{FF2B5EF4-FFF2-40B4-BE49-F238E27FC236}">
                  <a16:creationId xmlns:a16="http://schemas.microsoft.com/office/drawing/2014/main" xmlns="" id="{C7C65895-8CA2-456A-A0C8-C5911C4915E6}"/>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6" name="Freeform 20">
              <a:extLst>
                <a:ext uri="{FF2B5EF4-FFF2-40B4-BE49-F238E27FC236}">
                  <a16:creationId xmlns:a16="http://schemas.microsoft.com/office/drawing/2014/main" xmlns="" id="{98FF41A9-B1DD-413D-AA70-322CA4CEACA7}"/>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7" name="Freeform 21">
              <a:extLst>
                <a:ext uri="{FF2B5EF4-FFF2-40B4-BE49-F238E27FC236}">
                  <a16:creationId xmlns:a16="http://schemas.microsoft.com/office/drawing/2014/main" xmlns="" id="{6103CEAC-605C-4161-8724-2C4BFC775E9B}"/>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8" name="Freeform 22">
              <a:extLst>
                <a:ext uri="{FF2B5EF4-FFF2-40B4-BE49-F238E27FC236}">
                  <a16:creationId xmlns:a16="http://schemas.microsoft.com/office/drawing/2014/main" xmlns="" id="{0006898D-A2C6-4466-8D44-6909C54D23D9}"/>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09" name="Freeform 23">
              <a:extLst>
                <a:ext uri="{FF2B5EF4-FFF2-40B4-BE49-F238E27FC236}">
                  <a16:creationId xmlns:a16="http://schemas.microsoft.com/office/drawing/2014/main" xmlns="" id="{EEDA16AA-DE98-4E71-BA9E-DCF60599166C}"/>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0" name="Freeform 24">
              <a:extLst>
                <a:ext uri="{FF2B5EF4-FFF2-40B4-BE49-F238E27FC236}">
                  <a16:creationId xmlns:a16="http://schemas.microsoft.com/office/drawing/2014/main" xmlns="" id="{92BCE82E-5D40-42B2-BE1F-E45AE1DF68BD}"/>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1" name="Freeform 25">
              <a:extLst>
                <a:ext uri="{FF2B5EF4-FFF2-40B4-BE49-F238E27FC236}">
                  <a16:creationId xmlns:a16="http://schemas.microsoft.com/office/drawing/2014/main" xmlns="" id="{475E4499-6EA3-4918-A863-5EFD6E18B8C2}"/>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2" name="Freeform 26">
              <a:extLst>
                <a:ext uri="{FF2B5EF4-FFF2-40B4-BE49-F238E27FC236}">
                  <a16:creationId xmlns:a16="http://schemas.microsoft.com/office/drawing/2014/main" xmlns="" id="{C1A8E4F9-4A46-4708-B773-B36FCB5D44E7}"/>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3" name="Freeform 27">
              <a:extLst>
                <a:ext uri="{FF2B5EF4-FFF2-40B4-BE49-F238E27FC236}">
                  <a16:creationId xmlns:a16="http://schemas.microsoft.com/office/drawing/2014/main" xmlns="" id="{F644A401-305C-4C9C-8E16-1F3B964A5A44}"/>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4" name="Freeform 28">
              <a:extLst>
                <a:ext uri="{FF2B5EF4-FFF2-40B4-BE49-F238E27FC236}">
                  <a16:creationId xmlns:a16="http://schemas.microsoft.com/office/drawing/2014/main" xmlns="" id="{B881E0EE-1A18-460B-837A-DC55DD8CCE24}"/>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5" name="Freeform 29">
              <a:extLst>
                <a:ext uri="{FF2B5EF4-FFF2-40B4-BE49-F238E27FC236}">
                  <a16:creationId xmlns:a16="http://schemas.microsoft.com/office/drawing/2014/main" xmlns="" id="{131A043B-0179-4791-8DAE-D48E9FF0EEE2}"/>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6" name="Freeform 30">
              <a:extLst>
                <a:ext uri="{FF2B5EF4-FFF2-40B4-BE49-F238E27FC236}">
                  <a16:creationId xmlns:a16="http://schemas.microsoft.com/office/drawing/2014/main" xmlns="" id="{82CCDD3F-A8D4-401B-98D4-DD97BBCCE484}"/>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7" name="Freeform 31">
              <a:extLst>
                <a:ext uri="{FF2B5EF4-FFF2-40B4-BE49-F238E27FC236}">
                  <a16:creationId xmlns:a16="http://schemas.microsoft.com/office/drawing/2014/main" xmlns="" id="{5F8BA7B8-425E-4D5B-86D3-CCD201284B49}"/>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8" name="Freeform 32">
              <a:extLst>
                <a:ext uri="{FF2B5EF4-FFF2-40B4-BE49-F238E27FC236}">
                  <a16:creationId xmlns:a16="http://schemas.microsoft.com/office/drawing/2014/main" xmlns="" id="{38F947F1-44E2-4E63-88CB-2F32C7ECE9D1}"/>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19" name="Freeform 33">
              <a:extLst>
                <a:ext uri="{FF2B5EF4-FFF2-40B4-BE49-F238E27FC236}">
                  <a16:creationId xmlns:a16="http://schemas.microsoft.com/office/drawing/2014/main" xmlns="" id="{3646944A-3F79-4AC4-8212-2152E201C3AA}"/>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0" name="Freeform 34">
              <a:extLst>
                <a:ext uri="{FF2B5EF4-FFF2-40B4-BE49-F238E27FC236}">
                  <a16:creationId xmlns:a16="http://schemas.microsoft.com/office/drawing/2014/main" xmlns="" id="{B5D62380-3BDD-4E1C-BB83-F79C82A95D92}"/>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1" name="Freeform 35">
              <a:extLst>
                <a:ext uri="{FF2B5EF4-FFF2-40B4-BE49-F238E27FC236}">
                  <a16:creationId xmlns:a16="http://schemas.microsoft.com/office/drawing/2014/main" xmlns="" id="{65CCB828-74EF-4A2C-A261-9F059E3E981D}"/>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2" name="Freeform 36">
              <a:extLst>
                <a:ext uri="{FF2B5EF4-FFF2-40B4-BE49-F238E27FC236}">
                  <a16:creationId xmlns:a16="http://schemas.microsoft.com/office/drawing/2014/main" xmlns="" id="{FE176554-EE67-42C1-897B-16E5A1E18440}"/>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3" name="Freeform 37">
              <a:extLst>
                <a:ext uri="{FF2B5EF4-FFF2-40B4-BE49-F238E27FC236}">
                  <a16:creationId xmlns:a16="http://schemas.microsoft.com/office/drawing/2014/main" xmlns="" id="{AF11692B-E1E3-4326-8E02-82B8F50F81C3}"/>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4" name="Freeform 38">
              <a:extLst>
                <a:ext uri="{FF2B5EF4-FFF2-40B4-BE49-F238E27FC236}">
                  <a16:creationId xmlns:a16="http://schemas.microsoft.com/office/drawing/2014/main" xmlns="" id="{4CC6F5F5-D5A3-4B9D-9274-884ED88A80BA}"/>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5" name="Freeform 39">
              <a:extLst>
                <a:ext uri="{FF2B5EF4-FFF2-40B4-BE49-F238E27FC236}">
                  <a16:creationId xmlns:a16="http://schemas.microsoft.com/office/drawing/2014/main" xmlns="" id="{D04CC2D0-0186-4013-BC38-E04A7FCFED06}"/>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6" name="Freeform 40">
              <a:extLst>
                <a:ext uri="{FF2B5EF4-FFF2-40B4-BE49-F238E27FC236}">
                  <a16:creationId xmlns:a16="http://schemas.microsoft.com/office/drawing/2014/main" xmlns="" id="{EAE7FAEA-D438-4CE2-8990-491A6A0875A2}"/>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7" name="Freeform 41">
              <a:extLst>
                <a:ext uri="{FF2B5EF4-FFF2-40B4-BE49-F238E27FC236}">
                  <a16:creationId xmlns:a16="http://schemas.microsoft.com/office/drawing/2014/main" xmlns="" id="{BD6CBF84-B6BC-4A2C-9D06-024FA70B6339}"/>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8" name="Freeform 42">
              <a:extLst>
                <a:ext uri="{FF2B5EF4-FFF2-40B4-BE49-F238E27FC236}">
                  <a16:creationId xmlns:a16="http://schemas.microsoft.com/office/drawing/2014/main" xmlns="" id="{CB5856A0-8BA9-4E27-8FBC-31057D7B5A37}"/>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29" name="Freeform 43">
              <a:extLst>
                <a:ext uri="{FF2B5EF4-FFF2-40B4-BE49-F238E27FC236}">
                  <a16:creationId xmlns:a16="http://schemas.microsoft.com/office/drawing/2014/main" xmlns="" id="{06A75297-4CD8-4793-9E5D-6E432B97E9C6}"/>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0" name="Freeform 44">
              <a:extLst>
                <a:ext uri="{FF2B5EF4-FFF2-40B4-BE49-F238E27FC236}">
                  <a16:creationId xmlns:a16="http://schemas.microsoft.com/office/drawing/2014/main" xmlns="" id="{F145F0BD-27CD-44C6-9554-7254246DE6C9}"/>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1" name="Freeform 45">
              <a:extLst>
                <a:ext uri="{FF2B5EF4-FFF2-40B4-BE49-F238E27FC236}">
                  <a16:creationId xmlns:a16="http://schemas.microsoft.com/office/drawing/2014/main" xmlns="" id="{39589917-2263-4997-B3F8-D2B38B3F5306}"/>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132" name="文本框 131">
            <a:extLst>
              <a:ext uri="{FF2B5EF4-FFF2-40B4-BE49-F238E27FC236}">
                <a16:creationId xmlns:a16="http://schemas.microsoft.com/office/drawing/2014/main" xmlns="" id="{49839018-A15E-4CB5-91D5-041D47ED383F}"/>
              </a:ext>
            </a:extLst>
          </p:cNvPr>
          <p:cNvSpPr txBox="1"/>
          <p:nvPr/>
        </p:nvSpPr>
        <p:spPr>
          <a:xfrm>
            <a:off x="5171445" y="3143925"/>
            <a:ext cx="548679" cy="400110"/>
          </a:xfrm>
          <a:prstGeom prst="rect">
            <a:avLst/>
          </a:prstGeom>
          <a:noFill/>
          <a:ln>
            <a:solidFill>
              <a:srgbClr val="FF93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06</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133" name="Group 4">
            <a:extLst>
              <a:ext uri="{FF2B5EF4-FFF2-40B4-BE49-F238E27FC236}">
                <a16:creationId xmlns:a16="http://schemas.microsoft.com/office/drawing/2014/main" xmlns="" id="{B0CF97CF-2B68-4030-8095-2E4741C7DFAD}"/>
              </a:ext>
            </a:extLst>
          </p:cNvPr>
          <p:cNvGrpSpPr>
            <a:grpSpLocks noChangeAspect="1"/>
          </p:cNvGrpSpPr>
          <p:nvPr/>
        </p:nvGrpSpPr>
        <p:grpSpPr bwMode="auto">
          <a:xfrm flipH="1">
            <a:off x="4931593" y="3803179"/>
            <a:ext cx="826363" cy="453191"/>
            <a:chOff x="3326" y="771"/>
            <a:chExt cx="2348" cy="954"/>
          </a:xfrm>
          <a:solidFill>
            <a:srgbClr val="004C9D"/>
          </a:solidFill>
        </p:grpSpPr>
        <p:sp>
          <p:nvSpPr>
            <p:cNvPr id="134" name="Freeform 5">
              <a:extLst>
                <a:ext uri="{FF2B5EF4-FFF2-40B4-BE49-F238E27FC236}">
                  <a16:creationId xmlns:a16="http://schemas.microsoft.com/office/drawing/2014/main" xmlns="" id="{56A96BBF-FDD9-4628-956D-AA92AAC64C7D}"/>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5" name="Freeform 6">
              <a:extLst>
                <a:ext uri="{FF2B5EF4-FFF2-40B4-BE49-F238E27FC236}">
                  <a16:creationId xmlns:a16="http://schemas.microsoft.com/office/drawing/2014/main" xmlns="" id="{05D2B8C3-D093-450B-865D-F9ECD620823F}"/>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6" name="Freeform 7">
              <a:extLst>
                <a:ext uri="{FF2B5EF4-FFF2-40B4-BE49-F238E27FC236}">
                  <a16:creationId xmlns:a16="http://schemas.microsoft.com/office/drawing/2014/main" xmlns="" id="{1AC37925-5894-45DB-A81F-A55E402F379C}"/>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7" name="Freeform 8">
              <a:extLst>
                <a:ext uri="{FF2B5EF4-FFF2-40B4-BE49-F238E27FC236}">
                  <a16:creationId xmlns:a16="http://schemas.microsoft.com/office/drawing/2014/main" xmlns="" id="{8A5C9F0F-7138-40DA-89EE-7176FDF42DF2}"/>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8" name="Freeform 9">
              <a:extLst>
                <a:ext uri="{FF2B5EF4-FFF2-40B4-BE49-F238E27FC236}">
                  <a16:creationId xmlns:a16="http://schemas.microsoft.com/office/drawing/2014/main" xmlns="" id="{C38765A0-2F71-4762-BD75-049530C817CE}"/>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39" name="Freeform 10">
              <a:extLst>
                <a:ext uri="{FF2B5EF4-FFF2-40B4-BE49-F238E27FC236}">
                  <a16:creationId xmlns:a16="http://schemas.microsoft.com/office/drawing/2014/main" xmlns="" id="{5B00E563-A023-43C4-B079-AB7DD79A4580}"/>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0" name="Freeform 11">
              <a:extLst>
                <a:ext uri="{FF2B5EF4-FFF2-40B4-BE49-F238E27FC236}">
                  <a16:creationId xmlns:a16="http://schemas.microsoft.com/office/drawing/2014/main" xmlns="" id="{32A8E84E-4F7E-45F0-AD97-F2D6B54D6C4F}"/>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1" name="Freeform 12">
              <a:extLst>
                <a:ext uri="{FF2B5EF4-FFF2-40B4-BE49-F238E27FC236}">
                  <a16:creationId xmlns:a16="http://schemas.microsoft.com/office/drawing/2014/main" xmlns="" id="{EB097058-2947-4F28-A317-40BD1DFB24DC}"/>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2" name="Freeform 13">
              <a:extLst>
                <a:ext uri="{FF2B5EF4-FFF2-40B4-BE49-F238E27FC236}">
                  <a16:creationId xmlns:a16="http://schemas.microsoft.com/office/drawing/2014/main" xmlns="" id="{0E161902-EAA4-40F5-88A1-A4F48E0348C3}"/>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3" name="Freeform 14">
              <a:extLst>
                <a:ext uri="{FF2B5EF4-FFF2-40B4-BE49-F238E27FC236}">
                  <a16:creationId xmlns:a16="http://schemas.microsoft.com/office/drawing/2014/main" xmlns="" id="{9EB3F1EA-A82E-442B-8B0D-7C67F930979C}"/>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4" name="Freeform 15">
              <a:extLst>
                <a:ext uri="{FF2B5EF4-FFF2-40B4-BE49-F238E27FC236}">
                  <a16:creationId xmlns:a16="http://schemas.microsoft.com/office/drawing/2014/main" xmlns="" id="{610B9809-951E-4563-BF81-D035B6317730}"/>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5" name="Freeform 16">
              <a:extLst>
                <a:ext uri="{FF2B5EF4-FFF2-40B4-BE49-F238E27FC236}">
                  <a16:creationId xmlns:a16="http://schemas.microsoft.com/office/drawing/2014/main" xmlns="" id="{91190303-4BCB-43CC-BE8D-9203F88599AC}"/>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6" name="Freeform 17">
              <a:extLst>
                <a:ext uri="{FF2B5EF4-FFF2-40B4-BE49-F238E27FC236}">
                  <a16:creationId xmlns:a16="http://schemas.microsoft.com/office/drawing/2014/main" xmlns="" id="{56C7EB8D-7A9B-4885-BB09-40ACE5311FD4}"/>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7" name="Freeform 18">
              <a:extLst>
                <a:ext uri="{FF2B5EF4-FFF2-40B4-BE49-F238E27FC236}">
                  <a16:creationId xmlns:a16="http://schemas.microsoft.com/office/drawing/2014/main" xmlns="" id="{76F3962B-528D-436B-A753-E7D832A0553A}"/>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8" name="Freeform 19">
              <a:extLst>
                <a:ext uri="{FF2B5EF4-FFF2-40B4-BE49-F238E27FC236}">
                  <a16:creationId xmlns:a16="http://schemas.microsoft.com/office/drawing/2014/main" xmlns="" id="{8D1DF632-38B6-474C-868B-94B19417EB7E}"/>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49" name="Freeform 20">
              <a:extLst>
                <a:ext uri="{FF2B5EF4-FFF2-40B4-BE49-F238E27FC236}">
                  <a16:creationId xmlns:a16="http://schemas.microsoft.com/office/drawing/2014/main" xmlns="" id="{D2D70660-86D0-4826-8A68-5B07F42C2CE3}"/>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0" name="Freeform 21">
              <a:extLst>
                <a:ext uri="{FF2B5EF4-FFF2-40B4-BE49-F238E27FC236}">
                  <a16:creationId xmlns:a16="http://schemas.microsoft.com/office/drawing/2014/main" xmlns="" id="{5CB1F7B1-217F-470C-B472-4A045513223C}"/>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1" name="Freeform 22">
              <a:extLst>
                <a:ext uri="{FF2B5EF4-FFF2-40B4-BE49-F238E27FC236}">
                  <a16:creationId xmlns:a16="http://schemas.microsoft.com/office/drawing/2014/main" xmlns="" id="{212E457D-7A3B-4137-BDB7-487968B04D75}"/>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2" name="Freeform 23">
              <a:extLst>
                <a:ext uri="{FF2B5EF4-FFF2-40B4-BE49-F238E27FC236}">
                  <a16:creationId xmlns:a16="http://schemas.microsoft.com/office/drawing/2014/main" xmlns="" id="{8B0536DC-4858-4432-9FF4-4864616FC9E0}"/>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3" name="Freeform 24">
              <a:extLst>
                <a:ext uri="{FF2B5EF4-FFF2-40B4-BE49-F238E27FC236}">
                  <a16:creationId xmlns:a16="http://schemas.microsoft.com/office/drawing/2014/main" xmlns="" id="{39FA070B-C6CC-4037-8750-11CDD963EBF2}"/>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4" name="Freeform 25">
              <a:extLst>
                <a:ext uri="{FF2B5EF4-FFF2-40B4-BE49-F238E27FC236}">
                  <a16:creationId xmlns:a16="http://schemas.microsoft.com/office/drawing/2014/main" xmlns="" id="{CD7DCFD5-27DC-44DC-8B34-4599779CFF7A}"/>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5" name="Freeform 26">
              <a:extLst>
                <a:ext uri="{FF2B5EF4-FFF2-40B4-BE49-F238E27FC236}">
                  <a16:creationId xmlns:a16="http://schemas.microsoft.com/office/drawing/2014/main" xmlns="" id="{75F2BF9C-4866-4E17-B794-7422CDAAEEBF}"/>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6" name="Freeform 27">
              <a:extLst>
                <a:ext uri="{FF2B5EF4-FFF2-40B4-BE49-F238E27FC236}">
                  <a16:creationId xmlns:a16="http://schemas.microsoft.com/office/drawing/2014/main" xmlns="" id="{5B077386-5C74-49B2-B2F0-ECA125BAC766}"/>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7" name="Freeform 28">
              <a:extLst>
                <a:ext uri="{FF2B5EF4-FFF2-40B4-BE49-F238E27FC236}">
                  <a16:creationId xmlns:a16="http://schemas.microsoft.com/office/drawing/2014/main" xmlns="" id="{DA3ED2D8-FCD0-49C7-AC31-F1DD6E72F5A4}"/>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8" name="Freeform 29">
              <a:extLst>
                <a:ext uri="{FF2B5EF4-FFF2-40B4-BE49-F238E27FC236}">
                  <a16:creationId xmlns:a16="http://schemas.microsoft.com/office/drawing/2014/main" xmlns="" id="{81C54AEA-69D1-41E2-8264-2D977EA687DE}"/>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59" name="Freeform 30">
              <a:extLst>
                <a:ext uri="{FF2B5EF4-FFF2-40B4-BE49-F238E27FC236}">
                  <a16:creationId xmlns:a16="http://schemas.microsoft.com/office/drawing/2014/main" xmlns="" id="{909B72B6-000B-45BB-B1BF-9A6163046EE1}"/>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0" name="Freeform 31">
              <a:extLst>
                <a:ext uri="{FF2B5EF4-FFF2-40B4-BE49-F238E27FC236}">
                  <a16:creationId xmlns:a16="http://schemas.microsoft.com/office/drawing/2014/main" xmlns="" id="{2772924E-4585-4742-9350-0A6EF967B022}"/>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1" name="Freeform 32">
              <a:extLst>
                <a:ext uri="{FF2B5EF4-FFF2-40B4-BE49-F238E27FC236}">
                  <a16:creationId xmlns:a16="http://schemas.microsoft.com/office/drawing/2014/main" xmlns="" id="{BBA67F65-96BC-49E6-9168-EFB6E3BBD5F4}"/>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2" name="Freeform 33">
              <a:extLst>
                <a:ext uri="{FF2B5EF4-FFF2-40B4-BE49-F238E27FC236}">
                  <a16:creationId xmlns:a16="http://schemas.microsoft.com/office/drawing/2014/main" xmlns="" id="{84BD3C45-BA69-4341-BA01-DB4EC0885ACA}"/>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3" name="Freeform 34">
              <a:extLst>
                <a:ext uri="{FF2B5EF4-FFF2-40B4-BE49-F238E27FC236}">
                  <a16:creationId xmlns:a16="http://schemas.microsoft.com/office/drawing/2014/main" xmlns="" id="{2A6167D9-C9C7-43FD-B8BD-48CD60A94494}"/>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4" name="Freeform 35">
              <a:extLst>
                <a:ext uri="{FF2B5EF4-FFF2-40B4-BE49-F238E27FC236}">
                  <a16:creationId xmlns:a16="http://schemas.microsoft.com/office/drawing/2014/main" xmlns="" id="{8A33AB01-04D6-4E07-8023-52F7683411CA}"/>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5" name="Freeform 36">
              <a:extLst>
                <a:ext uri="{FF2B5EF4-FFF2-40B4-BE49-F238E27FC236}">
                  <a16:creationId xmlns:a16="http://schemas.microsoft.com/office/drawing/2014/main" xmlns="" id="{A283B9DC-9124-455A-95D9-1948C3F16840}"/>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6" name="Freeform 37">
              <a:extLst>
                <a:ext uri="{FF2B5EF4-FFF2-40B4-BE49-F238E27FC236}">
                  <a16:creationId xmlns:a16="http://schemas.microsoft.com/office/drawing/2014/main" xmlns="" id="{DC2E0CEE-2E77-4CE0-9D51-3D66D4E4B67C}"/>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7" name="Freeform 38">
              <a:extLst>
                <a:ext uri="{FF2B5EF4-FFF2-40B4-BE49-F238E27FC236}">
                  <a16:creationId xmlns:a16="http://schemas.microsoft.com/office/drawing/2014/main" xmlns="" id="{53550B15-3B90-42BE-BE61-FAD5E69E2874}"/>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8" name="Freeform 39">
              <a:extLst>
                <a:ext uri="{FF2B5EF4-FFF2-40B4-BE49-F238E27FC236}">
                  <a16:creationId xmlns:a16="http://schemas.microsoft.com/office/drawing/2014/main" xmlns="" id="{CD725388-C8FB-419F-B7F6-0868EA76DC9F}"/>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69" name="Freeform 40">
              <a:extLst>
                <a:ext uri="{FF2B5EF4-FFF2-40B4-BE49-F238E27FC236}">
                  <a16:creationId xmlns:a16="http://schemas.microsoft.com/office/drawing/2014/main" xmlns="" id="{1B0A87B2-FD9A-47AC-B3C8-4F9E84210794}"/>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0" name="Freeform 41">
              <a:extLst>
                <a:ext uri="{FF2B5EF4-FFF2-40B4-BE49-F238E27FC236}">
                  <a16:creationId xmlns:a16="http://schemas.microsoft.com/office/drawing/2014/main" xmlns="" id="{58015533-9C7F-461F-A07E-67046FFCD960}"/>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1" name="Freeform 42">
              <a:extLst>
                <a:ext uri="{FF2B5EF4-FFF2-40B4-BE49-F238E27FC236}">
                  <a16:creationId xmlns:a16="http://schemas.microsoft.com/office/drawing/2014/main" xmlns="" id="{5D950C63-3F1A-41F4-B52C-D6799AB7A26B}"/>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2" name="Freeform 43">
              <a:extLst>
                <a:ext uri="{FF2B5EF4-FFF2-40B4-BE49-F238E27FC236}">
                  <a16:creationId xmlns:a16="http://schemas.microsoft.com/office/drawing/2014/main" xmlns="" id="{EEEE8D2E-2498-40B5-B11E-8F0EEBF19BDD}"/>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3" name="Freeform 44">
              <a:extLst>
                <a:ext uri="{FF2B5EF4-FFF2-40B4-BE49-F238E27FC236}">
                  <a16:creationId xmlns:a16="http://schemas.microsoft.com/office/drawing/2014/main" xmlns="" id="{685B4185-B2B0-4E26-8C72-76AB16262342}"/>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4" name="Freeform 45">
              <a:extLst>
                <a:ext uri="{FF2B5EF4-FFF2-40B4-BE49-F238E27FC236}">
                  <a16:creationId xmlns:a16="http://schemas.microsoft.com/office/drawing/2014/main" xmlns="" id="{72D21F4D-FC0D-4981-85C5-128A494906BE}"/>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175" name="文本框 174">
            <a:extLst>
              <a:ext uri="{FF2B5EF4-FFF2-40B4-BE49-F238E27FC236}">
                <a16:creationId xmlns:a16="http://schemas.microsoft.com/office/drawing/2014/main" xmlns="" id="{E9C070DD-2C76-48B2-9A2E-EBCCC1D9B6E5}"/>
              </a:ext>
            </a:extLst>
          </p:cNvPr>
          <p:cNvSpPr txBox="1"/>
          <p:nvPr/>
        </p:nvSpPr>
        <p:spPr>
          <a:xfrm>
            <a:off x="5171445" y="3846450"/>
            <a:ext cx="548679" cy="400110"/>
          </a:xfrm>
          <a:prstGeom prst="rect">
            <a:avLst/>
          </a:prstGeom>
          <a:noFill/>
          <a:ln>
            <a:solidFill>
              <a:srgbClr val="FF93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07</a:t>
            </a:r>
            <a:endParaRPr lang="zh-CN" altLang="en-US" sz="2000" dirty="0">
              <a:solidFill>
                <a:srgbClr val="FF8500"/>
              </a:solidFill>
              <a:latin typeface="微软雅黑" panose="020B0503020204020204" pitchFamily="34" charset="-122"/>
              <a:ea typeface="微软雅黑" panose="020B0503020204020204" pitchFamily="34" charset="-122"/>
            </a:endParaRPr>
          </a:p>
        </p:txBody>
      </p:sp>
      <p:grpSp>
        <p:nvGrpSpPr>
          <p:cNvPr id="176" name="Group 4">
            <a:extLst>
              <a:ext uri="{FF2B5EF4-FFF2-40B4-BE49-F238E27FC236}">
                <a16:creationId xmlns:a16="http://schemas.microsoft.com/office/drawing/2014/main" xmlns="" id="{2EA3E89F-0B16-4EAB-ABAB-4A4A3CC76336}"/>
              </a:ext>
            </a:extLst>
          </p:cNvPr>
          <p:cNvGrpSpPr>
            <a:grpSpLocks noChangeAspect="1"/>
          </p:cNvGrpSpPr>
          <p:nvPr/>
        </p:nvGrpSpPr>
        <p:grpSpPr bwMode="auto">
          <a:xfrm flipH="1">
            <a:off x="4931593" y="4506126"/>
            <a:ext cx="826363" cy="453191"/>
            <a:chOff x="3326" y="771"/>
            <a:chExt cx="2348" cy="954"/>
          </a:xfrm>
          <a:solidFill>
            <a:srgbClr val="004C9D"/>
          </a:solidFill>
        </p:grpSpPr>
        <p:sp>
          <p:nvSpPr>
            <p:cNvPr id="177" name="Freeform 5">
              <a:extLst>
                <a:ext uri="{FF2B5EF4-FFF2-40B4-BE49-F238E27FC236}">
                  <a16:creationId xmlns:a16="http://schemas.microsoft.com/office/drawing/2014/main" xmlns="" id="{09ACE231-B787-4A5D-B055-892F052818F6}"/>
                </a:ext>
              </a:extLst>
            </p:cNvPr>
            <p:cNvSpPr>
              <a:spLocks noEditPoints="1"/>
            </p:cNvSpPr>
            <p:nvPr/>
          </p:nvSpPr>
          <p:spPr bwMode="auto">
            <a:xfrm>
              <a:off x="3326" y="771"/>
              <a:ext cx="2348" cy="954"/>
            </a:xfrm>
            <a:custGeom>
              <a:avLst/>
              <a:gdLst>
                <a:gd name="T0" fmla="*/ 969 w 991"/>
                <a:gd name="T1" fmla="*/ 166 h 401"/>
                <a:gd name="T2" fmla="*/ 911 w 991"/>
                <a:gd name="T3" fmla="*/ 115 h 401"/>
                <a:gd name="T4" fmla="*/ 851 w 991"/>
                <a:gd name="T5" fmla="*/ 67 h 401"/>
                <a:gd name="T6" fmla="*/ 780 w 991"/>
                <a:gd name="T7" fmla="*/ 16 h 401"/>
                <a:gd name="T8" fmla="*/ 774 w 991"/>
                <a:gd name="T9" fmla="*/ 17 h 401"/>
                <a:gd name="T10" fmla="*/ 770 w 991"/>
                <a:gd name="T11" fmla="*/ 16 h 401"/>
                <a:gd name="T12" fmla="*/ 354 w 991"/>
                <a:gd name="T13" fmla="*/ 3 h 401"/>
                <a:gd name="T14" fmla="*/ 149 w 991"/>
                <a:gd name="T15" fmla="*/ 2 h 401"/>
                <a:gd name="T16" fmla="*/ 44 w 991"/>
                <a:gd name="T17" fmla="*/ 3 h 401"/>
                <a:gd name="T18" fmla="*/ 9 w 991"/>
                <a:gd name="T19" fmla="*/ 34 h 401"/>
                <a:gd name="T20" fmla="*/ 6 w 991"/>
                <a:gd name="T21" fmla="*/ 38 h 401"/>
                <a:gd name="T22" fmla="*/ 3 w 991"/>
                <a:gd name="T23" fmla="*/ 263 h 401"/>
                <a:gd name="T24" fmla="*/ 2 w 991"/>
                <a:gd name="T25" fmla="*/ 319 h 401"/>
                <a:gd name="T26" fmla="*/ 4 w 991"/>
                <a:gd name="T27" fmla="*/ 363 h 401"/>
                <a:gd name="T28" fmla="*/ 63 w 991"/>
                <a:gd name="T29" fmla="*/ 388 h 401"/>
                <a:gd name="T30" fmla="*/ 514 w 991"/>
                <a:gd name="T31" fmla="*/ 399 h 401"/>
                <a:gd name="T32" fmla="*/ 768 w 991"/>
                <a:gd name="T33" fmla="*/ 392 h 401"/>
                <a:gd name="T34" fmla="*/ 772 w 991"/>
                <a:gd name="T35" fmla="*/ 391 h 401"/>
                <a:gd name="T36" fmla="*/ 778 w 991"/>
                <a:gd name="T37" fmla="*/ 391 h 401"/>
                <a:gd name="T38" fmla="*/ 901 w 991"/>
                <a:gd name="T39" fmla="*/ 317 h 401"/>
                <a:gd name="T40" fmla="*/ 952 w 991"/>
                <a:gd name="T41" fmla="*/ 270 h 401"/>
                <a:gd name="T42" fmla="*/ 987 w 991"/>
                <a:gd name="T43" fmla="*/ 214 h 401"/>
                <a:gd name="T44" fmla="*/ 969 w 991"/>
                <a:gd name="T45" fmla="*/ 166 h 401"/>
                <a:gd name="T46" fmla="*/ 970 w 991"/>
                <a:gd name="T47" fmla="*/ 222 h 401"/>
                <a:gd name="T48" fmla="*/ 879 w 991"/>
                <a:gd name="T49" fmla="*/ 316 h 401"/>
                <a:gd name="T50" fmla="*/ 772 w 991"/>
                <a:gd name="T51" fmla="*/ 380 h 401"/>
                <a:gd name="T52" fmla="*/ 771 w 991"/>
                <a:gd name="T53" fmla="*/ 380 h 401"/>
                <a:gd name="T54" fmla="*/ 768 w 991"/>
                <a:gd name="T55" fmla="*/ 379 h 401"/>
                <a:gd name="T56" fmla="*/ 349 w 991"/>
                <a:gd name="T57" fmla="*/ 386 h 401"/>
                <a:gd name="T58" fmla="*/ 142 w 991"/>
                <a:gd name="T59" fmla="*/ 380 h 401"/>
                <a:gd name="T60" fmla="*/ 38 w 991"/>
                <a:gd name="T61" fmla="*/ 374 h 401"/>
                <a:gd name="T62" fmla="*/ 14 w 991"/>
                <a:gd name="T63" fmla="*/ 329 h 401"/>
                <a:gd name="T64" fmla="*/ 15 w 991"/>
                <a:gd name="T65" fmla="*/ 276 h 401"/>
                <a:gd name="T66" fmla="*/ 14 w 991"/>
                <a:gd name="T67" fmla="*/ 38 h 401"/>
                <a:gd name="T68" fmla="*/ 14 w 991"/>
                <a:gd name="T69" fmla="*/ 37 h 401"/>
                <a:gd name="T70" fmla="*/ 66 w 991"/>
                <a:gd name="T71" fmla="*/ 15 h 401"/>
                <a:gd name="T72" fmla="*/ 112 w 991"/>
                <a:gd name="T73" fmla="*/ 15 h 401"/>
                <a:gd name="T74" fmla="*/ 208 w 991"/>
                <a:gd name="T75" fmla="*/ 15 h 401"/>
                <a:gd name="T76" fmla="*/ 393 w 991"/>
                <a:gd name="T77" fmla="*/ 17 h 401"/>
                <a:gd name="T78" fmla="*/ 770 w 991"/>
                <a:gd name="T79" fmla="*/ 29 h 401"/>
                <a:gd name="T80" fmla="*/ 776 w 991"/>
                <a:gd name="T81" fmla="*/ 25 h 401"/>
                <a:gd name="T82" fmla="*/ 830 w 991"/>
                <a:gd name="T83" fmla="*/ 68 h 401"/>
                <a:gd name="T84" fmla="*/ 886 w 991"/>
                <a:gd name="T85" fmla="*/ 114 h 401"/>
                <a:gd name="T86" fmla="*/ 941 w 991"/>
                <a:gd name="T87" fmla="*/ 160 h 401"/>
                <a:gd name="T88" fmla="*/ 970 w 991"/>
                <a:gd name="T89" fmla="*/ 22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1" h="401">
                  <a:moveTo>
                    <a:pt x="969" y="166"/>
                  </a:moveTo>
                  <a:cubicBezTo>
                    <a:pt x="951" y="148"/>
                    <a:pt x="930" y="132"/>
                    <a:pt x="911" y="115"/>
                  </a:cubicBezTo>
                  <a:cubicBezTo>
                    <a:pt x="891" y="99"/>
                    <a:pt x="871" y="83"/>
                    <a:pt x="851" y="67"/>
                  </a:cubicBezTo>
                  <a:cubicBezTo>
                    <a:pt x="828" y="49"/>
                    <a:pt x="805" y="29"/>
                    <a:pt x="780" y="16"/>
                  </a:cubicBezTo>
                  <a:cubicBezTo>
                    <a:pt x="777" y="15"/>
                    <a:pt x="775" y="15"/>
                    <a:pt x="774" y="17"/>
                  </a:cubicBezTo>
                  <a:cubicBezTo>
                    <a:pt x="773" y="16"/>
                    <a:pt x="772" y="16"/>
                    <a:pt x="770" y="16"/>
                  </a:cubicBezTo>
                  <a:cubicBezTo>
                    <a:pt x="631" y="10"/>
                    <a:pt x="493" y="5"/>
                    <a:pt x="354" y="3"/>
                  </a:cubicBezTo>
                  <a:cubicBezTo>
                    <a:pt x="285" y="2"/>
                    <a:pt x="217" y="2"/>
                    <a:pt x="149" y="2"/>
                  </a:cubicBezTo>
                  <a:cubicBezTo>
                    <a:pt x="114" y="2"/>
                    <a:pt x="78" y="0"/>
                    <a:pt x="44" y="3"/>
                  </a:cubicBezTo>
                  <a:cubicBezTo>
                    <a:pt x="26" y="5"/>
                    <a:pt x="6" y="14"/>
                    <a:pt x="9" y="34"/>
                  </a:cubicBezTo>
                  <a:cubicBezTo>
                    <a:pt x="8" y="34"/>
                    <a:pt x="6" y="35"/>
                    <a:pt x="6" y="38"/>
                  </a:cubicBezTo>
                  <a:cubicBezTo>
                    <a:pt x="2" y="113"/>
                    <a:pt x="3" y="188"/>
                    <a:pt x="3" y="263"/>
                  </a:cubicBezTo>
                  <a:cubicBezTo>
                    <a:pt x="2" y="282"/>
                    <a:pt x="2" y="301"/>
                    <a:pt x="2" y="319"/>
                  </a:cubicBezTo>
                  <a:cubicBezTo>
                    <a:pt x="2" y="333"/>
                    <a:pt x="0" y="349"/>
                    <a:pt x="4" y="363"/>
                  </a:cubicBezTo>
                  <a:cubicBezTo>
                    <a:pt x="11" y="389"/>
                    <a:pt x="41" y="387"/>
                    <a:pt x="63" y="388"/>
                  </a:cubicBezTo>
                  <a:cubicBezTo>
                    <a:pt x="213" y="397"/>
                    <a:pt x="364" y="401"/>
                    <a:pt x="514" y="399"/>
                  </a:cubicBezTo>
                  <a:cubicBezTo>
                    <a:pt x="599" y="398"/>
                    <a:pt x="683" y="396"/>
                    <a:pt x="768" y="392"/>
                  </a:cubicBezTo>
                  <a:cubicBezTo>
                    <a:pt x="770" y="392"/>
                    <a:pt x="771" y="392"/>
                    <a:pt x="772" y="391"/>
                  </a:cubicBezTo>
                  <a:cubicBezTo>
                    <a:pt x="774" y="392"/>
                    <a:pt x="776" y="392"/>
                    <a:pt x="778" y="391"/>
                  </a:cubicBezTo>
                  <a:cubicBezTo>
                    <a:pt x="821" y="369"/>
                    <a:pt x="863" y="346"/>
                    <a:pt x="901" y="317"/>
                  </a:cubicBezTo>
                  <a:cubicBezTo>
                    <a:pt x="919" y="303"/>
                    <a:pt x="937" y="287"/>
                    <a:pt x="952" y="270"/>
                  </a:cubicBezTo>
                  <a:cubicBezTo>
                    <a:pt x="966" y="254"/>
                    <a:pt x="983" y="235"/>
                    <a:pt x="987" y="214"/>
                  </a:cubicBezTo>
                  <a:cubicBezTo>
                    <a:pt x="991" y="195"/>
                    <a:pt x="982" y="179"/>
                    <a:pt x="969" y="166"/>
                  </a:cubicBezTo>
                  <a:close/>
                  <a:moveTo>
                    <a:pt x="970" y="222"/>
                  </a:moveTo>
                  <a:cubicBezTo>
                    <a:pt x="952" y="260"/>
                    <a:pt x="912" y="292"/>
                    <a:pt x="879" y="316"/>
                  </a:cubicBezTo>
                  <a:cubicBezTo>
                    <a:pt x="845" y="340"/>
                    <a:pt x="808" y="360"/>
                    <a:pt x="772" y="380"/>
                  </a:cubicBezTo>
                  <a:cubicBezTo>
                    <a:pt x="772" y="380"/>
                    <a:pt x="772" y="380"/>
                    <a:pt x="771" y="380"/>
                  </a:cubicBezTo>
                  <a:cubicBezTo>
                    <a:pt x="770" y="379"/>
                    <a:pt x="769" y="379"/>
                    <a:pt x="768" y="379"/>
                  </a:cubicBezTo>
                  <a:cubicBezTo>
                    <a:pt x="629" y="386"/>
                    <a:pt x="489" y="388"/>
                    <a:pt x="349" y="386"/>
                  </a:cubicBezTo>
                  <a:cubicBezTo>
                    <a:pt x="280" y="385"/>
                    <a:pt x="211" y="383"/>
                    <a:pt x="142" y="380"/>
                  </a:cubicBezTo>
                  <a:cubicBezTo>
                    <a:pt x="107" y="378"/>
                    <a:pt x="72" y="378"/>
                    <a:pt x="38" y="374"/>
                  </a:cubicBezTo>
                  <a:cubicBezTo>
                    <a:pt x="12" y="371"/>
                    <a:pt x="14" y="350"/>
                    <a:pt x="14" y="329"/>
                  </a:cubicBezTo>
                  <a:cubicBezTo>
                    <a:pt x="15" y="312"/>
                    <a:pt x="15" y="294"/>
                    <a:pt x="15" y="276"/>
                  </a:cubicBezTo>
                  <a:cubicBezTo>
                    <a:pt x="15" y="197"/>
                    <a:pt x="18" y="117"/>
                    <a:pt x="14" y="38"/>
                  </a:cubicBezTo>
                  <a:cubicBezTo>
                    <a:pt x="14" y="37"/>
                    <a:pt x="14" y="37"/>
                    <a:pt x="14" y="37"/>
                  </a:cubicBezTo>
                  <a:cubicBezTo>
                    <a:pt x="20" y="14"/>
                    <a:pt x="47" y="15"/>
                    <a:pt x="66" y="15"/>
                  </a:cubicBezTo>
                  <a:cubicBezTo>
                    <a:pt x="81" y="15"/>
                    <a:pt x="97" y="15"/>
                    <a:pt x="112" y="15"/>
                  </a:cubicBezTo>
                  <a:cubicBezTo>
                    <a:pt x="144" y="15"/>
                    <a:pt x="176" y="15"/>
                    <a:pt x="208" y="15"/>
                  </a:cubicBezTo>
                  <a:cubicBezTo>
                    <a:pt x="270" y="16"/>
                    <a:pt x="332" y="16"/>
                    <a:pt x="393" y="17"/>
                  </a:cubicBezTo>
                  <a:cubicBezTo>
                    <a:pt x="519" y="19"/>
                    <a:pt x="645" y="23"/>
                    <a:pt x="770" y="29"/>
                  </a:cubicBezTo>
                  <a:cubicBezTo>
                    <a:pt x="773" y="29"/>
                    <a:pt x="775" y="27"/>
                    <a:pt x="776" y="25"/>
                  </a:cubicBezTo>
                  <a:cubicBezTo>
                    <a:pt x="792" y="41"/>
                    <a:pt x="812" y="54"/>
                    <a:pt x="830" y="68"/>
                  </a:cubicBezTo>
                  <a:cubicBezTo>
                    <a:pt x="849" y="83"/>
                    <a:pt x="867" y="98"/>
                    <a:pt x="886" y="114"/>
                  </a:cubicBezTo>
                  <a:cubicBezTo>
                    <a:pt x="905" y="129"/>
                    <a:pt x="923" y="145"/>
                    <a:pt x="941" y="160"/>
                  </a:cubicBezTo>
                  <a:cubicBezTo>
                    <a:pt x="959" y="176"/>
                    <a:pt x="982" y="195"/>
                    <a:pt x="970" y="22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8" name="Freeform 6">
              <a:extLst>
                <a:ext uri="{FF2B5EF4-FFF2-40B4-BE49-F238E27FC236}">
                  <a16:creationId xmlns:a16="http://schemas.microsoft.com/office/drawing/2014/main" xmlns="" id="{6124C84C-3A43-43CA-9A6A-24F9A0BFF09E}"/>
                </a:ext>
              </a:extLst>
            </p:cNvPr>
            <p:cNvSpPr>
              <a:spLocks noEditPoints="1"/>
            </p:cNvSpPr>
            <p:nvPr/>
          </p:nvSpPr>
          <p:spPr bwMode="auto">
            <a:xfrm>
              <a:off x="5302" y="1201"/>
              <a:ext cx="123" cy="129"/>
            </a:xfrm>
            <a:custGeom>
              <a:avLst/>
              <a:gdLst>
                <a:gd name="T0" fmla="*/ 51 w 52"/>
                <a:gd name="T1" fmla="*/ 28 h 54"/>
                <a:gd name="T2" fmla="*/ 44 w 52"/>
                <a:gd name="T3" fmla="*/ 13 h 54"/>
                <a:gd name="T4" fmla="*/ 32 w 52"/>
                <a:gd name="T5" fmla="*/ 1 h 54"/>
                <a:gd name="T6" fmla="*/ 19 w 52"/>
                <a:gd name="T7" fmla="*/ 3 h 54"/>
                <a:gd name="T8" fmla="*/ 0 w 52"/>
                <a:gd name="T9" fmla="*/ 29 h 54"/>
                <a:gd name="T10" fmla="*/ 26 w 52"/>
                <a:gd name="T11" fmla="*/ 53 h 54"/>
                <a:gd name="T12" fmla="*/ 51 w 52"/>
                <a:gd name="T13" fmla="*/ 28 h 54"/>
                <a:gd name="T14" fmla="*/ 26 w 52"/>
                <a:gd name="T15" fmla="*/ 42 h 54"/>
                <a:gd name="T16" fmla="*/ 11 w 52"/>
                <a:gd name="T17" fmla="*/ 29 h 54"/>
                <a:gd name="T18" fmla="*/ 16 w 52"/>
                <a:gd name="T19" fmla="*/ 18 h 54"/>
                <a:gd name="T20" fmla="*/ 25 w 52"/>
                <a:gd name="T21" fmla="*/ 12 h 54"/>
                <a:gd name="T22" fmla="*/ 27 w 52"/>
                <a:gd name="T23" fmla="*/ 10 h 54"/>
                <a:gd name="T24" fmla="*/ 26 w 52"/>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51" y="28"/>
                  </a:moveTo>
                  <a:cubicBezTo>
                    <a:pt x="50" y="23"/>
                    <a:pt x="48" y="17"/>
                    <a:pt x="44" y="13"/>
                  </a:cubicBezTo>
                  <a:cubicBezTo>
                    <a:pt x="46" y="7"/>
                    <a:pt x="37" y="2"/>
                    <a:pt x="32" y="1"/>
                  </a:cubicBezTo>
                  <a:cubicBezTo>
                    <a:pt x="28" y="0"/>
                    <a:pt x="23" y="1"/>
                    <a:pt x="19" y="3"/>
                  </a:cubicBezTo>
                  <a:cubicBezTo>
                    <a:pt x="8" y="4"/>
                    <a:pt x="0" y="20"/>
                    <a:pt x="0" y="29"/>
                  </a:cubicBezTo>
                  <a:cubicBezTo>
                    <a:pt x="0" y="44"/>
                    <a:pt x="12" y="54"/>
                    <a:pt x="26" y="53"/>
                  </a:cubicBezTo>
                  <a:cubicBezTo>
                    <a:pt x="40" y="53"/>
                    <a:pt x="52" y="43"/>
                    <a:pt x="51" y="28"/>
                  </a:cubicBezTo>
                  <a:close/>
                  <a:moveTo>
                    <a:pt x="26" y="42"/>
                  </a:moveTo>
                  <a:cubicBezTo>
                    <a:pt x="18" y="42"/>
                    <a:pt x="11" y="37"/>
                    <a:pt x="11" y="29"/>
                  </a:cubicBezTo>
                  <a:cubicBezTo>
                    <a:pt x="11" y="25"/>
                    <a:pt x="13" y="21"/>
                    <a:pt x="16" y="18"/>
                  </a:cubicBezTo>
                  <a:cubicBezTo>
                    <a:pt x="18" y="15"/>
                    <a:pt x="22" y="14"/>
                    <a:pt x="25" y="12"/>
                  </a:cubicBezTo>
                  <a:cubicBezTo>
                    <a:pt x="26" y="11"/>
                    <a:pt x="26" y="11"/>
                    <a:pt x="27" y="10"/>
                  </a:cubicBezTo>
                  <a:cubicBezTo>
                    <a:pt x="40" y="17"/>
                    <a:pt x="45" y="40"/>
                    <a:pt x="26" y="4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79" name="Freeform 7">
              <a:extLst>
                <a:ext uri="{FF2B5EF4-FFF2-40B4-BE49-F238E27FC236}">
                  <a16:creationId xmlns:a16="http://schemas.microsoft.com/office/drawing/2014/main" xmlns="" id="{24607594-9B82-4A3B-9A99-837679CDCCFF}"/>
                </a:ext>
              </a:extLst>
            </p:cNvPr>
            <p:cNvSpPr/>
            <p:nvPr/>
          </p:nvSpPr>
          <p:spPr bwMode="auto">
            <a:xfrm>
              <a:off x="3375" y="1549"/>
              <a:ext cx="76" cy="100"/>
            </a:xfrm>
            <a:custGeom>
              <a:avLst/>
              <a:gdLst>
                <a:gd name="T0" fmla="*/ 28 w 32"/>
                <a:gd name="T1" fmla="*/ 31 h 42"/>
                <a:gd name="T2" fmla="*/ 14 w 32"/>
                <a:gd name="T3" fmla="*/ 22 h 42"/>
                <a:gd name="T4" fmla="*/ 15 w 32"/>
                <a:gd name="T5" fmla="*/ 5 h 42"/>
                <a:gd name="T6" fmla="*/ 11 w 32"/>
                <a:gd name="T7" fmla="*/ 2 h 42"/>
                <a:gd name="T8" fmla="*/ 4 w 32"/>
                <a:gd name="T9" fmla="*/ 26 h 42"/>
                <a:gd name="T10" fmla="*/ 28 w 32"/>
                <a:gd name="T11" fmla="*/ 40 h 42"/>
                <a:gd name="T12" fmla="*/ 28 w 32"/>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2" h="42">
                  <a:moveTo>
                    <a:pt x="28" y="31"/>
                  </a:moveTo>
                  <a:cubicBezTo>
                    <a:pt x="22" y="29"/>
                    <a:pt x="17" y="28"/>
                    <a:pt x="14" y="22"/>
                  </a:cubicBezTo>
                  <a:cubicBezTo>
                    <a:pt x="12" y="17"/>
                    <a:pt x="12" y="10"/>
                    <a:pt x="15" y="5"/>
                  </a:cubicBezTo>
                  <a:cubicBezTo>
                    <a:pt x="16" y="3"/>
                    <a:pt x="14" y="0"/>
                    <a:pt x="11" y="2"/>
                  </a:cubicBezTo>
                  <a:cubicBezTo>
                    <a:pt x="4" y="8"/>
                    <a:pt x="0" y="17"/>
                    <a:pt x="4" y="26"/>
                  </a:cubicBezTo>
                  <a:cubicBezTo>
                    <a:pt x="8" y="35"/>
                    <a:pt x="18" y="42"/>
                    <a:pt x="28" y="40"/>
                  </a:cubicBezTo>
                  <a:cubicBezTo>
                    <a:pt x="32" y="39"/>
                    <a:pt x="32" y="33"/>
                    <a:pt x="28" y="3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0" name="Freeform 8">
              <a:extLst>
                <a:ext uri="{FF2B5EF4-FFF2-40B4-BE49-F238E27FC236}">
                  <a16:creationId xmlns:a16="http://schemas.microsoft.com/office/drawing/2014/main" xmlns="" id="{F54ECE36-8F71-4D55-9D28-DA4D74026A63}"/>
                </a:ext>
              </a:extLst>
            </p:cNvPr>
            <p:cNvSpPr/>
            <p:nvPr/>
          </p:nvSpPr>
          <p:spPr bwMode="auto">
            <a:xfrm>
              <a:off x="3382" y="1437"/>
              <a:ext cx="27" cy="79"/>
            </a:xfrm>
            <a:custGeom>
              <a:avLst/>
              <a:gdLst>
                <a:gd name="T0" fmla="*/ 9 w 11"/>
                <a:gd name="T1" fmla="*/ 3 h 33"/>
                <a:gd name="T2" fmla="*/ 2 w 11"/>
                <a:gd name="T3" fmla="*/ 3 h 33"/>
                <a:gd name="T4" fmla="*/ 1 w 11"/>
                <a:gd name="T5" fmla="*/ 15 h 33"/>
                <a:gd name="T6" fmla="*/ 3 w 11"/>
                <a:gd name="T7" fmla="*/ 29 h 33"/>
                <a:gd name="T8" fmla="*/ 9 w 11"/>
                <a:gd name="T9" fmla="*/ 29 h 33"/>
                <a:gd name="T10" fmla="*/ 10 w 11"/>
                <a:gd name="T11" fmla="*/ 15 h 33"/>
                <a:gd name="T12" fmla="*/ 9 w 11"/>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11" h="33">
                  <a:moveTo>
                    <a:pt x="9" y="3"/>
                  </a:moveTo>
                  <a:cubicBezTo>
                    <a:pt x="8" y="0"/>
                    <a:pt x="3" y="0"/>
                    <a:pt x="2" y="3"/>
                  </a:cubicBezTo>
                  <a:cubicBezTo>
                    <a:pt x="0" y="7"/>
                    <a:pt x="1" y="11"/>
                    <a:pt x="1" y="15"/>
                  </a:cubicBezTo>
                  <a:cubicBezTo>
                    <a:pt x="2" y="20"/>
                    <a:pt x="2" y="24"/>
                    <a:pt x="3" y="29"/>
                  </a:cubicBezTo>
                  <a:cubicBezTo>
                    <a:pt x="3" y="33"/>
                    <a:pt x="8" y="33"/>
                    <a:pt x="9" y="29"/>
                  </a:cubicBezTo>
                  <a:cubicBezTo>
                    <a:pt x="9" y="24"/>
                    <a:pt x="10" y="20"/>
                    <a:pt x="10" y="15"/>
                  </a:cubicBezTo>
                  <a:cubicBezTo>
                    <a:pt x="10" y="11"/>
                    <a:pt x="11" y="7"/>
                    <a:pt x="9"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1" name="Freeform 9">
              <a:extLst>
                <a:ext uri="{FF2B5EF4-FFF2-40B4-BE49-F238E27FC236}">
                  <a16:creationId xmlns:a16="http://schemas.microsoft.com/office/drawing/2014/main" xmlns="" id="{C264AE9A-C174-4721-9F2A-E6B5AA27290B}"/>
                </a:ext>
              </a:extLst>
            </p:cNvPr>
            <p:cNvSpPr/>
            <p:nvPr/>
          </p:nvSpPr>
          <p:spPr bwMode="auto">
            <a:xfrm>
              <a:off x="3380" y="1285"/>
              <a:ext cx="31" cy="86"/>
            </a:xfrm>
            <a:custGeom>
              <a:avLst/>
              <a:gdLst>
                <a:gd name="T0" fmla="*/ 9 w 13"/>
                <a:gd name="T1" fmla="*/ 1 h 36"/>
                <a:gd name="T2" fmla="*/ 4 w 13"/>
                <a:gd name="T3" fmla="*/ 1 h 36"/>
                <a:gd name="T4" fmla="*/ 2 w 13"/>
                <a:gd name="T5" fmla="*/ 16 h 36"/>
                <a:gd name="T6" fmla="*/ 4 w 13"/>
                <a:gd name="T7" fmla="*/ 34 h 36"/>
                <a:gd name="T8" fmla="*/ 9 w 13"/>
                <a:gd name="T9" fmla="*/ 34 h 36"/>
                <a:gd name="T10" fmla="*/ 11 w 13"/>
                <a:gd name="T11" fmla="*/ 16 h 36"/>
                <a:gd name="T12" fmla="*/ 9 w 13"/>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13" h="36">
                  <a:moveTo>
                    <a:pt x="9" y="1"/>
                  </a:moveTo>
                  <a:cubicBezTo>
                    <a:pt x="8" y="0"/>
                    <a:pt x="5" y="0"/>
                    <a:pt x="4" y="1"/>
                  </a:cubicBezTo>
                  <a:cubicBezTo>
                    <a:pt x="0" y="6"/>
                    <a:pt x="2" y="11"/>
                    <a:pt x="2" y="16"/>
                  </a:cubicBezTo>
                  <a:cubicBezTo>
                    <a:pt x="2" y="22"/>
                    <a:pt x="3" y="28"/>
                    <a:pt x="4" y="34"/>
                  </a:cubicBezTo>
                  <a:cubicBezTo>
                    <a:pt x="5" y="36"/>
                    <a:pt x="9" y="36"/>
                    <a:pt x="9" y="34"/>
                  </a:cubicBezTo>
                  <a:cubicBezTo>
                    <a:pt x="10" y="28"/>
                    <a:pt x="11" y="22"/>
                    <a:pt x="11" y="16"/>
                  </a:cubicBezTo>
                  <a:cubicBezTo>
                    <a:pt x="12" y="11"/>
                    <a:pt x="13" y="6"/>
                    <a:pt x="9"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2" name="Freeform 10">
              <a:extLst>
                <a:ext uri="{FF2B5EF4-FFF2-40B4-BE49-F238E27FC236}">
                  <a16:creationId xmlns:a16="http://schemas.microsoft.com/office/drawing/2014/main" xmlns="" id="{CF880897-1119-47EE-8539-D9E40363DE61}"/>
                </a:ext>
              </a:extLst>
            </p:cNvPr>
            <p:cNvSpPr/>
            <p:nvPr/>
          </p:nvSpPr>
          <p:spPr bwMode="auto">
            <a:xfrm>
              <a:off x="3380" y="1132"/>
              <a:ext cx="31" cy="89"/>
            </a:xfrm>
            <a:custGeom>
              <a:avLst/>
              <a:gdLst>
                <a:gd name="T0" fmla="*/ 8 w 13"/>
                <a:gd name="T1" fmla="*/ 4 h 37"/>
                <a:gd name="T2" fmla="*/ 0 w 13"/>
                <a:gd name="T3" fmla="*/ 6 h 37"/>
                <a:gd name="T4" fmla="*/ 2 w 13"/>
                <a:gd name="T5" fmla="*/ 18 h 37"/>
                <a:gd name="T6" fmla="*/ 3 w 13"/>
                <a:gd name="T7" fmla="*/ 32 h 37"/>
                <a:gd name="T8" fmla="*/ 10 w 13"/>
                <a:gd name="T9" fmla="*/ 33 h 37"/>
                <a:gd name="T10" fmla="*/ 8 w 13"/>
                <a:gd name="T11" fmla="*/ 4 h 37"/>
              </a:gdLst>
              <a:ahLst/>
              <a:cxnLst>
                <a:cxn ang="0">
                  <a:pos x="T0" y="T1"/>
                </a:cxn>
                <a:cxn ang="0">
                  <a:pos x="T2" y="T3"/>
                </a:cxn>
                <a:cxn ang="0">
                  <a:pos x="T4" y="T5"/>
                </a:cxn>
                <a:cxn ang="0">
                  <a:pos x="T6" y="T7"/>
                </a:cxn>
                <a:cxn ang="0">
                  <a:pos x="T8" y="T9"/>
                </a:cxn>
                <a:cxn ang="0">
                  <a:pos x="T10" y="T11"/>
                </a:cxn>
              </a:cxnLst>
              <a:rect l="0" t="0" r="r" b="b"/>
              <a:pathLst>
                <a:path w="13" h="37">
                  <a:moveTo>
                    <a:pt x="8" y="4"/>
                  </a:moveTo>
                  <a:cubicBezTo>
                    <a:pt x="6" y="0"/>
                    <a:pt x="1" y="2"/>
                    <a:pt x="0" y="6"/>
                  </a:cubicBezTo>
                  <a:cubicBezTo>
                    <a:pt x="0" y="10"/>
                    <a:pt x="2" y="14"/>
                    <a:pt x="2" y="18"/>
                  </a:cubicBezTo>
                  <a:cubicBezTo>
                    <a:pt x="3" y="23"/>
                    <a:pt x="3" y="28"/>
                    <a:pt x="3" y="32"/>
                  </a:cubicBezTo>
                  <a:cubicBezTo>
                    <a:pt x="3" y="36"/>
                    <a:pt x="9" y="37"/>
                    <a:pt x="10" y="33"/>
                  </a:cubicBezTo>
                  <a:cubicBezTo>
                    <a:pt x="12" y="25"/>
                    <a:pt x="13" y="12"/>
                    <a:pt x="8"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3" name="Freeform 11">
              <a:extLst>
                <a:ext uri="{FF2B5EF4-FFF2-40B4-BE49-F238E27FC236}">
                  <a16:creationId xmlns:a16="http://schemas.microsoft.com/office/drawing/2014/main" xmlns="" id="{1F21D898-9DBA-496D-A15D-171746F57751}"/>
                </a:ext>
              </a:extLst>
            </p:cNvPr>
            <p:cNvSpPr/>
            <p:nvPr/>
          </p:nvSpPr>
          <p:spPr bwMode="auto">
            <a:xfrm>
              <a:off x="3390" y="985"/>
              <a:ext cx="33" cy="88"/>
            </a:xfrm>
            <a:custGeom>
              <a:avLst/>
              <a:gdLst>
                <a:gd name="T0" fmla="*/ 7 w 14"/>
                <a:gd name="T1" fmla="*/ 3 h 37"/>
                <a:gd name="T2" fmla="*/ 0 w 14"/>
                <a:gd name="T3" fmla="*/ 6 h 37"/>
                <a:gd name="T4" fmla="*/ 2 w 14"/>
                <a:gd name="T5" fmla="*/ 17 h 37"/>
                <a:gd name="T6" fmla="*/ 2 w 14"/>
                <a:gd name="T7" fmla="*/ 31 h 37"/>
                <a:gd name="T8" fmla="*/ 8 w 14"/>
                <a:gd name="T9" fmla="*/ 33 h 37"/>
                <a:gd name="T10" fmla="*/ 7 w 14"/>
                <a:gd name="T11" fmla="*/ 3 h 37"/>
              </a:gdLst>
              <a:ahLst/>
              <a:cxnLst>
                <a:cxn ang="0">
                  <a:pos x="T0" y="T1"/>
                </a:cxn>
                <a:cxn ang="0">
                  <a:pos x="T2" y="T3"/>
                </a:cxn>
                <a:cxn ang="0">
                  <a:pos x="T4" y="T5"/>
                </a:cxn>
                <a:cxn ang="0">
                  <a:pos x="T6" y="T7"/>
                </a:cxn>
                <a:cxn ang="0">
                  <a:pos x="T8" y="T9"/>
                </a:cxn>
                <a:cxn ang="0">
                  <a:pos x="T10" y="T11"/>
                </a:cxn>
              </a:cxnLst>
              <a:rect l="0" t="0" r="r" b="b"/>
              <a:pathLst>
                <a:path w="14" h="37">
                  <a:moveTo>
                    <a:pt x="7" y="3"/>
                  </a:moveTo>
                  <a:cubicBezTo>
                    <a:pt x="4" y="0"/>
                    <a:pt x="0" y="2"/>
                    <a:pt x="0" y="6"/>
                  </a:cubicBezTo>
                  <a:cubicBezTo>
                    <a:pt x="0" y="10"/>
                    <a:pt x="2" y="13"/>
                    <a:pt x="2" y="17"/>
                  </a:cubicBezTo>
                  <a:cubicBezTo>
                    <a:pt x="3" y="22"/>
                    <a:pt x="3" y="27"/>
                    <a:pt x="2" y="31"/>
                  </a:cubicBezTo>
                  <a:cubicBezTo>
                    <a:pt x="1" y="36"/>
                    <a:pt x="7" y="37"/>
                    <a:pt x="8" y="33"/>
                  </a:cubicBezTo>
                  <a:cubicBezTo>
                    <a:pt x="11" y="25"/>
                    <a:pt x="14" y="10"/>
                    <a:pt x="7"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4" name="Freeform 12">
              <a:extLst>
                <a:ext uri="{FF2B5EF4-FFF2-40B4-BE49-F238E27FC236}">
                  <a16:creationId xmlns:a16="http://schemas.microsoft.com/office/drawing/2014/main" xmlns="" id="{07513602-DE76-4B54-94E0-FB86726BF240}"/>
                </a:ext>
              </a:extLst>
            </p:cNvPr>
            <p:cNvSpPr/>
            <p:nvPr/>
          </p:nvSpPr>
          <p:spPr bwMode="auto">
            <a:xfrm>
              <a:off x="3390" y="823"/>
              <a:ext cx="59" cy="88"/>
            </a:xfrm>
            <a:custGeom>
              <a:avLst/>
              <a:gdLst>
                <a:gd name="T0" fmla="*/ 23 w 25"/>
                <a:gd name="T1" fmla="*/ 6 h 37"/>
                <a:gd name="T2" fmla="*/ 4 w 25"/>
                <a:gd name="T3" fmla="*/ 15 h 37"/>
                <a:gd name="T4" fmla="*/ 7 w 25"/>
                <a:gd name="T5" fmla="*/ 36 h 37"/>
                <a:gd name="T6" fmla="*/ 11 w 25"/>
                <a:gd name="T7" fmla="*/ 34 h 37"/>
                <a:gd name="T8" fmla="*/ 13 w 25"/>
                <a:gd name="T9" fmla="*/ 20 h 37"/>
                <a:gd name="T10" fmla="*/ 24 w 25"/>
                <a:gd name="T11" fmla="*/ 11 h 37"/>
                <a:gd name="T12" fmla="*/ 23 w 25"/>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3" y="6"/>
                  </a:moveTo>
                  <a:cubicBezTo>
                    <a:pt x="17" y="0"/>
                    <a:pt x="7" y="9"/>
                    <a:pt x="4" y="15"/>
                  </a:cubicBezTo>
                  <a:cubicBezTo>
                    <a:pt x="0" y="22"/>
                    <a:pt x="1" y="31"/>
                    <a:pt x="7" y="36"/>
                  </a:cubicBezTo>
                  <a:cubicBezTo>
                    <a:pt x="8" y="37"/>
                    <a:pt x="11" y="36"/>
                    <a:pt x="11" y="34"/>
                  </a:cubicBezTo>
                  <a:cubicBezTo>
                    <a:pt x="9" y="29"/>
                    <a:pt x="10" y="24"/>
                    <a:pt x="13" y="20"/>
                  </a:cubicBezTo>
                  <a:cubicBezTo>
                    <a:pt x="16" y="15"/>
                    <a:pt x="21" y="15"/>
                    <a:pt x="24" y="11"/>
                  </a:cubicBezTo>
                  <a:cubicBezTo>
                    <a:pt x="25" y="10"/>
                    <a:pt x="25" y="7"/>
                    <a:pt x="23" y="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5" name="Freeform 13">
              <a:extLst>
                <a:ext uri="{FF2B5EF4-FFF2-40B4-BE49-F238E27FC236}">
                  <a16:creationId xmlns:a16="http://schemas.microsoft.com/office/drawing/2014/main" xmlns="" id="{5C096B1E-E726-4760-A8FA-DF7E80D43813}"/>
                </a:ext>
              </a:extLst>
            </p:cNvPr>
            <p:cNvSpPr/>
            <p:nvPr/>
          </p:nvSpPr>
          <p:spPr bwMode="auto">
            <a:xfrm>
              <a:off x="3494" y="825"/>
              <a:ext cx="73" cy="26"/>
            </a:xfrm>
            <a:custGeom>
              <a:avLst/>
              <a:gdLst>
                <a:gd name="T0" fmla="*/ 26 w 31"/>
                <a:gd name="T1" fmla="*/ 2 h 11"/>
                <a:gd name="T2" fmla="*/ 16 w 31"/>
                <a:gd name="T3" fmla="*/ 1 h 11"/>
                <a:gd name="T4" fmla="*/ 5 w 31"/>
                <a:gd name="T5" fmla="*/ 2 h 11"/>
                <a:gd name="T6" fmla="*/ 5 w 31"/>
                <a:gd name="T7" fmla="*/ 10 h 11"/>
                <a:gd name="T8" fmla="*/ 16 w 31"/>
                <a:gd name="T9" fmla="*/ 10 h 11"/>
                <a:gd name="T10" fmla="*/ 26 w 31"/>
                <a:gd name="T11" fmla="*/ 10 h 11"/>
                <a:gd name="T12" fmla="*/ 26 w 3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26" y="2"/>
                  </a:moveTo>
                  <a:cubicBezTo>
                    <a:pt x="23" y="0"/>
                    <a:pt x="20" y="1"/>
                    <a:pt x="16" y="1"/>
                  </a:cubicBezTo>
                  <a:cubicBezTo>
                    <a:pt x="12" y="1"/>
                    <a:pt x="9" y="2"/>
                    <a:pt x="5" y="2"/>
                  </a:cubicBezTo>
                  <a:cubicBezTo>
                    <a:pt x="0" y="2"/>
                    <a:pt x="0" y="9"/>
                    <a:pt x="5" y="10"/>
                  </a:cubicBezTo>
                  <a:cubicBezTo>
                    <a:pt x="9" y="10"/>
                    <a:pt x="12" y="10"/>
                    <a:pt x="16" y="10"/>
                  </a:cubicBezTo>
                  <a:cubicBezTo>
                    <a:pt x="20" y="11"/>
                    <a:pt x="23" y="11"/>
                    <a:pt x="26" y="10"/>
                  </a:cubicBezTo>
                  <a:cubicBezTo>
                    <a:pt x="31" y="8"/>
                    <a:pt x="31" y="3"/>
                    <a:pt x="2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6" name="Freeform 14">
              <a:extLst>
                <a:ext uri="{FF2B5EF4-FFF2-40B4-BE49-F238E27FC236}">
                  <a16:creationId xmlns:a16="http://schemas.microsoft.com/office/drawing/2014/main" xmlns="" id="{C4114DB3-1021-46A0-A833-6D09235FB1C2}"/>
                </a:ext>
              </a:extLst>
            </p:cNvPr>
            <p:cNvSpPr/>
            <p:nvPr/>
          </p:nvSpPr>
          <p:spPr bwMode="auto">
            <a:xfrm>
              <a:off x="3629" y="825"/>
              <a:ext cx="83" cy="31"/>
            </a:xfrm>
            <a:custGeom>
              <a:avLst/>
              <a:gdLst>
                <a:gd name="T0" fmla="*/ 33 w 35"/>
                <a:gd name="T1" fmla="*/ 4 h 13"/>
                <a:gd name="T2" fmla="*/ 20 w 35"/>
                <a:gd name="T3" fmla="*/ 2 h 13"/>
                <a:gd name="T4" fmla="*/ 6 w 35"/>
                <a:gd name="T5" fmla="*/ 0 h 13"/>
                <a:gd name="T6" fmla="*/ 5 w 35"/>
                <a:gd name="T7" fmla="*/ 8 h 13"/>
                <a:gd name="T8" fmla="*/ 19 w 35"/>
                <a:gd name="T9" fmla="*/ 11 h 13"/>
                <a:gd name="T10" fmla="*/ 32 w 35"/>
                <a:gd name="T11" fmla="*/ 11 h 13"/>
                <a:gd name="T12" fmla="*/ 33 w 35"/>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33" y="4"/>
                  </a:moveTo>
                  <a:cubicBezTo>
                    <a:pt x="29" y="2"/>
                    <a:pt x="24" y="2"/>
                    <a:pt x="20" y="2"/>
                  </a:cubicBezTo>
                  <a:cubicBezTo>
                    <a:pt x="16" y="1"/>
                    <a:pt x="11" y="1"/>
                    <a:pt x="6" y="0"/>
                  </a:cubicBezTo>
                  <a:cubicBezTo>
                    <a:pt x="1" y="0"/>
                    <a:pt x="0" y="7"/>
                    <a:pt x="5" y="8"/>
                  </a:cubicBezTo>
                  <a:cubicBezTo>
                    <a:pt x="10" y="9"/>
                    <a:pt x="14" y="10"/>
                    <a:pt x="19" y="11"/>
                  </a:cubicBezTo>
                  <a:cubicBezTo>
                    <a:pt x="23" y="12"/>
                    <a:pt x="28" y="13"/>
                    <a:pt x="32" y="11"/>
                  </a:cubicBezTo>
                  <a:cubicBezTo>
                    <a:pt x="35" y="10"/>
                    <a:pt x="35" y="6"/>
                    <a:pt x="33"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7" name="Freeform 15">
              <a:extLst>
                <a:ext uri="{FF2B5EF4-FFF2-40B4-BE49-F238E27FC236}">
                  <a16:creationId xmlns:a16="http://schemas.microsoft.com/office/drawing/2014/main" xmlns="" id="{3265ECAF-B210-4400-8349-8D9A6AF2D7AF}"/>
                </a:ext>
              </a:extLst>
            </p:cNvPr>
            <p:cNvSpPr/>
            <p:nvPr/>
          </p:nvSpPr>
          <p:spPr bwMode="auto">
            <a:xfrm>
              <a:off x="3764" y="823"/>
              <a:ext cx="74" cy="26"/>
            </a:xfrm>
            <a:custGeom>
              <a:avLst/>
              <a:gdLst>
                <a:gd name="T0" fmla="*/ 30 w 31"/>
                <a:gd name="T1" fmla="*/ 5 h 11"/>
                <a:gd name="T2" fmla="*/ 18 w 31"/>
                <a:gd name="T3" fmla="*/ 1 h 11"/>
                <a:gd name="T4" fmla="*/ 4 w 31"/>
                <a:gd name="T5" fmla="*/ 2 h 11"/>
                <a:gd name="T6" fmla="*/ 5 w 31"/>
                <a:gd name="T7" fmla="*/ 8 h 11"/>
                <a:gd name="T8" fmla="*/ 17 w 31"/>
                <a:gd name="T9" fmla="*/ 9 h 11"/>
                <a:gd name="T10" fmla="*/ 28 w 31"/>
                <a:gd name="T11" fmla="*/ 10 h 11"/>
                <a:gd name="T12" fmla="*/ 30 w 31"/>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30" y="5"/>
                  </a:moveTo>
                  <a:cubicBezTo>
                    <a:pt x="27" y="1"/>
                    <a:pt x="23" y="1"/>
                    <a:pt x="18" y="1"/>
                  </a:cubicBezTo>
                  <a:cubicBezTo>
                    <a:pt x="14" y="0"/>
                    <a:pt x="9" y="0"/>
                    <a:pt x="4" y="2"/>
                  </a:cubicBezTo>
                  <a:cubicBezTo>
                    <a:pt x="0" y="3"/>
                    <a:pt x="1" y="8"/>
                    <a:pt x="5" y="8"/>
                  </a:cubicBezTo>
                  <a:cubicBezTo>
                    <a:pt x="9" y="8"/>
                    <a:pt x="13" y="8"/>
                    <a:pt x="17" y="9"/>
                  </a:cubicBezTo>
                  <a:cubicBezTo>
                    <a:pt x="21" y="9"/>
                    <a:pt x="24" y="11"/>
                    <a:pt x="28" y="10"/>
                  </a:cubicBezTo>
                  <a:cubicBezTo>
                    <a:pt x="30" y="9"/>
                    <a:pt x="31" y="7"/>
                    <a:pt x="3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8" name="Freeform 16">
              <a:extLst>
                <a:ext uri="{FF2B5EF4-FFF2-40B4-BE49-F238E27FC236}">
                  <a16:creationId xmlns:a16="http://schemas.microsoft.com/office/drawing/2014/main" xmlns="" id="{9B0F41B4-820B-4B76-B55D-A2454C8AB229}"/>
                </a:ext>
              </a:extLst>
            </p:cNvPr>
            <p:cNvSpPr/>
            <p:nvPr/>
          </p:nvSpPr>
          <p:spPr bwMode="auto">
            <a:xfrm>
              <a:off x="3892" y="828"/>
              <a:ext cx="71" cy="23"/>
            </a:xfrm>
            <a:custGeom>
              <a:avLst/>
              <a:gdLst>
                <a:gd name="T0" fmla="*/ 28 w 30"/>
                <a:gd name="T1" fmla="*/ 2 h 10"/>
                <a:gd name="T2" fmla="*/ 17 w 30"/>
                <a:gd name="T3" fmla="*/ 1 h 10"/>
                <a:gd name="T4" fmla="*/ 4 w 30"/>
                <a:gd name="T5" fmla="*/ 1 h 10"/>
                <a:gd name="T6" fmla="*/ 4 w 30"/>
                <a:gd name="T7" fmla="*/ 8 h 10"/>
                <a:gd name="T8" fmla="*/ 17 w 30"/>
                <a:gd name="T9" fmla="*/ 9 h 10"/>
                <a:gd name="T10" fmla="*/ 28 w 30"/>
                <a:gd name="T11" fmla="*/ 8 h 10"/>
                <a:gd name="T12" fmla="*/ 28 w 30"/>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8" y="2"/>
                  </a:moveTo>
                  <a:cubicBezTo>
                    <a:pt x="25" y="0"/>
                    <a:pt x="21" y="1"/>
                    <a:pt x="17" y="1"/>
                  </a:cubicBezTo>
                  <a:cubicBezTo>
                    <a:pt x="13" y="1"/>
                    <a:pt x="8" y="1"/>
                    <a:pt x="4" y="1"/>
                  </a:cubicBezTo>
                  <a:cubicBezTo>
                    <a:pt x="0" y="2"/>
                    <a:pt x="0" y="8"/>
                    <a:pt x="4" y="8"/>
                  </a:cubicBezTo>
                  <a:cubicBezTo>
                    <a:pt x="8" y="8"/>
                    <a:pt x="13" y="9"/>
                    <a:pt x="17" y="9"/>
                  </a:cubicBezTo>
                  <a:cubicBezTo>
                    <a:pt x="21" y="9"/>
                    <a:pt x="25" y="10"/>
                    <a:pt x="28" y="8"/>
                  </a:cubicBezTo>
                  <a:cubicBezTo>
                    <a:pt x="30" y="6"/>
                    <a:pt x="30" y="3"/>
                    <a:pt x="28"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89" name="Freeform 17">
              <a:extLst>
                <a:ext uri="{FF2B5EF4-FFF2-40B4-BE49-F238E27FC236}">
                  <a16:creationId xmlns:a16="http://schemas.microsoft.com/office/drawing/2014/main" xmlns="" id="{2456AB66-070C-4FF1-B6E3-A73F9435FD92}"/>
                </a:ext>
              </a:extLst>
            </p:cNvPr>
            <p:cNvSpPr/>
            <p:nvPr/>
          </p:nvSpPr>
          <p:spPr bwMode="auto">
            <a:xfrm>
              <a:off x="4013" y="832"/>
              <a:ext cx="90" cy="24"/>
            </a:xfrm>
            <a:custGeom>
              <a:avLst/>
              <a:gdLst>
                <a:gd name="T0" fmla="*/ 34 w 38"/>
                <a:gd name="T1" fmla="*/ 1 h 10"/>
                <a:gd name="T2" fmla="*/ 20 w 38"/>
                <a:gd name="T3" fmla="*/ 0 h 10"/>
                <a:gd name="T4" fmla="*/ 4 w 38"/>
                <a:gd name="T5" fmla="*/ 1 h 10"/>
                <a:gd name="T6" fmla="*/ 4 w 38"/>
                <a:gd name="T7" fmla="*/ 8 h 10"/>
                <a:gd name="T8" fmla="*/ 20 w 38"/>
                <a:gd name="T9" fmla="*/ 9 h 10"/>
                <a:gd name="T10" fmla="*/ 34 w 38"/>
                <a:gd name="T11" fmla="*/ 9 h 10"/>
                <a:gd name="T12" fmla="*/ 34 w 3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4" y="1"/>
                  </a:moveTo>
                  <a:cubicBezTo>
                    <a:pt x="30" y="0"/>
                    <a:pt x="25" y="0"/>
                    <a:pt x="20" y="0"/>
                  </a:cubicBezTo>
                  <a:cubicBezTo>
                    <a:pt x="4" y="1"/>
                    <a:pt x="4" y="1"/>
                    <a:pt x="4" y="1"/>
                  </a:cubicBezTo>
                  <a:cubicBezTo>
                    <a:pt x="0" y="1"/>
                    <a:pt x="0" y="8"/>
                    <a:pt x="4" y="8"/>
                  </a:cubicBezTo>
                  <a:cubicBezTo>
                    <a:pt x="10" y="8"/>
                    <a:pt x="15" y="9"/>
                    <a:pt x="20" y="9"/>
                  </a:cubicBezTo>
                  <a:cubicBezTo>
                    <a:pt x="25" y="9"/>
                    <a:pt x="30" y="10"/>
                    <a:pt x="34" y="9"/>
                  </a:cubicBezTo>
                  <a:cubicBezTo>
                    <a:pt x="38" y="7"/>
                    <a:pt x="38" y="3"/>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0" name="Freeform 18">
              <a:extLst>
                <a:ext uri="{FF2B5EF4-FFF2-40B4-BE49-F238E27FC236}">
                  <a16:creationId xmlns:a16="http://schemas.microsoft.com/office/drawing/2014/main" xmlns="" id="{A7E50A1E-388F-4B7B-AA6C-26F74D83243F}"/>
                </a:ext>
              </a:extLst>
            </p:cNvPr>
            <p:cNvSpPr/>
            <p:nvPr/>
          </p:nvSpPr>
          <p:spPr bwMode="auto">
            <a:xfrm>
              <a:off x="4167" y="825"/>
              <a:ext cx="66" cy="26"/>
            </a:xfrm>
            <a:custGeom>
              <a:avLst/>
              <a:gdLst>
                <a:gd name="T0" fmla="*/ 25 w 28"/>
                <a:gd name="T1" fmla="*/ 1 h 11"/>
                <a:gd name="T2" fmla="*/ 3 w 28"/>
                <a:gd name="T3" fmla="*/ 5 h 11"/>
                <a:gd name="T4" fmla="*/ 4 w 28"/>
                <a:gd name="T5" fmla="*/ 11 h 11"/>
                <a:gd name="T6" fmla="*/ 25 w 28"/>
                <a:gd name="T7" fmla="*/ 7 h 11"/>
                <a:gd name="T8" fmla="*/ 25 w 28"/>
                <a:gd name="T9" fmla="*/ 1 h 11"/>
              </a:gdLst>
              <a:ahLst/>
              <a:cxnLst>
                <a:cxn ang="0">
                  <a:pos x="T0" y="T1"/>
                </a:cxn>
                <a:cxn ang="0">
                  <a:pos x="T2" y="T3"/>
                </a:cxn>
                <a:cxn ang="0">
                  <a:pos x="T4" y="T5"/>
                </a:cxn>
                <a:cxn ang="0">
                  <a:pos x="T6" y="T7"/>
                </a:cxn>
                <a:cxn ang="0">
                  <a:pos x="T8" y="T9"/>
                </a:cxn>
              </a:cxnLst>
              <a:rect l="0" t="0" r="r" b="b"/>
              <a:pathLst>
                <a:path w="28" h="11">
                  <a:moveTo>
                    <a:pt x="25" y="1"/>
                  </a:moveTo>
                  <a:cubicBezTo>
                    <a:pt x="18" y="0"/>
                    <a:pt x="10" y="3"/>
                    <a:pt x="3" y="5"/>
                  </a:cubicBezTo>
                  <a:cubicBezTo>
                    <a:pt x="0" y="5"/>
                    <a:pt x="0" y="11"/>
                    <a:pt x="4" y="11"/>
                  </a:cubicBezTo>
                  <a:cubicBezTo>
                    <a:pt x="11" y="10"/>
                    <a:pt x="19" y="10"/>
                    <a:pt x="25" y="7"/>
                  </a:cubicBezTo>
                  <a:cubicBezTo>
                    <a:pt x="28" y="6"/>
                    <a:pt x="27" y="2"/>
                    <a:pt x="25"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1" name="Freeform 19">
              <a:extLst>
                <a:ext uri="{FF2B5EF4-FFF2-40B4-BE49-F238E27FC236}">
                  <a16:creationId xmlns:a16="http://schemas.microsoft.com/office/drawing/2014/main" xmlns="" id="{D937BC43-0E1A-4D7B-B18C-220A7F9775BE}"/>
                </a:ext>
              </a:extLst>
            </p:cNvPr>
            <p:cNvSpPr/>
            <p:nvPr/>
          </p:nvSpPr>
          <p:spPr bwMode="auto">
            <a:xfrm>
              <a:off x="4302" y="835"/>
              <a:ext cx="64" cy="24"/>
            </a:xfrm>
            <a:custGeom>
              <a:avLst/>
              <a:gdLst>
                <a:gd name="T0" fmla="*/ 23 w 27"/>
                <a:gd name="T1" fmla="*/ 3 h 10"/>
                <a:gd name="T2" fmla="*/ 12 w 27"/>
                <a:gd name="T3" fmla="*/ 1 h 10"/>
                <a:gd name="T4" fmla="*/ 2 w 27"/>
                <a:gd name="T5" fmla="*/ 2 h 10"/>
                <a:gd name="T6" fmla="*/ 1 w 27"/>
                <a:gd name="T7" fmla="*/ 5 h 10"/>
                <a:gd name="T8" fmla="*/ 11 w 27"/>
                <a:gd name="T9" fmla="*/ 9 h 10"/>
                <a:gd name="T10" fmla="*/ 22 w 27"/>
                <a:gd name="T11" fmla="*/ 10 h 10"/>
                <a:gd name="T12" fmla="*/ 23 w 27"/>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3"/>
                  </a:moveTo>
                  <a:cubicBezTo>
                    <a:pt x="20" y="2"/>
                    <a:pt x="16" y="2"/>
                    <a:pt x="12" y="1"/>
                  </a:cubicBezTo>
                  <a:cubicBezTo>
                    <a:pt x="9" y="1"/>
                    <a:pt x="5" y="0"/>
                    <a:pt x="2" y="2"/>
                  </a:cubicBezTo>
                  <a:cubicBezTo>
                    <a:pt x="1" y="2"/>
                    <a:pt x="0" y="4"/>
                    <a:pt x="1" y="5"/>
                  </a:cubicBezTo>
                  <a:cubicBezTo>
                    <a:pt x="4" y="7"/>
                    <a:pt x="7" y="8"/>
                    <a:pt x="11" y="9"/>
                  </a:cubicBezTo>
                  <a:cubicBezTo>
                    <a:pt x="15" y="9"/>
                    <a:pt x="19" y="10"/>
                    <a:pt x="22" y="10"/>
                  </a:cubicBezTo>
                  <a:cubicBezTo>
                    <a:pt x="26" y="10"/>
                    <a:pt x="27" y="5"/>
                    <a:pt x="2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2" name="Freeform 20">
              <a:extLst>
                <a:ext uri="{FF2B5EF4-FFF2-40B4-BE49-F238E27FC236}">
                  <a16:creationId xmlns:a16="http://schemas.microsoft.com/office/drawing/2014/main" xmlns="" id="{1E124FB4-C11D-4177-A076-CD28A7727575}"/>
                </a:ext>
              </a:extLst>
            </p:cNvPr>
            <p:cNvSpPr/>
            <p:nvPr/>
          </p:nvSpPr>
          <p:spPr bwMode="auto">
            <a:xfrm>
              <a:off x="4416" y="840"/>
              <a:ext cx="80" cy="19"/>
            </a:xfrm>
            <a:custGeom>
              <a:avLst/>
              <a:gdLst>
                <a:gd name="T0" fmla="*/ 31 w 34"/>
                <a:gd name="T1" fmla="*/ 2 h 8"/>
                <a:gd name="T2" fmla="*/ 19 w 34"/>
                <a:gd name="T3" fmla="*/ 0 h 8"/>
                <a:gd name="T4" fmla="*/ 3 w 34"/>
                <a:gd name="T5" fmla="*/ 1 h 8"/>
                <a:gd name="T6" fmla="*/ 3 w 34"/>
                <a:gd name="T7" fmla="*/ 6 h 8"/>
                <a:gd name="T8" fmla="*/ 18 w 34"/>
                <a:gd name="T9" fmla="*/ 7 h 8"/>
                <a:gd name="T10" fmla="*/ 31 w 34"/>
                <a:gd name="T11" fmla="*/ 7 h 8"/>
                <a:gd name="T12" fmla="*/ 31 w 34"/>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2"/>
                  </a:moveTo>
                  <a:cubicBezTo>
                    <a:pt x="28" y="0"/>
                    <a:pt x="23" y="0"/>
                    <a:pt x="19" y="0"/>
                  </a:cubicBezTo>
                  <a:cubicBezTo>
                    <a:pt x="14" y="0"/>
                    <a:pt x="9" y="1"/>
                    <a:pt x="3" y="1"/>
                  </a:cubicBezTo>
                  <a:cubicBezTo>
                    <a:pt x="0" y="1"/>
                    <a:pt x="0" y="5"/>
                    <a:pt x="3" y="6"/>
                  </a:cubicBezTo>
                  <a:cubicBezTo>
                    <a:pt x="8" y="6"/>
                    <a:pt x="13" y="7"/>
                    <a:pt x="18" y="7"/>
                  </a:cubicBezTo>
                  <a:cubicBezTo>
                    <a:pt x="22" y="7"/>
                    <a:pt x="27" y="8"/>
                    <a:pt x="31" y="7"/>
                  </a:cubicBezTo>
                  <a:cubicBezTo>
                    <a:pt x="33" y="6"/>
                    <a:pt x="34" y="3"/>
                    <a:pt x="31"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3" name="Freeform 21">
              <a:extLst>
                <a:ext uri="{FF2B5EF4-FFF2-40B4-BE49-F238E27FC236}">
                  <a16:creationId xmlns:a16="http://schemas.microsoft.com/office/drawing/2014/main" xmlns="" id="{77BE4586-F14F-4F04-9E97-5DA52B281482}"/>
                </a:ext>
              </a:extLst>
            </p:cNvPr>
            <p:cNvSpPr/>
            <p:nvPr/>
          </p:nvSpPr>
          <p:spPr bwMode="auto">
            <a:xfrm>
              <a:off x="4551" y="837"/>
              <a:ext cx="71" cy="26"/>
            </a:xfrm>
            <a:custGeom>
              <a:avLst/>
              <a:gdLst>
                <a:gd name="T0" fmla="*/ 28 w 30"/>
                <a:gd name="T1" fmla="*/ 3 h 11"/>
                <a:gd name="T2" fmla="*/ 4 w 30"/>
                <a:gd name="T3" fmla="*/ 2 h 11"/>
                <a:gd name="T4" fmla="*/ 4 w 30"/>
                <a:gd name="T5" fmla="*/ 9 h 11"/>
                <a:gd name="T6" fmla="*/ 28 w 30"/>
                <a:gd name="T7" fmla="*/ 8 h 11"/>
                <a:gd name="T8" fmla="*/ 28 w 30"/>
                <a:gd name="T9" fmla="*/ 3 h 11"/>
              </a:gdLst>
              <a:ahLst/>
              <a:cxnLst>
                <a:cxn ang="0">
                  <a:pos x="T0" y="T1"/>
                </a:cxn>
                <a:cxn ang="0">
                  <a:pos x="T2" y="T3"/>
                </a:cxn>
                <a:cxn ang="0">
                  <a:pos x="T4" y="T5"/>
                </a:cxn>
                <a:cxn ang="0">
                  <a:pos x="T6" y="T7"/>
                </a:cxn>
                <a:cxn ang="0">
                  <a:pos x="T8" y="T9"/>
                </a:cxn>
              </a:cxnLst>
              <a:rect l="0" t="0" r="r" b="b"/>
              <a:pathLst>
                <a:path w="30" h="11">
                  <a:moveTo>
                    <a:pt x="28" y="3"/>
                  </a:moveTo>
                  <a:cubicBezTo>
                    <a:pt x="21" y="0"/>
                    <a:pt x="11" y="2"/>
                    <a:pt x="4" y="2"/>
                  </a:cubicBezTo>
                  <a:cubicBezTo>
                    <a:pt x="0" y="2"/>
                    <a:pt x="0" y="9"/>
                    <a:pt x="4" y="9"/>
                  </a:cubicBezTo>
                  <a:cubicBezTo>
                    <a:pt x="11" y="9"/>
                    <a:pt x="21" y="11"/>
                    <a:pt x="28" y="8"/>
                  </a:cubicBezTo>
                  <a:cubicBezTo>
                    <a:pt x="30" y="7"/>
                    <a:pt x="30" y="3"/>
                    <a:pt x="28"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4" name="Freeform 22">
              <a:extLst>
                <a:ext uri="{FF2B5EF4-FFF2-40B4-BE49-F238E27FC236}">
                  <a16:creationId xmlns:a16="http://schemas.microsoft.com/office/drawing/2014/main" xmlns="" id="{50EFEE29-272B-431C-8314-54F2FFEBF2FB}"/>
                </a:ext>
              </a:extLst>
            </p:cNvPr>
            <p:cNvSpPr/>
            <p:nvPr/>
          </p:nvSpPr>
          <p:spPr bwMode="auto">
            <a:xfrm>
              <a:off x="4691" y="844"/>
              <a:ext cx="64" cy="22"/>
            </a:xfrm>
            <a:custGeom>
              <a:avLst/>
              <a:gdLst>
                <a:gd name="T0" fmla="*/ 24 w 27"/>
                <a:gd name="T1" fmla="*/ 1 h 9"/>
                <a:gd name="T2" fmla="*/ 12 w 27"/>
                <a:gd name="T3" fmla="*/ 1 h 9"/>
                <a:gd name="T4" fmla="*/ 2 w 27"/>
                <a:gd name="T5" fmla="*/ 2 h 9"/>
                <a:gd name="T6" fmla="*/ 2 w 27"/>
                <a:gd name="T7" fmla="*/ 7 h 9"/>
                <a:gd name="T8" fmla="*/ 12 w 27"/>
                <a:gd name="T9" fmla="*/ 8 h 9"/>
                <a:gd name="T10" fmla="*/ 24 w 27"/>
                <a:gd name="T11" fmla="*/ 8 h 9"/>
                <a:gd name="T12" fmla="*/ 24 w 2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4" y="1"/>
                  </a:moveTo>
                  <a:cubicBezTo>
                    <a:pt x="20" y="0"/>
                    <a:pt x="16" y="0"/>
                    <a:pt x="12" y="1"/>
                  </a:cubicBezTo>
                  <a:cubicBezTo>
                    <a:pt x="9" y="1"/>
                    <a:pt x="5" y="0"/>
                    <a:pt x="2" y="2"/>
                  </a:cubicBezTo>
                  <a:cubicBezTo>
                    <a:pt x="0" y="3"/>
                    <a:pt x="0" y="5"/>
                    <a:pt x="2" y="7"/>
                  </a:cubicBezTo>
                  <a:cubicBezTo>
                    <a:pt x="5" y="8"/>
                    <a:pt x="9" y="8"/>
                    <a:pt x="12" y="8"/>
                  </a:cubicBezTo>
                  <a:cubicBezTo>
                    <a:pt x="16" y="9"/>
                    <a:pt x="20" y="9"/>
                    <a:pt x="24" y="8"/>
                  </a:cubicBezTo>
                  <a:cubicBezTo>
                    <a:pt x="27" y="7"/>
                    <a:pt x="27" y="2"/>
                    <a:pt x="2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5" name="Freeform 23">
              <a:extLst>
                <a:ext uri="{FF2B5EF4-FFF2-40B4-BE49-F238E27FC236}">
                  <a16:creationId xmlns:a16="http://schemas.microsoft.com/office/drawing/2014/main" xmlns="" id="{18BCE8B1-4C0C-4D15-B80D-3E6AF1CA31A0}"/>
                </a:ext>
              </a:extLst>
            </p:cNvPr>
            <p:cNvSpPr/>
            <p:nvPr/>
          </p:nvSpPr>
          <p:spPr bwMode="auto">
            <a:xfrm>
              <a:off x="4814" y="851"/>
              <a:ext cx="88" cy="29"/>
            </a:xfrm>
            <a:custGeom>
              <a:avLst/>
              <a:gdLst>
                <a:gd name="T0" fmla="*/ 34 w 37"/>
                <a:gd name="T1" fmla="*/ 4 h 12"/>
                <a:gd name="T2" fmla="*/ 21 w 37"/>
                <a:gd name="T3" fmla="*/ 2 h 12"/>
                <a:gd name="T4" fmla="*/ 5 w 37"/>
                <a:gd name="T5" fmla="*/ 1 h 12"/>
                <a:gd name="T6" fmla="*/ 4 w 37"/>
                <a:gd name="T7" fmla="*/ 7 h 12"/>
                <a:gd name="T8" fmla="*/ 34 w 37"/>
                <a:gd name="T9" fmla="*/ 8 h 12"/>
                <a:gd name="T10" fmla="*/ 34 w 37"/>
                <a:gd name="T11" fmla="*/ 4 h 12"/>
              </a:gdLst>
              <a:ahLst/>
              <a:cxnLst>
                <a:cxn ang="0">
                  <a:pos x="T0" y="T1"/>
                </a:cxn>
                <a:cxn ang="0">
                  <a:pos x="T2" y="T3"/>
                </a:cxn>
                <a:cxn ang="0">
                  <a:pos x="T4" y="T5"/>
                </a:cxn>
                <a:cxn ang="0">
                  <a:pos x="T6" y="T7"/>
                </a:cxn>
                <a:cxn ang="0">
                  <a:pos x="T8" y="T9"/>
                </a:cxn>
                <a:cxn ang="0">
                  <a:pos x="T10" y="T11"/>
                </a:cxn>
              </a:cxnLst>
              <a:rect l="0" t="0" r="r" b="b"/>
              <a:pathLst>
                <a:path w="37" h="12">
                  <a:moveTo>
                    <a:pt x="34" y="4"/>
                  </a:moveTo>
                  <a:cubicBezTo>
                    <a:pt x="30" y="2"/>
                    <a:pt x="26" y="2"/>
                    <a:pt x="21" y="2"/>
                  </a:cubicBezTo>
                  <a:cubicBezTo>
                    <a:pt x="16" y="2"/>
                    <a:pt x="11" y="1"/>
                    <a:pt x="5" y="1"/>
                  </a:cubicBezTo>
                  <a:cubicBezTo>
                    <a:pt x="2" y="0"/>
                    <a:pt x="0" y="5"/>
                    <a:pt x="4" y="7"/>
                  </a:cubicBezTo>
                  <a:cubicBezTo>
                    <a:pt x="13" y="9"/>
                    <a:pt x="25" y="12"/>
                    <a:pt x="34" y="8"/>
                  </a:cubicBezTo>
                  <a:cubicBezTo>
                    <a:pt x="36" y="7"/>
                    <a:pt x="37" y="4"/>
                    <a:pt x="34"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6" name="Freeform 24">
              <a:extLst>
                <a:ext uri="{FF2B5EF4-FFF2-40B4-BE49-F238E27FC236}">
                  <a16:creationId xmlns:a16="http://schemas.microsoft.com/office/drawing/2014/main" xmlns="" id="{7A8AD4BD-AE12-426F-A28F-FAA70754E302}"/>
                </a:ext>
              </a:extLst>
            </p:cNvPr>
            <p:cNvSpPr/>
            <p:nvPr/>
          </p:nvSpPr>
          <p:spPr bwMode="auto">
            <a:xfrm>
              <a:off x="4942" y="856"/>
              <a:ext cx="71" cy="19"/>
            </a:xfrm>
            <a:custGeom>
              <a:avLst/>
              <a:gdLst>
                <a:gd name="T0" fmla="*/ 26 w 30"/>
                <a:gd name="T1" fmla="*/ 1 h 8"/>
                <a:gd name="T2" fmla="*/ 4 w 30"/>
                <a:gd name="T3" fmla="*/ 1 h 8"/>
                <a:gd name="T4" fmla="*/ 4 w 30"/>
                <a:gd name="T5" fmla="*/ 7 h 8"/>
                <a:gd name="T6" fmla="*/ 26 w 30"/>
                <a:gd name="T7" fmla="*/ 7 h 8"/>
                <a:gd name="T8" fmla="*/ 26 w 30"/>
                <a:gd name="T9" fmla="*/ 1 h 8"/>
              </a:gdLst>
              <a:ahLst/>
              <a:cxnLst>
                <a:cxn ang="0">
                  <a:pos x="T0" y="T1"/>
                </a:cxn>
                <a:cxn ang="0">
                  <a:pos x="T2" y="T3"/>
                </a:cxn>
                <a:cxn ang="0">
                  <a:pos x="T4" y="T5"/>
                </a:cxn>
                <a:cxn ang="0">
                  <a:pos x="T6" y="T7"/>
                </a:cxn>
                <a:cxn ang="0">
                  <a:pos x="T8" y="T9"/>
                </a:cxn>
              </a:cxnLst>
              <a:rect l="0" t="0" r="r" b="b"/>
              <a:pathLst>
                <a:path w="30" h="8">
                  <a:moveTo>
                    <a:pt x="26" y="1"/>
                  </a:moveTo>
                  <a:cubicBezTo>
                    <a:pt x="19" y="0"/>
                    <a:pt x="11" y="0"/>
                    <a:pt x="4" y="1"/>
                  </a:cubicBezTo>
                  <a:cubicBezTo>
                    <a:pt x="0" y="1"/>
                    <a:pt x="0" y="6"/>
                    <a:pt x="4" y="7"/>
                  </a:cubicBezTo>
                  <a:cubicBezTo>
                    <a:pt x="11" y="7"/>
                    <a:pt x="19" y="8"/>
                    <a:pt x="26" y="7"/>
                  </a:cubicBezTo>
                  <a:cubicBezTo>
                    <a:pt x="30" y="6"/>
                    <a:pt x="30" y="1"/>
                    <a:pt x="2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7" name="Freeform 25">
              <a:extLst>
                <a:ext uri="{FF2B5EF4-FFF2-40B4-BE49-F238E27FC236}">
                  <a16:creationId xmlns:a16="http://schemas.microsoft.com/office/drawing/2014/main" xmlns="" id="{9FF70F1C-1007-41AE-965C-3ED8727D85F2}"/>
                </a:ext>
              </a:extLst>
            </p:cNvPr>
            <p:cNvSpPr/>
            <p:nvPr/>
          </p:nvSpPr>
          <p:spPr bwMode="auto">
            <a:xfrm>
              <a:off x="5058" y="849"/>
              <a:ext cx="128" cy="67"/>
            </a:xfrm>
            <a:custGeom>
              <a:avLst/>
              <a:gdLst>
                <a:gd name="T0" fmla="*/ 49 w 54"/>
                <a:gd name="T1" fmla="*/ 17 h 28"/>
                <a:gd name="T2" fmla="*/ 4 w 54"/>
                <a:gd name="T3" fmla="*/ 6 h 28"/>
                <a:gd name="T4" fmla="*/ 4 w 54"/>
                <a:gd name="T5" fmla="*/ 12 h 28"/>
                <a:gd name="T6" fmla="*/ 43 w 54"/>
                <a:gd name="T7" fmla="*/ 24 h 28"/>
                <a:gd name="T8" fmla="*/ 49 w 54"/>
                <a:gd name="T9" fmla="*/ 17 h 28"/>
              </a:gdLst>
              <a:ahLst/>
              <a:cxnLst>
                <a:cxn ang="0">
                  <a:pos x="T0" y="T1"/>
                </a:cxn>
                <a:cxn ang="0">
                  <a:pos x="T2" y="T3"/>
                </a:cxn>
                <a:cxn ang="0">
                  <a:pos x="T4" y="T5"/>
                </a:cxn>
                <a:cxn ang="0">
                  <a:pos x="T6" y="T7"/>
                </a:cxn>
                <a:cxn ang="0">
                  <a:pos x="T8" y="T9"/>
                </a:cxn>
              </a:cxnLst>
              <a:rect l="0" t="0" r="r" b="b"/>
              <a:pathLst>
                <a:path w="54" h="28">
                  <a:moveTo>
                    <a:pt x="49" y="17"/>
                  </a:moveTo>
                  <a:cubicBezTo>
                    <a:pt x="37" y="5"/>
                    <a:pt x="20" y="0"/>
                    <a:pt x="4" y="6"/>
                  </a:cubicBezTo>
                  <a:cubicBezTo>
                    <a:pt x="0" y="7"/>
                    <a:pt x="1" y="12"/>
                    <a:pt x="4" y="12"/>
                  </a:cubicBezTo>
                  <a:cubicBezTo>
                    <a:pt x="18" y="10"/>
                    <a:pt x="32" y="14"/>
                    <a:pt x="43" y="24"/>
                  </a:cubicBezTo>
                  <a:cubicBezTo>
                    <a:pt x="47" y="28"/>
                    <a:pt x="54" y="21"/>
                    <a:pt x="49" y="17"/>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8" name="Freeform 26">
              <a:extLst>
                <a:ext uri="{FF2B5EF4-FFF2-40B4-BE49-F238E27FC236}">
                  <a16:creationId xmlns:a16="http://schemas.microsoft.com/office/drawing/2014/main" xmlns="" id="{22CF0BAF-2B19-400D-A402-EF6A44455A12}"/>
                </a:ext>
              </a:extLst>
            </p:cNvPr>
            <p:cNvSpPr/>
            <p:nvPr/>
          </p:nvSpPr>
          <p:spPr bwMode="auto">
            <a:xfrm>
              <a:off x="5203" y="913"/>
              <a:ext cx="78" cy="62"/>
            </a:xfrm>
            <a:custGeom>
              <a:avLst/>
              <a:gdLst>
                <a:gd name="T0" fmla="*/ 32 w 33"/>
                <a:gd name="T1" fmla="*/ 21 h 26"/>
                <a:gd name="T2" fmla="*/ 20 w 33"/>
                <a:gd name="T3" fmla="*/ 11 h 26"/>
                <a:gd name="T4" fmla="*/ 5 w 33"/>
                <a:gd name="T5" fmla="*/ 2 h 26"/>
                <a:gd name="T6" fmla="*/ 2 w 33"/>
                <a:gd name="T7" fmla="*/ 5 h 26"/>
                <a:gd name="T8" fmla="*/ 15 w 33"/>
                <a:gd name="T9" fmla="*/ 16 h 26"/>
                <a:gd name="T10" fmla="*/ 28 w 33"/>
                <a:gd name="T11" fmla="*/ 25 h 26"/>
                <a:gd name="T12" fmla="*/ 32 w 33"/>
                <a:gd name="T13" fmla="*/ 21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2" y="21"/>
                  </a:moveTo>
                  <a:cubicBezTo>
                    <a:pt x="29" y="17"/>
                    <a:pt x="24" y="14"/>
                    <a:pt x="20" y="11"/>
                  </a:cubicBezTo>
                  <a:cubicBezTo>
                    <a:pt x="15" y="8"/>
                    <a:pt x="10" y="5"/>
                    <a:pt x="5" y="2"/>
                  </a:cubicBezTo>
                  <a:cubicBezTo>
                    <a:pt x="2" y="0"/>
                    <a:pt x="0" y="3"/>
                    <a:pt x="2" y="5"/>
                  </a:cubicBezTo>
                  <a:cubicBezTo>
                    <a:pt x="6" y="9"/>
                    <a:pt x="10" y="13"/>
                    <a:pt x="15" y="16"/>
                  </a:cubicBezTo>
                  <a:cubicBezTo>
                    <a:pt x="19" y="19"/>
                    <a:pt x="23" y="24"/>
                    <a:pt x="28" y="25"/>
                  </a:cubicBezTo>
                  <a:cubicBezTo>
                    <a:pt x="31" y="26"/>
                    <a:pt x="33" y="23"/>
                    <a:pt x="32" y="2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199" name="Freeform 27">
              <a:extLst>
                <a:ext uri="{FF2B5EF4-FFF2-40B4-BE49-F238E27FC236}">
                  <a16:creationId xmlns:a16="http://schemas.microsoft.com/office/drawing/2014/main" xmlns="" id="{23629155-2B1E-4FE3-8D1A-1D9ADA816A9A}"/>
                </a:ext>
              </a:extLst>
            </p:cNvPr>
            <p:cNvSpPr/>
            <p:nvPr/>
          </p:nvSpPr>
          <p:spPr bwMode="auto">
            <a:xfrm>
              <a:off x="5314" y="997"/>
              <a:ext cx="52" cy="45"/>
            </a:xfrm>
            <a:custGeom>
              <a:avLst/>
              <a:gdLst>
                <a:gd name="T0" fmla="*/ 21 w 22"/>
                <a:gd name="T1" fmla="*/ 15 h 19"/>
                <a:gd name="T2" fmla="*/ 15 w 22"/>
                <a:gd name="T3" fmla="*/ 8 h 19"/>
                <a:gd name="T4" fmla="*/ 7 w 22"/>
                <a:gd name="T5" fmla="*/ 2 h 19"/>
                <a:gd name="T6" fmla="*/ 3 w 22"/>
                <a:gd name="T7" fmla="*/ 7 h 19"/>
                <a:gd name="T8" fmla="*/ 10 w 22"/>
                <a:gd name="T9" fmla="*/ 13 h 19"/>
                <a:gd name="T10" fmla="*/ 18 w 22"/>
                <a:gd name="T11" fmla="*/ 18 h 19"/>
                <a:gd name="T12" fmla="*/ 21 w 22"/>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1" y="15"/>
                  </a:moveTo>
                  <a:cubicBezTo>
                    <a:pt x="20" y="12"/>
                    <a:pt x="17" y="10"/>
                    <a:pt x="15" y="8"/>
                  </a:cubicBezTo>
                  <a:cubicBezTo>
                    <a:pt x="12" y="6"/>
                    <a:pt x="9" y="4"/>
                    <a:pt x="7" y="2"/>
                  </a:cubicBezTo>
                  <a:cubicBezTo>
                    <a:pt x="4" y="0"/>
                    <a:pt x="0" y="5"/>
                    <a:pt x="3" y="7"/>
                  </a:cubicBezTo>
                  <a:cubicBezTo>
                    <a:pt x="5" y="9"/>
                    <a:pt x="8" y="11"/>
                    <a:pt x="10" y="13"/>
                  </a:cubicBezTo>
                  <a:cubicBezTo>
                    <a:pt x="12" y="15"/>
                    <a:pt x="15" y="18"/>
                    <a:pt x="18" y="18"/>
                  </a:cubicBezTo>
                  <a:cubicBezTo>
                    <a:pt x="20" y="19"/>
                    <a:pt x="22" y="17"/>
                    <a:pt x="21" y="1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0" name="Freeform 28">
              <a:extLst>
                <a:ext uri="{FF2B5EF4-FFF2-40B4-BE49-F238E27FC236}">
                  <a16:creationId xmlns:a16="http://schemas.microsoft.com/office/drawing/2014/main" xmlns="" id="{3885A471-5F93-4CA0-A940-595B812E97A5}"/>
                </a:ext>
              </a:extLst>
            </p:cNvPr>
            <p:cNvSpPr/>
            <p:nvPr/>
          </p:nvSpPr>
          <p:spPr bwMode="auto">
            <a:xfrm>
              <a:off x="5395" y="1063"/>
              <a:ext cx="63" cy="43"/>
            </a:xfrm>
            <a:custGeom>
              <a:avLst/>
              <a:gdLst>
                <a:gd name="T0" fmla="*/ 27 w 27"/>
                <a:gd name="T1" fmla="*/ 14 h 18"/>
                <a:gd name="T2" fmla="*/ 18 w 27"/>
                <a:gd name="T3" fmla="*/ 6 h 18"/>
                <a:gd name="T4" fmla="*/ 5 w 27"/>
                <a:gd name="T5" fmla="*/ 1 h 18"/>
                <a:gd name="T6" fmla="*/ 3 w 27"/>
                <a:gd name="T7" fmla="*/ 5 h 18"/>
                <a:gd name="T8" fmla="*/ 14 w 27"/>
                <a:gd name="T9" fmla="*/ 11 h 18"/>
                <a:gd name="T10" fmla="*/ 23 w 27"/>
                <a:gd name="T11" fmla="*/ 17 h 18"/>
                <a:gd name="T12" fmla="*/ 27 w 2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7" y="14"/>
                  </a:moveTo>
                  <a:cubicBezTo>
                    <a:pt x="25" y="10"/>
                    <a:pt x="21" y="8"/>
                    <a:pt x="18" y="6"/>
                  </a:cubicBezTo>
                  <a:cubicBezTo>
                    <a:pt x="14" y="4"/>
                    <a:pt x="9" y="2"/>
                    <a:pt x="5" y="1"/>
                  </a:cubicBezTo>
                  <a:cubicBezTo>
                    <a:pt x="2" y="0"/>
                    <a:pt x="0" y="4"/>
                    <a:pt x="3" y="5"/>
                  </a:cubicBezTo>
                  <a:cubicBezTo>
                    <a:pt x="7" y="7"/>
                    <a:pt x="10" y="9"/>
                    <a:pt x="14" y="11"/>
                  </a:cubicBezTo>
                  <a:cubicBezTo>
                    <a:pt x="17" y="13"/>
                    <a:pt x="20" y="17"/>
                    <a:pt x="23" y="17"/>
                  </a:cubicBezTo>
                  <a:cubicBezTo>
                    <a:pt x="25" y="18"/>
                    <a:pt x="27" y="16"/>
                    <a:pt x="27" y="1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1" name="Freeform 29">
              <a:extLst>
                <a:ext uri="{FF2B5EF4-FFF2-40B4-BE49-F238E27FC236}">
                  <a16:creationId xmlns:a16="http://schemas.microsoft.com/office/drawing/2014/main" xmlns="" id="{3BF862A7-131E-41CD-9B90-8C63E0BDF05E}"/>
                </a:ext>
              </a:extLst>
            </p:cNvPr>
            <p:cNvSpPr/>
            <p:nvPr/>
          </p:nvSpPr>
          <p:spPr bwMode="auto">
            <a:xfrm>
              <a:off x="5489" y="1130"/>
              <a:ext cx="55" cy="52"/>
            </a:xfrm>
            <a:custGeom>
              <a:avLst/>
              <a:gdLst>
                <a:gd name="T0" fmla="*/ 22 w 23"/>
                <a:gd name="T1" fmla="*/ 16 h 22"/>
                <a:gd name="T2" fmla="*/ 14 w 23"/>
                <a:gd name="T3" fmla="*/ 11 h 22"/>
                <a:gd name="T4" fmla="*/ 6 w 23"/>
                <a:gd name="T5" fmla="*/ 3 h 22"/>
                <a:gd name="T6" fmla="*/ 2 w 23"/>
                <a:gd name="T7" fmla="*/ 6 h 22"/>
                <a:gd name="T8" fmla="*/ 9 w 23"/>
                <a:gd name="T9" fmla="*/ 17 h 22"/>
                <a:gd name="T10" fmla="*/ 21 w 23"/>
                <a:gd name="T11" fmla="*/ 20 h 22"/>
                <a:gd name="T12" fmla="*/ 22 w 23"/>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22" y="16"/>
                  </a:moveTo>
                  <a:cubicBezTo>
                    <a:pt x="21" y="13"/>
                    <a:pt x="16" y="13"/>
                    <a:pt x="14" y="11"/>
                  </a:cubicBezTo>
                  <a:cubicBezTo>
                    <a:pt x="11" y="9"/>
                    <a:pt x="8" y="6"/>
                    <a:pt x="6" y="3"/>
                  </a:cubicBezTo>
                  <a:cubicBezTo>
                    <a:pt x="5" y="0"/>
                    <a:pt x="0" y="3"/>
                    <a:pt x="2" y="6"/>
                  </a:cubicBezTo>
                  <a:cubicBezTo>
                    <a:pt x="3" y="10"/>
                    <a:pt x="6" y="14"/>
                    <a:pt x="9" y="17"/>
                  </a:cubicBezTo>
                  <a:cubicBezTo>
                    <a:pt x="12" y="19"/>
                    <a:pt x="18" y="22"/>
                    <a:pt x="21" y="20"/>
                  </a:cubicBezTo>
                  <a:cubicBezTo>
                    <a:pt x="23" y="20"/>
                    <a:pt x="23" y="18"/>
                    <a:pt x="22" y="16"/>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2" name="Freeform 30">
              <a:extLst>
                <a:ext uri="{FF2B5EF4-FFF2-40B4-BE49-F238E27FC236}">
                  <a16:creationId xmlns:a16="http://schemas.microsoft.com/office/drawing/2014/main" xmlns="" id="{48F673A9-E20E-43CB-90CE-77BF9064B667}"/>
                </a:ext>
              </a:extLst>
            </p:cNvPr>
            <p:cNvSpPr/>
            <p:nvPr/>
          </p:nvSpPr>
          <p:spPr bwMode="auto">
            <a:xfrm>
              <a:off x="5556" y="1194"/>
              <a:ext cx="47" cy="67"/>
            </a:xfrm>
            <a:custGeom>
              <a:avLst/>
              <a:gdLst>
                <a:gd name="T0" fmla="*/ 15 w 20"/>
                <a:gd name="T1" fmla="*/ 13 h 28"/>
                <a:gd name="T2" fmla="*/ 7 w 20"/>
                <a:gd name="T3" fmla="*/ 2 h 28"/>
                <a:gd name="T4" fmla="*/ 2 w 20"/>
                <a:gd name="T5" fmla="*/ 6 h 28"/>
                <a:gd name="T6" fmla="*/ 9 w 20"/>
                <a:gd name="T7" fmla="*/ 16 h 28"/>
                <a:gd name="T8" fmla="*/ 14 w 20"/>
                <a:gd name="T9" fmla="*/ 27 h 28"/>
                <a:gd name="T10" fmla="*/ 20 w 20"/>
                <a:gd name="T11" fmla="*/ 25 h 28"/>
                <a:gd name="T12" fmla="*/ 15 w 20"/>
                <a:gd name="T13" fmla="*/ 13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15" y="13"/>
                  </a:moveTo>
                  <a:cubicBezTo>
                    <a:pt x="13" y="9"/>
                    <a:pt x="10" y="6"/>
                    <a:pt x="7" y="2"/>
                  </a:cubicBezTo>
                  <a:cubicBezTo>
                    <a:pt x="5" y="0"/>
                    <a:pt x="0" y="3"/>
                    <a:pt x="2" y="6"/>
                  </a:cubicBezTo>
                  <a:cubicBezTo>
                    <a:pt x="4" y="9"/>
                    <a:pt x="7" y="13"/>
                    <a:pt x="9" y="16"/>
                  </a:cubicBezTo>
                  <a:cubicBezTo>
                    <a:pt x="10" y="20"/>
                    <a:pt x="11" y="24"/>
                    <a:pt x="14" y="27"/>
                  </a:cubicBezTo>
                  <a:cubicBezTo>
                    <a:pt x="16" y="28"/>
                    <a:pt x="19" y="28"/>
                    <a:pt x="20" y="25"/>
                  </a:cubicBezTo>
                  <a:cubicBezTo>
                    <a:pt x="20" y="21"/>
                    <a:pt x="18" y="17"/>
                    <a:pt x="15" y="1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3" name="Freeform 31">
              <a:extLst>
                <a:ext uri="{FF2B5EF4-FFF2-40B4-BE49-F238E27FC236}">
                  <a16:creationId xmlns:a16="http://schemas.microsoft.com/office/drawing/2014/main" xmlns="" id="{C3A8986D-F773-4EEB-B905-4BFFD3300059}"/>
                </a:ext>
              </a:extLst>
            </p:cNvPr>
            <p:cNvSpPr/>
            <p:nvPr/>
          </p:nvSpPr>
          <p:spPr bwMode="auto">
            <a:xfrm>
              <a:off x="3496" y="1630"/>
              <a:ext cx="86" cy="26"/>
            </a:xfrm>
            <a:custGeom>
              <a:avLst/>
              <a:gdLst>
                <a:gd name="T0" fmla="*/ 33 w 36"/>
                <a:gd name="T1" fmla="*/ 3 h 11"/>
                <a:gd name="T2" fmla="*/ 20 w 36"/>
                <a:gd name="T3" fmla="*/ 1 h 11"/>
                <a:gd name="T4" fmla="*/ 4 w 36"/>
                <a:gd name="T5" fmla="*/ 0 h 11"/>
                <a:gd name="T6" fmla="*/ 3 w 36"/>
                <a:gd name="T7" fmla="*/ 7 h 11"/>
                <a:gd name="T8" fmla="*/ 20 w 36"/>
                <a:gd name="T9" fmla="*/ 9 h 11"/>
                <a:gd name="T10" fmla="*/ 33 w 36"/>
                <a:gd name="T11" fmla="*/ 9 h 11"/>
                <a:gd name="T12" fmla="*/ 33 w 3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3"/>
                  </a:moveTo>
                  <a:cubicBezTo>
                    <a:pt x="29" y="0"/>
                    <a:pt x="24" y="1"/>
                    <a:pt x="20" y="1"/>
                  </a:cubicBezTo>
                  <a:cubicBezTo>
                    <a:pt x="15" y="0"/>
                    <a:pt x="9" y="0"/>
                    <a:pt x="4" y="0"/>
                  </a:cubicBezTo>
                  <a:cubicBezTo>
                    <a:pt x="1" y="0"/>
                    <a:pt x="0" y="6"/>
                    <a:pt x="3" y="7"/>
                  </a:cubicBezTo>
                  <a:cubicBezTo>
                    <a:pt x="9" y="8"/>
                    <a:pt x="14" y="8"/>
                    <a:pt x="20" y="9"/>
                  </a:cubicBezTo>
                  <a:cubicBezTo>
                    <a:pt x="24" y="10"/>
                    <a:pt x="28" y="11"/>
                    <a:pt x="33" y="9"/>
                  </a:cubicBezTo>
                  <a:cubicBezTo>
                    <a:pt x="36" y="8"/>
                    <a:pt x="35" y="4"/>
                    <a:pt x="33"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4" name="Freeform 32">
              <a:extLst>
                <a:ext uri="{FF2B5EF4-FFF2-40B4-BE49-F238E27FC236}">
                  <a16:creationId xmlns:a16="http://schemas.microsoft.com/office/drawing/2014/main" xmlns="" id="{ACFFF4B2-D046-464C-B984-1CCA45C3522F}"/>
                </a:ext>
              </a:extLst>
            </p:cNvPr>
            <p:cNvSpPr/>
            <p:nvPr/>
          </p:nvSpPr>
          <p:spPr bwMode="auto">
            <a:xfrm>
              <a:off x="3655" y="1637"/>
              <a:ext cx="83" cy="24"/>
            </a:xfrm>
            <a:custGeom>
              <a:avLst/>
              <a:gdLst>
                <a:gd name="T0" fmla="*/ 32 w 35"/>
                <a:gd name="T1" fmla="*/ 1 h 10"/>
                <a:gd name="T2" fmla="*/ 17 w 35"/>
                <a:gd name="T3" fmla="*/ 1 h 10"/>
                <a:gd name="T4" fmla="*/ 3 w 35"/>
                <a:gd name="T5" fmla="*/ 2 h 10"/>
                <a:gd name="T6" fmla="*/ 3 w 35"/>
                <a:gd name="T7" fmla="*/ 9 h 10"/>
                <a:gd name="T8" fmla="*/ 17 w 35"/>
                <a:gd name="T9" fmla="*/ 10 h 10"/>
                <a:gd name="T10" fmla="*/ 32 w 35"/>
                <a:gd name="T11" fmla="*/ 9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7" y="0"/>
                    <a:pt x="22" y="0"/>
                    <a:pt x="17" y="1"/>
                  </a:cubicBezTo>
                  <a:cubicBezTo>
                    <a:pt x="13" y="1"/>
                    <a:pt x="8" y="1"/>
                    <a:pt x="3" y="2"/>
                  </a:cubicBezTo>
                  <a:cubicBezTo>
                    <a:pt x="0" y="2"/>
                    <a:pt x="0" y="8"/>
                    <a:pt x="3" y="9"/>
                  </a:cubicBezTo>
                  <a:cubicBezTo>
                    <a:pt x="8" y="9"/>
                    <a:pt x="13" y="10"/>
                    <a:pt x="17" y="10"/>
                  </a:cubicBezTo>
                  <a:cubicBezTo>
                    <a:pt x="22" y="10"/>
                    <a:pt x="27" y="10"/>
                    <a:pt x="32" y="9"/>
                  </a:cubicBezTo>
                  <a:cubicBezTo>
                    <a:pt x="35" y="8"/>
                    <a:pt x="35" y="3"/>
                    <a:pt x="32"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5" name="Freeform 33">
              <a:extLst>
                <a:ext uri="{FF2B5EF4-FFF2-40B4-BE49-F238E27FC236}">
                  <a16:creationId xmlns:a16="http://schemas.microsoft.com/office/drawing/2014/main" xmlns="" id="{A11E295C-5BD4-4805-8C07-1DD89708DE1D}"/>
                </a:ext>
              </a:extLst>
            </p:cNvPr>
            <p:cNvSpPr/>
            <p:nvPr/>
          </p:nvSpPr>
          <p:spPr bwMode="auto">
            <a:xfrm>
              <a:off x="3807" y="1640"/>
              <a:ext cx="104" cy="35"/>
            </a:xfrm>
            <a:custGeom>
              <a:avLst/>
              <a:gdLst>
                <a:gd name="T0" fmla="*/ 40 w 44"/>
                <a:gd name="T1" fmla="*/ 5 h 15"/>
                <a:gd name="T2" fmla="*/ 6 w 44"/>
                <a:gd name="T3" fmla="*/ 6 h 15"/>
                <a:gd name="T4" fmla="*/ 8 w 44"/>
                <a:gd name="T5" fmla="*/ 15 h 15"/>
                <a:gd name="T6" fmla="*/ 24 w 44"/>
                <a:gd name="T7" fmla="*/ 13 h 15"/>
                <a:gd name="T8" fmla="*/ 39 w 44"/>
                <a:gd name="T9" fmla="*/ 13 h 15"/>
                <a:gd name="T10" fmla="*/ 40 w 44"/>
                <a:gd name="T11" fmla="*/ 5 h 15"/>
              </a:gdLst>
              <a:ahLst/>
              <a:cxnLst>
                <a:cxn ang="0">
                  <a:pos x="T0" y="T1"/>
                </a:cxn>
                <a:cxn ang="0">
                  <a:pos x="T2" y="T3"/>
                </a:cxn>
                <a:cxn ang="0">
                  <a:pos x="T4" y="T5"/>
                </a:cxn>
                <a:cxn ang="0">
                  <a:pos x="T6" y="T7"/>
                </a:cxn>
                <a:cxn ang="0">
                  <a:pos x="T8" y="T9"/>
                </a:cxn>
                <a:cxn ang="0">
                  <a:pos x="T10" y="T11"/>
                </a:cxn>
              </a:cxnLst>
              <a:rect l="0" t="0" r="r" b="b"/>
              <a:pathLst>
                <a:path w="44" h="15">
                  <a:moveTo>
                    <a:pt x="40" y="5"/>
                  </a:moveTo>
                  <a:cubicBezTo>
                    <a:pt x="30" y="0"/>
                    <a:pt x="16" y="4"/>
                    <a:pt x="6" y="6"/>
                  </a:cubicBezTo>
                  <a:cubicBezTo>
                    <a:pt x="0" y="8"/>
                    <a:pt x="3" y="15"/>
                    <a:pt x="8" y="15"/>
                  </a:cubicBezTo>
                  <a:cubicBezTo>
                    <a:pt x="13" y="14"/>
                    <a:pt x="19" y="13"/>
                    <a:pt x="24" y="13"/>
                  </a:cubicBezTo>
                  <a:cubicBezTo>
                    <a:pt x="29" y="13"/>
                    <a:pt x="34" y="14"/>
                    <a:pt x="39" y="13"/>
                  </a:cubicBezTo>
                  <a:cubicBezTo>
                    <a:pt x="43" y="12"/>
                    <a:pt x="44" y="7"/>
                    <a:pt x="40" y="5"/>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6" name="Freeform 34">
              <a:extLst>
                <a:ext uri="{FF2B5EF4-FFF2-40B4-BE49-F238E27FC236}">
                  <a16:creationId xmlns:a16="http://schemas.microsoft.com/office/drawing/2014/main" xmlns="" id="{389EF5EE-7797-4B31-86D2-4477B8F07D39}"/>
                </a:ext>
              </a:extLst>
            </p:cNvPr>
            <p:cNvSpPr/>
            <p:nvPr/>
          </p:nvSpPr>
          <p:spPr bwMode="auto">
            <a:xfrm>
              <a:off x="3975" y="1632"/>
              <a:ext cx="107" cy="36"/>
            </a:xfrm>
            <a:custGeom>
              <a:avLst/>
              <a:gdLst>
                <a:gd name="T0" fmla="*/ 42 w 45"/>
                <a:gd name="T1" fmla="*/ 2 h 15"/>
                <a:gd name="T2" fmla="*/ 25 w 45"/>
                <a:gd name="T3" fmla="*/ 3 h 15"/>
                <a:gd name="T4" fmla="*/ 6 w 45"/>
                <a:gd name="T5" fmla="*/ 1 h 15"/>
                <a:gd name="T6" fmla="*/ 4 w 45"/>
                <a:gd name="T7" fmla="*/ 8 h 15"/>
                <a:gd name="T8" fmla="*/ 42 w 45"/>
                <a:gd name="T9" fmla="*/ 9 h 15"/>
                <a:gd name="T10" fmla="*/ 42 w 45"/>
                <a:gd name="T11" fmla="*/ 2 h 15"/>
              </a:gdLst>
              <a:ahLst/>
              <a:cxnLst>
                <a:cxn ang="0">
                  <a:pos x="T0" y="T1"/>
                </a:cxn>
                <a:cxn ang="0">
                  <a:pos x="T2" y="T3"/>
                </a:cxn>
                <a:cxn ang="0">
                  <a:pos x="T4" y="T5"/>
                </a:cxn>
                <a:cxn ang="0">
                  <a:pos x="T6" y="T7"/>
                </a:cxn>
                <a:cxn ang="0">
                  <a:pos x="T8" y="T9"/>
                </a:cxn>
                <a:cxn ang="0">
                  <a:pos x="T10" y="T11"/>
                </a:cxn>
              </a:cxnLst>
              <a:rect l="0" t="0" r="r" b="b"/>
              <a:pathLst>
                <a:path w="45" h="15">
                  <a:moveTo>
                    <a:pt x="42" y="2"/>
                  </a:moveTo>
                  <a:cubicBezTo>
                    <a:pt x="36" y="1"/>
                    <a:pt x="31" y="2"/>
                    <a:pt x="25" y="3"/>
                  </a:cubicBezTo>
                  <a:cubicBezTo>
                    <a:pt x="19" y="3"/>
                    <a:pt x="12" y="2"/>
                    <a:pt x="6" y="1"/>
                  </a:cubicBezTo>
                  <a:cubicBezTo>
                    <a:pt x="1" y="0"/>
                    <a:pt x="0" y="6"/>
                    <a:pt x="4" y="8"/>
                  </a:cubicBezTo>
                  <a:cubicBezTo>
                    <a:pt x="14" y="12"/>
                    <a:pt x="32" y="15"/>
                    <a:pt x="42" y="9"/>
                  </a:cubicBezTo>
                  <a:cubicBezTo>
                    <a:pt x="45" y="7"/>
                    <a:pt x="45" y="3"/>
                    <a:pt x="4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7" name="Freeform 35">
              <a:extLst>
                <a:ext uri="{FF2B5EF4-FFF2-40B4-BE49-F238E27FC236}">
                  <a16:creationId xmlns:a16="http://schemas.microsoft.com/office/drawing/2014/main" xmlns="" id="{10DD112A-B697-4670-B68A-978D598378AA}"/>
                </a:ext>
              </a:extLst>
            </p:cNvPr>
            <p:cNvSpPr/>
            <p:nvPr/>
          </p:nvSpPr>
          <p:spPr bwMode="auto">
            <a:xfrm>
              <a:off x="4143" y="1647"/>
              <a:ext cx="93" cy="26"/>
            </a:xfrm>
            <a:custGeom>
              <a:avLst/>
              <a:gdLst>
                <a:gd name="T0" fmla="*/ 36 w 39"/>
                <a:gd name="T1" fmla="*/ 2 h 11"/>
                <a:gd name="T2" fmla="*/ 22 w 39"/>
                <a:gd name="T3" fmla="*/ 1 h 11"/>
                <a:gd name="T4" fmla="*/ 5 w 39"/>
                <a:gd name="T5" fmla="*/ 2 h 11"/>
                <a:gd name="T6" fmla="*/ 5 w 39"/>
                <a:gd name="T7" fmla="*/ 10 h 11"/>
                <a:gd name="T8" fmla="*/ 22 w 39"/>
                <a:gd name="T9" fmla="*/ 10 h 11"/>
                <a:gd name="T10" fmla="*/ 36 w 39"/>
                <a:gd name="T11" fmla="*/ 9 h 11"/>
                <a:gd name="T12" fmla="*/ 36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6" y="2"/>
                  </a:moveTo>
                  <a:cubicBezTo>
                    <a:pt x="31" y="0"/>
                    <a:pt x="27" y="1"/>
                    <a:pt x="22" y="1"/>
                  </a:cubicBezTo>
                  <a:cubicBezTo>
                    <a:pt x="16" y="1"/>
                    <a:pt x="10" y="1"/>
                    <a:pt x="5" y="2"/>
                  </a:cubicBezTo>
                  <a:cubicBezTo>
                    <a:pt x="0" y="2"/>
                    <a:pt x="0" y="9"/>
                    <a:pt x="5" y="10"/>
                  </a:cubicBezTo>
                  <a:cubicBezTo>
                    <a:pt x="10" y="10"/>
                    <a:pt x="16" y="10"/>
                    <a:pt x="22" y="10"/>
                  </a:cubicBezTo>
                  <a:cubicBezTo>
                    <a:pt x="27" y="11"/>
                    <a:pt x="31" y="11"/>
                    <a:pt x="36" y="9"/>
                  </a:cubicBezTo>
                  <a:cubicBezTo>
                    <a:pt x="39" y="8"/>
                    <a:pt x="39" y="3"/>
                    <a:pt x="36"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8" name="Freeform 36">
              <a:extLst>
                <a:ext uri="{FF2B5EF4-FFF2-40B4-BE49-F238E27FC236}">
                  <a16:creationId xmlns:a16="http://schemas.microsoft.com/office/drawing/2014/main" xmlns="" id="{26FB315D-84AA-43E3-8E11-2FCBA08E0DB4}"/>
                </a:ext>
              </a:extLst>
            </p:cNvPr>
            <p:cNvSpPr/>
            <p:nvPr/>
          </p:nvSpPr>
          <p:spPr bwMode="auto">
            <a:xfrm>
              <a:off x="4307" y="1647"/>
              <a:ext cx="92" cy="26"/>
            </a:xfrm>
            <a:custGeom>
              <a:avLst/>
              <a:gdLst>
                <a:gd name="T0" fmla="*/ 35 w 39"/>
                <a:gd name="T1" fmla="*/ 2 h 11"/>
                <a:gd name="T2" fmla="*/ 18 w 39"/>
                <a:gd name="T3" fmla="*/ 1 h 11"/>
                <a:gd name="T4" fmla="*/ 2 w 39"/>
                <a:gd name="T5" fmla="*/ 3 h 11"/>
                <a:gd name="T6" fmla="*/ 2 w 39"/>
                <a:gd name="T7" fmla="*/ 8 h 11"/>
                <a:gd name="T8" fmla="*/ 18 w 39"/>
                <a:gd name="T9" fmla="*/ 10 h 11"/>
                <a:gd name="T10" fmla="*/ 35 w 39"/>
                <a:gd name="T11" fmla="*/ 9 h 11"/>
                <a:gd name="T12" fmla="*/ 35 w 3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9" h="11">
                  <a:moveTo>
                    <a:pt x="35" y="2"/>
                  </a:moveTo>
                  <a:cubicBezTo>
                    <a:pt x="29" y="0"/>
                    <a:pt x="24" y="1"/>
                    <a:pt x="18" y="1"/>
                  </a:cubicBezTo>
                  <a:cubicBezTo>
                    <a:pt x="13" y="1"/>
                    <a:pt x="7" y="2"/>
                    <a:pt x="2" y="3"/>
                  </a:cubicBezTo>
                  <a:cubicBezTo>
                    <a:pt x="0" y="4"/>
                    <a:pt x="0" y="7"/>
                    <a:pt x="2" y="8"/>
                  </a:cubicBezTo>
                  <a:cubicBezTo>
                    <a:pt x="7" y="9"/>
                    <a:pt x="13" y="10"/>
                    <a:pt x="18" y="10"/>
                  </a:cubicBezTo>
                  <a:cubicBezTo>
                    <a:pt x="24" y="10"/>
                    <a:pt x="29" y="11"/>
                    <a:pt x="35" y="9"/>
                  </a:cubicBezTo>
                  <a:cubicBezTo>
                    <a:pt x="39" y="8"/>
                    <a:pt x="39" y="3"/>
                    <a:pt x="35"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09" name="Freeform 37">
              <a:extLst>
                <a:ext uri="{FF2B5EF4-FFF2-40B4-BE49-F238E27FC236}">
                  <a16:creationId xmlns:a16="http://schemas.microsoft.com/office/drawing/2014/main" xmlns="" id="{E01CCE13-C0CC-4985-876C-9463A662B633}"/>
                </a:ext>
              </a:extLst>
            </p:cNvPr>
            <p:cNvSpPr/>
            <p:nvPr/>
          </p:nvSpPr>
          <p:spPr bwMode="auto">
            <a:xfrm>
              <a:off x="4473" y="1652"/>
              <a:ext cx="83" cy="28"/>
            </a:xfrm>
            <a:custGeom>
              <a:avLst/>
              <a:gdLst>
                <a:gd name="T0" fmla="*/ 32 w 35"/>
                <a:gd name="T1" fmla="*/ 2 h 12"/>
                <a:gd name="T2" fmla="*/ 3 w 35"/>
                <a:gd name="T3" fmla="*/ 6 h 12"/>
                <a:gd name="T4" fmla="*/ 14 w 35"/>
                <a:gd name="T5" fmla="*/ 10 h 12"/>
                <a:gd name="T6" fmla="*/ 32 w 35"/>
                <a:gd name="T7" fmla="*/ 10 h 12"/>
                <a:gd name="T8" fmla="*/ 32 w 35"/>
                <a:gd name="T9" fmla="*/ 2 h 12"/>
              </a:gdLst>
              <a:ahLst/>
              <a:cxnLst>
                <a:cxn ang="0">
                  <a:pos x="T0" y="T1"/>
                </a:cxn>
                <a:cxn ang="0">
                  <a:pos x="T2" y="T3"/>
                </a:cxn>
                <a:cxn ang="0">
                  <a:pos x="T4" y="T5"/>
                </a:cxn>
                <a:cxn ang="0">
                  <a:pos x="T6" y="T7"/>
                </a:cxn>
                <a:cxn ang="0">
                  <a:pos x="T8" y="T9"/>
                </a:cxn>
              </a:cxnLst>
              <a:rect l="0" t="0" r="r" b="b"/>
              <a:pathLst>
                <a:path w="35" h="12">
                  <a:moveTo>
                    <a:pt x="32" y="2"/>
                  </a:moveTo>
                  <a:cubicBezTo>
                    <a:pt x="28" y="1"/>
                    <a:pt x="0" y="0"/>
                    <a:pt x="3" y="6"/>
                  </a:cubicBezTo>
                  <a:cubicBezTo>
                    <a:pt x="4" y="10"/>
                    <a:pt x="11" y="10"/>
                    <a:pt x="14" y="10"/>
                  </a:cubicBezTo>
                  <a:cubicBezTo>
                    <a:pt x="20" y="11"/>
                    <a:pt x="26" y="12"/>
                    <a:pt x="32" y="10"/>
                  </a:cubicBezTo>
                  <a:cubicBezTo>
                    <a:pt x="35" y="8"/>
                    <a:pt x="35" y="3"/>
                    <a:pt x="32" y="2"/>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0" name="Freeform 38">
              <a:extLst>
                <a:ext uri="{FF2B5EF4-FFF2-40B4-BE49-F238E27FC236}">
                  <a16:creationId xmlns:a16="http://schemas.microsoft.com/office/drawing/2014/main" xmlns="" id="{849669D8-04DE-4F27-9381-ACD9ACC1FDCA}"/>
                </a:ext>
              </a:extLst>
            </p:cNvPr>
            <p:cNvSpPr/>
            <p:nvPr/>
          </p:nvSpPr>
          <p:spPr bwMode="auto">
            <a:xfrm>
              <a:off x="4624" y="1642"/>
              <a:ext cx="93" cy="24"/>
            </a:xfrm>
            <a:custGeom>
              <a:avLst/>
              <a:gdLst>
                <a:gd name="T0" fmla="*/ 34 w 39"/>
                <a:gd name="T1" fmla="*/ 1 h 10"/>
                <a:gd name="T2" fmla="*/ 20 w 39"/>
                <a:gd name="T3" fmla="*/ 1 h 10"/>
                <a:gd name="T4" fmla="*/ 4 w 39"/>
                <a:gd name="T5" fmla="*/ 2 h 10"/>
                <a:gd name="T6" fmla="*/ 4 w 39"/>
                <a:gd name="T7" fmla="*/ 9 h 10"/>
                <a:gd name="T8" fmla="*/ 20 w 39"/>
                <a:gd name="T9" fmla="*/ 10 h 10"/>
                <a:gd name="T10" fmla="*/ 34 w 39"/>
                <a:gd name="T11" fmla="*/ 9 h 10"/>
                <a:gd name="T12" fmla="*/ 34 w 3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9" h="10">
                  <a:moveTo>
                    <a:pt x="34" y="1"/>
                  </a:moveTo>
                  <a:cubicBezTo>
                    <a:pt x="30" y="0"/>
                    <a:pt x="25" y="1"/>
                    <a:pt x="20" y="1"/>
                  </a:cubicBezTo>
                  <a:cubicBezTo>
                    <a:pt x="15" y="1"/>
                    <a:pt x="10" y="2"/>
                    <a:pt x="4" y="2"/>
                  </a:cubicBezTo>
                  <a:cubicBezTo>
                    <a:pt x="0" y="3"/>
                    <a:pt x="0" y="8"/>
                    <a:pt x="4" y="9"/>
                  </a:cubicBezTo>
                  <a:cubicBezTo>
                    <a:pt x="10" y="9"/>
                    <a:pt x="15" y="9"/>
                    <a:pt x="20" y="10"/>
                  </a:cubicBezTo>
                  <a:cubicBezTo>
                    <a:pt x="25" y="10"/>
                    <a:pt x="30" y="10"/>
                    <a:pt x="34" y="9"/>
                  </a:cubicBezTo>
                  <a:cubicBezTo>
                    <a:pt x="39" y="9"/>
                    <a:pt x="39" y="2"/>
                    <a:pt x="34"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1" name="Freeform 39">
              <a:extLst>
                <a:ext uri="{FF2B5EF4-FFF2-40B4-BE49-F238E27FC236}">
                  <a16:creationId xmlns:a16="http://schemas.microsoft.com/office/drawing/2014/main" xmlns="" id="{888464D9-CB52-48FA-997B-C803ACBDB0C7}"/>
                </a:ext>
              </a:extLst>
            </p:cNvPr>
            <p:cNvSpPr/>
            <p:nvPr/>
          </p:nvSpPr>
          <p:spPr bwMode="auto">
            <a:xfrm>
              <a:off x="4762" y="1640"/>
              <a:ext cx="106" cy="28"/>
            </a:xfrm>
            <a:custGeom>
              <a:avLst/>
              <a:gdLst>
                <a:gd name="T0" fmla="*/ 41 w 45"/>
                <a:gd name="T1" fmla="*/ 3 h 12"/>
                <a:gd name="T2" fmla="*/ 3 w 45"/>
                <a:gd name="T3" fmla="*/ 5 h 12"/>
                <a:gd name="T4" fmla="*/ 4 w 45"/>
                <a:gd name="T5" fmla="*/ 11 h 12"/>
                <a:gd name="T6" fmla="*/ 22 w 45"/>
                <a:gd name="T7" fmla="*/ 10 h 12"/>
                <a:gd name="T8" fmla="*/ 40 w 45"/>
                <a:gd name="T9" fmla="*/ 10 h 12"/>
                <a:gd name="T10" fmla="*/ 41 w 45"/>
                <a:gd name="T11" fmla="*/ 3 h 12"/>
              </a:gdLst>
              <a:ahLst/>
              <a:cxnLst>
                <a:cxn ang="0">
                  <a:pos x="T0" y="T1"/>
                </a:cxn>
                <a:cxn ang="0">
                  <a:pos x="T2" y="T3"/>
                </a:cxn>
                <a:cxn ang="0">
                  <a:pos x="T4" y="T5"/>
                </a:cxn>
                <a:cxn ang="0">
                  <a:pos x="T6" y="T7"/>
                </a:cxn>
                <a:cxn ang="0">
                  <a:pos x="T8" y="T9"/>
                </a:cxn>
                <a:cxn ang="0">
                  <a:pos x="T10" y="T11"/>
                </a:cxn>
              </a:cxnLst>
              <a:rect l="0" t="0" r="r" b="b"/>
              <a:pathLst>
                <a:path w="45" h="12">
                  <a:moveTo>
                    <a:pt x="41" y="3"/>
                  </a:moveTo>
                  <a:cubicBezTo>
                    <a:pt x="29" y="0"/>
                    <a:pt x="15" y="2"/>
                    <a:pt x="3" y="5"/>
                  </a:cubicBezTo>
                  <a:cubicBezTo>
                    <a:pt x="0" y="6"/>
                    <a:pt x="0" y="12"/>
                    <a:pt x="4" y="11"/>
                  </a:cubicBezTo>
                  <a:cubicBezTo>
                    <a:pt x="10" y="11"/>
                    <a:pt x="16" y="10"/>
                    <a:pt x="22" y="10"/>
                  </a:cubicBezTo>
                  <a:cubicBezTo>
                    <a:pt x="28" y="10"/>
                    <a:pt x="34" y="11"/>
                    <a:pt x="40" y="10"/>
                  </a:cubicBezTo>
                  <a:cubicBezTo>
                    <a:pt x="44" y="10"/>
                    <a:pt x="45" y="4"/>
                    <a:pt x="41" y="3"/>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2" name="Freeform 40">
              <a:extLst>
                <a:ext uri="{FF2B5EF4-FFF2-40B4-BE49-F238E27FC236}">
                  <a16:creationId xmlns:a16="http://schemas.microsoft.com/office/drawing/2014/main" xmlns="" id="{9DAC5CE3-7B2B-4810-851E-058806F6DD6C}"/>
                </a:ext>
              </a:extLst>
            </p:cNvPr>
            <p:cNvSpPr/>
            <p:nvPr/>
          </p:nvSpPr>
          <p:spPr bwMode="auto">
            <a:xfrm>
              <a:off x="4951" y="1637"/>
              <a:ext cx="98" cy="26"/>
            </a:xfrm>
            <a:custGeom>
              <a:avLst/>
              <a:gdLst>
                <a:gd name="T0" fmla="*/ 37 w 41"/>
                <a:gd name="T1" fmla="*/ 1 h 11"/>
                <a:gd name="T2" fmla="*/ 21 w 41"/>
                <a:gd name="T3" fmla="*/ 2 h 11"/>
                <a:gd name="T4" fmla="*/ 3 w 41"/>
                <a:gd name="T5" fmla="*/ 5 h 11"/>
                <a:gd name="T6" fmla="*/ 4 w 41"/>
                <a:gd name="T7" fmla="*/ 11 h 11"/>
                <a:gd name="T8" fmla="*/ 21 w 41"/>
                <a:gd name="T9" fmla="*/ 11 h 11"/>
                <a:gd name="T10" fmla="*/ 37 w 41"/>
                <a:gd name="T11" fmla="*/ 9 h 11"/>
                <a:gd name="T12" fmla="*/ 37 w 4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1" h="11">
                  <a:moveTo>
                    <a:pt x="37" y="1"/>
                  </a:moveTo>
                  <a:cubicBezTo>
                    <a:pt x="31" y="0"/>
                    <a:pt x="26" y="1"/>
                    <a:pt x="21" y="2"/>
                  </a:cubicBezTo>
                  <a:cubicBezTo>
                    <a:pt x="15" y="2"/>
                    <a:pt x="9" y="3"/>
                    <a:pt x="3" y="5"/>
                  </a:cubicBezTo>
                  <a:cubicBezTo>
                    <a:pt x="0" y="5"/>
                    <a:pt x="1" y="11"/>
                    <a:pt x="4" y="11"/>
                  </a:cubicBezTo>
                  <a:cubicBezTo>
                    <a:pt x="10" y="11"/>
                    <a:pt x="15" y="11"/>
                    <a:pt x="21" y="11"/>
                  </a:cubicBezTo>
                  <a:cubicBezTo>
                    <a:pt x="26" y="10"/>
                    <a:pt x="32" y="11"/>
                    <a:pt x="37" y="9"/>
                  </a:cubicBezTo>
                  <a:cubicBezTo>
                    <a:pt x="40" y="8"/>
                    <a:pt x="41" y="2"/>
                    <a:pt x="3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3" name="Freeform 41">
              <a:extLst>
                <a:ext uri="{FF2B5EF4-FFF2-40B4-BE49-F238E27FC236}">
                  <a16:creationId xmlns:a16="http://schemas.microsoft.com/office/drawing/2014/main" xmlns="" id="{79549ED3-38B1-4F01-8B1B-CB997FB46B60}"/>
                </a:ext>
              </a:extLst>
            </p:cNvPr>
            <p:cNvSpPr/>
            <p:nvPr/>
          </p:nvSpPr>
          <p:spPr bwMode="auto">
            <a:xfrm>
              <a:off x="5091" y="1587"/>
              <a:ext cx="121" cy="72"/>
            </a:xfrm>
            <a:custGeom>
              <a:avLst/>
              <a:gdLst>
                <a:gd name="T0" fmla="*/ 46 w 51"/>
                <a:gd name="T1" fmla="*/ 1 h 30"/>
                <a:gd name="T2" fmla="*/ 27 w 51"/>
                <a:gd name="T3" fmla="*/ 12 h 30"/>
                <a:gd name="T4" fmla="*/ 5 w 51"/>
                <a:gd name="T5" fmla="*/ 22 h 30"/>
                <a:gd name="T6" fmla="*/ 7 w 51"/>
                <a:gd name="T7" fmla="*/ 29 h 30"/>
                <a:gd name="T8" fmla="*/ 50 w 51"/>
                <a:gd name="T9" fmla="*/ 7 h 30"/>
                <a:gd name="T10" fmla="*/ 46 w 51"/>
                <a:gd name="T11" fmla="*/ 1 h 30"/>
              </a:gdLst>
              <a:ahLst/>
              <a:cxnLst>
                <a:cxn ang="0">
                  <a:pos x="T0" y="T1"/>
                </a:cxn>
                <a:cxn ang="0">
                  <a:pos x="T2" y="T3"/>
                </a:cxn>
                <a:cxn ang="0">
                  <a:pos x="T4" y="T5"/>
                </a:cxn>
                <a:cxn ang="0">
                  <a:pos x="T6" y="T7"/>
                </a:cxn>
                <a:cxn ang="0">
                  <a:pos x="T8" y="T9"/>
                </a:cxn>
                <a:cxn ang="0">
                  <a:pos x="T10" y="T11"/>
                </a:cxn>
              </a:cxnLst>
              <a:rect l="0" t="0" r="r" b="b"/>
              <a:pathLst>
                <a:path w="51" h="30">
                  <a:moveTo>
                    <a:pt x="46" y="1"/>
                  </a:moveTo>
                  <a:cubicBezTo>
                    <a:pt x="39" y="4"/>
                    <a:pt x="33" y="8"/>
                    <a:pt x="27" y="12"/>
                  </a:cubicBezTo>
                  <a:cubicBezTo>
                    <a:pt x="20" y="16"/>
                    <a:pt x="13" y="19"/>
                    <a:pt x="5" y="22"/>
                  </a:cubicBezTo>
                  <a:cubicBezTo>
                    <a:pt x="0" y="23"/>
                    <a:pt x="2" y="30"/>
                    <a:pt x="7" y="29"/>
                  </a:cubicBezTo>
                  <a:cubicBezTo>
                    <a:pt x="21" y="26"/>
                    <a:pt x="41" y="20"/>
                    <a:pt x="50" y="7"/>
                  </a:cubicBezTo>
                  <a:cubicBezTo>
                    <a:pt x="51" y="4"/>
                    <a:pt x="49" y="0"/>
                    <a:pt x="46"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4" name="Freeform 42">
              <a:extLst>
                <a:ext uri="{FF2B5EF4-FFF2-40B4-BE49-F238E27FC236}">
                  <a16:creationId xmlns:a16="http://schemas.microsoft.com/office/drawing/2014/main" xmlns="" id="{1B4946EA-998D-4346-A24B-5401B0BE5302}"/>
                </a:ext>
              </a:extLst>
            </p:cNvPr>
            <p:cNvSpPr/>
            <p:nvPr/>
          </p:nvSpPr>
          <p:spPr bwMode="auto">
            <a:xfrm>
              <a:off x="5257" y="1513"/>
              <a:ext cx="83" cy="67"/>
            </a:xfrm>
            <a:custGeom>
              <a:avLst/>
              <a:gdLst>
                <a:gd name="T0" fmla="*/ 31 w 35"/>
                <a:gd name="T1" fmla="*/ 4 h 28"/>
                <a:gd name="T2" fmla="*/ 17 w 35"/>
                <a:gd name="T3" fmla="*/ 6 h 28"/>
                <a:gd name="T4" fmla="*/ 4 w 35"/>
                <a:gd name="T5" fmla="*/ 19 h 28"/>
                <a:gd name="T6" fmla="*/ 9 w 35"/>
                <a:gd name="T7" fmla="*/ 24 h 28"/>
                <a:gd name="T8" fmla="*/ 24 w 35"/>
                <a:gd name="T9" fmla="*/ 14 h 28"/>
                <a:gd name="T10" fmla="*/ 31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31" y="4"/>
                  </a:moveTo>
                  <a:cubicBezTo>
                    <a:pt x="28" y="0"/>
                    <a:pt x="21" y="4"/>
                    <a:pt x="17" y="6"/>
                  </a:cubicBezTo>
                  <a:cubicBezTo>
                    <a:pt x="12" y="10"/>
                    <a:pt x="7" y="14"/>
                    <a:pt x="4" y="19"/>
                  </a:cubicBezTo>
                  <a:cubicBezTo>
                    <a:pt x="0" y="23"/>
                    <a:pt x="5" y="28"/>
                    <a:pt x="9" y="24"/>
                  </a:cubicBezTo>
                  <a:cubicBezTo>
                    <a:pt x="14" y="20"/>
                    <a:pt x="19" y="17"/>
                    <a:pt x="24" y="14"/>
                  </a:cubicBezTo>
                  <a:cubicBezTo>
                    <a:pt x="27" y="12"/>
                    <a:pt x="35" y="9"/>
                    <a:pt x="31" y="4"/>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5" name="Freeform 43">
              <a:extLst>
                <a:ext uri="{FF2B5EF4-FFF2-40B4-BE49-F238E27FC236}">
                  <a16:creationId xmlns:a16="http://schemas.microsoft.com/office/drawing/2014/main" xmlns="" id="{F7A23C6A-60C3-4948-8A5C-B09B4D588693}"/>
                </a:ext>
              </a:extLst>
            </p:cNvPr>
            <p:cNvSpPr/>
            <p:nvPr/>
          </p:nvSpPr>
          <p:spPr bwMode="auto">
            <a:xfrm>
              <a:off x="5361" y="1440"/>
              <a:ext cx="76" cy="57"/>
            </a:xfrm>
            <a:custGeom>
              <a:avLst/>
              <a:gdLst>
                <a:gd name="T0" fmla="*/ 26 w 32"/>
                <a:gd name="T1" fmla="*/ 0 h 24"/>
                <a:gd name="T2" fmla="*/ 15 w 32"/>
                <a:gd name="T3" fmla="*/ 8 h 24"/>
                <a:gd name="T4" fmla="*/ 3 w 32"/>
                <a:gd name="T5" fmla="*/ 17 h 24"/>
                <a:gd name="T6" fmla="*/ 7 w 32"/>
                <a:gd name="T7" fmla="*/ 22 h 24"/>
                <a:gd name="T8" fmla="*/ 20 w 32"/>
                <a:gd name="T9" fmla="*/ 14 h 24"/>
                <a:gd name="T10" fmla="*/ 30 w 32"/>
                <a:gd name="T11" fmla="*/ 6 h 24"/>
                <a:gd name="T12" fmla="*/ 26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26" y="0"/>
                  </a:moveTo>
                  <a:cubicBezTo>
                    <a:pt x="22" y="2"/>
                    <a:pt x="18" y="5"/>
                    <a:pt x="15" y="8"/>
                  </a:cubicBezTo>
                  <a:cubicBezTo>
                    <a:pt x="11" y="11"/>
                    <a:pt x="6" y="14"/>
                    <a:pt x="3" y="17"/>
                  </a:cubicBezTo>
                  <a:cubicBezTo>
                    <a:pt x="0" y="20"/>
                    <a:pt x="4" y="24"/>
                    <a:pt x="7" y="22"/>
                  </a:cubicBezTo>
                  <a:cubicBezTo>
                    <a:pt x="11" y="20"/>
                    <a:pt x="15" y="17"/>
                    <a:pt x="20" y="14"/>
                  </a:cubicBezTo>
                  <a:cubicBezTo>
                    <a:pt x="24" y="12"/>
                    <a:pt x="28" y="10"/>
                    <a:pt x="30" y="6"/>
                  </a:cubicBezTo>
                  <a:cubicBezTo>
                    <a:pt x="32" y="3"/>
                    <a:pt x="29" y="0"/>
                    <a:pt x="26" y="0"/>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6" name="Freeform 44">
              <a:extLst>
                <a:ext uri="{FF2B5EF4-FFF2-40B4-BE49-F238E27FC236}">
                  <a16:creationId xmlns:a16="http://schemas.microsoft.com/office/drawing/2014/main" xmlns="" id="{60163131-D5E4-4D9F-AD01-E2BACAE8C435}"/>
                </a:ext>
              </a:extLst>
            </p:cNvPr>
            <p:cNvSpPr/>
            <p:nvPr/>
          </p:nvSpPr>
          <p:spPr bwMode="auto">
            <a:xfrm>
              <a:off x="5489" y="1344"/>
              <a:ext cx="69" cy="67"/>
            </a:xfrm>
            <a:custGeom>
              <a:avLst/>
              <a:gdLst>
                <a:gd name="T0" fmla="*/ 20 w 29"/>
                <a:gd name="T1" fmla="*/ 1 h 28"/>
                <a:gd name="T2" fmla="*/ 2 w 29"/>
                <a:gd name="T3" fmla="*/ 19 h 28"/>
                <a:gd name="T4" fmla="*/ 10 w 29"/>
                <a:gd name="T5" fmla="*/ 23 h 28"/>
                <a:gd name="T6" fmla="*/ 17 w 29"/>
                <a:gd name="T7" fmla="*/ 16 h 28"/>
                <a:gd name="T8" fmla="*/ 25 w 29"/>
                <a:gd name="T9" fmla="*/ 10 h 28"/>
                <a:gd name="T10" fmla="*/ 20 w 29"/>
                <a:gd name="T11" fmla="*/ 1 h 28"/>
              </a:gdLst>
              <a:ahLst/>
              <a:cxnLst>
                <a:cxn ang="0">
                  <a:pos x="T0" y="T1"/>
                </a:cxn>
                <a:cxn ang="0">
                  <a:pos x="T2" y="T3"/>
                </a:cxn>
                <a:cxn ang="0">
                  <a:pos x="T4" y="T5"/>
                </a:cxn>
                <a:cxn ang="0">
                  <a:pos x="T6" y="T7"/>
                </a:cxn>
                <a:cxn ang="0">
                  <a:pos x="T8" y="T9"/>
                </a:cxn>
                <a:cxn ang="0">
                  <a:pos x="T10" y="T11"/>
                </a:cxn>
              </a:cxnLst>
              <a:rect l="0" t="0" r="r" b="b"/>
              <a:pathLst>
                <a:path w="29" h="28">
                  <a:moveTo>
                    <a:pt x="20" y="1"/>
                  </a:moveTo>
                  <a:cubicBezTo>
                    <a:pt x="12" y="4"/>
                    <a:pt x="6" y="12"/>
                    <a:pt x="2" y="19"/>
                  </a:cubicBezTo>
                  <a:cubicBezTo>
                    <a:pt x="0" y="24"/>
                    <a:pt x="7" y="28"/>
                    <a:pt x="10" y="23"/>
                  </a:cubicBezTo>
                  <a:cubicBezTo>
                    <a:pt x="12" y="21"/>
                    <a:pt x="14" y="18"/>
                    <a:pt x="17" y="16"/>
                  </a:cubicBezTo>
                  <a:cubicBezTo>
                    <a:pt x="19" y="14"/>
                    <a:pt x="22" y="12"/>
                    <a:pt x="25" y="10"/>
                  </a:cubicBezTo>
                  <a:cubicBezTo>
                    <a:pt x="29" y="7"/>
                    <a:pt x="24" y="0"/>
                    <a:pt x="20"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sp>
          <p:nvSpPr>
            <p:cNvPr id="217" name="Freeform 45">
              <a:extLst>
                <a:ext uri="{FF2B5EF4-FFF2-40B4-BE49-F238E27FC236}">
                  <a16:creationId xmlns:a16="http://schemas.microsoft.com/office/drawing/2014/main" xmlns="" id="{6CC9726E-CA16-4E7F-8AE9-7683EA936FC6}"/>
                </a:ext>
              </a:extLst>
            </p:cNvPr>
            <p:cNvSpPr/>
            <p:nvPr/>
          </p:nvSpPr>
          <p:spPr bwMode="auto">
            <a:xfrm>
              <a:off x="5560" y="1273"/>
              <a:ext cx="55" cy="57"/>
            </a:xfrm>
            <a:custGeom>
              <a:avLst/>
              <a:gdLst>
                <a:gd name="T0" fmla="*/ 17 w 23"/>
                <a:gd name="T1" fmla="*/ 1 h 24"/>
                <a:gd name="T2" fmla="*/ 10 w 23"/>
                <a:gd name="T3" fmla="*/ 8 h 24"/>
                <a:gd name="T4" fmla="*/ 3 w 23"/>
                <a:gd name="T5" fmla="*/ 17 h 24"/>
                <a:gd name="T6" fmla="*/ 9 w 23"/>
                <a:gd name="T7" fmla="*/ 21 h 24"/>
                <a:gd name="T8" fmla="*/ 16 w 23"/>
                <a:gd name="T9" fmla="*/ 14 h 24"/>
                <a:gd name="T10" fmla="*/ 22 w 23"/>
                <a:gd name="T11" fmla="*/ 5 h 24"/>
                <a:gd name="T12" fmla="*/ 17 w 2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17" y="1"/>
                  </a:moveTo>
                  <a:cubicBezTo>
                    <a:pt x="14" y="2"/>
                    <a:pt x="12" y="5"/>
                    <a:pt x="10" y="8"/>
                  </a:cubicBezTo>
                  <a:cubicBezTo>
                    <a:pt x="7" y="11"/>
                    <a:pt x="5" y="14"/>
                    <a:pt x="3" y="17"/>
                  </a:cubicBezTo>
                  <a:cubicBezTo>
                    <a:pt x="0" y="20"/>
                    <a:pt x="6" y="24"/>
                    <a:pt x="9" y="21"/>
                  </a:cubicBezTo>
                  <a:cubicBezTo>
                    <a:pt x="11" y="19"/>
                    <a:pt x="14" y="16"/>
                    <a:pt x="16" y="14"/>
                  </a:cubicBezTo>
                  <a:cubicBezTo>
                    <a:pt x="19" y="11"/>
                    <a:pt x="22" y="9"/>
                    <a:pt x="22" y="5"/>
                  </a:cubicBezTo>
                  <a:cubicBezTo>
                    <a:pt x="23" y="3"/>
                    <a:pt x="20" y="0"/>
                    <a:pt x="17" y="1"/>
                  </a:cubicBezTo>
                  <a:close/>
                </a:path>
              </a:pathLst>
            </a:custGeom>
            <a:grpFill/>
            <a:ln w="9525">
              <a:solidFill>
                <a:srgbClr val="FF9300"/>
              </a:solidFill>
              <a:round/>
            </a:ln>
            <a:extLst/>
          </p:spPr>
          <p:txBody>
            <a:bodyPr vert="horz" wrap="square" lIns="91440" tIns="45720" rIns="91440" bIns="45720" numCol="1" anchor="t" anchorCtr="0" compatLnSpc="1"/>
            <a:lstStyle/>
            <a:p>
              <a:pPr defTabSz="914377">
                <a:defRPr/>
              </a:pPr>
              <a:endParaRPr lang="zh-CN" altLang="en-US" sz="1400">
                <a:solidFill>
                  <a:srgbClr val="004C9D"/>
                </a:solidFill>
                <a:latin typeface="等线" panose="020F0502020204030204"/>
                <a:ea typeface="等线" panose="02010600030101010101" pitchFamily="2" charset="-122"/>
                <a:cs typeface="+mn-ea"/>
                <a:sym typeface="+mn-lt"/>
              </a:endParaRPr>
            </a:p>
          </p:txBody>
        </p:sp>
      </p:grpSp>
      <p:sp>
        <p:nvSpPr>
          <p:cNvPr id="218" name="文本框 217">
            <a:extLst>
              <a:ext uri="{FF2B5EF4-FFF2-40B4-BE49-F238E27FC236}">
                <a16:creationId xmlns:a16="http://schemas.microsoft.com/office/drawing/2014/main" xmlns="" id="{FAAD92A4-2460-48FE-BBEB-424FC38E0D1B}"/>
              </a:ext>
            </a:extLst>
          </p:cNvPr>
          <p:cNvSpPr txBox="1"/>
          <p:nvPr/>
        </p:nvSpPr>
        <p:spPr>
          <a:xfrm>
            <a:off x="5171445" y="4548976"/>
            <a:ext cx="548679" cy="400110"/>
          </a:xfrm>
          <a:prstGeom prst="rect">
            <a:avLst/>
          </a:prstGeom>
          <a:noFill/>
          <a:ln>
            <a:solidFill>
              <a:srgbClr val="FF9300"/>
            </a:solidFill>
          </a:ln>
        </p:spPr>
        <p:txBody>
          <a:bodyPr wrap="square" rtlCol="0">
            <a:spAutoFit/>
          </a:bodyPr>
          <a:lstStyle/>
          <a:p>
            <a:pPr defTabSz="914377">
              <a:defRPr/>
            </a:pPr>
            <a:r>
              <a:rPr lang="en-US" altLang="zh-CN" sz="2000" dirty="0" smtClean="0">
                <a:solidFill>
                  <a:srgbClr val="FF8500"/>
                </a:solidFill>
                <a:latin typeface="微软雅黑" panose="020B0503020204020204" pitchFamily="34" charset="-122"/>
                <a:ea typeface="微软雅黑" panose="020B0503020204020204" pitchFamily="34" charset="-122"/>
              </a:rPr>
              <a:t>09</a:t>
            </a:r>
            <a:endParaRPr lang="zh-CN" altLang="en-US" sz="2000" dirty="0">
              <a:solidFill>
                <a:srgbClr val="FF8500"/>
              </a:solidFill>
              <a:latin typeface="微软雅黑" panose="020B0503020204020204" pitchFamily="34" charset="-122"/>
              <a:ea typeface="微软雅黑" panose="020B0503020204020204" pitchFamily="34" charset="-122"/>
            </a:endParaRPr>
          </a:p>
        </p:txBody>
      </p:sp>
      <p:sp>
        <p:nvSpPr>
          <p:cNvPr id="225" name="矩形 224"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647FA4F7-4724-44FC-8D8E-AB49354F1B2A}"/>
              </a:ext>
            </a:extLst>
          </p:cNvPr>
          <p:cNvSpPr/>
          <p:nvPr/>
        </p:nvSpPr>
        <p:spPr>
          <a:xfrm>
            <a:off x="5937299" y="2300713"/>
            <a:ext cx="4707255" cy="646331"/>
          </a:xfrm>
          <a:prstGeom prst="rect">
            <a:avLst/>
          </a:prstGeom>
          <a:ln>
            <a:noFill/>
          </a:ln>
        </p:spPr>
        <p:txBody>
          <a:bodyPr wrap="square">
            <a:spAutoFit/>
          </a:bodyPr>
          <a:lstStyle/>
          <a:p>
            <a:r>
              <a:rPr lang="zh-CN" altLang="en-US" b="1" dirty="0">
                <a:solidFill>
                  <a:srgbClr val="FF8500"/>
                </a:solidFill>
                <a:latin typeface="微软雅黑" panose="020B0503020204020204" pitchFamily="34" charset="-122"/>
                <a:ea typeface="微软雅黑" panose="020B0503020204020204" pitchFamily="34" charset="-122"/>
              </a:rPr>
              <a:t>教育</a:t>
            </a:r>
            <a:r>
              <a:rPr lang="en-US" altLang="zh-CN" b="1" dirty="0">
                <a:solidFill>
                  <a:srgbClr val="FF8500"/>
                </a:solidFill>
                <a:latin typeface="微软雅黑" panose="020B0503020204020204" pitchFamily="34" charset="-122"/>
                <a:ea typeface="微软雅黑" panose="020B0503020204020204" pitchFamily="34" charset="-122"/>
              </a:rPr>
              <a:t>MVC</a:t>
            </a:r>
            <a:r>
              <a:rPr lang="zh-CN" altLang="en-US" b="1" dirty="0">
                <a:solidFill>
                  <a:srgbClr val="FF8500"/>
                </a:solidFill>
                <a:latin typeface="微软雅黑" panose="020B0503020204020204" pitchFamily="34" charset="-122"/>
                <a:ea typeface="微软雅黑" panose="020B0503020204020204" pitchFamily="34" charset="-122"/>
              </a:rPr>
              <a:t>：“教育者”、“学育者”两要素</a:t>
            </a:r>
            <a:r>
              <a:rPr lang="en-US" altLang="zh-CN" b="1" dirty="0">
                <a:solidFill>
                  <a:srgbClr val="FF8500"/>
                </a:solidFill>
                <a:latin typeface="微软雅黑" panose="020B0503020204020204" pitchFamily="34" charset="-122"/>
                <a:ea typeface="微软雅黑" panose="020B0503020204020204" pitchFamily="34" charset="-122"/>
              </a:rPr>
              <a:t>	</a:t>
            </a:r>
          </a:p>
        </p:txBody>
      </p:sp>
      <p:sp>
        <p:nvSpPr>
          <p:cNvPr id="226" name="矩形 225"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EAB1EBC4-69BE-4D50-8DFC-65A8E04FD0A3}"/>
              </a:ext>
            </a:extLst>
          </p:cNvPr>
          <p:cNvSpPr/>
          <p:nvPr/>
        </p:nvSpPr>
        <p:spPr>
          <a:xfrm>
            <a:off x="5937299" y="3132860"/>
            <a:ext cx="6020239" cy="369332"/>
          </a:xfrm>
          <a:prstGeom prst="rect">
            <a:avLst/>
          </a:prstGeom>
          <a:ln>
            <a:noFill/>
          </a:ln>
        </p:spPr>
        <p:txBody>
          <a:bodyPr wrap="square">
            <a:spAutoFit/>
          </a:bodyPr>
          <a:lstStyle/>
          <a:p>
            <a:r>
              <a:rPr lang="zh-CN" altLang="en-US" b="1" dirty="0" smtClean="0">
                <a:solidFill>
                  <a:srgbClr val="FF8500"/>
                </a:solidFill>
                <a:latin typeface="汉仪旗黑-35S" panose="00020600040101010101" pitchFamily="18" charset="-122"/>
                <a:ea typeface="汉仪旗黑-35S" panose="00020600040101010101" pitchFamily="18" charset="-122"/>
              </a:rPr>
              <a:t>教育</a:t>
            </a:r>
            <a:r>
              <a:rPr lang="en-US" altLang="zh-CN" b="1" dirty="0">
                <a:solidFill>
                  <a:srgbClr val="FF8500"/>
                </a:solidFill>
                <a:latin typeface="汉仪旗黑-35S" panose="00020600040101010101" pitchFamily="18" charset="-122"/>
                <a:ea typeface="汉仪旗黑-35S" panose="00020600040101010101" pitchFamily="18" charset="-122"/>
              </a:rPr>
              <a:t>MVC</a:t>
            </a:r>
            <a:r>
              <a:rPr lang="zh-CN" altLang="en-US" b="1" dirty="0">
                <a:solidFill>
                  <a:srgbClr val="FF8500"/>
                </a:solidFill>
                <a:latin typeface="汉仪旗黑-35S" panose="00020600040101010101" pitchFamily="18" charset="-122"/>
                <a:ea typeface="汉仪旗黑-35S" panose="00020600040101010101" pitchFamily="18" charset="-122"/>
              </a:rPr>
              <a:t>：</a:t>
            </a:r>
            <a:r>
              <a:rPr lang="en-US" altLang="zh-CN" b="1" dirty="0">
                <a:solidFill>
                  <a:srgbClr val="FF8500"/>
                </a:solidFill>
                <a:latin typeface="汉仪旗黑-35S" panose="00020600040101010101" pitchFamily="18" charset="-122"/>
                <a:ea typeface="汉仪旗黑-35S" panose="00020600040101010101" pitchFamily="18" charset="-122"/>
              </a:rPr>
              <a:t>M</a:t>
            </a:r>
            <a:r>
              <a:rPr lang="zh-CN" altLang="en-US" b="1" dirty="0">
                <a:solidFill>
                  <a:srgbClr val="FF8500"/>
                </a:solidFill>
                <a:latin typeface="汉仪旗黑-35S" panose="00020600040101010101" pitchFamily="18" charset="-122"/>
                <a:ea typeface="汉仪旗黑-35S" panose="00020600040101010101" pitchFamily="18" charset="-122"/>
              </a:rPr>
              <a:t>要素；实践</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技术</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科学</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情感</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哲学</a:t>
            </a:r>
            <a:endParaRPr lang="en-US" altLang="zh-CN" sz="1000" b="1" dirty="0">
              <a:solidFill>
                <a:srgbClr val="FF8500"/>
              </a:solidFill>
              <a:latin typeface="汉仪旗黑-35S" panose="00020600040101010101" pitchFamily="18" charset="-122"/>
              <a:ea typeface="汉仪旗黑-35S" panose="00020600040101010101" pitchFamily="18" charset="-122"/>
            </a:endParaRPr>
          </a:p>
        </p:txBody>
      </p:sp>
      <p:sp>
        <p:nvSpPr>
          <p:cNvPr id="227" name="矩形 226"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F16C9C8C-AD1A-4149-AFC7-E362455C46F4}"/>
              </a:ext>
            </a:extLst>
          </p:cNvPr>
          <p:cNvSpPr/>
          <p:nvPr/>
        </p:nvSpPr>
        <p:spPr>
          <a:xfrm>
            <a:off x="5937299" y="3852130"/>
            <a:ext cx="5223070" cy="646331"/>
          </a:xfrm>
          <a:prstGeom prst="rect">
            <a:avLst/>
          </a:prstGeom>
          <a:ln>
            <a:noFill/>
          </a:ln>
        </p:spPr>
        <p:txBody>
          <a:bodyPr wrap="square">
            <a:spAutoFit/>
          </a:bodyPr>
          <a:lstStyle/>
          <a:p>
            <a:r>
              <a:rPr lang="zh-CN" altLang="en-US" b="1" dirty="0" smtClean="0">
                <a:solidFill>
                  <a:srgbClr val="FF8500"/>
                </a:solidFill>
                <a:latin typeface="汉仪旗黑-35S" panose="00020600040101010101" pitchFamily="18" charset="-122"/>
                <a:ea typeface="汉仪旗黑-35S" panose="00020600040101010101" pitchFamily="18" charset="-122"/>
              </a:rPr>
              <a:t>教育</a:t>
            </a:r>
            <a:r>
              <a:rPr lang="en-US" altLang="zh-CN" b="1" dirty="0">
                <a:solidFill>
                  <a:srgbClr val="FF8500"/>
                </a:solidFill>
                <a:latin typeface="汉仪旗黑-35S" panose="00020600040101010101" pitchFamily="18" charset="-122"/>
                <a:ea typeface="汉仪旗黑-35S" panose="00020600040101010101" pitchFamily="18" charset="-122"/>
              </a:rPr>
              <a:t>MVC</a:t>
            </a:r>
            <a:r>
              <a:rPr lang="zh-CN" altLang="en-US" b="1" dirty="0">
                <a:solidFill>
                  <a:srgbClr val="FF8500"/>
                </a:solidFill>
                <a:latin typeface="汉仪旗黑-35S" panose="00020600040101010101" pitchFamily="18" charset="-122"/>
                <a:ea typeface="汉仪旗黑-35S" panose="00020600040101010101" pitchFamily="18" charset="-122"/>
              </a:rPr>
              <a:t>：</a:t>
            </a:r>
            <a:r>
              <a:rPr lang="en-US" altLang="zh-CN" b="1" dirty="0">
                <a:solidFill>
                  <a:srgbClr val="FF8500"/>
                </a:solidFill>
                <a:latin typeface="汉仪旗黑-35S" panose="00020600040101010101" pitchFamily="18" charset="-122"/>
                <a:ea typeface="汉仪旗黑-35S" panose="00020600040101010101" pitchFamily="18" charset="-122"/>
              </a:rPr>
              <a:t>V</a:t>
            </a:r>
            <a:r>
              <a:rPr lang="zh-CN" altLang="en-US" b="1" dirty="0">
                <a:solidFill>
                  <a:srgbClr val="FF8500"/>
                </a:solidFill>
                <a:latin typeface="汉仪旗黑-35S" panose="00020600040101010101" pitchFamily="18" charset="-122"/>
                <a:ea typeface="汉仪旗黑-35S" panose="00020600040101010101" pitchFamily="18" charset="-122"/>
              </a:rPr>
              <a:t>要素；视媒</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听媒</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嗅媒</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触媒</a:t>
            </a:r>
            <a:r>
              <a:rPr lang="en-US" altLang="zh-CN" b="1" dirty="0">
                <a:solidFill>
                  <a:srgbClr val="FF8500"/>
                </a:solidFill>
                <a:latin typeface="汉仪旗黑-35S" panose="00020600040101010101" pitchFamily="18" charset="-122"/>
                <a:ea typeface="汉仪旗黑-35S" panose="00020600040101010101" pitchFamily="18" charset="-122"/>
              </a:rPr>
              <a:t>/</a:t>
            </a:r>
            <a:r>
              <a:rPr lang="zh-CN" altLang="en-US" b="1" dirty="0">
                <a:solidFill>
                  <a:srgbClr val="FF8500"/>
                </a:solidFill>
                <a:latin typeface="汉仪旗黑-35S" panose="00020600040101010101" pitchFamily="18" charset="-122"/>
                <a:ea typeface="汉仪旗黑-35S" panose="00020600040101010101" pitchFamily="18" charset="-122"/>
              </a:rPr>
              <a:t>味媒	</a:t>
            </a:r>
          </a:p>
        </p:txBody>
      </p:sp>
      <p:sp>
        <p:nvSpPr>
          <p:cNvPr id="228" name="矩形 227" descr="e7d195523061f1c0cef09ac28eaae964ec9988a5cce77c8b8C1E4685C6E6B40CD7615480512384A61EE159C6FE0045D14B61E85D0A95589D558B81FFC809322ACC20DC2254D928200A3EA0841B8B1814D46540F92FDE0CC7D2E4FED8FEEFC6C9A68F4EFD8E967F607C3A4874F08B710D4B9EDAF2198A37174DB562817F68A467C4A8AF4E469EC69C">
            <a:extLst>
              <a:ext uri="{FF2B5EF4-FFF2-40B4-BE49-F238E27FC236}">
                <a16:creationId xmlns:a16="http://schemas.microsoft.com/office/drawing/2014/main" xmlns="" id="{BD12B081-C2C6-4E58-AD9F-D36857C74D25}"/>
              </a:ext>
            </a:extLst>
          </p:cNvPr>
          <p:cNvSpPr/>
          <p:nvPr/>
        </p:nvSpPr>
        <p:spPr>
          <a:xfrm>
            <a:off x="5937299" y="4449817"/>
            <a:ext cx="4408383" cy="369332"/>
          </a:xfrm>
          <a:prstGeom prst="rect">
            <a:avLst/>
          </a:prstGeom>
          <a:ln>
            <a:noFill/>
          </a:ln>
        </p:spPr>
        <p:txBody>
          <a:bodyPr wrap="square">
            <a:spAutoFit/>
          </a:bodyPr>
          <a:lstStyle/>
          <a:p>
            <a:r>
              <a:rPr lang="zh-CN" altLang="en-US" b="1" dirty="0">
                <a:solidFill>
                  <a:srgbClr val="FF8500"/>
                </a:solidFill>
                <a:latin typeface="汉仪旗黑-35S" panose="00020600040101010101" pitchFamily="18" charset="-122"/>
                <a:ea typeface="汉仪旗黑-35S" panose="00020600040101010101" pitchFamily="18" charset="-122"/>
              </a:rPr>
              <a:t>教育</a:t>
            </a:r>
            <a:r>
              <a:rPr lang="en-US" altLang="zh-CN" b="1" dirty="0">
                <a:solidFill>
                  <a:srgbClr val="FF8500"/>
                </a:solidFill>
                <a:latin typeface="汉仪旗黑-35S" panose="00020600040101010101" pitchFamily="18" charset="-122"/>
                <a:ea typeface="汉仪旗黑-35S" panose="00020600040101010101" pitchFamily="18" charset="-122"/>
              </a:rPr>
              <a:t>MVC</a:t>
            </a:r>
            <a:r>
              <a:rPr lang="zh-CN" altLang="en-US" b="1" dirty="0">
                <a:solidFill>
                  <a:srgbClr val="FF8500"/>
                </a:solidFill>
                <a:latin typeface="汉仪旗黑-35S" panose="00020600040101010101" pitchFamily="18" charset="-122"/>
                <a:ea typeface="汉仪旗黑-35S" panose="00020600040101010101" pitchFamily="18" charset="-122"/>
              </a:rPr>
              <a:t>：</a:t>
            </a:r>
            <a:r>
              <a:rPr lang="en-US" altLang="zh-CN" b="1" dirty="0">
                <a:solidFill>
                  <a:srgbClr val="FF8500"/>
                </a:solidFill>
                <a:latin typeface="汉仪旗黑-35S" panose="00020600040101010101" pitchFamily="18" charset="-122"/>
                <a:ea typeface="汉仪旗黑-35S" panose="00020600040101010101" pitchFamily="18" charset="-122"/>
              </a:rPr>
              <a:t>C</a:t>
            </a:r>
            <a:r>
              <a:rPr lang="zh-CN" altLang="en-US" b="1" dirty="0">
                <a:solidFill>
                  <a:srgbClr val="FF8500"/>
                </a:solidFill>
                <a:latin typeface="汉仪旗黑-35S" panose="00020600040101010101" pitchFamily="18" charset="-122"/>
                <a:ea typeface="汉仪旗黑-35S" panose="00020600040101010101" pitchFamily="18" charset="-122"/>
              </a:rPr>
              <a:t>要素；课堂互动、网络互动</a:t>
            </a:r>
          </a:p>
        </p:txBody>
      </p:sp>
      <p:sp>
        <p:nvSpPr>
          <p:cNvPr id="229" name="矩形 228"/>
          <p:cNvSpPr/>
          <p:nvPr/>
        </p:nvSpPr>
        <p:spPr>
          <a:xfrm>
            <a:off x="4730733" y="833166"/>
            <a:ext cx="8757333" cy="1240917"/>
          </a:xfrm>
          <a:prstGeom prst="rect">
            <a:avLst/>
          </a:prstGeom>
        </p:spPr>
        <p:txBody>
          <a:bodyPr wrap="square">
            <a:spAutoFit/>
          </a:bodyPr>
          <a:lstStyle/>
          <a:p>
            <a:pPr>
              <a:lnSpc>
                <a:spcPct val="150000"/>
              </a:lnSpc>
            </a:pPr>
            <a:endParaRPr lang="en-US" altLang="zh-CN" b="1" dirty="0" smtClean="0">
              <a:solidFill>
                <a:prstClr val="black">
                  <a:lumMod val="65000"/>
                  <a:lumOff val="35000"/>
                </a:prstClr>
              </a:solidFill>
              <a:latin typeface="微软雅黑" pitchFamily="34" charset="-122"/>
              <a:ea typeface="微软雅黑" pitchFamily="34" charset="-122"/>
            </a:endParaRPr>
          </a:p>
          <a:p>
            <a:pPr>
              <a:lnSpc>
                <a:spcPct val="150000"/>
              </a:lnSpc>
            </a:pPr>
            <a:r>
              <a:rPr lang="zh-CN" altLang="en-US" sz="3600" b="1" dirty="0" smtClean="0">
                <a:solidFill>
                  <a:srgbClr val="FF8500"/>
                </a:solidFill>
                <a:latin typeface="微软雅黑" pitchFamily="34" charset="-122"/>
                <a:ea typeface="微软雅黑" pitchFamily="34" charset="-122"/>
              </a:rPr>
              <a:t>第</a:t>
            </a:r>
            <a:r>
              <a:rPr lang="en-US" altLang="zh-CN" sz="3600" b="1" dirty="0" smtClean="0">
                <a:solidFill>
                  <a:srgbClr val="FF8500"/>
                </a:solidFill>
                <a:latin typeface="微软雅黑" pitchFamily="34" charset="-122"/>
                <a:ea typeface="微软雅黑" pitchFamily="34" charset="-122"/>
              </a:rPr>
              <a:t>2</a:t>
            </a:r>
            <a:r>
              <a:rPr lang="zh-CN" altLang="en-US" sz="3600" b="1" dirty="0">
                <a:solidFill>
                  <a:srgbClr val="FF8500"/>
                </a:solidFill>
                <a:latin typeface="微软雅黑" pitchFamily="34" charset="-122"/>
                <a:ea typeface="微软雅黑" pitchFamily="34" charset="-122"/>
              </a:rPr>
              <a:t>章“教育要素及其架构”的迭代	</a:t>
            </a:r>
          </a:p>
        </p:txBody>
      </p:sp>
    </p:spTree>
    <p:extLst>
      <p:ext uri="{BB962C8B-B14F-4D97-AF65-F5344CB8AC3E}">
        <p14:creationId xmlns:p14="http://schemas.microsoft.com/office/powerpoint/2010/main" val="4192004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1000"/>
                                        <p:tgtEl>
                                          <p:spTgt spid="225"/>
                                        </p:tgtEl>
                                      </p:cBhvr>
                                    </p:animEffect>
                                  </p:childTnLst>
                                </p:cTn>
                              </p:par>
                              <p:par>
                                <p:cTn id="8" presetID="64" presetClass="path" presetSubtype="0" accel="50000" decel="50000" autoRev="1" fill="hold" grpId="1" nodeType="withEffect">
                                  <p:stCondLst>
                                    <p:cond delay="0"/>
                                  </p:stCondLst>
                                  <p:childTnLst>
                                    <p:animMotion origin="layout" path="M 1.66667E-6 0 L 0.02383 0 " pathEditMode="relative" rAng="0" ptsTypes="AA">
                                      <p:cBhvr>
                                        <p:cTn id="9" dur="1000" fill="hold"/>
                                        <p:tgtEl>
                                          <p:spTgt spid="225"/>
                                        </p:tgtEl>
                                        <p:attrNameLst>
                                          <p:attrName>ppt_x</p:attrName>
                                          <p:attrName>ppt_y</p:attrName>
                                        </p:attrNameLst>
                                      </p:cBhvr>
                                      <p:rCtr x="1185" y="0"/>
                                    </p:animMotion>
                                  </p:childTnLst>
                                </p:cTn>
                              </p:par>
                              <p:par>
                                <p:cTn id="10" presetID="10" presetClass="entr" presetSubtype="0" fill="hold" grpId="0" nodeType="withEffect">
                                  <p:stCondLst>
                                    <p:cond delay="10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1000"/>
                                        <p:tgtEl>
                                          <p:spTgt spid="226"/>
                                        </p:tgtEl>
                                      </p:cBhvr>
                                    </p:animEffect>
                                  </p:childTnLst>
                                </p:cTn>
                              </p:par>
                              <p:par>
                                <p:cTn id="13" presetID="64" presetClass="path" presetSubtype="0" accel="50000" decel="50000" autoRev="1" fill="hold" grpId="1" nodeType="withEffect">
                                  <p:stCondLst>
                                    <p:cond delay="100"/>
                                  </p:stCondLst>
                                  <p:childTnLst>
                                    <p:animMotion origin="layout" path="M 2.08333E-7 2.59259E-6 L 0.02383 2.59259E-6 " pathEditMode="relative" rAng="0" ptsTypes="AA">
                                      <p:cBhvr>
                                        <p:cTn id="14" dur="1000" fill="hold"/>
                                        <p:tgtEl>
                                          <p:spTgt spid="226"/>
                                        </p:tgtEl>
                                        <p:attrNameLst>
                                          <p:attrName>ppt_x</p:attrName>
                                          <p:attrName>ppt_y</p:attrName>
                                        </p:attrNameLst>
                                      </p:cBhvr>
                                      <p:rCtr x="1185" y="0"/>
                                    </p:animMotion>
                                  </p:childTnLst>
                                </p:cTn>
                              </p:par>
                              <p:par>
                                <p:cTn id="15" presetID="10" presetClass="entr" presetSubtype="0" fill="hold" grpId="0" nodeType="withEffect">
                                  <p:stCondLst>
                                    <p:cond delay="200"/>
                                  </p:stCondLst>
                                  <p:childTnLst>
                                    <p:set>
                                      <p:cBhvr>
                                        <p:cTn id="16" dur="1" fill="hold">
                                          <p:stCondLst>
                                            <p:cond delay="0"/>
                                          </p:stCondLst>
                                        </p:cTn>
                                        <p:tgtEl>
                                          <p:spTgt spid="227"/>
                                        </p:tgtEl>
                                        <p:attrNameLst>
                                          <p:attrName>style.visibility</p:attrName>
                                        </p:attrNameLst>
                                      </p:cBhvr>
                                      <p:to>
                                        <p:strVal val="visible"/>
                                      </p:to>
                                    </p:set>
                                    <p:animEffect transition="in" filter="fade">
                                      <p:cBhvr>
                                        <p:cTn id="17" dur="1000"/>
                                        <p:tgtEl>
                                          <p:spTgt spid="227"/>
                                        </p:tgtEl>
                                      </p:cBhvr>
                                    </p:animEffect>
                                  </p:childTnLst>
                                </p:cTn>
                              </p:par>
                              <p:par>
                                <p:cTn id="18" presetID="64" presetClass="path" presetSubtype="0" accel="50000" decel="50000" autoRev="1" fill="hold" grpId="1" nodeType="withEffect">
                                  <p:stCondLst>
                                    <p:cond delay="200"/>
                                  </p:stCondLst>
                                  <p:childTnLst>
                                    <p:animMotion origin="layout" path="M 2.08333E-7 -1.48148E-6 L 0.02383 -1.48148E-6 " pathEditMode="relative" rAng="0" ptsTypes="AA">
                                      <p:cBhvr>
                                        <p:cTn id="19" dur="1000" fill="hold"/>
                                        <p:tgtEl>
                                          <p:spTgt spid="227"/>
                                        </p:tgtEl>
                                        <p:attrNameLst>
                                          <p:attrName>ppt_x</p:attrName>
                                          <p:attrName>ppt_y</p:attrName>
                                        </p:attrNameLst>
                                      </p:cBhvr>
                                      <p:rCtr x="1185" y="0"/>
                                    </p:animMotion>
                                  </p:childTnLst>
                                </p:cTn>
                              </p:par>
                              <p:par>
                                <p:cTn id="20" presetID="10" presetClass="entr" presetSubtype="0" fill="hold" grpId="0" nodeType="withEffect">
                                  <p:stCondLst>
                                    <p:cond delay="300"/>
                                  </p:stCondLst>
                                  <p:childTnLst>
                                    <p:set>
                                      <p:cBhvr>
                                        <p:cTn id="21" dur="1" fill="hold">
                                          <p:stCondLst>
                                            <p:cond delay="0"/>
                                          </p:stCondLst>
                                        </p:cTn>
                                        <p:tgtEl>
                                          <p:spTgt spid="228"/>
                                        </p:tgtEl>
                                        <p:attrNameLst>
                                          <p:attrName>style.visibility</p:attrName>
                                        </p:attrNameLst>
                                      </p:cBhvr>
                                      <p:to>
                                        <p:strVal val="visible"/>
                                      </p:to>
                                    </p:set>
                                    <p:animEffect transition="in" filter="fade">
                                      <p:cBhvr>
                                        <p:cTn id="22" dur="1000"/>
                                        <p:tgtEl>
                                          <p:spTgt spid="228"/>
                                        </p:tgtEl>
                                      </p:cBhvr>
                                    </p:animEffect>
                                  </p:childTnLst>
                                </p:cTn>
                              </p:par>
                              <p:par>
                                <p:cTn id="23" presetID="64" presetClass="path" presetSubtype="0" accel="50000" decel="50000" autoRev="1" fill="hold" grpId="1" nodeType="withEffect">
                                  <p:stCondLst>
                                    <p:cond delay="300"/>
                                  </p:stCondLst>
                                  <p:childTnLst>
                                    <p:animMotion origin="layout" path="M 1.66667E-6 -2.96296E-6 L 0.02383 -2.96296E-6 " pathEditMode="relative" rAng="0" ptsTypes="AA">
                                      <p:cBhvr>
                                        <p:cTn id="24" dur="1000" fill="hold"/>
                                        <p:tgtEl>
                                          <p:spTgt spid="228"/>
                                        </p:tgtEl>
                                        <p:attrNameLst>
                                          <p:attrName>ppt_x</p:attrName>
                                          <p:attrName>ppt_y</p:attrName>
                                        </p:attrNameLst>
                                      </p:cBhvr>
                                      <p:rCtr x="1185" y="0"/>
                                    </p:animMotion>
                                  </p:childTnLst>
                                </p:cTn>
                              </p:par>
                            </p:childTnLst>
                          </p:cTn>
                        </p:par>
                        <p:par>
                          <p:cTn id="25" fill="hold">
                            <p:stCondLst>
                              <p:cond delay="2300"/>
                            </p:stCondLst>
                            <p:childTnLst>
                              <p:par>
                                <p:cTn id="26" presetID="2" presetClass="entr" presetSubtype="1" decel="100000" fill="hold" grpId="0" nodeType="afterEffect">
                                  <p:stCondLst>
                                    <p:cond delay="0"/>
                                  </p:stCondLst>
                                  <p:childTnLst>
                                    <p:set>
                                      <p:cBhvr>
                                        <p:cTn id="27" dur="1" fill="hold">
                                          <p:stCondLst>
                                            <p:cond delay="0"/>
                                          </p:stCondLst>
                                        </p:cTn>
                                        <p:tgtEl>
                                          <p:spTgt spid="229"/>
                                        </p:tgtEl>
                                        <p:attrNameLst>
                                          <p:attrName>style.visibility</p:attrName>
                                        </p:attrNameLst>
                                      </p:cBhvr>
                                      <p:to>
                                        <p:strVal val="visible"/>
                                      </p:to>
                                    </p:set>
                                    <p:anim calcmode="lin" valueType="num">
                                      <p:cBhvr additive="base">
                                        <p:cTn id="28" dur="500" fill="hold"/>
                                        <p:tgtEl>
                                          <p:spTgt spid="229"/>
                                        </p:tgtEl>
                                        <p:attrNameLst>
                                          <p:attrName>ppt_x</p:attrName>
                                        </p:attrNameLst>
                                      </p:cBhvr>
                                      <p:tavLst>
                                        <p:tav tm="0">
                                          <p:val>
                                            <p:strVal val="#ppt_x"/>
                                          </p:val>
                                        </p:tav>
                                        <p:tav tm="100000">
                                          <p:val>
                                            <p:strVal val="#ppt_x"/>
                                          </p:val>
                                        </p:tav>
                                      </p:tavLst>
                                    </p:anim>
                                    <p:anim calcmode="lin" valueType="num">
                                      <p:cBhvr additive="base">
                                        <p:cTn id="29" dur="500" fill="hold"/>
                                        <p:tgtEl>
                                          <p:spTgt spid="2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p:bldP spid="225" grpId="1"/>
      <p:bldP spid="226" grpId="0"/>
      <p:bldP spid="226" grpId="1"/>
      <p:bldP spid="227" grpId="0"/>
      <p:bldP spid="227" grpId="1"/>
      <p:bldP spid="228" grpId="0"/>
      <p:bldP spid="228" grpId="1"/>
      <p:bldP spid="2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70270" y="544872"/>
            <a:ext cx="4711380" cy="707886"/>
          </a:xfrm>
          <a:prstGeom prst="rect">
            <a:avLst/>
          </a:prstGeom>
        </p:spPr>
        <p:txBody>
          <a:bodyPr wrap="square">
            <a:spAutoFit/>
          </a:bodyPr>
          <a:lstStyle/>
          <a:p>
            <a:r>
              <a:rPr lang="en-US" altLang="zh-CN" sz="2000" b="1" dirty="0" smtClean="0">
                <a:solidFill>
                  <a:srgbClr val="FF8500"/>
                </a:solidFill>
                <a:latin typeface="微软雅黑" panose="020B0503020204020204" pitchFamily="34" charset="-122"/>
                <a:ea typeface="微软雅黑" panose="020B0503020204020204" pitchFamily="34" charset="-122"/>
              </a:rPr>
              <a:t>2.1 </a:t>
            </a:r>
            <a:r>
              <a:rPr lang="zh-CN" altLang="en-US" sz="2000" b="1" dirty="0" smtClean="0">
                <a:solidFill>
                  <a:srgbClr val="FF8500"/>
                </a:solidFill>
                <a:latin typeface="微软雅黑" panose="020B0503020204020204" pitchFamily="34" charset="-122"/>
                <a:ea typeface="微软雅黑" panose="020B0503020204020204" pitchFamily="34" charset="-122"/>
              </a:rPr>
              <a:t>绝对</a:t>
            </a:r>
            <a:r>
              <a:rPr lang="zh-CN" altLang="en-US" sz="2000" b="1" dirty="0">
                <a:solidFill>
                  <a:srgbClr val="FF8500"/>
                </a:solidFill>
                <a:latin typeface="微软雅黑" panose="020B0503020204020204" pitchFamily="34" charset="-122"/>
                <a:ea typeface="微软雅黑" panose="020B0503020204020204" pitchFamily="34" charset="-122"/>
              </a:rPr>
              <a:t>迭代起点：教育主角之间的教育计算互动系统</a:t>
            </a:r>
            <a:r>
              <a:rPr lang="en-US" altLang="zh-CN" sz="2000" b="1" dirty="0">
                <a:solidFill>
                  <a:srgbClr val="FF8500"/>
                </a:solidFill>
                <a:latin typeface="微软雅黑" panose="020B0503020204020204" pitchFamily="34" charset="-122"/>
                <a:ea typeface="微软雅黑" panose="020B0503020204020204" pitchFamily="34" charset="-122"/>
              </a:rPr>
              <a:t>ECIS</a:t>
            </a:r>
            <a:endParaRPr lang="en-US" altLang="zh-CN" sz="1050" b="1" dirty="0">
              <a:solidFill>
                <a:srgbClr val="FF8500"/>
              </a:solidFill>
              <a:latin typeface="汉仪旗黑-35S" panose="00020600040101010101" pitchFamily="18" charset="-122"/>
              <a:ea typeface="汉仪旗黑-35S" panose="00020600040101010101" pitchFamily="18" charset="-122"/>
            </a:endParaRPr>
          </a:p>
        </p:txBody>
      </p:sp>
      <p:sp>
        <p:nvSpPr>
          <p:cNvPr id="2" name="Rectangle 2"/>
          <p:cNvSpPr>
            <a:spLocks noChangeArrowheads="1"/>
          </p:cNvSpPr>
          <p:nvPr/>
        </p:nvSpPr>
        <p:spPr bwMode="auto">
          <a:xfrm>
            <a:off x="540328" y="1953494"/>
            <a:ext cx="108001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50721092"/>
              </p:ext>
            </p:extLst>
          </p:nvPr>
        </p:nvGraphicFramePr>
        <p:xfrm>
          <a:off x="545091" y="1954072"/>
          <a:ext cx="5341937" cy="1911350"/>
        </p:xfrm>
        <a:graphic>
          <a:graphicData uri="http://schemas.openxmlformats.org/presentationml/2006/ole">
            <mc:AlternateContent xmlns:mc="http://schemas.openxmlformats.org/markup-compatibility/2006">
              <mc:Choice xmlns:v="urn:schemas-microsoft-com:vml" Requires="v">
                <p:oleObj spid="_x0000_s10267" name="Picture" r:id="rId4" imgW="3071520" imgH="1099800" progId="Word.Picture.8">
                  <p:embed/>
                </p:oleObj>
              </mc:Choice>
              <mc:Fallback>
                <p:oleObj name="Picture" r:id="rId4" imgW="3071520" imgH="1099800" progId="Word.Picture.8">
                  <p:embed/>
                  <p:pic>
                    <p:nvPicPr>
                      <p:cNvPr id="0" name="Object 1"/>
                      <p:cNvPicPr>
                        <a:picLocks noChangeAspect="1" noChangeArrowheads="1"/>
                      </p:cNvPicPr>
                      <p:nvPr/>
                    </p:nvPicPr>
                    <p:blipFill>
                      <a:blip r:embed="rId5"/>
                      <a:srcRect/>
                      <a:stretch>
                        <a:fillRect/>
                      </a:stretch>
                    </p:blipFill>
                    <p:spPr bwMode="auto">
                      <a:xfrm>
                        <a:off x="545091" y="1954072"/>
                        <a:ext cx="5341937" cy="1911350"/>
                      </a:xfrm>
                      <a:prstGeom prst="rect">
                        <a:avLst/>
                      </a:prstGeom>
                      <a:noFill/>
                    </p:spPr>
                  </p:pic>
                </p:oleObj>
              </mc:Fallback>
            </mc:AlternateContent>
          </a:graphicData>
        </a:graphic>
      </p:graphicFrame>
      <p:sp>
        <p:nvSpPr>
          <p:cNvPr id="4" name="Rectangle 4"/>
          <p:cNvSpPr>
            <a:spLocks noChangeArrowheads="1"/>
          </p:cNvSpPr>
          <p:nvPr/>
        </p:nvSpPr>
        <p:spPr bwMode="auto">
          <a:xfrm>
            <a:off x="6146381" y="2160270"/>
            <a:ext cx="120912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46588631"/>
              </p:ext>
            </p:extLst>
          </p:nvPr>
        </p:nvGraphicFramePr>
        <p:xfrm>
          <a:off x="6229509" y="2596692"/>
          <a:ext cx="5768563" cy="671251"/>
        </p:xfrm>
        <a:graphic>
          <a:graphicData uri="http://schemas.openxmlformats.org/presentationml/2006/ole">
            <mc:AlternateContent xmlns:mc="http://schemas.openxmlformats.org/markup-compatibility/2006">
              <mc:Choice xmlns:v="urn:schemas-microsoft-com:vml" Requires="v">
                <p:oleObj spid="_x0000_s10268" name="Picture" r:id="rId6" imgW="2897212" imgH="294048" progId="Word.Picture.8">
                  <p:embed/>
                </p:oleObj>
              </mc:Choice>
              <mc:Fallback>
                <p:oleObj name="Picture" r:id="rId6" imgW="2897212" imgH="294048" progId="Word.Picture.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9509" y="2596692"/>
                        <a:ext cx="5768563" cy="671251"/>
                      </a:xfrm>
                      <a:prstGeom prst="rect">
                        <a:avLst/>
                      </a:prstGeom>
                      <a:noFill/>
                    </p:spPr>
                  </p:pic>
                </p:oleObj>
              </mc:Fallback>
            </mc:AlternateContent>
          </a:graphicData>
        </a:graphic>
      </p:graphicFrame>
      <p:sp>
        <p:nvSpPr>
          <p:cNvPr id="6" name="矩形 5"/>
          <p:cNvSpPr/>
          <p:nvPr/>
        </p:nvSpPr>
        <p:spPr>
          <a:xfrm>
            <a:off x="1699943" y="4137956"/>
            <a:ext cx="2141933" cy="369332"/>
          </a:xfrm>
          <a:prstGeom prst="rect">
            <a:avLst/>
          </a:prstGeom>
        </p:spPr>
        <p:txBody>
          <a:bodyPr wrap="none">
            <a:spAutoFit/>
          </a:bodyPr>
          <a:lstStyle/>
          <a:p>
            <a:r>
              <a:rPr lang="zh-CN" altLang="en-US" dirty="0"/>
              <a:t>（</a:t>
            </a:r>
            <a:r>
              <a:rPr lang="en-US" altLang="zh-CN" dirty="0"/>
              <a:t>a</a:t>
            </a:r>
            <a:r>
              <a:rPr lang="zh-CN" altLang="en-US" dirty="0"/>
              <a:t>）图形方式表述</a:t>
            </a:r>
          </a:p>
        </p:txBody>
      </p:sp>
      <p:sp>
        <p:nvSpPr>
          <p:cNvPr id="7" name="矩形 6"/>
          <p:cNvSpPr/>
          <p:nvPr/>
        </p:nvSpPr>
        <p:spPr>
          <a:xfrm>
            <a:off x="8006051" y="4137956"/>
            <a:ext cx="2153154" cy="369332"/>
          </a:xfrm>
          <a:prstGeom prst="rect">
            <a:avLst/>
          </a:prstGeom>
        </p:spPr>
        <p:txBody>
          <a:bodyPr wrap="none">
            <a:spAutoFit/>
          </a:bodyPr>
          <a:lstStyle/>
          <a:p>
            <a:r>
              <a:rPr lang="zh-CN" altLang="en-US" dirty="0" smtClean="0"/>
              <a:t>（</a:t>
            </a:r>
            <a:r>
              <a:rPr lang="en-US" altLang="zh-CN" dirty="0" smtClean="0"/>
              <a:t>b</a:t>
            </a:r>
            <a:r>
              <a:rPr lang="zh-CN" altLang="en-US" dirty="0" smtClean="0"/>
              <a:t>）表格</a:t>
            </a:r>
            <a:r>
              <a:rPr lang="zh-CN" altLang="en-US" dirty="0"/>
              <a:t>方式表述</a:t>
            </a:r>
          </a:p>
        </p:txBody>
      </p:sp>
      <p:sp>
        <p:nvSpPr>
          <p:cNvPr id="8" name="矩形 7"/>
          <p:cNvSpPr/>
          <p:nvPr/>
        </p:nvSpPr>
        <p:spPr>
          <a:xfrm>
            <a:off x="3360087" y="4870060"/>
            <a:ext cx="5795176" cy="369332"/>
          </a:xfrm>
          <a:prstGeom prst="rect">
            <a:avLst/>
          </a:prstGeom>
        </p:spPr>
        <p:txBody>
          <a:bodyPr wrap="none">
            <a:spAutoFit/>
          </a:bodyPr>
          <a:lstStyle/>
          <a:p>
            <a:r>
              <a:rPr lang="zh-CN" altLang="en-US" dirty="0" smtClean="0"/>
              <a:t>图</a:t>
            </a:r>
            <a:r>
              <a:rPr lang="en-US" altLang="zh-CN" dirty="0" smtClean="0"/>
              <a:t>2.1-1  </a:t>
            </a:r>
            <a:r>
              <a:rPr lang="zh-CN" altLang="en-US" dirty="0"/>
              <a:t>教育要素及其架构的绝对迭代起点：教育的本质</a:t>
            </a:r>
          </a:p>
        </p:txBody>
      </p:sp>
    </p:spTree>
    <p:extLst>
      <p:ext uri="{BB962C8B-B14F-4D97-AF65-F5344CB8AC3E}">
        <p14:creationId xmlns:p14="http://schemas.microsoft.com/office/powerpoint/2010/main" val="3520650059"/>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70270" y="544872"/>
            <a:ext cx="4711380" cy="707886"/>
          </a:xfrm>
          <a:prstGeom prst="rect">
            <a:avLst/>
          </a:prstGeom>
        </p:spPr>
        <p:txBody>
          <a:bodyPr wrap="square">
            <a:spAutoFit/>
          </a:bodyPr>
          <a:lstStyle/>
          <a:p>
            <a:r>
              <a:rPr lang="en-US" altLang="zh-CN" sz="2000" b="1" dirty="0" smtClean="0">
                <a:solidFill>
                  <a:srgbClr val="FF8500"/>
                </a:solidFill>
                <a:latin typeface="微软雅黑" panose="020B0503020204020204" pitchFamily="34" charset="-122"/>
                <a:ea typeface="微软雅黑" panose="020B0503020204020204" pitchFamily="34" charset="-122"/>
              </a:rPr>
              <a:t>2.1 </a:t>
            </a:r>
            <a:r>
              <a:rPr lang="zh-CN" altLang="en-US" sz="2000" b="1" dirty="0" smtClean="0">
                <a:solidFill>
                  <a:srgbClr val="FF8500"/>
                </a:solidFill>
                <a:latin typeface="微软雅黑" panose="020B0503020204020204" pitchFamily="34" charset="-122"/>
                <a:ea typeface="微软雅黑" panose="020B0503020204020204" pitchFamily="34" charset="-122"/>
              </a:rPr>
              <a:t>绝对</a:t>
            </a:r>
            <a:r>
              <a:rPr lang="zh-CN" altLang="en-US" sz="2000" b="1" dirty="0">
                <a:solidFill>
                  <a:srgbClr val="FF8500"/>
                </a:solidFill>
                <a:latin typeface="微软雅黑" panose="020B0503020204020204" pitchFamily="34" charset="-122"/>
                <a:ea typeface="微软雅黑" panose="020B0503020204020204" pitchFamily="34" charset="-122"/>
              </a:rPr>
              <a:t>迭代起点：教育主角之间的教育计算互动系统</a:t>
            </a:r>
            <a:r>
              <a:rPr lang="en-US" altLang="zh-CN" sz="2000" b="1" dirty="0">
                <a:solidFill>
                  <a:srgbClr val="FF8500"/>
                </a:solidFill>
                <a:latin typeface="微软雅黑" panose="020B0503020204020204" pitchFamily="34" charset="-122"/>
                <a:ea typeface="微软雅黑" panose="020B0503020204020204" pitchFamily="34" charset="-122"/>
              </a:rPr>
              <a:t>ECIS</a:t>
            </a:r>
            <a:endParaRPr lang="en-US" altLang="zh-CN" sz="1050" b="1" dirty="0">
              <a:solidFill>
                <a:srgbClr val="FF8500"/>
              </a:solidFill>
              <a:latin typeface="汉仪旗黑-35S" panose="00020600040101010101" pitchFamily="18" charset="-122"/>
              <a:ea typeface="汉仪旗黑-35S" panose="00020600040101010101" pitchFamily="18" charset="-122"/>
            </a:endParaRPr>
          </a:p>
        </p:txBody>
      </p:sp>
      <p:sp>
        <p:nvSpPr>
          <p:cNvPr id="4" name="Rectangle 4"/>
          <p:cNvSpPr>
            <a:spLocks noChangeArrowheads="1"/>
          </p:cNvSpPr>
          <p:nvPr/>
        </p:nvSpPr>
        <p:spPr bwMode="auto">
          <a:xfrm>
            <a:off x="6146381" y="2160270"/>
            <a:ext cx="120912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706582" y="1647612"/>
            <a:ext cx="142956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632495059"/>
              </p:ext>
            </p:extLst>
          </p:nvPr>
        </p:nvGraphicFramePr>
        <p:xfrm>
          <a:off x="706581" y="1647613"/>
          <a:ext cx="5031645" cy="2618509"/>
        </p:xfrm>
        <a:graphic>
          <a:graphicData uri="http://schemas.openxmlformats.org/presentationml/2006/ole">
            <mc:AlternateContent xmlns:mc="http://schemas.openxmlformats.org/markup-compatibility/2006">
              <mc:Choice xmlns:v="urn:schemas-microsoft-com:vml" Requires="v">
                <p:oleObj spid="_x0000_s11291" name="Picture" r:id="rId4" imgW="2807385" imgH="1459441" progId="Word.Picture.8">
                  <p:embed/>
                </p:oleObj>
              </mc:Choice>
              <mc:Fallback>
                <p:oleObj name="Picture" r:id="rId4" imgW="2807385" imgH="1459441"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581" y="1647613"/>
                        <a:ext cx="5031645" cy="2618509"/>
                      </a:xfrm>
                      <a:prstGeom prst="rect">
                        <a:avLst/>
                      </a:prstGeom>
                      <a:noFill/>
                    </p:spPr>
                  </p:pic>
                </p:oleObj>
              </mc:Fallback>
            </mc:AlternateContent>
          </a:graphicData>
        </a:graphic>
      </p:graphicFrame>
      <p:sp>
        <p:nvSpPr>
          <p:cNvPr id="11" name="Rectangle 4"/>
          <p:cNvSpPr>
            <a:spLocks noChangeArrowheads="1"/>
          </p:cNvSpPr>
          <p:nvPr/>
        </p:nvSpPr>
        <p:spPr bwMode="auto">
          <a:xfrm>
            <a:off x="5738226" y="3033105"/>
            <a:ext cx="952430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174800032"/>
              </p:ext>
            </p:extLst>
          </p:nvPr>
        </p:nvGraphicFramePr>
        <p:xfrm>
          <a:off x="5738226" y="3033106"/>
          <a:ext cx="6148974" cy="603712"/>
        </p:xfrm>
        <a:graphic>
          <a:graphicData uri="http://schemas.openxmlformats.org/presentationml/2006/ole">
            <mc:AlternateContent xmlns:mc="http://schemas.openxmlformats.org/markup-compatibility/2006">
              <mc:Choice xmlns:v="urn:schemas-microsoft-com:vml" Requires="v">
                <p:oleObj spid="_x0000_s11292" name="Picture" r:id="rId6" imgW="3618720" imgH="294048" progId="Word.Picture.8">
                  <p:embed/>
                </p:oleObj>
              </mc:Choice>
              <mc:Fallback>
                <p:oleObj name="Picture" r:id="rId6" imgW="3618720" imgH="294048" progId="Word.Picture.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8226" y="3033106"/>
                        <a:ext cx="6148974" cy="603712"/>
                      </a:xfrm>
                      <a:prstGeom prst="rect">
                        <a:avLst/>
                      </a:prstGeom>
                      <a:noFill/>
                    </p:spPr>
                  </p:pic>
                </p:oleObj>
              </mc:Fallback>
            </mc:AlternateContent>
          </a:graphicData>
        </a:graphic>
      </p:graphicFrame>
      <p:sp>
        <p:nvSpPr>
          <p:cNvPr id="13" name="矩形 12"/>
          <p:cNvSpPr/>
          <p:nvPr/>
        </p:nvSpPr>
        <p:spPr>
          <a:xfrm>
            <a:off x="2151436" y="4491243"/>
            <a:ext cx="2141933" cy="369332"/>
          </a:xfrm>
          <a:prstGeom prst="rect">
            <a:avLst/>
          </a:prstGeom>
        </p:spPr>
        <p:txBody>
          <a:bodyPr wrap="none">
            <a:spAutoFit/>
          </a:bodyPr>
          <a:lstStyle/>
          <a:p>
            <a:r>
              <a:rPr lang="zh-CN" altLang="en-US" dirty="0"/>
              <a:t>（</a:t>
            </a:r>
            <a:r>
              <a:rPr lang="en-US" altLang="zh-CN" dirty="0"/>
              <a:t>a</a:t>
            </a:r>
            <a:r>
              <a:rPr lang="zh-CN" altLang="en-US" dirty="0"/>
              <a:t>）图形方式表述</a:t>
            </a:r>
          </a:p>
        </p:txBody>
      </p:sp>
      <p:sp>
        <p:nvSpPr>
          <p:cNvPr id="14" name="矩形 13"/>
          <p:cNvSpPr/>
          <p:nvPr/>
        </p:nvSpPr>
        <p:spPr>
          <a:xfrm>
            <a:off x="7673541" y="4491243"/>
            <a:ext cx="2153154" cy="369332"/>
          </a:xfrm>
          <a:prstGeom prst="rect">
            <a:avLst/>
          </a:prstGeom>
        </p:spPr>
        <p:txBody>
          <a:bodyPr wrap="none">
            <a:spAutoFit/>
          </a:bodyPr>
          <a:lstStyle/>
          <a:p>
            <a:r>
              <a:rPr lang="zh-CN" altLang="en-US" dirty="0" smtClean="0"/>
              <a:t>（</a:t>
            </a:r>
            <a:r>
              <a:rPr lang="en-US" altLang="zh-CN" dirty="0" smtClean="0"/>
              <a:t>b</a:t>
            </a:r>
            <a:r>
              <a:rPr lang="zh-CN" altLang="en-US" dirty="0" smtClean="0"/>
              <a:t>）表格</a:t>
            </a:r>
            <a:r>
              <a:rPr lang="zh-CN" altLang="en-US" dirty="0"/>
              <a:t>方式表述</a:t>
            </a:r>
          </a:p>
        </p:txBody>
      </p:sp>
      <p:sp>
        <p:nvSpPr>
          <p:cNvPr id="15" name="矩形 14"/>
          <p:cNvSpPr/>
          <p:nvPr/>
        </p:nvSpPr>
        <p:spPr>
          <a:xfrm>
            <a:off x="3960639" y="5079233"/>
            <a:ext cx="4410182" cy="369332"/>
          </a:xfrm>
          <a:prstGeom prst="rect">
            <a:avLst/>
          </a:prstGeom>
        </p:spPr>
        <p:txBody>
          <a:bodyPr wrap="none">
            <a:spAutoFit/>
          </a:bodyPr>
          <a:lstStyle/>
          <a:p>
            <a:r>
              <a:rPr lang="zh-CN" altLang="en-US" dirty="0" smtClean="0"/>
              <a:t>图</a:t>
            </a:r>
            <a:r>
              <a:rPr lang="en-US" altLang="zh-CN" dirty="0" smtClean="0"/>
              <a:t>2.1-2 </a:t>
            </a:r>
            <a:r>
              <a:rPr lang="zh-CN" altLang="en-US" dirty="0" smtClean="0"/>
              <a:t>教育</a:t>
            </a:r>
            <a:r>
              <a:rPr lang="zh-CN" altLang="en-US" dirty="0"/>
              <a:t>要素及其架构的迭代粒度之一</a:t>
            </a:r>
          </a:p>
        </p:txBody>
      </p:sp>
    </p:spTree>
    <p:extLst>
      <p:ext uri="{BB962C8B-B14F-4D97-AF65-F5344CB8AC3E}">
        <p14:creationId xmlns:p14="http://schemas.microsoft.com/office/powerpoint/2010/main" val="499625191"/>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870270" y="544872"/>
            <a:ext cx="5509748" cy="707886"/>
          </a:xfrm>
          <a:prstGeom prst="rect">
            <a:avLst/>
          </a:prstGeom>
        </p:spPr>
        <p:txBody>
          <a:bodyPr wrap="square">
            <a:spAutoFit/>
          </a:bodyPr>
          <a:lstStyle/>
          <a:p>
            <a:r>
              <a:rPr lang="en-US" altLang="zh-CN" sz="2000" b="1" dirty="0" smtClean="0">
                <a:solidFill>
                  <a:srgbClr val="FF8500"/>
                </a:solidFill>
                <a:latin typeface="微软雅黑" panose="020B0503020204020204" pitchFamily="34" charset="-122"/>
                <a:ea typeface="微软雅黑" panose="020B0503020204020204" pitchFamily="34" charset="-122"/>
              </a:rPr>
              <a:t>2.2 </a:t>
            </a:r>
            <a:r>
              <a:rPr lang="zh-CN" altLang="en-US" sz="2000" b="1" dirty="0" smtClean="0">
                <a:solidFill>
                  <a:srgbClr val="FF8500"/>
                </a:solidFill>
                <a:latin typeface="微软雅黑" panose="020B0503020204020204" pitchFamily="34" charset="-122"/>
                <a:ea typeface="微软雅黑" panose="020B0503020204020204" pitchFamily="34" charset="-122"/>
              </a:rPr>
              <a:t>理想</a:t>
            </a:r>
            <a:r>
              <a:rPr lang="zh-CN" altLang="en-US" sz="2000" b="1" dirty="0">
                <a:solidFill>
                  <a:srgbClr val="FF8500"/>
                </a:solidFill>
                <a:latin typeface="微软雅黑" panose="020B0503020204020204" pitchFamily="34" charset="-122"/>
                <a:ea typeface="微软雅黑" panose="020B0503020204020204" pitchFamily="34" charset="-122"/>
              </a:rPr>
              <a:t>迭代起点：教育</a:t>
            </a:r>
            <a:r>
              <a:rPr lang="en-US" altLang="zh-CN" sz="2000" b="1" dirty="0">
                <a:solidFill>
                  <a:srgbClr val="FF8500"/>
                </a:solidFill>
                <a:latin typeface="微软雅黑" panose="020B0503020204020204" pitchFamily="34" charset="-122"/>
                <a:ea typeface="微软雅黑" panose="020B0503020204020204" pitchFamily="34" charset="-122"/>
              </a:rPr>
              <a:t>MVC/</a:t>
            </a:r>
            <a:r>
              <a:rPr lang="zh-CN" altLang="en-US" sz="2000" b="1" dirty="0">
                <a:solidFill>
                  <a:srgbClr val="FF8500"/>
                </a:solidFill>
                <a:latin typeface="微软雅黑" panose="020B0503020204020204" pitchFamily="34" charset="-122"/>
                <a:ea typeface="微软雅黑" panose="020B0503020204020204" pitchFamily="34" charset="-122"/>
              </a:rPr>
              <a:t>教育</a:t>
            </a:r>
            <a:r>
              <a:rPr lang="en-US" altLang="zh-CN" sz="2000" b="1" dirty="0">
                <a:solidFill>
                  <a:srgbClr val="FF8500"/>
                </a:solidFill>
                <a:latin typeface="微软雅黑" panose="020B0503020204020204" pitchFamily="34" charset="-122"/>
                <a:ea typeface="微软雅黑" panose="020B0503020204020204" pitchFamily="34" charset="-122"/>
              </a:rPr>
              <a:t>MMI</a:t>
            </a:r>
          </a:p>
          <a:p>
            <a:r>
              <a:rPr lang="en-US" altLang="zh-CN" sz="2000" b="1" dirty="0" smtClean="0">
                <a:solidFill>
                  <a:srgbClr val="FF8500"/>
                </a:solidFill>
                <a:latin typeface="微软雅黑" panose="020B0503020204020204" pitchFamily="34" charset="-122"/>
                <a:ea typeface="微软雅黑" panose="020B0503020204020204" pitchFamily="34" charset="-122"/>
              </a:rPr>
              <a:t> </a:t>
            </a:r>
            <a:endParaRPr lang="en-US" altLang="zh-CN" sz="1050" b="1" dirty="0">
              <a:solidFill>
                <a:srgbClr val="FF8500"/>
              </a:solidFill>
              <a:latin typeface="汉仪旗黑-35S" panose="00020600040101010101" pitchFamily="18" charset="-122"/>
              <a:ea typeface="汉仪旗黑-35S" panose="00020600040101010101" pitchFamily="18" charset="-122"/>
            </a:endParaRPr>
          </a:p>
        </p:txBody>
      </p:sp>
      <p:sp>
        <p:nvSpPr>
          <p:cNvPr id="3" name="Rectangle 2"/>
          <p:cNvSpPr>
            <a:spLocks noChangeArrowheads="1"/>
          </p:cNvSpPr>
          <p:nvPr/>
        </p:nvSpPr>
        <p:spPr bwMode="auto">
          <a:xfrm>
            <a:off x="5645726" y="0"/>
            <a:ext cx="14030997" cy="46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39" name="组合 38"/>
          <p:cNvGrpSpPr/>
          <p:nvPr/>
        </p:nvGrpSpPr>
        <p:grpSpPr>
          <a:xfrm>
            <a:off x="834270" y="4975138"/>
            <a:ext cx="3627679" cy="72000"/>
            <a:chOff x="842591" y="1616264"/>
            <a:chExt cx="3627679" cy="72000"/>
          </a:xfrm>
        </p:grpSpPr>
        <p:cxnSp>
          <p:nvCxnSpPr>
            <p:cNvPr id="40" name="直接连接符 39"/>
            <p:cNvCxnSpPr/>
            <p:nvPr/>
          </p:nvCxnSpPr>
          <p:spPr>
            <a:xfrm>
              <a:off x="870270" y="1652264"/>
              <a:ext cx="3600000" cy="0"/>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842591" y="1616264"/>
              <a:ext cx="72000" cy="72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1"/>
          <p:cNvSpPr txBox="1"/>
          <p:nvPr/>
        </p:nvSpPr>
        <p:spPr>
          <a:xfrm>
            <a:off x="861949" y="4326329"/>
            <a:ext cx="3312368" cy="646331"/>
          </a:xfrm>
          <a:prstGeom prst="rect">
            <a:avLst/>
          </a:prstGeom>
          <a:noFill/>
        </p:spPr>
        <p:txBody>
          <a:bodyPr wrap="square" rtlCol="0">
            <a:spAutoFit/>
          </a:bodyPr>
          <a:lstStyle/>
          <a:p>
            <a:r>
              <a:rPr lang="zh-CN" altLang="en-US" b="1" dirty="0">
                <a:solidFill>
                  <a:schemeClr val="tx1">
                    <a:lumMod val="65000"/>
                    <a:lumOff val="35000"/>
                  </a:schemeClr>
                </a:solidFill>
                <a:latin typeface="微软雅黑" pitchFamily="34" charset="-122"/>
                <a:ea typeface="微软雅黑" pitchFamily="34" charset="-122"/>
              </a:rPr>
              <a:t>图 </a:t>
            </a:r>
            <a:r>
              <a:rPr lang="en-US" altLang="zh-CN" b="1" dirty="0" smtClean="0">
                <a:solidFill>
                  <a:schemeClr val="tx1">
                    <a:lumMod val="65000"/>
                    <a:lumOff val="35000"/>
                  </a:schemeClr>
                </a:solidFill>
                <a:latin typeface="微软雅黑" pitchFamily="34" charset="-122"/>
                <a:ea typeface="微软雅黑" pitchFamily="34" charset="-122"/>
              </a:rPr>
              <a:t>2.2</a:t>
            </a:r>
            <a:r>
              <a:rPr lang="en-US" altLang="zh-CN" b="1" dirty="0">
                <a:solidFill>
                  <a:schemeClr val="tx1">
                    <a:lumMod val="65000"/>
                    <a:lumOff val="35000"/>
                  </a:schemeClr>
                </a:solidFill>
                <a:latin typeface="微软雅黑" pitchFamily="34" charset="-122"/>
                <a:ea typeface="微软雅黑" pitchFamily="34" charset="-122"/>
              </a:rPr>
              <a:t>	</a:t>
            </a:r>
            <a:r>
              <a:rPr lang="zh-CN" altLang="en-US" b="1" dirty="0">
                <a:solidFill>
                  <a:schemeClr val="tx1">
                    <a:lumMod val="65000"/>
                    <a:lumOff val="35000"/>
                  </a:schemeClr>
                </a:solidFill>
                <a:latin typeface="微软雅黑" pitchFamily="34" charset="-122"/>
                <a:ea typeface="微软雅黑" pitchFamily="34" charset="-122"/>
              </a:rPr>
              <a:t>教育要素及其架构的理想迭代起点（教育</a:t>
            </a:r>
            <a:r>
              <a:rPr lang="en-US" altLang="zh-CN" b="1" dirty="0">
                <a:solidFill>
                  <a:schemeClr val="tx1">
                    <a:lumMod val="65000"/>
                    <a:lumOff val="35000"/>
                  </a:schemeClr>
                </a:solidFill>
                <a:latin typeface="微软雅黑" pitchFamily="34" charset="-122"/>
                <a:ea typeface="微软雅黑" pitchFamily="34" charset="-122"/>
              </a:rPr>
              <a:t>MVC</a:t>
            </a:r>
            <a:r>
              <a:rPr lang="zh-CN" altLang="en-US" b="1" dirty="0">
                <a:solidFill>
                  <a:schemeClr val="tx1">
                    <a:lumMod val="65000"/>
                    <a:lumOff val="35000"/>
                  </a:schemeClr>
                </a:solidFill>
                <a:latin typeface="微软雅黑" pitchFamily="34" charset="-122"/>
                <a:ea typeface="微软雅黑" pitchFamily="34" charset="-122"/>
              </a:rPr>
              <a:t>）</a:t>
            </a:r>
          </a:p>
        </p:txBody>
      </p:sp>
      <p:sp>
        <p:nvSpPr>
          <p:cNvPr id="2" name="Rectangle 11"/>
          <p:cNvSpPr>
            <a:spLocks noChangeArrowheads="1"/>
          </p:cNvSpPr>
          <p:nvPr/>
        </p:nvSpPr>
        <p:spPr bwMode="auto">
          <a:xfrm>
            <a:off x="5943600" y="10515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1070841444"/>
              </p:ext>
            </p:extLst>
          </p:nvPr>
        </p:nvGraphicFramePr>
        <p:xfrm>
          <a:off x="5645726" y="361583"/>
          <a:ext cx="6073833" cy="5854436"/>
        </p:xfrm>
        <a:graphic>
          <a:graphicData uri="http://schemas.openxmlformats.org/presentationml/2006/ole">
            <mc:AlternateContent xmlns:mc="http://schemas.openxmlformats.org/markup-compatibility/2006">
              <mc:Choice xmlns:v="urn:schemas-microsoft-com:vml" Requires="v">
                <p:oleObj spid="_x0000_s12305" name="Picture" r:id="rId4" imgW="5221224" imgH="5035296" progId="Word.Picture.8">
                  <p:embed/>
                </p:oleObj>
              </mc:Choice>
              <mc:Fallback>
                <p:oleObj name="Picture" r:id="rId4" imgW="5221224" imgH="5035296"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726" y="361583"/>
                        <a:ext cx="6073833" cy="5854436"/>
                      </a:xfrm>
                      <a:prstGeom prst="rect">
                        <a:avLst/>
                      </a:prstGeom>
                      <a:noFill/>
                    </p:spPr>
                  </p:pic>
                </p:oleObj>
              </mc:Fallback>
            </mc:AlternateContent>
          </a:graphicData>
        </a:graphic>
      </p:graphicFrame>
    </p:spTree>
    <p:extLst>
      <p:ext uri="{BB962C8B-B14F-4D97-AF65-F5344CB8AC3E}">
        <p14:creationId xmlns:p14="http://schemas.microsoft.com/office/powerpoint/2010/main" val="397795092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矩形 196"/>
          <p:cNvSpPr/>
          <p:nvPr/>
        </p:nvSpPr>
        <p:spPr>
          <a:xfrm>
            <a:off x="574766" y="6338455"/>
            <a:ext cx="11617233" cy="5195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TextBox 8"/>
          <p:cNvSpPr txBox="1"/>
          <p:nvPr/>
        </p:nvSpPr>
        <p:spPr>
          <a:xfrm>
            <a:off x="977900" y="6410204"/>
            <a:ext cx="4965700" cy="400110"/>
          </a:xfrm>
          <a:prstGeom prst="rect">
            <a:avLst/>
          </a:prstGeom>
          <a:noFill/>
        </p:spPr>
        <p:txBody>
          <a:bodyPr wrap="square" rtlCol="0" anchor="ctr">
            <a:spAutoFit/>
          </a:bodyPr>
          <a:lstStyle/>
          <a:p>
            <a:r>
              <a:rPr lang="zh-CN" altLang="en-US" sz="2000" b="1" baseline="0" dirty="0" smtClean="0">
                <a:solidFill>
                  <a:srgbClr val="F4F4F4"/>
                </a:solidFill>
                <a:latin typeface="微软雅黑" pitchFamily="34" charset="-122"/>
                <a:ea typeface="微软雅黑" pitchFamily="34" charset="-122"/>
              </a:rPr>
              <a:t>静思笃行   </a:t>
            </a:r>
            <a:r>
              <a:rPr lang="zh-CN" altLang="en-US" sz="2000" b="1" dirty="0" smtClean="0">
                <a:solidFill>
                  <a:srgbClr val="F4F4F4"/>
                </a:solidFill>
                <a:latin typeface="微软雅黑" pitchFamily="34" charset="-122"/>
                <a:ea typeface="微软雅黑" pitchFamily="34" charset="-122"/>
              </a:rPr>
              <a:t>持中秉正</a:t>
            </a:r>
            <a:r>
              <a:rPr lang="zh-CN" altLang="en-US" sz="2000" b="1" baseline="0" dirty="0" smtClean="0">
                <a:solidFill>
                  <a:srgbClr val="F4F4F4"/>
                </a:solidFill>
                <a:latin typeface="微软雅黑" pitchFamily="34" charset="-122"/>
                <a:ea typeface="微软雅黑" pitchFamily="34" charset="-122"/>
              </a:rPr>
              <a:t> </a:t>
            </a:r>
            <a:endParaRPr lang="en-GB" altLang="zh-CN" sz="2000" b="1" dirty="0">
              <a:solidFill>
                <a:srgbClr val="F4F4F4"/>
              </a:solidFill>
              <a:latin typeface="微软雅黑" pitchFamily="34" charset="-122"/>
              <a:ea typeface="微软雅黑" pitchFamily="34" charset="-122"/>
            </a:endParaRPr>
          </a:p>
        </p:txBody>
      </p:sp>
      <p:sp>
        <p:nvSpPr>
          <p:cNvPr id="118" name="矩形 117"/>
          <p:cNvSpPr/>
          <p:nvPr/>
        </p:nvSpPr>
        <p:spPr>
          <a:xfrm>
            <a:off x="870270" y="544872"/>
            <a:ext cx="4711380" cy="707886"/>
          </a:xfrm>
          <a:prstGeom prst="rect">
            <a:avLst/>
          </a:prstGeom>
        </p:spPr>
        <p:txBody>
          <a:bodyPr wrap="square">
            <a:spAutoFit/>
          </a:bodyPr>
          <a:lstStyle/>
          <a:p>
            <a:r>
              <a:rPr lang="en-US" altLang="zh-CN" sz="2000" b="1" dirty="0" smtClean="0">
                <a:solidFill>
                  <a:srgbClr val="FF8500"/>
                </a:solidFill>
                <a:latin typeface="微软雅黑" panose="020B0503020204020204" pitchFamily="34" charset="-122"/>
                <a:ea typeface="微软雅黑" panose="020B0503020204020204" pitchFamily="34" charset="-122"/>
              </a:rPr>
              <a:t>2.3 </a:t>
            </a:r>
            <a:r>
              <a:rPr lang="zh-CN" altLang="en-US" sz="2000" b="1" dirty="0" smtClean="0">
                <a:solidFill>
                  <a:srgbClr val="FF8500"/>
                </a:solidFill>
                <a:latin typeface="微软雅黑" panose="020B0503020204020204" pitchFamily="34" charset="-122"/>
                <a:ea typeface="微软雅黑" panose="020B0503020204020204" pitchFamily="34" charset="-122"/>
              </a:rPr>
              <a:t>教育</a:t>
            </a:r>
            <a:r>
              <a:rPr lang="en-US" altLang="zh-CN" sz="2000" b="1" dirty="0">
                <a:solidFill>
                  <a:srgbClr val="FF8500"/>
                </a:solidFill>
                <a:latin typeface="微软雅黑" panose="020B0503020204020204" pitchFamily="34" charset="-122"/>
                <a:ea typeface="微软雅黑" panose="020B0503020204020204" pitchFamily="34" charset="-122"/>
              </a:rPr>
              <a:t>MMI</a:t>
            </a:r>
            <a:r>
              <a:rPr lang="zh-CN" altLang="en-US" sz="2000" b="1" dirty="0">
                <a:solidFill>
                  <a:srgbClr val="FF8500"/>
                </a:solidFill>
                <a:latin typeface="微软雅黑" panose="020B0503020204020204" pitchFamily="34" charset="-122"/>
                <a:ea typeface="微软雅黑" panose="020B0503020204020204" pitchFamily="34" charset="-122"/>
              </a:rPr>
              <a:t>的变换：教育平台；本地</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网络</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互联网</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物联网</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云计算教育</a:t>
            </a:r>
            <a:endParaRPr lang="en-US" altLang="zh-CN" sz="1050" b="1" dirty="0">
              <a:solidFill>
                <a:srgbClr val="FF8500"/>
              </a:solidFill>
              <a:latin typeface="汉仪旗黑-35S" panose="00020600040101010101" pitchFamily="18" charset="-122"/>
              <a:ea typeface="汉仪旗黑-35S" panose="00020600040101010101" pitchFamily="18" charset="-122"/>
            </a:endParaRPr>
          </a:p>
        </p:txBody>
      </p:sp>
      <p:sp>
        <p:nvSpPr>
          <p:cNvPr id="2" name="Rectangle 2"/>
          <p:cNvSpPr>
            <a:spLocks noChangeArrowheads="1"/>
          </p:cNvSpPr>
          <p:nvPr/>
        </p:nvSpPr>
        <p:spPr bwMode="auto">
          <a:xfrm>
            <a:off x="5581650" y="2394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0" name="组合 39"/>
          <p:cNvGrpSpPr/>
          <p:nvPr/>
        </p:nvGrpSpPr>
        <p:grpSpPr>
          <a:xfrm>
            <a:off x="834270" y="4975138"/>
            <a:ext cx="3627679" cy="72000"/>
            <a:chOff x="842591" y="1616264"/>
            <a:chExt cx="3627679" cy="72000"/>
          </a:xfrm>
        </p:grpSpPr>
        <p:cxnSp>
          <p:nvCxnSpPr>
            <p:cNvPr id="41" name="直接连接符 40"/>
            <p:cNvCxnSpPr/>
            <p:nvPr/>
          </p:nvCxnSpPr>
          <p:spPr>
            <a:xfrm>
              <a:off x="870270" y="1652264"/>
              <a:ext cx="3600000" cy="0"/>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842591" y="1616264"/>
              <a:ext cx="72000" cy="72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1"/>
          <p:cNvSpPr txBox="1"/>
          <p:nvPr/>
        </p:nvSpPr>
        <p:spPr>
          <a:xfrm>
            <a:off x="861948" y="4326329"/>
            <a:ext cx="3862451" cy="646331"/>
          </a:xfrm>
          <a:prstGeom prst="rect">
            <a:avLst/>
          </a:prstGeom>
          <a:noFill/>
        </p:spPr>
        <p:txBody>
          <a:bodyPr wrap="square" rtlCol="0">
            <a:spAutoFit/>
          </a:bodyPr>
          <a:lstStyle/>
          <a:p>
            <a:r>
              <a:rPr lang="zh-CN" altLang="en-US" b="1" dirty="0">
                <a:solidFill>
                  <a:schemeClr val="tx1">
                    <a:lumMod val="65000"/>
                    <a:lumOff val="35000"/>
                  </a:schemeClr>
                </a:solidFill>
                <a:latin typeface="微软雅黑" pitchFamily="34" charset="-122"/>
                <a:ea typeface="微软雅黑" pitchFamily="34" charset="-122"/>
              </a:rPr>
              <a:t>图 </a:t>
            </a:r>
            <a:r>
              <a:rPr lang="en-US" altLang="zh-CN" b="1" dirty="0" smtClean="0">
                <a:solidFill>
                  <a:schemeClr val="tx1">
                    <a:lumMod val="65000"/>
                    <a:lumOff val="35000"/>
                  </a:schemeClr>
                </a:solidFill>
                <a:latin typeface="微软雅黑" pitchFamily="34" charset="-122"/>
                <a:ea typeface="微软雅黑" pitchFamily="34" charset="-122"/>
              </a:rPr>
              <a:t>2.3 </a:t>
            </a:r>
            <a:r>
              <a:rPr lang="zh-CN" altLang="en-US" b="1" dirty="0" smtClean="0">
                <a:solidFill>
                  <a:schemeClr val="tx1">
                    <a:lumMod val="65000"/>
                    <a:lumOff val="35000"/>
                  </a:schemeClr>
                </a:solidFill>
                <a:latin typeface="微软雅黑" pitchFamily="34" charset="-122"/>
                <a:ea typeface="微软雅黑" pitchFamily="34" charset="-122"/>
              </a:rPr>
              <a:t>教育</a:t>
            </a:r>
            <a:r>
              <a:rPr lang="en-US" altLang="zh-CN" b="1" dirty="0">
                <a:solidFill>
                  <a:schemeClr val="tx1">
                    <a:lumMod val="65000"/>
                    <a:lumOff val="35000"/>
                  </a:schemeClr>
                </a:solidFill>
                <a:latin typeface="微软雅黑" pitchFamily="34" charset="-122"/>
                <a:ea typeface="微软雅黑" pitchFamily="34" charset="-122"/>
              </a:rPr>
              <a:t>MVC</a:t>
            </a:r>
            <a:r>
              <a:rPr lang="zh-CN" altLang="en-US" b="1" dirty="0">
                <a:solidFill>
                  <a:schemeClr val="tx1">
                    <a:lumMod val="65000"/>
                    <a:lumOff val="35000"/>
                  </a:schemeClr>
                </a:solidFill>
                <a:latin typeface="微软雅黑" pitchFamily="34" charset="-122"/>
                <a:ea typeface="微软雅黑" pitchFamily="34" charset="-122"/>
              </a:rPr>
              <a:t>的变换：教育平台；本地教育</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网络教育</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的视角</a:t>
            </a:r>
          </a:p>
        </p:txBody>
      </p:sp>
      <p:sp>
        <p:nvSpPr>
          <p:cNvPr id="4" name="Rectangle 10"/>
          <p:cNvSpPr>
            <a:spLocks noChangeArrowheads="1"/>
          </p:cNvSpPr>
          <p:nvPr/>
        </p:nvSpPr>
        <p:spPr bwMode="auto">
          <a:xfrm>
            <a:off x="4724398" y="940681"/>
            <a:ext cx="142495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144160795"/>
              </p:ext>
            </p:extLst>
          </p:nvPr>
        </p:nvGraphicFramePr>
        <p:xfrm>
          <a:off x="4724399" y="940682"/>
          <a:ext cx="7269481" cy="5510556"/>
        </p:xfrm>
        <a:graphic>
          <a:graphicData uri="http://schemas.openxmlformats.org/presentationml/2006/ole">
            <mc:AlternateContent xmlns:mc="http://schemas.openxmlformats.org/markup-compatibility/2006">
              <mc:Choice xmlns:v="urn:schemas-microsoft-com:vml" Requires="v">
                <p:oleObj spid="_x0000_s13328" name="Picture" r:id="rId4" imgW="6296793" imgH="4790520" progId="Word.Picture.8">
                  <p:embed/>
                </p:oleObj>
              </mc:Choice>
              <mc:Fallback>
                <p:oleObj name="Picture" r:id="rId4" imgW="6296793" imgH="479052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399" y="940682"/>
                        <a:ext cx="7269481" cy="5510556"/>
                      </a:xfrm>
                      <a:prstGeom prst="rect">
                        <a:avLst/>
                      </a:prstGeom>
                      <a:noFill/>
                    </p:spPr>
                  </p:pic>
                </p:oleObj>
              </mc:Fallback>
            </mc:AlternateContent>
          </a:graphicData>
        </a:graphic>
      </p:graphicFrame>
    </p:spTree>
    <p:extLst>
      <p:ext uri="{BB962C8B-B14F-4D97-AF65-F5344CB8AC3E}">
        <p14:creationId xmlns:p14="http://schemas.microsoft.com/office/powerpoint/2010/main" val="3321152242"/>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矩形 196"/>
          <p:cNvSpPr/>
          <p:nvPr/>
        </p:nvSpPr>
        <p:spPr>
          <a:xfrm>
            <a:off x="574766" y="6338455"/>
            <a:ext cx="11617233" cy="5195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TextBox 8"/>
          <p:cNvSpPr txBox="1"/>
          <p:nvPr/>
        </p:nvSpPr>
        <p:spPr>
          <a:xfrm>
            <a:off x="977900" y="6410204"/>
            <a:ext cx="4965700" cy="400110"/>
          </a:xfrm>
          <a:prstGeom prst="rect">
            <a:avLst/>
          </a:prstGeom>
          <a:noFill/>
        </p:spPr>
        <p:txBody>
          <a:bodyPr wrap="square" rtlCol="0" anchor="ctr">
            <a:spAutoFit/>
          </a:bodyPr>
          <a:lstStyle/>
          <a:p>
            <a:r>
              <a:rPr lang="zh-CN" altLang="en-US" sz="2000" b="1" baseline="0" dirty="0" smtClean="0">
                <a:solidFill>
                  <a:srgbClr val="F4F4F4"/>
                </a:solidFill>
                <a:latin typeface="微软雅黑" pitchFamily="34" charset="-122"/>
                <a:ea typeface="微软雅黑" pitchFamily="34" charset="-122"/>
              </a:rPr>
              <a:t>静思笃行   </a:t>
            </a:r>
            <a:r>
              <a:rPr lang="zh-CN" altLang="en-US" sz="2000" b="1" dirty="0" smtClean="0">
                <a:solidFill>
                  <a:srgbClr val="F4F4F4"/>
                </a:solidFill>
                <a:latin typeface="微软雅黑" pitchFamily="34" charset="-122"/>
                <a:ea typeface="微软雅黑" pitchFamily="34" charset="-122"/>
              </a:rPr>
              <a:t>持中秉正</a:t>
            </a:r>
            <a:r>
              <a:rPr lang="zh-CN" altLang="en-US" sz="2000" b="1" baseline="0" dirty="0" smtClean="0">
                <a:solidFill>
                  <a:srgbClr val="F4F4F4"/>
                </a:solidFill>
                <a:latin typeface="微软雅黑" pitchFamily="34" charset="-122"/>
                <a:ea typeface="微软雅黑" pitchFamily="34" charset="-122"/>
              </a:rPr>
              <a:t> </a:t>
            </a:r>
            <a:endParaRPr lang="en-GB" altLang="zh-CN" sz="2000" b="1" dirty="0">
              <a:solidFill>
                <a:srgbClr val="F4F4F4"/>
              </a:solidFill>
              <a:latin typeface="微软雅黑" pitchFamily="34" charset="-122"/>
              <a:ea typeface="微软雅黑" pitchFamily="34" charset="-122"/>
            </a:endParaRPr>
          </a:p>
        </p:txBody>
      </p:sp>
      <p:sp>
        <p:nvSpPr>
          <p:cNvPr id="204" name="矩形 203"/>
          <p:cNvSpPr/>
          <p:nvPr/>
        </p:nvSpPr>
        <p:spPr>
          <a:xfrm>
            <a:off x="870270" y="544872"/>
            <a:ext cx="4711380" cy="707886"/>
          </a:xfrm>
          <a:prstGeom prst="rect">
            <a:avLst/>
          </a:prstGeom>
        </p:spPr>
        <p:txBody>
          <a:bodyPr wrap="square">
            <a:spAutoFit/>
          </a:bodyPr>
          <a:lstStyle/>
          <a:p>
            <a:r>
              <a:rPr lang="en-US" altLang="zh-CN" sz="2000" b="1" dirty="0">
                <a:solidFill>
                  <a:srgbClr val="FF8500"/>
                </a:solidFill>
                <a:latin typeface="微软雅黑" panose="020B0503020204020204" pitchFamily="34" charset="-122"/>
                <a:ea typeface="微软雅黑" panose="020B0503020204020204" pitchFamily="34" charset="-122"/>
              </a:rPr>
              <a:t>2.4 </a:t>
            </a:r>
            <a:r>
              <a:rPr lang="zh-CN" altLang="en-US" sz="2000" b="1" dirty="0" smtClean="0">
                <a:solidFill>
                  <a:srgbClr val="FF8500"/>
                </a:solidFill>
                <a:latin typeface="微软雅黑" panose="020B0503020204020204" pitchFamily="34" charset="-122"/>
                <a:ea typeface="微软雅黑" panose="020B0503020204020204" pitchFamily="34" charset="-122"/>
              </a:rPr>
              <a:t>教育</a:t>
            </a:r>
            <a:r>
              <a:rPr lang="en-US" altLang="zh-CN" sz="2000" b="1" dirty="0">
                <a:solidFill>
                  <a:srgbClr val="FF8500"/>
                </a:solidFill>
                <a:latin typeface="微软雅黑" panose="020B0503020204020204" pitchFamily="34" charset="-122"/>
                <a:ea typeface="微软雅黑" panose="020B0503020204020204" pitchFamily="34" charset="-122"/>
              </a:rPr>
              <a:t>MMI</a:t>
            </a:r>
            <a:r>
              <a:rPr lang="zh-CN" altLang="en-US" sz="2000" b="1" dirty="0">
                <a:solidFill>
                  <a:srgbClr val="FF8500"/>
                </a:solidFill>
                <a:latin typeface="微软雅黑" panose="020B0503020204020204" pitchFamily="34" charset="-122"/>
                <a:ea typeface="微软雅黑" panose="020B0503020204020204" pitchFamily="34" charset="-122"/>
              </a:rPr>
              <a:t>的变换：教育要素</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类型</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对象、架构</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模式</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结构</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关系；大数据</a:t>
            </a:r>
            <a:endParaRPr lang="en-US" altLang="zh-CN" sz="1050" b="1" dirty="0">
              <a:solidFill>
                <a:srgbClr val="FF8500"/>
              </a:solidFill>
              <a:latin typeface="汉仪旗黑-35S" panose="00020600040101010101" pitchFamily="18" charset="-122"/>
              <a:ea typeface="汉仪旗黑-35S" panose="00020600040101010101" pitchFamily="18" charset="-122"/>
            </a:endParaRPr>
          </a:p>
        </p:txBody>
      </p:sp>
      <p:sp>
        <p:nvSpPr>
          <p:cNvPr id="2" name="Rectangle 2"/>
          <p:cNvSpPr>
            <a:spLocks noChangeArrowheads="1"/>
          </p:cNvSpPr>
          <p:nvPr/>
        </p:nvSpPr>
        <p:spPr bwMode="auto">
          <a:xfrm>
            <a:off x="6701638" y="-47687"/>
            <a:ext cx="190872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42" name="组合 41"/>
          <p:cNvGrpSpPr/>
          <p:nvPr/>
        </p:nvGrpSpPr>
        <p:grpSpPr>
          <a:xfrm>
            <a:off x="834270" y="4975138"/>
            <a:ext cx="3627679" cy="72000"/>
            <a:chOff x="842591" y="1616264"/>
            <a:chExt cx="3627679" cy="72000"/>
          </a:xfrm>
        </p:grpSpPr>
        <p:cxnSp>
          <p:nvCxnSpPr>
            <p:cNvPr id="43" name="直接连接符 42"/>
            <p:cNvCxnSpPr/>
            <p:nvPr/>
          </p:nvCxnSpPr>
          <p:spPr>
            <a:xfrm>
              <a:off x="870270" y="1652264"/>
              <a:ext cx="3600000" cy="0"/>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842591" y="1616264"/>
              <a:ext cx="72000" cy="72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TextBox 1"/>
          <p:cNvSpPr txBox="1"/>
          <p:nvPr/>
        </p:nvSpPr>
        <p:spPr>
          <a:xfrm>
            <a:off x="861949" y="3255593"/>
            <a:ext cx="3862451" cy="2031325"/>
          </a:xfrm>
          <a:prstGeom prst="rect">
            <a:avLst/>
          </a:prstGeom>
          <a:noFill/>
        </p:spPr>
        <p:txBody>
          <a:bodyPr wrap="square" rtlCol="0">
            <a:spAutoFit/>
          </a:bodyPr>
          <a:lstStyle/>
          <a:p>
            <a:r>
              <a:rPr lang="zh-CN" altLang="en-US" b="1" dirty="0">
                <a:solidFill>
                  <a:schemeClr val="tx1">
                    <a:lumMod val="65000"/>
                    <a:lumOff val="35000"/>
                  </a:schemeClr>
                </a:solidFill>
                <a:latin typeface="微软雅黑" pitchFamily="34" charset="-122"/>
                <a:ea typeface="微软雅黑" pitchFamily="34" charset="-122"/>
              </a:rPr>
              <a:t>图 </a:t>
            </a:r>
            <a:r>
              <a:rPr lang="en-US" altLang="zh-CN" b="1" dirty="0" smtClean="0">
                <a:solidFill>
                  <a:schemeClr val="tx1">
                    <a:lumMod val="65000"/>
                    <a:lumOff val="35000"/>
                  </a:schemeClr>
                </a:solidFill>
                <a:latin typeface="微软雅黑" pitchFamily="34" charset="-122"/>
                <a:ea typeface="微软雅黑" pitchFamily="34" charset="-122"/>
              </a:rPr>
              <a:t>2.4-1 </a:t>
            </a:r>
            <a:r>
              <a:rPr lang="zh-CN" altLang="en-US" b="1" dirty="0" smtClean="0">
                <a:solidFill>
                  <a:schemeClr val="tx1">
                    <a:lumMod val="65000"/>
                    <a:lumOff val="35000"/>
                  </a:schemeClr>
                </a:solidFill>
                <a:latin typeface="微软雅黑" pitchFamily="34" charset="-122"/>
                <a:ea typeface="微软雅黑" pitchFamily="34" charset="-122"/>
              </a:rPr>
              <a:t>教育</a:t>
            </a:r>
            <a:r>
              <a:rPr lang="zh-CN" altLang="en-US" b="1" dirty="0">
                <a:solidFill>
                  <a:schemeClr val="tx1">
                    <a:lumMod val="65000"/>
                    <a:lumOff val="35000"/>
                  </a:schemeClr>
                </a:solidFill>
                <a:latin typeface="微软雅黑" pitchFamily="34" charset="-122"/>
                <a:ea typeface="微软雅黑" pitchFamily="34" charset="-122"/>
              </a:rPr>
              <a:t>要素及其架构的的理想迭代起点的变换：教育要素</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类型</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对象（数据、行为）、教育架构</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模式</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结构</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关系（数据读写、行为调用）的视角内存读出写入；引用类型之对象、拷贝类型之对象</a:t>
            </a:r>
          </a:p>
          <a:p>
            <a:endParaRPr lang="zh-CN" altLang="en-US" b="1" dirty="0">
              <a:solidFill>
                <a:schemeClr val="tx1">
                  <a:lumMod val="65000"/>
                  <a:lumOff val="35000"/>
                </a:schemeClr>
              </a:solidFill>
              <a:latin typeface="微软雅黑" pitchFamily="34" charset="-122"/>
              <a:ea typeface="微软雅黑" pitchFamily="34" charset="-122"/>
            </a:endParaRPr>
          </a:p>
        </p:txBody>
      </p:sp>
      <p:sp>
        <p:nvSpPr>
          <p:cNvPr id="4" name="Rectangle 16"/>
          <p:cNvSpPr>
            <a:spLocks noChangeArrowheads="1"/>
          </p:cNvSpPr>
          <p:nvPr/>
        </p:nvSpPr>
        <p:spPr bwMode="auto">
          <a:xfrm>
            <a:off x="5135879" y="412011"/>
            <a:ext cx="166059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p:cNvGraphicFramePr>
          <p:nvPr>
            <p:extLst>
              <p:ext uri="{D42A27DB-BD31-4B8C-83A1-F6EECF244321}">
                <p14:modId xmlns:p14="http://schemas.microsoft.com/office/powerpoint/2010/main" val="372628764"/>
              </p:ext>
            </p:extLst>
          </p:nvPr>
        </p:nvGraphicFramePr>
        <p:xfrm>
          <a:off x="5135880" y="412012"/>
          <a:ext cx="6629400" cy="5729708"/>
        </p:xfrm>
        <a:graphic>
          <a:graphicData uri="http://schemas.openxmlformats.org/presentationml/2006/ole">
            <mc:AlternateContent xmlns:mc="http://schemas.openxmlformats.org/markup-compatibility/2006">
              <mc:Choice xmlns:v="urn:schemas-microsoft-com:vml" Requires="v">
                <p:oleObj spid="_x0000_s14357" name="Picture" r:id="rId4" imgW="4859126" imgH="3529440" progId="Word.Picture.8">
                  <p:embed/>
                </p:oleObj>
              </mc:Choice>
              <mc:Fallback>
                <p:oleObj name="Picture" r:id="rId4" imgW="4859126" imgH="3529440" progId="Word.Picture.8">
                  <p:embed/>
                  <p:pic>
                    <p:nvPicPr>
                      <p:cNvPr id="0"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5880" y="412012"/>
                        <a:ext cx="6629400" cy="5729708"/>
                      </a:xfrm>
                      <a:prstGeom prst="rect">
                        <a:avLst/>
                      </a:prstGeom>
                      <a:noFill/>
                    </p:spPr>
                  </p:pic>
                </p:oleObj>
              </mc:Fallback>
            </mc:AlternateContent>
          </a:graphicData>
        </a:graphic>
      </p:graphicFrame>
    </p:spTree>
    <p:extLst>
      <p:ext uri="{BB962C8B-B14F-4D97-AF65-F5344CB8AC3E}">
        <p14:creationId xmlns:p14="http://schemas.microsoft.com/office/powerpoint/2010/main" val="3383147135"/>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矩形 196"/>
          <p:cNvSpPr/>
          <p:nvPr/>
        </p:nvSpPr>
        <p:spPr>
          <a:xfrm>
            <a:off x="574766" y="6338455"/>
            <a:ext cx="11617233" cy="5195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TextBox 8"/>
          <p:cNvSpPr txBox="1"/>
          <p:nvPr/>
        </p:nvSpPr>
        <p:spPr>
          <a:xfrm>
            <a:off x="977900" y="6410204"/>
            <a:ext cx="4965700" cy="400110"/>
          </a:xfrm>
          <a:prstGeom prst="rect">
            <a:avLst/>
          </a:prstGeom>
          <a:noFill/>
        </p:spPr>
        <p:txBody>
          <a:bodyPr wrap="square" rtlCol="0" anchor="ctr">
            <a:spAutoFit/>
          </a:bodyPr>
          <a:lstStyle/>
          <a:p>
            <a:r>
              <a:rPr lang="zh-CN" altLang="en-US" sz="2000" b="1" baseline="0" dirty="0" smtClean="0">
                <a:solidFill>
                  <a:srgbClr val="F4F4F4"/>
                </a:solidFill>
                <a:latin typeface="微软雅黑" pitchFamily="34" charset="-122"/>
                <a:ea typeface="微软雅黑" pitchFamily="34" charset="-122"/>
              </a:rPr>
              <a:t>静思笃行   </a:t>
            </a:r>
            <a:r>
              <a:rPr lang="zh-CN" altLang="en-US" sz="2000" b="1" dirty="0" smtClean="0">
                <a:solidFill>
                  <a:srgbClr val="F4F4F4"/>
                </a:solidFill>
                <a:latin typeface="微软雅黑" pitchFamily="34" charset="-122"/>
                <a:ea typeface="微软雅黑" pitchFamily="34" charset="-122"/>
              </a:rPr>
              <a:t>持中秉正</a:t>
            </a:r>
            <a:r>
              <a:rPr lang="zh-CN" altLang="en-US" sz="2000" b="1" baseline="0" dirty="0" smtClean="0">
                <a:solidFill>
                  <a:srgbClr val="F4F4F4"/>
                </a:solidFill>
                <a:latin typeface="微软雅黑" pitchFamily="34" charset="-122"/>
                <a:ea typeface="微软雅黑" pitchFamily="34" charset="-122"/>
              </a:rPr>
              <a:t> </a:t>
            </a:r>
            <a:endParaRPr lang="en-GB" altLang="zh-CN" sz="2000" b="1" dirty="0">
              <a:solidFill>
                <a:srgbClr val="F4F4F4"/>
              </a:solidFill>
              <a:latin typeface="微软雅黑" pitchFamily="34" charset="-122"/>
              <a:ea typeface="微软雅黑" pitchFamily="34" charset="-122"/>
            </a:endParaRPr>
          </a:p>
        </p:txBody>
      </p:sp>
      <p:sp>
        <p:nvSpPr>
          <p:cNvPr id="204" name="矩形 203"/>
          <p:cNvSpPr/>
          <p:nvPr/>
        </p:nvSpPr>
        <p:spPr>
          <a:xfrm>
            <a:off x="870270" y="544872"/>
            <a:ext cx="4711380" cy="707886"/>
          </a:xfrm>
          <a:prstGeom prst="rect">
            <a:avLst/>
          </a:prstGeom>
        </p:spPr>
        <p:txBody>
          <a:bodyPr wrap="square">
            <a:spAutoFit/>
          </a:bodyPr>
          <a:lstStyle/>
          <a:p>
            <a:r>
              <a:rPr lang="en-US" altLang="zh-CN" sz="2000" b="1" dirty="0">
                <a:solidFill>
                  <a:srgbClr val="FF8500"/>
                </a:solidFill>
                <a:latin typeface="微软雅黑" panose="020B0503020204020204" pitchFamily="34" charset="-122"/>
                <a:ea typeface="微软雅黑" panose="020B0503020204020204" pitchFamily="34" charset="-122"/>
              </a:rPr>
              <a:t>2.4 </a:t>
            </a:r>
            <a:r>
              <a:rPr lang="zh-CN" altLang="en-US" sz="2000" b="1" dirty="0" smtClean="0">
                <a:solidFill>
                  <a:srgbClr val="FF8500"/>
                </a:solidFill>
                <a:latin typeface="微软雅黑" panose="020B0503020204020204" pitchFamily="34" charset="-122"/>
                <a:ea typeface="微软雅黑" panose="020B0503020204020204" pitchFamily="34" charset="-122"/>
              </a:rPr>
              <a:t>教育</a:t>
            </a:r>
            <a:r>
              <a:rPr lang="en-US" altLang="zh-CN" sz="2000" b="1" dirty="0">
                <a:solidFill>
                  <a:srgbClr val="FF8500"/>
                </a:solidFill>
                <a:latin typeface="微软雅黑" panose="020B0503020204020204" pitchFamily="34" charset="-122"/>
                <a:ea typeface="微软雅黑" panose="020B0503020204020204" pitchFamily="34" charset="-122"/>
              </a:rPr>
              <a:t>MMI</a:t>
            </a:r>
            <a:r>
              <a:rPr lang="zh-CN" altLang="en-US" sz="2000" b="1" dirty="0">
                <a:solidFill>
                  <a:srgbClr val="FF8500"/>
                </a:solidFill>
                <a:latin typeface="微软雅黑" panose="020B0503020204020204" pitchFamily="34" charset="-122"/>
                <a:ea typeface="微软雅黑" panose="020B0503020204020204" pitchFamily="34" charset="-122"/>
              </a:rPr>
              <a:t>的变换：教育要素</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类型</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对象、架构</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模式</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结构</a:t>
            </a:r>
            <a:r>
              <a:rPr lang="en-US" altLang="zh-CN" sz="2000" b="1" dirty="0">
                <a:solidFill>
                  <a:srgbClr val="FF8500"/>
                </a:solidFill>
                <a:latin typeface="微软雅黑" panose="020B0503020204020204" pitchFamily="34" charset="-122"/>
                <a:ea typeface="微软雅黑" panose="020B0503020204020204" pitchFamily="34" charset="-122"/>
              </a:rPr>
              <a:t>/</a:t>
            </a:r>
            <a:r>
              <a:rPr lang="zh-CN" altLang="en-US" sz="2000" b="1" dirty="0">
                <a:solidFill>
                  <a:srgbClr val="FF8500"/>
                </a:solidFill>
                <a:latin typeface="微软雅黑" panose="020B0503020204020204" pitchFamily="34" charset="-122"/>
                <a:ea typeface="微软雅黑" panose="020B0503020204020204" pitchFamily="34" charset="-122"/>
              </a:rPr>
              <a:t>关系；大数据</a:t>
            </a:r>
            <a:endParaRPr lang="en-US" altLang="zh-CN" sz="1050" b="1" dirty="0">
              <a:solidFill>
                <a:srgbClr val="FF8500"/>
              </a:solidFill>
              <a:latin typeface="汉仪旗黑-35S" panose="00020600040101010101" pitchFamily="18" charset="-122"/>
              <a:ea typeface="汉仪旗黑-35S" panose="00020600040101010101" pitchFamily="18" charset="-122"/>
            </a:endParaRPr>
          </a:p>
        </p:txBody>
      </p:sp>
      <p:sp>
        <p:nvSpPr>
          <p:cNvPr id="2" name="Rectangle 2"/>
          <p:cNvSpPr>
            <a:spLocks noChangeArrowheads="1"/>
          </p:cNvSpPr>
          <p:nvPr/>
        </p:nvSpPr>
        <p:spPr bwMode="auto">
          <a:xfrm>
            <a:off x="6701638" y="-47687"/>
            <a:ext cx="190872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42" name="组合 41"/>
          <p:cNvGrpSpPr/>
          <p:nvPr/>
        </p:nvGrpSpPr>
        <p:grpSpPr>
          <a:xfrm>
            <a:off x="834270" y="4975138"/>
            <a:ext cx="3627679" cy="72000"/>
            <a:chOff x="842591" y="1616264"/>
            <a:chExt cx="3627679" cy="72000"/>
          </a:xfrm>
        </p:grpSpPr>
        <p:cxnSp>
          <p:nvCxnSpPr>
            <p:cNvPr id="43" name="直接连接符 42"/>
            <p:cNvCxnSpPr/>
            <p:nvPr/>
          </p:nvCxnSpPr>
          <p:spPr>
            <a:xfrm>
              <a:off x="870270" y="1652264"/>
              <a:ext cx="3600000" cy="0"/>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842591" y="1616264"/>
              <a:ext cx="72000" cy="72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TextBox 1"/>
          <p:cNvSpPr txBox="1"/>
          <p:nvPr/>
        </p:nvSpPr>
        <p:spPr>
          <a:xfrm>
            <a:off x="834270" y="4015934"/>
            <a:ext cx="3862451" cy="923330"/>
          </a:xfrm>
          <a:prstGeom prst="rect">
            <a:avLst/>
          </a:prstGeom>
          <a:noFill/>
        </p:spPr>
        <p:txBody>
          <a:bodyPr wrap="square" rtlCol="0">
            <a:spAutoFit/>
          </a:bodyPr>
          <a:lstStyle/>
          <a:p>
            <a:r>
              <a:rPr lang="zh-CN" altLang="en-US" b="1" dirty="0">
                <a:solidFill>
                  <a:schemeClr val="tx1">
                    <a:lumMod val="65000"/>
                    <a:lumOff val="35000"/>
                  </a:schemeClr>
                </a:solidFill>
                <a:latin typeface="微软雅黑" pitchFamily="34" charset="-122"/>
                <a:ea typeface="微软雅黑" pitchFamily="34" charset="-122"/>
              </a:rPr>
              <a:t>图 </a:t>
            </a:r>
            <a:r>
              <a:rPr lang="en-US" altLang="zh-CN" b="1" dirty="0" smtClean="0">
                <a:solidFill>
                  <a:schemeClr val="tx1">
                    <a:lumMod val="65000"/>
                    <a:lumOff val="35000"/>
                  </a:schemeClr>
                </a:solidFill>
                <a:latin typeface="微软雅黑" pitchFamily="34" charset="-122"/>
                <a:ea typeface="微软雅黑" pitchFamily="34" charset="-122"/>
              </a:rPr>
              <a:t>2.4-2 </a:t>
            </a:r>
            <a:r>
              <a:rPr lang="zh-CN" altLang="en-US" b="1" dirty="0" smtClean="0">
                <a:solidFill>
                  <a:schemeClr val="tx1">
                    <a:lumMod val="65000"/>
                    <a:lumOff val="35000"/>
                  </a:schemeClr>
                </a:solidFill>
                <a:latin typeface="微软雅黑" pitchFamily="34" charset="-122"/>
                <a:ea typeface="微软雅黑" pitchFamily="34" charset="-122"/>
              </a:rPr>
              <a:t>教育</a:t>
            </a:r>
            <a:r>
              <a:rPr lang="zh-CN" altLang="en-US" b="1" dirty="0">
                <a:solidFill>
                  <a:schemeClr val="tx1">
                    <a:lumMod val="65000"/>
                    <a:lumOff val="35000"/>
                  </a:schemeClr>
                </a:solidFill>
                <a:latin typeface="微软雅黑" pitchFamily="34" charset="-122"/>
                <a:ea typeface="微软雅黑" pitchFamily="34" charset="-122"/>
              </a:rPr>
              <a:t>要素及其架构的的理想迭代起点的变换：数据入库进仓</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分析</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挖掘</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情感</a:t>
            </a:r>
            <a:r>
              <a:rPr lang="en-US" altLang="zh-CN" b="1" dirty="0">
                <a:solidFill>
                  <a:schemeClr val="tx1">
                    <a:lumMod val="65000"/>
                    <a:lumOff val="35000"/>
                  </a:schemeClr>
                </a:solidFill>
                <a:latin typeface="微软雅黑" pitchFamily="34" charset="-122"/>
                <a:ea typeface="微软雅黑" pitchFamily="34" charset="-122"/>
              </a:rPr>
              <a:t>/</a:t>
            </a:r>
            <a:r>
              <a:rPr lang="zh-CN" altLang="en-US" b="1" dirty="0">
                <a:solidFill>
                  <a:schemeClr val="tx1">
                    <a:lumMod val="65000"/>
                    <a:lumOff val="35000"/>
                  </a:schemeClr>
                </a:solidFill>
                <a:latin typeface="微软雅黑" pitchFamily="34" charset="-122"/>
                <a:ea typeface="微软雅黑" pitchFamily="34" charset="-122"/>
              </a:rPr>
              <a:t>人工智能的视角</a:t>
            </a:r>
          </a:p>
        </p:txBody>
      </p:sp>
      <p:sp>
        <p:nvSpPr>
          <p:cNvPr id="4" name="Rectangle 2"/>
          <p:cNvSpPr>
            <a:spLocks noChangeArrowheads="1"/>
          </p:cNvSpPr>
          <p:nvPr/>
        </p:nvSpPr>
        <p:spPr bwMode="auto">
          <a:xfrm>
            <a:off x="4752078" y="1003850"/>
            <a:ext cx="147065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p:cNvGraphicFramePr>
          <p:nvPr>
            <p:extLst>
              <p:ext uri="{D42A27DB-BD31-4B8C-83A1-F6EECF244321}">
                <p14:modId xmlns:p14="http://schemas.microsoft.com/office/powerpoint/2010/main" val="1962366049"/>
              </p:ext>
            </p:extLst>
          </p:nvPr>
        </p:nvGraphicFramePr>
        <p:xfrm>
          <a:off x="4752079" y="1003851"/>
          <a:ext cx="7249886" cy="5286918"/>
        </p:xfrm>
        <a:graphic>
          <a:graphicData uri="http://schemas.openxmlformats.org/presentationml/2006/ole">
            <mc:AlternateContent xmlns:mc="http://schemas.openxmlformats.org/markup-compatibility/2006">
              <mc:Choice xmlns:v="urn:schemas-microsoft-com:vml" Requires="v">
                <p:oleObj spid="_x0000_s15375" name="Picture" r:id="rId4" imgW="6014933" imgH="4344840" progId="Word.Picture.8">
                  <p:embed/>
                </p:oleObj>
              </mc:Choice>
              <mc:Fallback>
                <p:oleObj name="Picture" r:id="rId4" imgW="6014933" imgH="4344840" progId="Word.Picture.8">
                  <p:embed/>
                  <p:pic>
                    <p:nvPicPr>
                      <p:cNvPr id="0" name="Object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2079" y="1003851"/>
                        <a:ext cx="7249886" cy="5286918"/>
                      </a:xfrm>
                      <a:prstGeom prst="rect">
                        <a:avLst/>
                      </a:prstGeom>
                      <a:noFill/>
                    </p:spPr>
                  </p:pic>
                </p:oleObj>
              </mc:Fallback>
            </mc:AlternateContent>
          </a:graphicData>
        </a:graphic>
      </p:graphicFrame>
    </p:spTree>
    <p:extLst>
      <p:ext uri="{BB962C8B-B14F-4D97-AF65-F5344CB8AC3E}">
        <p14:creationId xmlns:p14="http://schemas.microsoft.com/office/powerpoint/2010/main" val="2691329512"/>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3749</TotalTime>
  <Words>770</Words>
  <Application>Microsoft Office PowerPoint</Application>
  <PresentationFormat>Widescreen</PresentationFormat>
  <Paragraphs>66</Paragraphs>
  <Slides>14</Slides>
  <Notes>12</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8" baseType="lpstr">
      <vt:lpstr>Arial Unicode MS</vt:lpstr>
      <vt:lpstr>Dotum</vt:lpstr>
      <vt:lpstr>专业字体设计服务/WWW.ZTSGC.COM/</vt:lpstr>
      <vt:lpstr>宋体</vt:lpstr>
      <vt:lpstr>微软雅黑</vt:lpstr>
      <vt:lpstr>汉仪旗黑-35S</vt:lpstr>
      <vt:lpstr>等线</vt:lpstr>
      <vt:lpstr>经典繁仿黑</vt:lpstr>
      <vt:lpstr>Arial</vt:lpstr>
      <vt:lpstr>Calibri</vt:lpstr>
      <vt:lpstr>Wingdings</vt:lpstr>
      <vt:lpstr>Office 主题</vt:lpstr>
      <vt:lpstr>1_Office 主题</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Windows User</cp:lastModifiedBy>
  <cp:revision>318</cp:revision>
  <dcterms:created xsi:type="dcterms:W3CDTF">2013-10-18T12:56:42Z</dcterms:created>
  <dcterms:modified xsi:type="dcterms:W3CDTF">2019-09-16T16:31:16Z</dcterms:modified>
</cp:coreProperties>
</file>