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12" r:id="rId3"/>
    <p:sldId id="303" r:id="rId4"/>
    <p:sldId id="305" r:id="rId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orient="horz" pos="1777">
          <p15:clr>
            <a:srgbClr val="A4A3A4"/>
          </p15:clr>
        </p15:guide>
        <p15:guide id="3" pos="3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95E"/>
    <a:srgbClr val="232323"/>
    <a:srgbClr val="FAFAFA"/>
    <a:srgbClr val="DCE3E8"/>
    <a:srgbClr val="D9E2EB"/>
    <a:srgbClr val="848484"/>
    <a:srgbClr val="9B9B9B"/>
    <a:srgbClr val="F0F0F0"/>
    <a:srgbClr val="F6F4F7"/>
    <a:srgbClr val="192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079" autoAdjust="0"/>
  </p:normalViewPr>
  <p:slideViewPr>
    <p:cSldViewPr snapToGrid="0">
      <p:cViewPr varScale="1">
        <p:scale>
          <a:sx n="93" d="100"/>
          <a:sy n="93" d="100"/>
        </p:scale>
        <p:origin x="504" y="64"/>
      </p:cViewPr>
      <p:guideLst>
        <p:guide orient="horz" pos="2186"/>
        <p:guide orient="horz" pos="1777"/>
        <p:guide pos="31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88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1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66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“教育案例整体日历”的“课堂中途”时间序列</a:t>
            </a:r>
            <a:r>
              <a:rPr lang="zh-CN" altLang="en-US" b="0" dirty="0" smtClean="0">
                <a:latin typeface="宋体" panose="02010600030101010101" pitchFamily="2" charset="-122"/>
                <a:ea typeface="+mn-ea"/>
              </a:rPr>
              <a:t> </a:t>
            </a:r>
            <a:r>
              <a:rPr lang="en-US" altLang="zh-CN" sz="800" b="1" dirty="0" smtClean="0">
                <a:latin typeface="宋体" panose="02010600030101010101" pitchFamily="2" charset="-122"/>
                <a:ea typeface="+mn-ea"/>
              </a:rPr>
              <a:t>(</a:t>
            </a:r>
            <a:r>
              <a:rPr lang="zh-CN" altLang="en-US" sz="800" b="1" dirty="0" smtClean="0">
                <a:latin typeface="宋体" panose="02010600030101010101" pitchFamily="2" charset="-122"/>
                <a:ea typeface="+mn-ea"/>
              </a:rPr>
              <a:t>第</a:t>
            </a:r>
            <a:r>
              <a:rPr lang="en-US" altLang="zh-CN" sz="800" b="1" dirty="0" smtClean="0">
                <a:latin typeface="宋体" panose="02010600030101010101" pitchFamily="2" charset="-122"/>
                <a:ea typeface="+mn-ea"/>
              </a:rPr>
              <a:t>2</a:t>
            </a:r>
            <a:r>
              <a:rPr lang="zh-CN" altLang="en-US" sz="800" b="1" dirty="0" smtClean="0">
                <a:latin typeface="宋体" panose="02010600030101010101" pitchFamily="2" charset="-122"/>
                <a:ea typeface="+mn-ea"/>
              </a:rPr>
              <a:t>分钟）。视图</a:t>
            </a:r>
            <a:r>
              <a:rPr lang="en-US" altLang="zh-CN" sz="800" b="1" dirty="0" smtClean="0">
                <a:latin typeface="宋体" panose="02010600030101010101" pitchFamily="2" charset="-122"/>
                <a:ea typeface="+mn-ea"/>
              </a:rPr>
              <a:t>V</a:t>
            </a:r>
            <a:r>
              <a:rPr lang="zh-CN" altLang="en-US" sz="800" b="1" dirty="0" smtClean="0">
                <a:latin typeface="宋体" panose="02010600030101010101" pitchFamily="2" charset="-122"/>
                <a:ea typeface="+mn-ea"/>
              </a:rPr>
              <a:t>：如上。控制</a:t>
            </a:r>
            <a:r>
              <a:rPr lang="en-US" altLang="zh-CN" sz="800" b="1" dirty="0" smtClean="0">
                <a:latin typeface="宋体" panose="02010600030101010101" pitchFamily="2" charset="-122"/>
                <a:ea typeface="+mn-ea"/>
              </a:rPr>
              <a:t>C</a:t>
            </a:r>
            <a:r>
              <a:rPr lang="zh-CN" altLang="en-US" sz="800" b="1" dirty="0" smtClean="0">
                <a:latin typeface="宋体" panose="02010600030101010101" pitchFamily="2" charset="-122"/>
                <a:ea typeface="+mn-ea"/>
              </a:rPr>
              <a:t>：一对多。模型</a:t>
            </a:r>
            <a:r>
              <a:rPr lang="en-US" altLang="zh-CN" sz="800" b="1" dirty="0" smtClean="0">
                <a:latin typeface="宋体" panose="02010600030101010101" pitchFamily="2" charset="-122"/>
                <a:ea typeface="+mn-ea"/>
              </a:rPr>
              <a:t>M</a:t>
            </a:r>
            <a:r>
              <a:rPr lang="zh-CN" altLang="en-US" sz="800" b="1" dirty="0" smtClean="0">
                <a:latin typeface="宋体" panose="02010600030101010101" pitchFamily="2" charset="-122"/>
                <a:ea typeface="+mn-ea"/>
              </a:rPr>
              <a:t>：科学</a:t>
            </a:r>
            <a:r>
              <a:rPr lang="en-US" altLang="zh-CN" sz="800" b="1" dirty="0" smtClean="0">
                <a:latin typeface="宋体" panose="02010600030101010101" pitchFamily="2" charset="-122"/>
                <a:ea typeface="+mn-ea"/>
              </a:rPr>
              <a:t>(</a:t>
            </a:r>
            <a:r>
              <a:rPr lang="zh-CN" altLang="en-US" sz="800" b="1" dirty="0" smtClean="0">
                <a:latin typeface="宋体" panose="02010600030101010101" pitchFamily="2" charset="-122"/>
                <a:ea typeface="+mn-ea"/>
              </a:rPr>
              <a:t>规律探究</a:t>
            </a:r>
            <a:r>
              <a:rPr lang="en-US" altLang="zh-CN" sz="800" b="1" dirty="0" smtClean="0">
                <a:latin typeface="宋体" panose="02010600030101010101" pitchFamily="2" charset="-122"/>
                <a:ea typeface="+mn-ea"/>
              </a:rPr>
              <a:t>) </a:t>
            </a:r>
            <a:endParaRPr lang="zh-CN" altLang="en-US" sz="800" b="1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“教育案例整体日历”的“课堂结束”时间序列（第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37</a:t>
            </a:r>
            <a:r>
              <a:rPr lang="zh-CN" alt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</a:t>
            </a:r>
            <a:r>
              <a:rPr lang="zh-CN" alt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分钟）。视图</a:t>
            </a:r>
            <a:r>
              <a:rPr lang="en-US" altLang="zh-C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：如上。控制</a:t>
            </a:r>
            <a:r>
              <a:rPr lang="en-US" altLang="zh-C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：一对一提问与回答、辅助一对多讲解。模型</a:t>
            </a:r>
            <a:r>
              <a:rPr lang="en-US" altLang="zh-C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：实践</a:t>
            </a:r>
            <a:r>
              <a:rPr lang="en-US" altLang="zh-C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数据读写</a:t>
            </a:r>
            <a:r>
              <a:rPr lang="en-US" altLang="zh-CN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7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8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77228" y="1023443"/>
            <a:ext cx="468000" cy="28800"/>
          </a:xfrm>
          <a:prstGeom prst="rect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495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29478" y="1354439"/>
            <a:ext cx="7885044" cy="1384966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33495E"/>
                </a:solidFill>
                <a:latin typeface="+mn-ea"/>
              </a:rPr>
              <a:t>教育软件概述</a:t>
            </a:r>
            <a:r>
              <a:rPr lang="zh-CN" altLang="en-US" sz="3400" dirty="0" smtClean="0">
                <a:solidFill>
                  <a:srgbClr val="33495E"/>
                </a:solidFill>
                <a:latin typeface="+mn-ea"/>
              </a:rPr>
              <a:t>：四层平台拓展语言</a:t>
            </a:r>
            <a:r>
              <a:rPr lang="en-US" altLang="zh-CN" sz="3400" dirty="0" smtClean="0">
                <a:solidFill>
                  <a:srgbClr val="33495E"/>
                </a:solidFill>
                <a:latin typeface="+mn-ea"/>
              </a:rPr>
              <a:t>(</a:t>
            </a:r>
            <a:r>
              <a:rPr lang="zh-CN" altLang="en-US" sz="3400" dirty="0" smtClean="0">
                <a:solidFill>
                  <a:srgbClr val="33495E"/>
                </a:solidFill>
                <a:latin typeface="+mn-ea"/>
              </a:rPr>
              <a:t>的五层</a:t>
            </a:r>
            <a:r>
              <a:rPr lang="en-US" altLang="zh-CN" sz="3400" dirty="0" smtClean="0">
                <a:solidFill>
                  <a:srgbClr val="33495E"/>
                </a:solidFill>
                <a:latin typeface="+mn-ea"/>
              </a:rPr>
              <a:t>MVC</a:t>
            </a:r>
            <a:r>
              <a:rPr lang="zh-CN" altLang="en-US" sz="3400" dirty="0" smtClean="0">
                <a:solidFill>
                  <a:srgbClr val="33495E"/>
                </a:solidFill>
                <a:latin typeface="+mn-ea"/>
              </a:rPr>
              <a:t>宿主宿客语言</a:t>
            </a:r>
            <a:r>
              <a:rPr lang="en-US" altLang="zh-CN" sz="3400" dirty="0" smtClean="0">
                <a:solidFill>
                  <a:srgbClr val="33495E"/>
                </a:solidFill>
                <a:latin typeface="+mn-ea"/>
              </a:rPr>
              <a:t>)</a:t>
            </a:r>
          </a:p>
          <a:p>
            <a:pPr algn="ctr"/>
            <a:r>
              <a:rPr lang="en-US" altLang="zh-CN" sz="1600" dirty="0" smtClean="0">
                <a:solidFill>
                  <a:srgbClr val="33495E"/>
                </a:solidFill>
                <a:latin typeface="+mn-ea"/>
              </a:rPr>
              <a:t>——【0/1</a:t>
            </a:r>
            <a:r>
              <a:rPr lang="zh-CN" altLang="en-US" sz="1600" dirty="0" smtClean="0">
                <a:solidFill>
                  <a:srgbClr val="33495E"/>
                </a:solidFill>
                <a:latin typeface="+mn-ea"/>
              </a:rPr>
              <a:t>、</a:t>
            </a:r>
            <a:r>
              <a:rPr lang="en-US" altLang="zh-CN" sz="1600" dirty="0">
                <a:solidFill>
                  <a:srgbClr val="33495E"/>
                </a:solidFill>
                <a:latin typeface="+mn-ea"/>
              </a:rPr>
              <a:t> ASM </a:t>
            </a:r>
            <a:r>
              <a:rPr lang="en-US" altLang="zh-CN" sz="1600" dirty="0" smtClean="0">
                <a:solidFill>
                  <a:srgbClr val="33495E"/>
                </a:solidFill>
                <a:latin typeface="+mn-ea"/>
              </a:rPr>
              <a:t>(</a:t>
            </a:r>
            <a:r>
              <a:rPr lang="zh-CN" altLang="en-US" sz="1600" dirty="0" smtClean="0">
                <a:solidFill>
                  <a:srgbClr val="33495E"/>
                </a:solidFill>
                <a:latin typeface="+mn-ea"/>
              </a:rPr>
              <a:t>戏称</a:t>
            </a:r>
            <a:r>
              <a:rPr lang="en-US" altLang="zh-CN" sz="1600" dirty="0" smtClean="0">
                <a:solidFill>
                  <a:srgbClr val="33495E"/>
                </a:solidFill>
                <a:latin typeface="+mn-ea"/>
              </a:rPr>
              <a:t>C-</a:t>
            </a:r>
            <a:r>
              <a:rPr lang="en-US" altLang="zh-CN" sz="1600" dirty="0">
                <a:solidFill>
                  <a:srgbClr val="33495E"/>
                </a:solidFill>
                <a:latin typeface="+mn-ea"/>
              </a:rPr>
              <a:t>-</a:t>
            </a:r>
            <a:r>
              <a:rPr lang="en-US" altLang="zh-CN" sz="1600" dirty="0" smtClean="0">
                <a:solidFill>
                  <a:srgbClr val="33495E"/>
                </a:solidFill>
                <a:latin typeface="+mn-ea"/>
              </a:rPr>
              <a:t>)</a:t>
            </a:r>
            <a:r>
              <a:rPr lang="zh-CN" altLang="en-US" sz="1600" dirty="0" smtClean="0">
                <a:solidFill>
                  <a:srgbClr val="33495E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33495E"/>
                </a:solidFill>
                <a:latin typeface="+mn-ea"/>
              </a:rPr>
              <a:t>C/C++</a:t>
            </a:r>
            <a:r>
              <a:rPr lang="zh-CN" altLang="en-US" sz="1600" dirty="0" smtClean="0">
                <a:solidFill>
                  <a:srgbClr val="33495E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33495E"/>
                </a:solidFill>
                <a:latin typeface="+mn-ea"/>
              </a:rPr>
              <a:t>C# (</a:t>
            </a:r>
            <a:r>
              <a:rPr lang="zh-CN" altLang="en-US" sz="1600" dirty="0" smtClean="0">
                <a:solidFill>
                  <a:srgbClr val="33495E"/>
                </a:solidFill>
                <a:latin typeface="+mn-ea"/>
              </a:rPr>
              <a:t>戏称</a:t>
            </a:r>
            <a:r>
              <a:rPr lang="en-US" altLang="zh-CN" sz="1600" dirty="0" smtClean="0">
                <a:solidFill>
                  <a:srgbClr val="33495E"/>
                </a:solidFill>
                <a:latin typeface="+mn-ea"/>
              </a:rPr>
              <a:t>C++++)】</a:t>
            </a:r>
            <a:endParaRPr lang="zh-CN" altLang="en-US" sz="1600" dirty="0">
              <a:solidFill>
                <a:srgbClr val="33495E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580032" y="570556"/>
            <a:ext cx="785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四层平台拓展语言的</a:t>
            </a:r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本质、科学</a:t>
            </a:r>
            <a:r>
              <a:rPr lang="zh-CN" altLang="en-US" sz="1800" dirty="0" smtClean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原理（扩展思考计算机语言层次种类的各种观点</a:t>
            </a:r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、语言案例名称）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45200" y="135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70400" y="459428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思政要素：正确认识问题、分析问题、</a:t>
            </a:r>
            <a:r>
              <a:rPr lang="zh-CN" altLang="en-US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解决问题）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98" y="1403355"/>
            <a:ext cx="5131064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87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580032" y="631513"/>
            <a:ext cx="313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测验、小结、讲后思考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38813D7-676E-4BB1-8BD1-AA790C109740}"/>
              </a:ext>
            </a:extLst>
          </p:cNvPr>
          <p:cNvSpPr txBox="1"/>
          <p:nvPr/>
        </p:nvSpPr>
        <p:spPr>
          <a:xfrm>
            <a:off x="4927600" y="4551431"/>
            <a:ext cx="382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（思政要素：学</a:t>
            </a:r>
            <a:r>
              <a:rPr lang="zh-CN" altLang="en-US" dirty="0"/>
              <a:t>思结合、知行统一、实事求是）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087248"/>
            <a:ext cx="8223250" cy="326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zh-CN" altLang="en-US" sz="35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关于计算机语言的说法错误的是：</a:t>
            </a:r>
            <a:endParaRPr lang="en-US" altLang="zh-CN" sz="3500" b="1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．计算机语言本质是“计算机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</a:t>
            </a: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数字的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语言”隐喻“人脑平台的字符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非字符的语言”。</a:t>
            </a:r>
            <a:endParaRPr lang="en-US" altLang="zh-CN" sz="23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．计算机语言与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人类语言无关。</a:t>
            </a:r>
            <a:endParaRPr lang="zh-CN" altLang="en-US" sz="23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．计算机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语言代码保存成为文件，然后可在</a:t>
            </a: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中运行。</a:t>
            </a:r>
            <a:endParaRPr lang="en-US" altLang="zh-CN" sz="23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．计算机语言是区分层次种类的。例如，“</a:t>
            </a: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ASM</a:t>
            </a: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戏称</a:t>
            </a: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-)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C#(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戏称</a:t>
            </a: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++++</a:t>
            </a: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”四个平台层次的观点。</a:t>
            </a:r>
            <a:endParaRPr lang="zh-CN" altLang="en-US" sz="23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709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35781" y="1245349"/>
            <a:ext cx="4272439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72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58406" y="2720907"/>
            <a:ext cx="2810563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敬请批评指正</a:t>
            </a:r>
          </a:p>
        </p:txBody>
      </p:sp>
    </p:spTree>
    <p:extLst>
      <p:ext uri="{BB962C8B-B14F-4D97-AF65-F5344CB8AC3E}">
        <p14:creationId xmlns:p14="http://schemas.microsoft.com/office/powerpoint/2010/main" val="14275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zu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283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Qzuser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qzuser;</dc:title>
  <dc:creator>qzuser</dc:creator>
  <cp:keywords>qzuser</cp:keywords>
  <dc:description>qzuser</dc:description>
  <cp:lastModifiedBy>Microsoft account</cp:lastModifiedBy>
  <cp:revision>242</cp:revision>
  <dcterms:created xsi:type="dcterms:W3CDTF">2016-05-20T12:59:00Z</dcterms:created>
  <dcterms:modified xsi:type="dcterms:W3CDTF">2025-08-31T06:14:02Z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