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2" r:id="rId2"/>
    <p:sldId id="315" r:id="rId3"/>
    <p:sldId id="314" r:id="rId4"/>
    <p:sldId id="306" r:id="rId5"/>
    <p:sldId id="307" r:id="rId6"/>
    <p:sldId id="316" r:id="rId7"/>
    <p:sldId id="310" r:id="rId8"/>
    <p:sldId id="309" r:id="rId9"/>
    <p:sldId id="303" r:id="rId10"/>
    <p:sldId id="305" r:id="rId1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A4A3A4"/>
          </p15:clr>
        </p15:guide>
        <p15:guide id="2" orient="horz" pos="1777">
          <p15:clr>
            <a:srgbClr val="A4A3A4"/>
          </p15:clr>
        </p15:guide>
        <p15:guide id="3" pos="3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95E"/>
    <a:srgbClr val="232323"/>
    <a:srgbClr val="FAFAFA"/>
    <a:srgbClr val="DCE3E8"/>
    <a:srgbClr val="D9E2EB"/>
    <a:srgbClr val="848484"/>
    <a:srgbClr val="9B9B9B"/>
    <a:srgbClr val="F0F0F0"/>
    <a:srgbClr val="F6F4F7"/>
    <a:srgbClr val="192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172"/>
      </p:cViewPr>
      <p:guideLst>
        <p:guide orient="horz" pos="2186"/>
        <p:guide orient="horz" pos="1777"/>
        <p:guide pos="311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88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11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131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87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在此是利用</a:t>
            </a:r>
            <a:r>
              <a:rPr lang="en-US" altLang="zh-CN" dirty="0" smtClean="0"/>
              <a:t>NOTES</a:t>
            </a:r>
            <a:r>
              <a:rPr lang="zh-CN" altLang="en-US" dirty="0" smtClean="0"/>
              <a:t>功能进行编辑、放映的说明。本模板中，</a:t>
            </a:r>
            <a:r>
              <a:rPr lang="en-US" altLang="zh-CN" dirty="0" smtClean="0"/>
              <a:t>NOTES</a:t>
            </a:r>
            <a:r>
              <a:rPr lang="zh-CN" altLang="en-US" dirty="0" smtClean="0"/>
              <a:t>功能主要用来呈现教育数字思维的过程三状态、</a:t>
            </a:r>
            <a:r>
              <a:rPr lang="en-US" altLang="zh-CN" dirty="0" smtClean="0"/>
              <a:t>MVC</a:t>
            </a:r>
            <a:r>
              <a:rPr lang="zh-CN" altLang="en-US" dirty="0" smtClean="0"/>
              <a:t>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067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140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分钟的</a:t>
            </a:r>
            <a:r>
              <a:rPr lang="en-US" altLang="zh-CN" dirty="0" smtClean="0"/>
              <a:t>MVC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530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分钟的</a:t>
            </a:r>
            <a:r>
              <a:rPr lang="en-US" altLang="zh-CN" dirty="0" smtClean="0"/>
              <a:t>MVC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980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分钟。视图</a:t>
            </a:r>
            <a:r>
              <a:rPr lang="en-US" altLang="zh-CN" dirty="0" smtClean="0"/>
              <a:t>V</a:t>
            </a:r>
            <a:r>
              <a:rPr lang="zh-CN" altLang="en-US" dirty="0" smtClean="0"/>
              <a:t>：如上。控制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：一对多。模型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：技术</a:t>
            </a:r>
            <a:r>
              <a:rPr lang="en-US" dirty="0" smtClean="0"/>
              <a:t>(</a:t>
            </a:r>
            <a:r>
              <a:rPr lang="zh-CN" altLang="en-US" dirty="0" smtClean="0"/>
              <a:t>信息运用</a:t>
            </a:r>
            <a:r>
              <a:rPr lang="en-US" dirty="0" smtClean="0"/>
              <a:t>) 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2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分钟的</a:t>
            </a:r>
            <a:r>
              <a:rPr lang="en-US" altLang="zh-CN" dirty="0" smtClean="0"/>
              <a:t>MVC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007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35</a:t>
            </a:r>
            <a:r>
              <a:rPr lang="zh-CN" altLang="en-US" dirty="0" smtClean="0"/>
              <a:t>分钟的</a:t>
            </a:r>
            <a:r>
              <a:rPr lang="en-US" altLang="zh-CN" dirty="0" smtClean="0"/>
              <a:t>MVC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66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37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~40</a:t>
            </a:r>
            <a:r>
              <a:rPr lang="zh-CN" altLang="en-US" dirty="0" smtClean="0"/>
              <a:t>分钟的</a:t>
            </a:r>
            <a:r>
              <a:rPr lang="en-US" altLang="zh-CN" dirty="0" smtClean="0"/>
              <a:t>MVC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773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4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577228" y="1023443"/>
            <a:ext cx="468000" cy="28800"/>
          </a:xfrm>
          <a:prstGeom prst="rect">
            <a:avLst/>
          </a:prstGeom>
          <a:solidFill>
            <a:srgbClr val="33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3495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2023/10/28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91%A8%E4%BB%A5%E7%9C%9F/3287809?fr=aladdi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629478" y="1354439"/>
            <a:ext cx="7885044" cy="1138745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zh-CN" altLang="en-US" sz="3400" dirty="0">
                <a:solidFill>
                  <a:srgbClr val="33495E"/>
                </a:solidFill>
                <a:latin typeface="+mn-ea"/>
              </a:rPr>
              <a:t>教育软件与教育技术：计算思维教育、教育计算</a:t>
            </a:r>
            <a:r>
              <a:rPr lang="zh-CN" altLang="en-US" sz="3400" dirty="0" smtClean="0">
                <a:solidFill>
                  <a:srgbClr val="33495E"/>
                </a:solidFill>
                <a:latin typeface="+mn-ea"/>
              </a:rPr>
              <a:t>思维</a:t>
            </a:r>
            <a:endParaRPr lang="zh-CN" altLang="en-US" sz="1600" dirty="0">
              <a:solidFill>
                <a:srgbClr val="33495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328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435781" y="1245349"/>
            <a:ext cx="4272439" cy="1177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7200" dirty="0">
                <a:solidFill>
                  <a:srgbClr val="3349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THANKS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058406" y="2720907"/>
            <a:ext cx="2810563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rgbClr val="3349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敬请批评指正</a:t>
            </a:r>
          </a:p>
        </p:txBody>
      </p:sp>
    </p:spTree>
    <p:extLst>
      <p:ext uri="{BB962C8B-B14F-4D97-AF65-F5344CB8AC3E}">
        <p14:creationId xmlns:p14="http://schemas.microsoft.com/office/powerpoint/2010/main" val="142754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35" y="314553"/>
            <a:ext cx="3825036" cy="2151583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2926080" y="2513482"/>
            <a:ext cx="1065474" cy="817245"/>
          </a:xfrm>
          <a:prstGeom prst="wedgeRoundRectCallout">
            <a:avLst>
              <a:gd name="adj1" fmla="val -22326"/>
              <a:gd name="adj2" fmla="val -76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dirty="0"/>
              <a:t>编辑时单击切换显示</a:t>
            </a:r>
            <a:r>
              <a:rPr lang="en-US" altLang="zh-CN" dirty="0" smtClean="0"/>
              <a:t>Notes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240" y="2098710"/>
            <a:ext cx="4380505" cy="2464034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7308572" y="1416559"/>
            <a:ext cx="1239079" cy="1505545"/>
          </a:xfrm>
          <a:prstGeom prst="wedgeRoundRectCallout">
            <a:avLst>
              <a:gd name="adj1" fmla="val 20958"/>
              <a:gd name="adj2" fmla="val 697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dirty="0"/>
              <a:t>演示</a:t>
            </a:r>
            <a:r>
              <a:rPr lang="zh-CN" altLang="en-US" dirty="0" smtClean="0"/>
              <a:t>时右击菜单单击</a:t>
            </a:r>
            <a:r>
              <a:rPr lang="en-US" altLang="zh-CN" dirty="0" smtClean="0"/>
              <a:t>Show Presenter View</a:t>
            </a:r>
            <a:r>
              <a:rPr lang="zh-CN" altLang="en-US" dirty="0" smtClean="0"/>
              <a:t>切换</a:t>
            </a:r>
            <a:r>
              <a:rPr lang="zh-CN" altLang="en-US" dirty="0"/>
              <a:t>显示</a:t>
            </a:r>
            <a:r>
              <a:rPr lang="en-US" altLang="zh-CN" dirty="0" smtClean="0"/>
              <a:t>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26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C:\Users\1\Documents\WeChat Files\wxid_ua0wgxfr986w52\FileStorage\Fav\Temp\8946c324\res\4d25ba3ecc0d901fcbc889184a55e2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222250"/>
            <a:ext cx="8674099" cy="4311650"/>
          </a:xfrm>
          <a:prstGeom prst="rect">
            <a:avLst/>
          </a:prstGeom>
          <a:noFill/>
          <a:ln w="9525">
            <a:solidFill>
              <a:srgbClr val="5B9BD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767526" y="4533900"/>
            <a:ext cx="3057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思政要素：学习兴趣、国家情怀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1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10"/>
          <p:cNvSpPr txBox="1"/>
          <p:nvPr/>
        </p:nvSpPr>
        <p:spPr>
          <a:xfrm>
            <a:off x="510182" y="523563"/>
            <a:ext cx="313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3349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教育计算思维的具体案例</a:t>
            </a:r>
          </a:p>
        </p:txBody>
      </p:sp>
      <p:sp>
        <p:nvSpPr>
          <p:cNvPr id="3" name="Rectangle 2"/>
          <p:cNvSpPr/>
          <p:nvPr/>
        </p:nvSpPr>
        <p:spPr>
          <a:xfrm>
            <a:off x="580032" y="1138048"/>
            <a:ext cx="8132168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713"/>
              </a:spcAft>
              <a:buClr>
                <a:srgbClr val="00544A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计算思维教育，即，“计算机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硬件平台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r>
              <a:rPr lang="zh-CN" altLang="en-US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的语言”隐喻“人脑平台的字符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非字符的语言”这一计算思维本质及其扩展，被用作教育的内容。</a:t>
            </a:r>
            <a:endParaRPr lang="en-US" altLang="zh-CN" sz="2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Aft>
                <a:spcPts val="713"/>
              </a:spcAft>
              <a:buClr>
                <a:srgbClr val="00544A"/>
              </a:buClr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</a:t>
            </a:r>
            <a:r>
              <a:rPr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计算思维，即，“计算机</a:t>
            </a:r>
            <a:r>
              <a:rPr lang="en-US" altLang="zh-CN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en-US" altLang="zh-CN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r>
              <a:rPr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序列的语言”隐喻“人脑平台的字符</a:t>
            </a:r>
            <a:r>
              <a:rPr lang="en-US" altLang="zh-CN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非字符的语言”这一计算思维本质及其扩展，被用作教育的方法</a:t>
            </a:r>
            <a:r>
              <a:rPr lang="zh-CN" altLang="en-US" sz="2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Aft>
                <a:spcPts val="713"/>
              </a:spcAft>
              <a:buClr>
                <a:srgbClr val="00544A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“教育计算思维”是当前数字化计算时代所需的教育思维。研究“教育计算思维”，在教育领域具有现实意义</a:t>
            </a:r>
            <a:r>
              <a:rPr lang="zh-CN" altLang="en-US" sz="2200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。可提升</a:t>
            </a:r>
            <a:r>
              <a:rPr lang="zh-CN" altLang="en-US" sz="22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教育思维的时代性、数字化、计算性，提升全民数字素养与</a:t>
            </a:r>
            <a:r>
              <a:rPr lang="zh-CN" altLang="en-US" sz="2200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技能。</a:t>
            </a:r>
            <a:endParaRPr lang="en-US" sz="2200" dirty="0">
              <a:solidFill>
                <a:srgbClr val="19B4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713"/>
              </a:spcAft>
              <a:buClr>
                <a:srgbClr val="00544A"/>
              </a:buClr>
            </a:pPr>
            <a:endParaRPr lang="en-US" altLang="zh-CN" sz="3200" dirty="0">
              <a:solidFill>
                <a:srgbClr val="19B4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88983" y="4441195"/>
            <a:ext cx="24416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1100" b="1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思政要素：学思结合、实事求是</a:t>
            </a:r>
            <a:r>
              <a:rPr lang="zh-CN" altLang="en-US" sz="11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70645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10"/>
          <p:cNvSpPr txBox="1"/>
          <p:nvPr/>
        </p:nvSpPr>
        <p:spPr>
          <a:xfrm>
            <a:off x="580032" y="631513"/>
            <a:ext cx="367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3349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教育计算思维的本质、科学原理</a:t>
            </a:r>
          </a:p>
        </p:txBody>
      </p:sp>
      <p:sp>
        <p:nvSpPr>
          <p:cNvPr id="3" name="Rectangle 2"/>
          <p:cNvSpPr/>
          <p:nvPr/>
        </p:nvSpPr>
        <p:spPr>
          <a:xfrm>
            <a:off x="580032" y="1271398"/>
            <a:ext cx="7967068" cy="3441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713"/>
              </a:spcAft>
              <a:buClr>
                <a:srgbClr val="00544A"/>
              </a:buClr>
              <a:buFont typeface="Arial" panose="020B0604020202020204" pitchFamily="34" charset="0"/>
              <a:buChar char="•"/>
            </a:pPr>
            <a:r>
              <a:rPr lang="zh-CN" altLang="en-US" sz="2700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7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面向远古时代的）计算思维本质，即 ：“人脑的字符</a:t>
            </a:r>
            <a:r>
              <a:rPr lang="en-US" sz="27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7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非字符的语言”</a:t>
            </a:r>
            <a:r>
              <a:rPr lang="zh-CN" altLang="en-US" sz="2700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700" dirty="0" smtClean="0">
              <a:solidFill>
                <a:srgbClr val="19B4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spcBef>
                <a:spcPts val="600"/>
              </a:spcBef>
              <a:spcAft>
                <a:spcPts val="713"/>
              </a:spcAft>
              <a:buClr>
                <a:srgbClr val="00544A"/>
              </a:buClr>
              <a:buFont typeface="Arial" panose="020B0604020202020204" pitchFamily="34" charset="0"/>
              <a:buChar char="•"/>
            </a:pPr>
            <a:r>
              <a:rPr lang="zh-CN" altLang="en-US" sz="2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（面向图灵数字化计算时代的）计算思维本质，即：“计算机的</a:t>
            </a:r>
            <a:r>
              <a:rPr lang="en-US" altLang="zh-CN" sz="2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r>
              <a:rPr lang="zh-CN" altLang="en-US" sz="2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的语言”。</a:t>
            </a:r>
            <a:endParaRPr lang="en-US" altLang="zh-CN" sz="27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spcBef>
                <a:spcPts val="600"/>
              </a:spcBef>
              <a:spcAft>
                <a:spcPts val="713"/>
              </a:spcAft>
              <a:buClr>
                <a:srgbClr val="00544A"/>
              </a:buClr>
              <a:buFont typeface="Arial" panose="020B0604020202020204" pitchFamily="34" charset="0"/>
              <a:buChar char="•"/>
            </a:pPr>
            <a:r>
              <a:rPr lang="zh-CN" altLang="en-US" sz="27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（面向当前数字化计算时代的）计算思维的本质，即：“计算机</a:t>
            </a:r>
            <a:r>
              <a:rPr lang="en-US" altLang="zh-CN" sz="27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7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平台的</a:t>
            </a:r>
            <a:r>
              <a:rPr lang="en-US" altLang="zh-CN" sz="27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r>
              <a:rPr lang="zh-CN" altLang="en-US" sz="27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语言”隐喻“人脑平台的字符</a:t>
            </a:r>
            <a:r>
              <a:rPr lang="en-US" altLang="zh-CN" sz="27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7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非字符语言”。</a:t>
            </a:r>
            <a:endParaRPr lang="en-US" sz="27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31268" y="4559477"/>
            <a:ext cx="6109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（思政要素：</a:t>
            </a:r>
            <a:r>
              <a:rPr lang="zh-CN" altLang="en-US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正确</a:t>
            </a:r>
            <a:r>
              <a:rPr lang="zh-CN" altLang="en-US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认识问题、分析问题、解决问题、科学思维、科学伦理</a:t>
            </a: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41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10"/>
          <p:cNvSpPr txBox="1"/>
          <p:nvPr/>
        </p:nvSpPr>
        <p:spPr>
          <a:xfrm>
            <a:off x="455289" y="547212"/>
            <a:ext cx="410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3349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“教育</a:t>
            </a:r>
            <a:r>
              <a:rPr lang="zh-CN" altLang="en-US" sz="1800" dirty="0">
                <a:solidFill>
                  <a:srgbClr val="3349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计算思维”在教育教学中的应用</a:t>
            </a:r>
          </a:p>
        </p:txBody>
      </p:sp>
      <p:sp>
        <p:nvSpPr>
          <p:cNvPr id="3" name="Rectangle 2"/>
          <p:cNvSpPr/>
          <p:nvPr/>
        </p:nvSpPr>
        <p:spPr>
          <a:xfrm>
            <a:off x="580031" y="1243189"/>
            <a:ext cx="301005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713"/>
              </a:spcAft>
              <a:buClr>
                <a:srgbClr val="00544A"/>
              </a:buClr>
            </a:pPr>
            <a:r>
              <a:rPr lang="zh-CN" altLang="en-US" sz="2000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的本质框架：“教育开始、教育中途、教育结束”中的“客户端</a:t>
            </a:r>
            <a:r>
              <a:rPr lang="en-US" altLang="zh-CN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、互动</a:t>
            </a:r>
            <a:r>
              <a:rPr lang="en-US" altLang="zh-CN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、服务端</a:t>
            </a:r>
            <a:r>
              <a:rPr lang="en-US" altLang="zh-CN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MVC”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的实现可以选用</a:t>
            </a:r>
            <a:r>
              <a:rPr lang="zh-CN" altLang="en-US" sz="2000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的“四个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平台语言</a:t>
            </a:r>
            <a:r>
              <a:rPr lang="zh-CN" altLang="en-US" sz="2000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”，即，“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软件第二平台</a:t>
            </a:r>
            <a:r>
              <a:rPr lang="zh-CN" altLang="en-US" sz="2000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语言、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软件第一平台</a:t>
            </a:r>
            <a:r>
              <a:rPr lang="zh-CN" altLang="en-US" sz="2000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语言、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硬件第二平台</a:t>
            </a:r>
            <a:r>
              <a:rPr lang="zh-CN" altLang="en-US" sz="2000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语言、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硬件第一平台</a:t>
            </a:r>
            <a:r>
              <a:rPr lang="zh-CN" altLang="en-US" sz="2000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en-US" altLang="zh-CN" sz="2000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数字思维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的本质</a:t>
            </a:r>
            <a:r>
              <a:rPr lang="en-US" altLang="zh-CN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】”</a:t>
            </a:r>
            <a:endParaRPr lang="en-US" sz="2000" dirty="0">
              <a:solidFill>
                <a:srgbClr val="19B4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triped Right Arrow 3"/>
          <p:cNvSpPr/>
          <p:nvPr/>
        </p:nvSpPr>
        <p:spPr>
          <a:xfrm>
            <a:off x="3590085" y="2471241"/>
            <a:ext cx="933450" cy="38735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45200" y="135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99003" y="436849"/>
            <a:ext cx="3057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思政要素：大国工匠、</a:t>
            </a:r>
            <a:r>
              <a:rPr lang="zh-CN" altLang="en-US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精益求精）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4584003" y="880090"/>
          <a:ext cx="4176712" cy="3821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Picture" r:id="rId4" imgW="4061520" imgH="4699800" progId="Word.Picture.8">
                  <p:embed/>
                </p:oleObj>
              </mc:Choice>
              <mc:Fallback>
                <p:oleObj name="Picture" r:id="rId4" imgW="4061520" imgH="4699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003" y="880090"/>
                        <a:ext cx="4176712" cy="38215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7535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10"/>
          <p:cNvSpPr txBox="1"/>
          <p:nvPr/>
        </p:nvSpPr>
        <p:spPr>
          <a:xfrm>
            <a:off x="580032" y="631513"/>
            <a:ext cx="45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教育计算思维的自然与人文的统一观</a:t>
            </a:r>
            <a:endParaRPr lang="zh-CN" altLang="en-US" sz="1800" dirty="0">
              <a:solidFill>
                <a:srgbClr val="33495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Picture 4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90697"/>
            <a:ext cx="5506541" cy="24606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 rot="21410777">
            <a:off x="606780" y="3479224"/>
            <a:ext cx="828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“计算思维的</a:t>
            </a:r>
            <a:r>
              <a:rPr lang="en-US" sz="18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6 </a:t>
            </a:r>
            <a:r>
              <a:rPr lang="zh-CN" altLang="en-US" sz="18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个判定标准”：</a:t>
            </a:r>
            <a:r>
              <a:rPr lang="en-US" sz="18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18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是概念化，不是程序化；</a:t>
            </a:r>
            <a:r>
              <a:rPr lang="en-US" sz="18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18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是根本的技能，不是机械的技能；</a:t>
            </a:r>
            <a:r>
              <a:rPr lang="en-US" sz="18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18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是人的思维，不是计算机的思维；</a:t>
            </a:r>
            <a:r>
              <a:rPr lang="en-US" sz="18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18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是数学和工程思维的互补与融合，不是纯数学；</a:t>
            </a:r>
            <a:r>
              <a:rPr lang="en-US" sz="18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en-US" sz="18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是思想，不是人造物；</a:t>
            </a:r>
            <a:r>
              <a:rPr lang="en-US" sz="18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en-US" sz="18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是面向所有的人面向所有的领域，不是仅面向计算机仅面向定量的领域。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99003" y="436849"/>
            <a:ext cx="3057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思政要素：国家情怀、文化自信）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417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6078" t="8528" r="14488" b="16904"/>
          <a:stretch/>
        </p:blipFill>
        <p:spPr>
          <a:xfrm rot="20538853">
            <a:off x="549739" y="2288944"/>
            <a:ext cx="2495550" cy="2006600"/>
          </a:xfrm>
          <a:prstGeom prst="rect">
            <a:avLst/>
          </a:prstGeom>
        </p:spPr>
      </p:pic>
      <p:pic>
        <p:nvPicPr>
          <p:cNvPr id="1026" name="Picture 2" descr="大脑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5433">
            <a:off x="6610350" y="2344233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10"/>
          <p:cNvSpPr txBox="1"/>
          <p:nvPr/>
        </p:nvSpPr>
        <p:spPr>
          <a:xfrm>
            <a:off x="580032" y="631513"/>
            <a:ext cx="367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3349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教育计算思维的优缺点</a:t>
            </a:r>
          </a:p>
        </p:txBody>
      </p:sp>
      <p:sp>
        <p:nvSpPr>
          <p:cNvPr id="3" name="Rectangle 2"/>
          <p:cNvSpPr/>
          <p:nvPr/>
        </p:nvSpPr>
        <p:spPr>
          <a:xfrm>
            <a:off x="1860550" y="903098"/>
            <a:ext cx="47879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713"/>
              </a:spcAft>
              <a:buClr>
                <a:srgbClr val="00544A"/>
              </a:buClr>
            </a:pPr>
            <a:r>
              <a:rPr lang="zh-CN" altLang="en-US" sz="28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6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业界认为，计算机思维最能隐喻人脑思维，但也必须注意到人机隐喻的一些缺陷，例如，计算机是“</a:t>
            </a:r>
            <a:r>
              <a:rPr lang="en-US" altLang="zh-CN" sz="26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r>
              <a:rPr lang="zh-CN" altLang="en-US" sz="26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语言”的二进制电路组成的物性的机器，人是“字符</a:t>
            </a:r>
            <a:r>
              <a:rPr lang="en-US" altLang="zh-CN" sz="26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6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非字符语言”的神经系统组成的人性的生物体，所以，“计算思维本质”必须物性与人性统一。</a:t>
            </a:r>
            <a:endParaRPr lang="en-US" sz="2600" dirty="0">
              <a:solidFill>
                <a:srgbClr val="19B4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99003" y="436849"/>
            <a:ext cx="3057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思政要素</a:t>
            </a:r>
            <a:r>
              <a:rPr lang="zh-CN" altLang="en-US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：辩证</a:t>
            </a:r>
            <a:r>
              <a:rPr lang="zh-CN" altLang="en-US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思辨</a:t>
            </a:r>
            <a:r>
              <a:rPr lang="zh-CN" altLang="en-US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、自主</a:t>
            </a:r>
            <a:r>
              <a:rPr lang="zh-CN" altLang="en-US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优化）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71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10"/>
          <p:cNvSpPr txBox="1"/>
          <p:nvPr/>
        </p:nvSpPr>
        <p:spPr>
          <a:xfrm>
            <a:off x="580032" y="631513"/>
            <a:ext cx="313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3349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测验、小结、讲后思考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38813D7-676E-4BB1-8BD1-AA790C109740}"/>
              </a:ext>
            </a:extLst>
          </p:cNvPr>
          <p:cNvSpPr txBox="1"/>
          <p:nvPr/>
        </p:nvSpPr>
        <p:spPr>
          <a:xfrm>
            <a:off x="4787900" y="4346419"/>
            <a:ext cx="3810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（思政要素：学</a:t>
            </a:r>
            <a:r>
              <a:rPr lang="zh-CN" altLang="en-US" dirty="0"/>
              <a:t>思结合、知行统一、实事求是）</a:t>
            </a:r>
          </a:p>
        </p:txBody>
      </p:sp>
      <p:sp>
        <p:nvSpPr>
          <p:cNvPr id="3" name="Rectangle 2"/>
          <p:cNvSpPr/>
          <p:nvPr/>
        </p:nvSpPr>
        <p:spPr>
          <a:xfrm>
            <a:off x="580032" y="1271398"/>
            <a:ext cx="7967068" cy="2652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713"/>
              </a:spcAft>
              <a:buClr>
                <a:srgbClr val="00544A"/>
              </a:buClr>
            </a:pPr>
            <a:r>
              <a:rPr lang="zh-CN" altLang="en-US" sz="3200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关于教育计算思维的说法，错误的是（）：</a:t>
            </a:r>
            <a:endParaRPr lang="en-US" altLang="zh-CN" sz="3200" dirty="0">
              <a:solidFill>
                <a:srgbClr val="19B4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9528" indent="-339528" algn="just">
              <a:spcBef>
                <a:spcPts val="600"/>
              </a:spcBef>
              <a:spcAft>
                <a:spcPts val="713"/>
              </a:spcAft>
              <a:buClr>
                <a:srgbClr val="00544A"/>
              </a:buCl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．当前数字化计算时代需求的教育思维</a:t>
            </a:r>
            <a:endParaRPr lang="en-US" altLang="zh-CN" sz="2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9528" indent="-339528" algn="just">
              <a:spcBef>
                <a:spcPts val="600"/>
              </a:spcBef>
              <a:spcAft>
                <a:spcPts val="713"/>
              </a:spcAft>
              <a:buClr>
                <a:srgbClr val="00544A"/>
              </a:buCl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．计算思维在教育领域的应用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9528" indent="-339528" algn="just">
              <a:spcBef>
                <a:spcPts val="600"/>
              </a:spcBef>
              <a:spcAft>
                <a:spcPts val="713"/>
              </a:spcAft>
              <a:buClr>
                <a:srgbClr val="00544A"/>
              </a:buCl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．教育领域的计算思维</a:t>
            </a:r>
          </a:p>
          <a:p>
            <a:pPr marL="339528" indent="-339528" algn="just">
              <a:spcAft>
                <a:spcPts val="713"/>
              </a:spcAft>
              <a:buClr>
                <a:srgbClr val="00544A"/>
              </a:buCl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．对教育进行计算的思维</a:t>
            </a:r>
            <a:endParaRPr lang="zh-CN" altLang="en-US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709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zus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729</Words>
  <Application>Microsoft Office PowerPoint</Application>
  <PresentationFormat>On-screen Show (16:9)</PresentationFormat>
  <Paragraphs>50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黑体</vt:lpstr>
      <vt:lpstr>宋体</vt:lpstr>
      <vt:lpstr>微软雅黑</vt:lpstr>
      <vt:lpstr>Arial</vt:lpstr>
      <vt:lpstr>Calibri</vt:lpstr>
      <vt:lpstr>Times New Roman</vt:lpstr>
      <vt:lpstr>Wingdings</vt:lpstr>
      <vt:lpstr>Qzuser</vt:lpstr>
      <vt:lpstr>Microsoft Word 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qzuser;</dc:title>
  <dc:creator>qzuser</dc:creator>
  <cp:keywords>qzuser</cp:keywords>
  <dc:description>qzuser</dc:description>
  <cp:lastModifiedBy>Microsoft account</cp:lastModifiedBy>
  <cp:revision>180</cp:revision>
  <dcterms:created xsi:type="dcterms:W3CDTF">2016-05-20T12:59:00Z</dcterms:created>
  <dcterms:modified xsi:type="dcterms:W3CDTF">2023-10-28T08:50:15Z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