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6" r:id="rId3"/>
    <p:sldId id="308" r:id="rId4"/>
    <p:sldId id="284" r:id="rId5"/>
    <p:sldId id="307" r:id="rId6"/>
    <p:sldId id="260" r:id="rId7"/>
    <p:sldId id="292" r:id="rId8"/>
    <p:sldId id="310" r:id="rId9"/>
    <p:sldId id="303" r:id="rId10"/>
    <p:sldId id="305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orient="horz" pos="1777">
          <p15:clr>
            <a:srgbClr val="A4A3A4"/>
          </p15:clr>
        </p15:guide>
        <p15:guide id="3" pos="3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4" y="40"/>
      </p:cViewPr>
      <p:guideLst>
        <p:guide orient="horz" pos="2186"/>
        <p:guide orient="horz" pos="1777"/>
        <p:guide pos="3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6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8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smtClean="0"/>
              <a:t>：一对多。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4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：科学</a:t>
            </a:r>
            <a:r>
              <a:rPr lang="en-US" dirty="0" smtClean="0"/>
              <a:t>(</a:t>
            </a:r>
            <a:r>
              <a:rPr lang="zh-CN" altLang="en-US" dirty="0" smtClean="0"/>
              <a:t>规律探究</a:t>
            </a:r>
            <a:r>
              <a:rPr lang="en-US" dirty="0" smtClean="0"/>
              <a:t>)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0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：技术</a:t>
            </a:r>
            <a:r>
              <a:rPr lang="en-US" dirty="0" smtClean="0"/>
              <a:t>(</a:t>
            </a:r>
            <a:r>
              <a:rPr lang="zh-CN" altLang="en-US" dirty="0" smtClean="0"/>
              <a:t>信息运用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6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64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：哲学</a:t>
            </a:r>
            <a:r>
              <a:rPr lang="en-US" dirty="0" smtClean="0"/>
              <a:t>(</a:t>
            </a:r>
            <a:r>
              <a:rPr lang="zh-CN" altLang="en-US" dirty="0" smtClean="0"/>
              <a:t>智能建构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9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37</a:t>
            </a:r>
            <a:r>
              <a:rPr lang="zh-CN" altLang="en-US" dirty="0" smtClean="0"/>
              <a:t>分钟</a:t>
            </a:r>
            <a:r>
              <a:rPr lang="en-US" altLang="zh-CN" dirty="0" smtClean="0"/>
              <a:t>-40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：一对一提问与回答、辅助一对多讲解。模型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8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9478" y="1354439"/>
            <a:ext cx="7885044" cy="1077190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3495E"/>
                </a:solidFill>
                <a:latin typeface="+mn-ea"/>
              </a:rPr>
              <a:t>MVC</a:t>
            </a:r>
            <a:r>
              <a:rPr lang="zh-CN" altLang="en-US" sz="4800" dirty="0">
                <a:solidFill>
                  <a:srgbClr val="33495E"/>
                </a:solidFill>
                <a:latin typeface="+mn-ea"/>
              </a:rPr>
              <a:t>架构的模型</a:t>
            </a:r>
            <a:r>
              <a:rPr lang="en-US" altLang="zh-CN" sz="4800" dirty="0">
                <a:solidFill>
                  <a:srgbClr val="33495E"/>
                </a:solidFill>
                <a:latin typeface="+mn-ea"/>
              </a:rPr>
              <a:t>M</a:t>
            </a:r>
            <a:r>
              <a:rPr lang="zh-CN" altLang="en-US" sz="4800" dirty="0">
                <a:solidFill>
                  <a:srgbClr val="33495E"/>
                </a:solidFill>
                <a:latin typeface="+mn-ea"/>
              </a:rPr>
              <a:t>的五</a:t>
            </a:r>
            <a:r>
              <a:rPr lang="zh-CN" altLang="en-US" sz="4800" dirty="0" smtClean="0">
                <a:solidFill>
                  <a:srgbClr val="33495E"/>
                </a:solidFill>
                <a:latin typeface="+mn-ea"/>
              </a:rPr>
              <a:t>平台</a:t>
            </a:r>
            <a:endParaRPr lang="en-US" altLang="zh-CN" sz="4800" dirty="0" smtClean="0">
              <a:solidFill>
                <a:srgbClr val="33495E"/>
              </a:solidFill>
              <a:latin typeface="+mn-ea"/>
            </a:endParaRPr>
          </a:p>
          <a:p>
            <a:pPr algn="ctr"/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——【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实践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数据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读写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技术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信息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运用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科学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规律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探究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人文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情感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交流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哲学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智能建构</a:t>
            </a:r>
            <a:r>
              <a:rPr lang="en-US" altLang="zh-CN" sz="1600" dirty="0">
                <a:solidFill>
                  <a:srgbClr val="33495E"/>
                </a:solidFill>
                <a:latin typeface="+mn-ea"/>
              </a:rPr>
              <a:t>】</a:t>
            </a:r>
            <a:endParaRPr lang="zh-CN" altLang="en-US" sz="1600" dirty="0">
              <a:solidFill>
                <a:srgbClr val="33495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8406" y="2720907"/>
            <a:ext cx="281056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427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1\Documents\WeChat Files\wxid_ua0wgxfr986w52\FileStorage\Fav\Temp\8946c324\res\4d25ba3ecc0d901fcbc889184a55e2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22250"/>
            <a:ext cx="8674099" cy="4235450"/>
          </a:xfrm>
          <a:prstGeom prst="rect">
            <a:avLst/>
          </a:prstGeom>
          <a:noFill/>
          <a:ln w="9525">
            <a:solidFill>
              <a:srgbClr val="5B9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75651" y="44577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思政要素：学习兴趣、国家情怀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368174" y="-11589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6050" y="165100"/>
            <a:ext cx="8997950" cy="4819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25649"/>
              </p:ext>
            </p:extLst>
          </p:nvPr>
        </p:nvGraphicFramePr>
        <p:xfrm>
          <a:off x="573232" y="264101"/>
          <a:ext cx="7899400" cy="454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Picture" r:id="rId3" imgW="5771520" imgH="4519800" progId="Word.Picture.8">
                  <p:embed/>
                </p:oleObj>
              </mc:Choice>
              <mc:Fallback>
                <p:oleObj name="Picture" r:id="rId3" imgW="5771520" imgH="45198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32" y="264101"/>
                        <a:ext cx="7899400" cy="4542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596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1"/>
          <p:cNvSpPr txBox="1"/>
          <p:nvPr/>
        </p:nvSpPr>
        <p:spPr>
          <a:xfrm>
            <a:off x="5304663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9900" i="1" dirty="0">
                <a:solidFill>
                  <a:srgbClr val="DCE3E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</a:t>
            </a:r>
            <a:endParaRPr lang="zh-CN" altLang="en-US" sz="19900" i="1" dirty="0">
              <a:solidFill>
                <a:srgbClr val="DCE3E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79400"/>
            <a:ext cx="8699500" cy="4136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575651" y="44577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思政要素：学思结合、实事求是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数据库、教育数据库的</a:t>
            </a:r>
            <a:r>
              <a:rPr lang="zh-CN" altLang="en-US" sz="3200" b="1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本质、科学原理：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991" y="1138048"/>
            <a:ext cx="8223250" cy="313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本质上也是计算机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语言的代码文件，不过更加面向数据的读增改删，并且基于数据库宿主软件运行，例如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SQLite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Cosmos </a:t>
            </a:r>
            <a:r>
              <a:rPr lang="en-US" altLang="zh-CN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  <a:endParaRPr lang="en-US" altLang="zh-CN" sz="2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领域认为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数据语言可以认为是：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en-US" altLang="zh-CN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的语言→人脑平台的字符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非字符的语言→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C--(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C++++(C#)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这些通用语言→</a:t>
            </a:r>
            <a:r>
              <a:rPr lang="en-US" altLang="zh-CN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这些面向数据的语言。</a:t>
            </a:r>
            <a:endParaRPr lang="en-US" altLang="zh-CN" sz="2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学术领域认为数据包含“实践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运用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探究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人文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交流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</a:t>
            </a:r>
            <a:r>
              <a:rPr lang="zh-CN" altLang="en-US" sz="2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en-US" sz="22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建构”平台层次。</a:t>
            </a:r>
            <a:endParaRPr lang="zh-CN" altLang="en-US" sz="22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7837" y="4434911"/>
            <a:ext cx="5211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思政要素：正确认识问题、分析问题、科学规律、科学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思维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47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60350"/>
            <a:ext cx="8667750" cy="42538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09410" y="4514180"/>
            <a:ext cx="4852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思政要素：大国工匠、精益求精、工程伦理、科技报国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11"/>
          <p:cNvSpPr txBox="1"/>
          <p:nvPr/>
        </p:nvSpPr>
        <p:spPr>
          <a:xfrm>
            <a:off x="5106357" y="1027075"/>
            <a:ext cx="3251597" cy="31316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9900" i="1" dirty="0">
                <a:solidFill>
                  <a:srgbClr val="DCE3E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</a:t>
            </a:r>
            <a:endParaRPr lang="zh-CN" altLang="en-US" sz="19900" i="1" dirty="0">
              <a:solidFill>
                <a:srgbClr val="DCE3E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260350"/>
            <a:ext cx="8578850" cy="427101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744983" y="453136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思政要素：科技强国、服务社会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3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78" t="8528" r="14488" b="16904"/>
          <a:stretch/>
        </p:blipFill>
        <p:spPr>
          <a:xfrm rot="20538853">
            <a:off x="496823" y="2262398"/>
            <a:ext cx="2495550" cy="2006600"/>
          </a:xfrm>
          <a:prstGeom prst="rect">
            <a:avLst/>
          </a:prstGeom>
        </p:spPr>
      </p:pic>
      <p:pic>
        <p:nvPicPr>
          <p:cNvPr id="1026" name="Picture 2" descr="大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433">
            <a:off x="6728883" y="2217948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思辨教育数据库模型</a:t>
            </a:r>
            <a:r>
              <a:rPr lang="en-US" altLang="zh-CN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的优缺点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550" y="1087248"/>
            <a:ext cx="47879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业界认为，计算机数据思维最能隐喻人脑数据思维，但也必须注意到人机隐喻的一些缺陷，例如，计算机是“</a:t>
            </a:r>
            <a:r>
              <a:rPr lang="en-US" altLang="zh-CN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语言”的二进制电路组成的物性的机器，人是“字符</a:t>
            </a:r>
            <a:r>
              <a:rPr lang="en-US" altLang="zh-CN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非字符语言”的神经系统组成的人性的生物体，所以，“教育数据库模型</a:t>
            </a:r>
            <a:r>
              <a:rPr lang="en-US" altLang="zh-CN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”必须物性与人性统一。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4689" y="4460753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思政要素：辩证思辨、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自主优化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6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测验、小结、讲后思考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438813D7-676E-4BB1-8BD1-AA790C109740}"/>
              </a:ext>
            </a:extLst>
          </p:cNvPr>
          <p:cNvSpPr txBox="1"/>
          <p:nvPr/>
        </p:nvSpPr>
        <p:spPr>
          <a:xfrm>
            <a:off x="4944533" y="4490471"/>
            <a:ext cx="381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思政要素：学思结合、知行统一、实事求是）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087248"/>
            <a:ext cx="8223250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5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关于教育数据库模型</a:t>
            </a:r>
            <a:r>
              <a:rPr lang="en-US" altLang="zh-CN" sz="35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5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的说法错误的是：</a:t>
            </a:r>
            <a:endParaRPr lang="en-US" altLang="zh-CN" sz="35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．是数据库模型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在教育领域的应用。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．对数据库进行教育的数据库。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．本质上也是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语言的代码文件，不过更加面向数据的读增改删，并且基于数据库宿主软件运行，例如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．学术领域认为数据包含“实践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数据读写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技术信息运用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科学规律探究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人文情感交流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哲学智能</a:t>
            </a:r>
            <a:r>
              <a:rPr lang="zh-CN" altLang="en-US" sz="230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建构”五个平台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zu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618</Words>
  <Application>Microsoft Office PowerPoint</Application>
  <PresentationFormat>On-screen Show (16:9)</PresentationFormat>
  <Paragraphs>41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Qzuser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Microsoft account</cp:lastModifiedBy>
  <cp:revision>177</cp:revision>
  <dcterms:created xsi:type="dcterms:W3CDTF">2016-05-20T12:59:00Z</dcterms:created>
  <dcterms:modified xsi:type="dcterms:W3CDTF">2023-03-18T15:44:59Z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