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2" r:id="rId2"/>
    <p:sldId id="314" r:id="rId3"/>
    <p:sldId id="306" r:id="rId4"/>
    <p:sldId id="307" r:id="rId5"/>
    <p:sldId id="308" r:id="rId6"/>
    <p:sldId id="310" r:id="rId7"/>
    <p:sldId id="309" r:id="rId8"/>
    <p:sldId id="303" r:id="rId9"/>
    <p:sldId id="305" r:id="rId10"/>
    <p:sldId id="313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orient="horz" pos="1777">
          <p15:clr>
            <a:srgbClr val="A4A3A4"/>
          </p15:clr>
        </p15:guide>
        <p15:guide id="3" pos="3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  <a:srgbClr val="232323"/>
    <a:srgbClr val="FAFAFA"/>
    <a:srgbClr val="DCE3E8"/>
    <a:srgbClr val="D9E2EB"/>
    <a:srgbClr val="848484"/>
    <a:srgbClr val="9B9B9B"/>
    <a:srgbClr val="F0F0F0"/>
    <a:srgbClr val="F6F4F7"/>
    <a:srgbClr val="19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4" y="60"/>
      </p:cViewPr>
      <p:guideLst>
        <p:guide orient="horz" pos="2186"/>
        <p:guide orient="horz" pos="1777"/>
        <p:guide pos="3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3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：人文</a:t>
            </a:r>
            <a:r>
              <a:rPr lang="en-US" dirty="0" smtClean="0"/>
              <a:t>(</a:t>
            </a:r>
            <a:r>
              <a:rPr lang="zh-CN" altLang="en-US" dirty="0" smtClean="0"/>
              <a:t>情感交流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4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：实践</a:t>
            </a:r>
            <a:r>
              <a:rPr lang="en-US" dirty="0" smtClean="0"/>
              <a:t>(</a:t>
            </a:r>
            <a:r>
              <a:rPr lang="zh-CN" altLang="en-US" dirty="0" smtClean="0"/>
              <a:t>数据读写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3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：科学</a:t>
            </a:r>
            <a:r>
              <a:rPr lang="en-US" dirty="0" smtClean="0"/>
              <a:t>(</a:t>
            </a:r>
            <a:r>
              <a:rPr lang="zh-CN" altLang="en-US" dirty="0" smtClean="0"/>
              <a:t>规律探究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980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：技术</a:t>
            </a:r>
            <a:r>
              <a:rPr lang="en-US" dirty="0" smtClean="0"/>
              <a:t>(</a:t>
            </a:r>
            <a:r>
              <a:rPr lang="zh-CN" altLang="en-US" dirty="0" smtClean="0"/>
              <a:t>信息运用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6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：人文</a:t>
            </a:r>
            <a:r>
              <a:rPr lang="en-US" dirty="0" smtClean="0"/>
              <a:t>(</a:t>
            </a:r>
            <a:r>
              <a:rPr lang="zh-CN" altLang="en-US" dirty="0" smtClean="0"/>
              <a:t>情感交流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07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：哲学</a:t>
            </a:r>
            <a:r>
              <a:rPr lang="en-US" dirty="0" smtClean="0"/>
              <a:t>(</a:t>
            </a:r>
            <a:r>
              <a:rPr lang="zh-CN" altLang="en-US" dirty="0" smtClean="0"/>
              <a:t>智能建构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6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37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~40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：一对一提问与回答、辅助一对多讲解。模型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：实践</a:t>
            </a:r>
            <a:r>
              <a:rPr lang="en-US" dirty="0" smtClean="0"/>
              <a:t>(</a:t>
            </a:r>
            <a:r>
              <a:rPr lang="zh-CN" altLang="en-US" dirty="0" smtClean="0"/>
              <a:t>数据读写</a:t>
            </a:r>
            <a:r>
              <a:rPr lang="en-US" smtClean="0"/>
              <a:t>) 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7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8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7228" y="1023443"/>
            <a:ext cx="468000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91%A8%E4%BB%A5%E7%9C%9F/3287809?fr=aladd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9478" y="1354439"/>
            <a:ext cx="7885044" cy="1138745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33495E"/>
                </a:solidFill>
                <a:latin typeface="+mn-ea"/>
              </a:rPr>
              <a:t>教育软件与教育技术：计算思维教育、教育计算</a:t>
            </a:r>
            <a:r>
              <a:rPr lang="zh-CN" altLang="en-US" sz="3400" dirty="0" smtClean="0">
                <a:solidFill>
                  <a:srgbClr val="33495E"/>
                </a:solidFill>
                <a:latin typeface="+mn-ea"/>
              </a:rPr>
              <a:t>思维</a:t>
            </a:r>
            <a:endParaRPr lang="zh-CN" altLang="en-US" sz="1600" dirty="0">
              <a:solidFill>
                <a:srgbClr val="33495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28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093692" y="559873"/>
          <a:ext cx="2441520" cy="397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Picture" r:id="rId3" imgW="2441520" imgH="3979440" progId="Word.Picture.8">
                  <p:embed/>
                </p:oleObj>
              </mc:Choice>
              <mc:Fallback>
                <p:oleObj name="Picture" r:id="rId3" imgW="2441520" imgH="397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692" y="559873"/>
                        <a:ext cx="2441520" cy="3979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08050" y="559873"/>
            <a:ext cx="187325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注：前述幻灯片中，显示出错，只好转换成为图片使用了，但不便于维护。在此保留以便维护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35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1\Documents\WeChat Files\wxid_ua0wgxfr986w52\FileStorage\Fav\Temp\8946c324\res\4d25ba3ecc0d901fcbc889184a55e2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2250"/>
            <a:ext cx="8674099" cy="4311650"/>
          </a:xfrm>
          <a:prstGeom prst="rect">
            <a:avLst/>
          </a:prstGeom>
          <a:noFill/>
          <a:ln w="9525">
            <a:solidFill>
              <a:srgbClr val="5B9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67526" y="453390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思政要素：学习兴趣、国家情怀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1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10182" y="523563"/>
            <a:ext cx="31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教育计算思维的具体案例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138048"/>
            <a:ext cx="8132168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计算思维教育，即，“计算机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硬件平台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的语言”隐喻“人脑平台的字符</a:t>
            </a:r>
            <a:r>
              <a:rPr lang="en-US" altLang="zh-CN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非字符的语言”这一计算思维本质及其扩展，被用作教育的内容。</a:t>
            </a:r>
            <a:endParaRPr lang="en-US" altLang="zh-CN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计算思维，即，“计算机</a:t>
            </a: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序列的语言”隐喻“人脑平台的字符</a:t>
            </a: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非字符的语言”这一计算思维本质及其扩展，被用作教育的方法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“教育计算思维”是当前数字化计算时代所需的教育思维。研究“教育计算思维”，在教育领域具有现实意义</a:t>
            </a:r>
            <a:r>
              <a:rPr lang="zh-CN" altLang="en-US" sz="2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。可提升</a:t>
            </a:r>
            <a:r>
              <a:rPr lang="zh-CN" altLang="en-US" sz="22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教育思维的时代性、数字化、计算性，提升全民数字素养与</a:t>
            </a:r>
            <a:r>
              <a:rPr lang="zh-CN" altLang="en-US" sz="2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技能。</a:t>
            </a:r>
            <a:endParaRPr lang="en-US" sz="22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713"/>
              </a:spcAft>
              <a:buClr>
                <a:srgbClr val="00544A"/>
              </a:buClr>
            </a:pPr>
            <a:endParaRPr lang="en-US" altLang="zh-CN" sz="32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8983" y="4441195"/>
            <a:ext cx="24416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100" b="1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思政要素：学思结合、实事求是</a:t>
            </a:r>
            <a:r>
              <a:rPr lang="zh-CN" altLang="en-US" sz="11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706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6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教育计算思维的本质、科学原理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271398"/>
            <a:ext cx="7967068" cy="3441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7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7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面向远古时代的）计算思维本质，即 ：“人脑的字符</a:t>
            </a:r>
            <a:r>
              <a:rPr lang="en-US" sz="27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7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</a:t>
            </a:r>
            <a:r>
              <a:rPr lang="zh-CN" altLang="en-US" sz="27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700" dirty="0" smtClean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（面向图灵数字化计算时代的）计算思维本质，即：“计算机的</a:t>
            </a:r>
            <a:r>
              <a:rPr lang="en-US" altLang="zh-CN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的语言”。</a:t>
            </a:r>
            <a:endParaRPr lang="en-US" altLang="zh-CN" sz="27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（面向当前数字化计算时代的）计算思维的本质，即：“计算机</a:t>
            </a:r>
            <a:r>
              <a:rPr lang="en-US" altLang="zh-CN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语言”隐喻“人脑平台的字符</a:t>
            </a:r>
            <a:r>
              <a:rPr lang="en-US" altLang="zh-CN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7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非字符语言”。</a:t>
            </a:r>
            <a:endParaRPr lang="en-US" sz="27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1268" y="4559477"/>
            <a:ext cx="6109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（思政要素：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正确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认识问题、分析问题、解决问题、科学思维、科学伦理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41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6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教育计算思维在教育教学中的应用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271398"/>
            <a:ext cx="396021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</a:pPr>
            <a:r>
              <a:rPr lang="zh-CN" altLang="en-US" sz="2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的本质框架：“教育开始、教育中途、教育结束”中的“客户端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、互动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、服务端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MVC”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的实现可以选用的“软件第二平台语言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日常词汇对象平台语言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、软件第一平台语言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专业词汇对象平台语言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、硬件第二平台语言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人体的数据读写平台语言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、硬件第一平台语言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人脑的字符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计算思维的本质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】”</a:t>
            </a:r>
            <a:endParaRPr lang="en-US" sz="20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4692650" y="2857500"/>
            <a:ext cx="933450" cy="3873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45200" y="135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03" y="784225"/>
            <a:ext cx="2381372" cy="39689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99003" y="43684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思政要素：大国工匠、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精益求精）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53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455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教育计算思维的自然与人文的统一观</a:t>
            </a:r>
            <a:endParaRPr lang="zh-CN" altLang="en-US" sz="1800" dirty="0">
              <a:solidFill>
                <a:srgbClr val="33495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90697"/>
            <a:ext cx="5506541" cy="2460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 rot="21410777">
            <a:off x="606780" y="3479224"/>
            <a:ext cx="828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“计算思维的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6 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个判定标准”：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是概念化，不是程序化；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是根本的技能，不是机械的技能；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是人的思维，不是计算机的思维；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是数学和工程思维的互补与融合，不是纯数学；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是思想，不是人造物；</a:t>
            </a:r>
            <a:r>
              <a:rPr 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en-US" sz="1800" b="1" kern="100" dirty="0">
                <a:solidFill>
                  <a:srgbClr val="00B05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是面向所有的人面向所有的领域，不是仅面向计算机仅面向定量的领域。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003" y="43684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思政要素：国家情怀、文化自信）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41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078" t="8528" r="14488" b="16904"/>
          <a:stretch/>
        </p:blipFill>
        <p:spPr>
          <a:xfrm rot="20538853">
            <a:off x="549739" y="2288944"/>
            <a:ext cx="2495550" cy="2006600"/>
          </a:xfrm>
          <a:prstGeom prst="rect">
            <a:avLst/>
          </a:prstGeom>
        </p:spPr>
      </p:pic>
      <p:pic>
        <p:nvPicPr>
          <p:cNvPr id="1026" name="Picture 2" descr="大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433">
            <a:off x="6610350" y="234423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10"/>
          <p:cNvSpPr txBox="1"/>
          <p:nvPr/>
        </p:nvSpPr>
        <p:spPr>
          <a:xfrm>
            <a:off x="580032" y="631513"/>
            <a:ext cx="36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教育计算思维的优缺点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0550" y="903098"/>
            <a:ext cx="47879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</a:pPr>
            <a:r>
              <a:rPr lang="zh-CN" altLang="en-US" sz="28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业界认为，计算机思维最能隐喻人脑思维，但也必须注意到人机隐喻的一些缺陷，例如，计算机是“</a:t>
            </a:r>
            <a:r>
              <a:rPr lang="en-US" altLang="zh-CN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语言”的二进制电路组成的物性的机器，人是“字符</a:t>
            </a:r>
            <a:r>
              <a:rPr lang="en-US" altLang="zh-CN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非字符语言”的神经系统组成的人性的生物体，所以，“计算思维本质”必须物性与人性统一。</a:t>
            </a:r>
            <a:endParaRPr lang="en-US" sz="26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99003" y="43684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：辩证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思辨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、自主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优化）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71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1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测验、小结、讲后思考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38813D7-676E-4BB1-8BD1-AA790C109740}"/>
              </a:ext>
            </a:extLst>
          </p:cNvPr>
          <p:cNvSpPr txBox="1"/>
          <p:nvPr/>
        </p:nvSpPr>
        <p:spPr>
          <a:xfrm>
            <a:off x="4787900" y="4346419"/>
            <a:ext cx="3810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（思政要素：学</a:t>
            </a:r>
            <a:r>
              <a:rPr lang="zh-CN" altLang="en-US" dirty="0"/>
              <a:t>思结合、知行统一、实事求是）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271398"/>
            <a:ext cx="7967068" cy="2652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3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关于教育计算思维的说法，错误的是（）：</a:t>
            </a:r>
            <a:endParaRPr lang="en-US" altLang="zh-CN" sz="32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．当前数字化计算时代需求的教育思维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．计算思维在教育领域的应用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．教育领域的计算思维</a:t>
            </a: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．对教育进行计算的思维</a:t>
            </a:r>
            <a:endParaRPr lang="zh-CN" altLang="en-US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0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1" y="1245349"/>
            <a:ext cx="427243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7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8406" y="2720907"/>
            <a:ext cx="2810563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1427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zu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846</Words>
  <Application>Microsoft Office PowerPoint</Application>
  <PresentationFormat>On-screen Show (16:9)</PresentationFormat>
  <Paragraphs>47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Qzuser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qzuser;</dc:title>
  <dc:creator>qzuser</dc:creator>
  <cp:keywords>qzuser</cp:keywords>
  <dc:description>qzuser</dc:description>
  <cp:lastModifiedBy>Microsoft account</cp:lastModifiedBy>
  <cp:revision>181</cp:revision>
  <dcterms:created xsi:type="dcterms:W3CDTF">2016-05-20T12:59:00Z</dcterms:created>
  <dcterms:modified xsi:type="dcterms:W3CDTF">2023-03-18T15:40:14Z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