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89" r:id="rId5"/>
  </p:sldMasterIdLst>
  <p:notesMasterIdLst>
    <p:notesMasterId r:id="rId13"/>
  </p:notesMasterIdLst>
  <p:handoutMasterIdLst>
    <p:handoutMasterId r:id="rId14"/>
  </p:handoutMasterIdLst>
  <p:sldIdLst>
    <p:sldId id="780" r:id="rId6"/>
    <p:sldId id="802" r:id="rId7"/>
    <p:sldId id="803" r:id="rId8"/>
    <p:sldId id="804" r:id="rId9"/>
    <p:sldId id="805" r:id="rId10"/>
    <p:sldId id="800" r:id="rId11"/>
    <p:sldId id="77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1D31A5-834E-2AA0-5EAD-CEB24625830B}" name="You, Shutang (Steve)" initials="YS(" userId="You, Shutang (Steve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7" autoAdjust="0"/>
    <p:restoredTop sz="94404" autoAdjust="0"/>
  </p:normalViewPr>
  <p:slideViewPr>
    <p:cSldViewPr snapToGrid="0" snapToObjects="1">
      <p:cViewPr varScale="1">
        <p:scale>
          <a:sx n="93" d="100"/>
          <a:sy n="93" d="100"/>
        </p:scale>
        <p:origin x="560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41" d="100"/>
          <a:sy n="41" d="100"/>
        </p:scale>
        <p:origin x="2165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BA8063-4281-1E22-1CDD-BC18538CBD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8D44F-F31E-AA16-C548-B3B6D4BF30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4D09A-1834-4B62-B904-DAA58CA5DF7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15243-DD54-7924-A69E-F002ADC6A4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090B-11F6-9566-D4B5-920E50858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F548C-F08B-44ED-A567-54F8C1EB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6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89865-2AE7-3842-8B2B-CF3F1327C58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F931B-2B4E-B94B-BDF6-0B57EB89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unShot &#10;U.S. Department of Energy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9905" y="1496786"/>
            <a:ext cx="5168295" cy="12761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solidFill>
                  <a:srgbClr val="ED902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9904" y="2869282"/>
            <a:ext cx="5168296" cy="9770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89906" y="4133612"/>
            <a:ext cx="5854095" cy="0"/>
          </a:xfrm>
          <a:prstGeom prst="line">
            <a:avLst/>
          </a:prstGeom>
          <a:ln>
            <a:solidFill>
              <a:srgbClr val="F38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89904" y="4271661"/>
            <a:ext cx="3210108" cy="6823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8D98A3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Author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50" y="452288"/>
            <a:ext cx="3054110" cy="6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3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_No R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08" y="4727547"/>
            <a:ext cx="1504986" cy="334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1"/>
            <a:ext cx="8229600" cy="66487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199" y="673859"/>
            <a:ext cx="8229600" cy="0"/>
          </a:xfrm>
          <a:prstGeom prst="line">
            <a:avLst/>
          </a:prstGeom>
          <a:ln>
            <a:solidFill>
              <a:srgbClr val="F38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46535"/>
            <a:ext cx="8229600" cy="341114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595994" y="4892553"/>
            <a:ext cx="4932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</a:t>
            </a:r>
            <a:r>
              <a:rPr lang="en-US" sz="800" baseline="0" dirty="0"/>
              <a:t> presentation may have proprietary information and is protected from public release.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3265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09" y="-806112"/>
            <a:ext cx="1504986" cy="334107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8873963" y="-779239"/>
            <a:ext cx="380605" cy="272424"/>
          </a:xfrm>
          <a:prstGeom prst="rect">
            <a:avLst/>
          </a:prstGeom>
          <a:solidFill>
            <a:srgbClr val="F38F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F26"/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66103" y="-779239"/>
            <a:ext cx="388465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7910E5-F3D7-7541-A239-E632F655FD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4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unShot &#10;U.S. Department of Energy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>
            <a:off x="457199" y="673859"/>
            <a:ext cx="8229600" cy="0"/>
          </a:xfrm>
          <a:prstGeom prst="line">
            <a:avLst/>
          </a:prstGeom>
          <a:ln>
            <a:solidFill>
              <a:srgbClr val="F38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1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F38F26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38F26"/>
        </a:buClr>
        <a:buSzPct val="100000"/>
        <a:buFont typeface="Arial"/>
        <a:buChar char="•"/>
        <a:defRPr sz="26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38F26"/>
        </a:buClr>
        <a:buFont typeface="Arial"/>
        <a:buChar char="•"/>
        <a:defRPr sz="22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38F26"/>
        </a:buClr>
        <a:buFont typeface="Arial"/>
        <a:buChar char="–"/>
        <a:defRPr sz="18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38F26"/>
        </a:buClr>
        <a:buFont typeface="Arial"/>
        <a:buChar char="»"/>
        <a:defRPr sz="18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888/?token=%3cTOK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E5A3-7CA0-77F9-0AA2-F1D23A147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671" y="1496786"/>
            <a:ext cx="7049530" cy="1276115"/>
          </a:xfrm>
        </p:spPr>
        <p:txBody>
          <a:bodyPr/>
          <a:lstStyle/>
          <a:p>
            <a:r>
              <a:rPr lang="en-US" sz="3600" dirty="0"/>
              <a:t>A Use-case Example: Transients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AE3A3-F183-1EEC-AC18-83BEEF0FF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 on IEEE 123 bus system</a:t>
            </a:r>
          </a:p>
          <a:p>
            <a:r>
              <a:rPr lang="en-US" dirty="0"/>
              <a:t>8/14/2023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94162-0DE1-D893-679B-1984F10AF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518" y="4231904"/>
            <a:ext cx="6289482" cy="682328"/>
          </a:xfrm>
        </p:spPr>
        <p:txBody>
          <a:bodyPr/>
          <a:lstStyle/>
          <a:p>
            <a:r>
              <a:rPr lang="en-US" dirty="0"/>
              <a:t>Oak Ridge National Laboratory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B272A0-D6FF-FAE3-314C-1F51C0D9E8FE}"/>
              </a:ext>
            </a:extLst>
          </p:cNvPr>
          <p:cNvGrpSpPr/>
          <p:nvPr/>
        </p:nvGrpSpPr>
        <p:grpSpPr>
          <a:xfrm>
            <a:off x="6641835" y="505609"/>
            <a:ext cx="2768709" cy="954107"/>
            <a:chOff x="12001194" y="-167273"/>
            <a:chExt cx="2672161" cy="90169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32BD64-AE6C-DA31-6EF6-913B683C9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01194" y="46289"/>
              <a:ext cx="1460589" cy="4999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3495E-0469-5117-262A-CC7AFD433C35}"/>
                </a:ext>
              </a:extLst>
            </p:cNvPr>
            <p:cNvSpPr txBox="1"/>
            <p:nvPr/>
          </p:nvSpPr>
          <p:spPr>
            <a:xfrm>
              <a:off x="13522149" y="-167273"/>
              <a:ext cx="1151206" cy="901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728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600" b="0" i="0" u="none" strike="noStrike" kern="1200" cap="none" spc="0" normalizeH="0" baseline="0" noProof="0" dirty="0">
                  <a:ln>
                    <a:noFill/>
                  </a:ln>
                  <a:solidFill>
                    <a:srgbClr val="FDC125">
                      <a:lumMod val="7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012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2112401-3809-93DC-CB1B-432B91BB0E48}"/>
              </a:ext>
            </a:extLst>
          </p:cNvPr>
          <p:cNvSpPr txBox="1">
            <a:spLocks/>
          </p:cNvSpPr>
          <p:nvPr/>
        </p:nvSpPr>
        <p:spPr>
          <a:xfrm>
            <a:off x="167892" y="91195"/>
            <a:ext cx="6383303" cy="5000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SzPct val="100000"/>
              <a:buFont typeface="Arial"/>
              <a:buChar char="•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solidFill>
                  <a:srgbClr val="F38F26"/>
                </a:solidFill>
                <a:ea typeface="+mj-ea"/>
              </a:rPr>
              <a:t>Transient Use-case a. Data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B2D20-F36E-4485-50B7-85833C1F4E69}"/>
              </a:ext>
            </a:extLst>
          </p:cNvPr>
          <p:cNvSpPr txBox="1"/>
          <p:nvPr/>
        </p:nvSpPr>
        <p:spPr>
          <a:xfrm>
            <a:off x="-130628" y="793782"/>
            <a:ext cx="8621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 Objective:</a:t>
            </a:r>
            <a:r>
              <a:rPr lang="en-US" dirty="0">
                <a:latin typeface="Calibri" panose="020F0502020204030204" pitchFamily="34" charset="0"/>
              </a:rPr>
              <a:t> Development of an open-source transient data library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Providing POW transient data in distribution models under multiple scenarios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Developing algorithms for event detection and classification purpose, based on the datasets in the open-source data library</a:t>
            </a:r>
          </a:p>
        </p:txBody>
      </p:sp>
      <p:pic>
        <p:nvPicPr>
          <p:cNvPr id="10" name="Picture 9" descr="A diagram of a process&#10;&#10;Description automatically generated">
            <a:extLst>
              <a:ext uri="{FF2B5EF4-FFF2-40B4-BE49-F238E27FC236}">
                <a16:creationId xmlns:a16="http://schemas.microsoft.com/office/drawing/2014/main" id="{B932F933-E859-99CD-35AF-8EF2B266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" y="2234751"/>
            <a:ext cx="9019544" cy="27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 of the IEEE 123-bus system.">
            <a:extLst>
              <a:ext uri="{FF2B5EF4-FFF2-40B4-BE49-F238E27FC236}">
                <a16:creationId xmlns:a16="http://schemas.microsoft.com/office/drawing/2014/main" id="{886A7158-D571-D157-B3E4-C396E5A6B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6" y="1241352"/>
            <a:ext cx="3680091" cy="2569912"/>
          </a:xfrm>
          <a:prstGeom prst="rect">
            <a:avLst/>
          </a:prstGeom>
          <a:noFill/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1526978-06F4-1647-F60D-2E9EC1AC2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846535"/>
            <a:ext cx="4829820" cy="34111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Data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1584 fault cases in IEEE 123 bus system</a:t>
            </a:r>
          </a:p>
          <a:p>
            <a:r>
              <a:rPr lang="en-US" sz="1600" dirty="0"/>
              <a:t>Loading condition: 0.4/1.0</a:t>
            </a:r>
          </a:p>
          <a:p>
            <a:r>
              <a:rPr lang="en-US" sz="1600" dirty="0"/>
              <a:t>PV capacity: 0.4/0.6/0.8/1.0</a:t>
            </a:r>
          </a:p>
          <a:p>
            <a:r>
              <a:rPr lang="en-US" sz="1600" dirty="0"/>
              <a:t>Fault location: 3 ADJ + </a:t>
            </a:r>
            <a:r>
              <a:rPr lang="en-US" sz="1600" dirty="0">
                <a:solidFill>
                  <a:schemeClr val="accent1"/>
                </a:solidFill>
              </a:rPr>
              <a:t>63 three-phase buses</a:t>
            </a:r>
          </a:p>
          <a:p>
            <a:r>
              <a:rPr lang="en-US" sz="1600" dirty="0"/>
              <a:t>Fault type: single-phase/line-to-line/three-phase</a:t>
            </a:r>
          </a:p>
          <a:p>
            <a:r>
              <a:rPr lang="en-US" sz="1600" dirty="0"/>
              <a:t>Sampling rate: 20 kHz; Time window: [0s, 0.6s]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Avoid the initialization of simulation cases </a:t>
            </a:r>
          </a:p>
          <a:p>
            <a:r>
              <a:rPr lang="en-US" sz="1600" dirty="0"/>
              <a:t>Remove [0s, 0.2s] of the data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BE760-44BB-E1F7-E931-75B93644313F}"/>
              </a:ext>
            </a:extLst>
          </p:cNvPr>
          <p:cNvSpPr txBox="1"/>
          <p:nvPr/>
        </p:nvSpPr>
        <p:spPr>
          <a:xfrm>
            <a:off x="6266736" y="3895970"/>
            <a:ext cx="2310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Topology of IEEE 123 bus system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6837521-5E45-1D89-DDAD-9BD38054D17C}"/>
              </a:ext>
            </a:extLst>
          </p:cNvPr>
          <p:cNvSpPr txBox="1">
            <a:spLocks/>
          </p:cNvSpPr>
          <p:nvPr/>
        </p:nvSpPr>
        <p:spPr>
          <a:xfrm>
            <a:off x="167892" y="91195"/>
            <a:ext cx="6383303" cy="5000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SzPct val="100000"/>
              <a:buFont typeface="Arial"/>
              <a:buChar char="•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solidFill>
                  <a:srgbClr val="F38F26"/>
                </a:solidFill>
                <a:ea typeface="+mj-ea"/>
              </a:rPr>
              <a:t>Transient Use-case a.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393097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F2BCB-8B49-522A-40F5-7E52A1ABF846}"/>
              </a:ext>
            </a:extLst>
          </p:cNvPr>
          <p:cNvSpPr txBox="1"/>
          <p:nvPr/>
        </p:nvSpPr>
        <p:spPr>
          <a:xfrm>
            <a:off x="-126024" y="799802"/>
            <a:ext cx="8781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 Methodology: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Conducting data generation and preprocessing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Developing waveform-based event detection algorithms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Developing basic machine learning-based event classification algorithms</a:t>
            </a:r>
          </a:p>
        </p:txBody>
      </p:sp>
      <p:pic>
        <p:nvPicPr>
          <p:cNvPr id="6" name="Picture 5" descr="A diagram of a program&#10;&#10;Description automatically generated">
            <a:extLst>
              <a:ext uri="{FF2B5EF4-FFF2-40B4-BE49-F238E27FC236}">
                <a16:creationId xmlns:a16="http://schemas.microsoft.com/office/drawing/2014/main" id="{B8132369-89B5-AFE9-EFBA-BA355FAC7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44" y="2248616"/>
            <a:ext cx="6471450" cy="2351507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A94DFD4-2A03-BFF2-B8F8-754CBFB2C2B2}"/>
              </a:ext>
            </a:extLst>
          </p:cNvPr>
          <p:cNvSpPr txBox="1">
            <a:spLocks/>
          </p:cNvSpPr>
          <p:nvPr/>
        </p:nvSpPr>
        <p:spPr>
          <a:xfrm>
            <a:off x="167892" y="91195"/>
            <a:ext cx="6383303" cy="5000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SzPct val="100000"/>
              <a:buFont typeface="Arial"/>
              <a:buChar char="•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solidFill>
                  <a:srgbClr val="F38F26"/>
                </a:solidFill>
                <a:ea typeface="+mj-ea"/>
              </a:rPr>
              <a:t>Transient Use-case b. Algorithms</a:t>
            </a:r>
          </a:p>
        </p:txBody>
      </p:sp>
    </p:spTree>
    <p:extLst>
      <p:ext uri="{BB962C8B-B14F-4D97-AF65-F5344CB8AC3E}">
        <p14:creationId xmlns:p14="http://schemas.microsoft.com/office/powerpoint/2010/main" val="155756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E2ED3A-B454-87E3-28D4-36F79BE8CE7C}"/>
              </a:ext>
            </a:extLst>
          </p:cNvPr>
          <p:cNvGrpSpPr/>
          <p:nvPr/>
        </p:nvGrpSpPr>
        <p:grpSpPr>
          <a:xfrm>
            <a:off x="95404" y="1346085"/>
            <a:ext cx="2970563" cy="2166368"/>
            <a:chOff x="152400" y="2599822"/>
            <a:chExt cx="3988906" cy="34666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0EAB97-01E3-968C-E34F-2312591F2C82}"/>
                </a:ext>
              </a:extLst>
            </p:cNvPr>
            <p:cNvSpPr txBox="1"/>
            <p:nvPr/>
          </p:nvSpPr>
          <p:spPr>
            <a:xfrm>
              <a:off x="1737256" y="2604386"/>
              <a:ext cx="732991" cy="369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9A0335-43DE-805F-FAFA-5B3B8239E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955198"/>
              <a:ext cx="3810541" cy="311129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F9BBD-C0F5-BA25-B715-5FA69996166A}"/>
                </a:ext>
              </a:extLst>
            </p:cNvPr>
            <p:cNvSpPr/>
            <p:nvPr/>
          </p:nvSpPr>
          <p:spPr>
            <a:xfrm>
              <a:off x="1371600" y="2917098"/>
              <a:ext cx="228600" cy="14478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DB6856-6A1F-ED55-4FD1-F4FF6A16082F}"/>
                </a:ext>
              </a:extLst>
            </p:cNvPr>
            <p:cNvSpPr/>
            <p:nvPr/>
          </p:nvSpPr>
          <p:spPr>
            <a:xfrm>
              <a:off x="2830600" y="2937372"/>
              <a:ext cx="228600" cy="14478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1E71C4-9DBA-011D-1AE6-F7E8B9F14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7180" y="2814182"/>
              <a:ext cx="1905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10653B-F081-BBD0-6022-709C1C2E4AC4}"/>
                </a:ext>
              </a:extLst>
            </p:cNvPr>
            <p:cNvSpPr txBox="1"/>
            <p:nvPr/>
          </p:nvSpPr>
          <p:spPr>
            <a:xfrm>
              <a:off x="3100509" y="2599822"/>
              <a:ext cx="1040797" cy="369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PV trip 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74535F-A97E-4ED8-2CBB-637D152B9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369" y="2832253"/>
              <a:ext cx="244341" cy="55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29F74734-F46C-2870-B401-B82F3FFA8EB7}"/>
              </a:ext>
            </a:extLst>
          </p:cNvPr>
          <p:cNvSpPr/>
          <p:nvPr/>
        </p:nvSpPr>
        <p:spPr>
          <a:xfrm>
            <a:off x="1359921" y="795986"/>
            <a:ext cx="1272337" cy="4514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Detection</a:t>
            </a:r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875BB611-3A2C-92A8-8B6A-69AD2FB2D1E8}"/>
              </a:ext>
            </a:extLst>
          </p:cNvPr>
          <p:cNvSpPr/>
          <p:nvPr/>
        </p:nvSpPr>
        <p:spPr>
          <a:xfrm>
            <a:off x="6011589" y="823523"/>
            <a:ext cx="1272337" cy="4514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6A6EF-8E39-10E2-28F1-C300B7F879D4}"/>
              </a:ext>
            </a:extLst>
          </p:cNvPr>
          <p:cNvSpPr txBox="1"/>
          <p:nvPr/>
        </p:nvSpPr>
        <p:spPr>
          <a:xfrm>
            <a:off x="4704769" y="2012303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rmAutofit fontScale="25000" lnSpcReduction="20000"/>
          </a:bodyPr>
          <a:lstStyle/>
          <a:p>
            <a:pPr algn="r"/>
            <a:endParaRPr lang="en-US" sz="13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E53D5-C896-7DE7-9EA9-92BC258162FA}"/>
              </a:ext>
            </a:extLst>
          </p:cNvPr>
          <p:cNvSpPr txBox="1"/>
          <p:nvPr/>
        </p:nvSpPr>
        <p:spPr>
          <a:xfrm>
            <a:off x="384716" y="852895"/>
            <a:ext cx="685800" cy="303483"/>
          </a:xfrm>
          <a:prstGeom prst="rect">
            <a:avLst/>
          </a:prstGeom>
        </p:spPr>
        <p:txBody>
          <a:bodyPr vert="horz" wrap="none" lIns="68580" tIns="34290" rIns="68580" bIns="34290" rtlCol="0" anchor="b">
            <a:normAutofit/>
          </a:bodyPr>
          <a:lstStyle/>
          <a:p>
            <a:pPr algn="r"/>
            <a:r>
              <a:rPr lang="en-US" sz="1350" b="1" dirty="0"/>
              <a:t>POW voltage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BED36-BB07-CE94-9BEC-2D1D05CA8AE4}"/>
              </a:ext>
            </a:extLst>
          </p:cNvPr>
          <p:cNvCxnSpPr>
            <a:cxnSpLocks/>
          </p:cNvCxnSpPr>
          <p:nvPr/>
        </p:nvCxnSpPr>
        <p:spPr>
          <a:xfrm>
            <a:off x="1089638" y="1033750"/>
            <a:ext cx="264788" cy="1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2C5B43-D079-B1C0-4D1C-89420EA7B04C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2632258" y="1014580"/>
            <a:ext cx="300878" cy="71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DDC105-70E6-6A54-39E5-D5288E5F68D4}"/>
              </a:ext>
            </a:extLst>
          </p:cNvPr>
          <p:cNvCxnSpPr>
            <a:cxnSpLocks/>
          </p:cNvCxnSpPr>
          <p:nvPr/>
        </p:nvCxnSpPr>
        <p:spPr>
          <a:xfrm>
            <a:off x="7303047" y="1059669"/>
            <a:ext cx="264788" cy="1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5361E4-6BE4-ADE7-CCA6-E9FD5C999B47}"/>
              </a:ext>
            </a:extLst>
          </p:cNvPr>
          <p:cNvSpPr txBox="1"/>
          <p:nvPr/>
        </p:nvSpPr>
        <p:spPr>
          <a:xfrm>
            <a:off x="7430093" y="903074"/>
            <a:ext cx="1008088" cy="303483"/>
          </a:xfrm>
          <a:prstGeom prst="rect">
            <a:avLst/>
          </a:prstGeom>
        </p:spPr>
        <p:txBody>
          <a:bodyPr vert="horz" wrap="none" lIns="68580" tIns="34290" rIns="68580" bIns="34290" rtlCol="0" anchor="b">
            <a:normAutofit/>
          </a:bodyPr>
          <a:lstStyle/>
          <a:p>
            <a:pPr algn="r"/>
            <a:r>
              <a:rPr lang="en-US" sz="1350" b="1" dirty="0"/>
              <a:t>Event 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00AB1D-03D8-E04A-B18C-DE9D86EF20CC}"/>
              </a:ext>
            </a:extLst>
          </p:cNvPr>
          <p:cNvSpPr txBox="1"/>
          <p:nvPr/>
        </p:nvSpPr>
        <p:spPr>
          <a:xfrm>
            <a:off x="4473711" y="794924"/>
            <a:ext cx="1311384" cy="465216"/>
          </a:xfrm>
          <a:prstGeom prst="rect">
            <a:avLst/>
          </a:prstGeom>
        </p:spPr>
        <p:txBody>
          <a:bodyPr vert="horz" wrap="none" lIns="68580" tIns="34290" rIns="68580" bIns="34290" rtlCol="0" anchor="b">
            <a:normAutofit lnSpcReduction="10000"/>
          </a:bodyPr>
          <a:lstStyle/>
          <a:p>
            <a:pPr algn="ctr"/>
            <a:r>
              <a:rPr lang="en-US" sz="1350" b="1" dirty="0"/>
              <a:t>Data period with</a:t>
            </a:r>
          </a:p>
          <a:p>
            <a:pPr algn="ctr"/>
            <a:r>
              <a:rPr lang="en-US" sz="1350" b="1" dirty="0"/>
              <a:t> detected event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6EBF3-65A3-4BDE-A96D-70B0D6C072EC}"/>
              </a:ext>
            </a:extLst>
          </p:cNvPr>
          <p:cNvCxnSpPr>
            <a:cxnSpLocks/>
          </p:cNvCxnSpPr>
          <p:nvPr/>
        </p:nvCxnSpPr>
        <p:spPr>
          <a:xfrm>
            <a:off x="5727679" y="1058405"/>
            <a:ext cx="264788" cy="1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F856A2-D737-8679-90B0-426F247E54F0}"/>
              </a:ext>
            </a:extLst>
          </p:cNvPr>
          <p:cNvSpPr txBox="1"/>
          <p:nvPr/>
        </p:nvSpPr>
        <p:spPr>
          <a:xfrm>
            <a:off x="4524713" y="3810917"/>
            <a:ext cx="4619288" cy="11310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65176" indent="-265176">
              <a:buFont typeface="Wingdings" panose="05000000000000000000" pitchFamily="2" charset="2"/>
              <a:buChar char="Ø"/>
            </a:pPr>
            <a:r>
              <a:rPr lang="en-US" sz="1350" dirty="0"/>
              <a:t>Input Data: Detected event data period</a:t>
            </a:r>
          </a:p>
          <a:p>
            <a:pPr marL="265176" lvl="1" indent="-265176">
              <a:buFont typeface="Wingdings" pitchFamily="2" charset="2"/>
              <a:buChar char="ü"/>
            </a:pPr>
            <a:r>
              <a:rPr lang="en-US" sz="1350" dirty="0"/>
              <a:t>1584 fault cases (70% for training; 30% for testing)</a:t>
            </a:r>
          </a:p>
          <a:p>
            <a:pPr marL="265176" indent="-265176">
              <a:buFont typeface="Wingdings" panose="05000000000000000000" pitchFamily="2" charset="2"/>
              <a:buChar char="Ø"/>
            </a:pPr>
            <a:r>
              <a:rPr lang="en-US" sz="1350" dirty="0"/>
              <a:t>Method: Multiple machine learning algorithms</a:t>
            </a:r>
          </a:p>
          <a:p>
            <a:pPr marL="265176" indent="-265176">
              <a:buFont typeface="Wingdings" panose="05000000000000000000" pitchFamily="2" charset="2"/>
              <a:buChar char="Ø"/>
            </a:pPr>
            <a:r>
              <a:rPr lang="en-US" sz="1350" dirty="0"/>
              <a:t>Output: Identified event type as </a:t>
            </a:r>
          </a:p>
          <a:p>
            <a:pPr marL="265176" lvl="1" indent="-265176">
              <a:buFont typeface="Wingdings" pitchFamily="2" charset="2"/>
              <a:buChar char="q"/>
            </a:pPr>
            <a:r>
              <a:rPr lang="en-US" sz="1350" dirty="0"/>
              <a:t>0 (single-phase) / 1 (line-to-line) / 2 (three-phase)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1604-E2C2-5153-B8AD-C4CAA8C7A1F3}"/>
              </a:ext>
            </a:extLst>
          </p:cNvPr>
          <p:cNvSpPr txBox="1"/>
          <p:nvPr/>
        </p:nvSpPr>
        <p:spPr>
          <a:xfrm>
            <a:off x="4799579" y="3533917"/>
            <a:ext cx="373961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Confusion matrix of one ML algorithm (SVM)</a:t>
            </a:r>
            <a:endParaRPr lang="en-US" sz="1350" i="1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14B146-1150-B7B9-E834-A291AF31C48D}"/>
              </a:ext>
            </a:extLst>
          </p:cNvPr>
          <p:cNvCxnSpPr>
            <a:cxnSpLocks/>
          </p:cNvCxnSpPr>
          <p:nvPr/>
        </p:nvCxnSpPr>
        <p:spPr>
          <a:xfrm>
            <a:off x="4390793" y="1298101"/>
            <a:ext cx="0" cy="3510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208C4FB5-B23F-C877-F372-54D0565A741F}"/>
              </a:ext>
            </a:extLst>
          </p:cNvPr>
          <p:cNvSpPr/>
          <p:nvPr/>
        </p:nvSpPr>
        <p:spPr>
          <a:xfrm>
            <a:off x="2933136" y="708075"/>
            <a:ext cx="1349407" cy="613009"/>
          </a:xfrm>
          <a:prstGeom prst="diamond">
            <a:avLst/>
          </a:prstGeom>
          <a:solidFill>
            <a:srgbClr val="00D3BE"/>
          </a:solidFill>
          <a:ln w="63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detected?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C0D595-A7D5-5C0B-63B4-31091333C9F7}"/>
              </a:ext>
            </a:extLst>
          </p:cNvPr>
          <p:cNvCxnSpPr>
            <a:cxnSpLocks/>
          </p:cNvCxnSpPr>
          <p:nvPr/>
        </p:nvCxnSpPr>
        <p:spPr>
          <a:xfrm>
            <a:off x="4273793" y="1021453"/>
            <a:ext cx="2509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1E1898-9882-BDBB-293F-BFB3AAD7BF67}"/>
              </a:ext>
            </a:extLst>
          </p:cNvPr>
          <p:cNvSpPr txBox="1"/>
          <p:nvPr/>
        </p:nvSpPr>
        <p:spPr>
          <a:xfrm>
            <a:off x="4153943" y="735577"/>
            <a:ext cx="370997" cy="303483"/>
          </a:xfrm>
          <a:prstGeom prst="rect">
            <a:avLst/>
          </a:prstGeom>
        </p:spPr>
        <p:txBody>
          <a:bodyPr vert="horz" wrap="none" lIns="68580" tIns="34290" rIns="68580" bIns="34290" rtlCol="0" anchor="b">
            <a:normAutofit/>
          </a:bodyPr>
          <a:lstStyle/>
          <a:p>
            <a:pPr algn="r"/>
            <a:r>
              <a:rPr lang="en-US" sz="1350" b="1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087DE-04AE-B729-824A-F4B89B1C60BC}"/>
              </a:ext>
            </a:extLst>
          </p:cNvPr>
          <p:cNvSpPr txBox="1"/>
          <p:nvPr/>
        </p:nvSpPr>
        <p:spPr>
          <a:xfrm>
            <a:off x="3611011" y="1189601"/>
            <a:ext cx="370997" cy="303483"/>
          </a:xfrm>
          <a:prstGeom prst="rect">
            <a:avLst/>
          </a:prstGeom>
        </p:spPr>
        <p:txBody>
          <a:bodyPr vert="horz" wrap="none" lIns="68580" tIns="34290" rIns="68580" bIns="34290" rtlCol="0" anchor="b">
            <a:normAutofit/>
          </a:bodyPr>
          <a:lstStyle/>
          <a:p>
            <a:pPr algn="r"/>
            <a:r>
              <a:rPr lang="en-US" sz="1350" b="1" dirty="0"/>
              <a:t>No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6CCAB2-5C63-345B-2BB7-C8FD8B02E68A}"/>
              </a:ext>
            </a:extLst>
          </p:cNvPr>
          <p:cNvCxnSpPr>
            <a:cxnSpLocks/>
          </p:cNvCxnSpPr>
          <p:nvPr/>
        </p:nvCxnSpPr>
        <p:spPr>
          <a:xfrm>
            <a:off x="3611012" y="1344174"/>
            <a:ext cx="0" cy="2160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41D8E5C-718E-697E-A346-480E3EA621DB}"/>
              </a:ext>
            </a:extLst>
          </p:cNvPr>
          <p:cNvSpPr/>
          <p:nvPr/>
        </p:nvSpPr>
        <p:spPr>
          <a:xfrm>
            <a:off x="3087544" y="1557025"/>
            <a:ext cx="1065971" cy="601724"/>
          </a:xfrm>
          <a:prstGeom prst="rect">
            <a:avLst/>
          </a:prstGeom>
          <a:ln w="63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Pass</a:t>
            </a:r>
          </a:p>
          <a:p>
            <a:pPr algn="ctr"/>
            <a:r>
              <a:rPr lang="en-US" sz="1350" dirty="0"/>
              <a:t>No event detected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918920-5E8F-40D2-AF2D-02B58E8B1C8E}"/>
              </a:ext>
            </a:extLst>
          </p:cNvPr>
          <p:cNvSpPr txBox="1"/>
          <p:nvPr/>
        </p:nvSpPr>
        <p:spPr>
          <a:xfrm>
            <a:off x="3624943" y="288036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rmAutofit fontScale="25000" lnSpcReduction="20000"/>
          </a:bodyPr>
          <a:lstStyle/>
          <a:p>
            <a:pPr algn="r"/>
            <a:endParaRPr lang="en-US" sz="135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FBE89B-14CC-4330-EC6E-0CC0D6A43F13}"/>
              </a:ext>
            </a:extLst>
          </p:cNvPr>
          <p:cNvSpPr txBox="1"/>
          <p:nvPr/>
        </p:nvSpPr>
        <p:spPr>
          <a:xfrm>
            <a:off x="2977687" y="2623302"/>
            <a:ext cx="156944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u="sng" dirty="0">
                <a:solidFill>
                  <a:srgbClr val="FF0000"/>
                </a:solidFill>
                <a:latin typeface="Calibri" panose="020F0502020204030204" pitchFamily="34" charset="0"/>
              </a:rPr>
              <a:t>5 points after the event. (20 kHz sampling rate)</a:t>
            </a:r>
            <a:endParaRPr lang="en-US" sz="1350" dirty="0"/>
          </a:p>
        </p:txBody>
      </p:sp>
      <p:pic>
        <p:nvPicPr>
          <p:cNvPr id="33" name="Picture 37" descr="Chart, treemap chart&#10;&#10;Description automatically generated">
            <a:extLst>
              <a:ext uri="{FF2B5EF4-FFF2-40B4-BE49-F238E27FC236}">
                <a16:creationId xmlns:a16="http://schemas.microsoft.com/office/drawing/2014/main" id="{3BAF204E-1FA6-ACD1-ED6B-20678BD3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041" y="1494175"/>
            <a:ext cx="2148623" cy="180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0" descr="Chart, treemap chart&#10;&#10;Description automatically generated">
            <a:extLst>
              <a:ext uri="{FF2B5EF4-FFF2-40B4-BE49-F238E27FC236}">
                <a16:creationId xmlns:a16="http://schemas.microsoft.com/office/drawing/2014/main" id="{CF5F3BF3-55E8-2298-2CD0-60F01CDCD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26" y="1494174"/>
            <a:ext cx="2155401" cy="180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79153C3-8071-F0F2-9BAE-42DEF1F27971}"/>
              </a:ext>
            </a:extLst>
          </p:cNvPr>
          <p:cNvSpPr txBox="1"/>
          <p:nvPr/>
        </p:nvSpPr>
        <p:spPr>
          <a:xfrm>
            <a:off x="5108660" y="3346593"/>
            <a:ext cx="8951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(a) Raw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74A0CC-15AB-8EA5-B69F-CCAA8ED50172}"/>
              </a:ext>
            </a:extLst>
          </p:cNvPr>
          <p:cNvSpPr txBox="1"/>
          <p:nvPr/>
        </p:nvSpPr>
        <p:spPr>
          <a:xfrm>
            <a:off x="6944699" y="3358943"/>
            <a:ext cx="16434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(b) DWT feature extraction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C8AAA-C16F-8B03-2F9D-D0AB685E6529}"/>
              </a:ext>
            </a:extLst>
          </p:cNvPr>
          <p:cNvSpPr txBox="1"/>
          <p:nvPr/>
        </p:nvSpPr>
        <p:spPr>
          <a:xfrm>
            <a:off x="95403" y="3544816"/>
            <a:ext cx="4249019" cy="15465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60604" indent="-260604">
              <a:buFont typeface="Wingdings" pitchFamily="2" charset="2"/>
              <a:buChar char="Ø"/>
            </a:pPr>
            <a:r>
              <a:rPr lang="en-US" sz="1350" dirty="0"/>
              <a:t>Input Data: POW </a:t>
            </a:r>
            <a:r>
              <a:rPr lang="en-US" sz="1350" i="1" dirty="0"/>
              <a:t>phase A</a:t>
            </a:r>
            <a:r>
              <a:rPr lang="en-US" sz="1350" dirty="0"/>
              <a:t> feeder head voltage of IEEE 123 bus network</a:t>
            </a:r>
          </a:p>
          <a:p>
            <a:pPr marL="603504" lvl="1" indent="-260604">
              <a:buFont typeface="Wingdings" pitchFamily="2" charset="2"/>
              <a:buChar char="ü"/>
            </a:pPr>
            <a:r>
              <a:rPr lang="en-US" sz="1350" dirty="0"/>
              <a:t>Loading condition: 0.4; PV capacity: 0.4</a:t>
            </a:r>
          </a:p>
          <a:p>
            <a:pPr marL="603504" lvl="1" indent="-260604">
              <a:buFont typeface="Wingdings" pitchFamily="2" charset="2"/>
              <a:buChar char="ü"/>
            </a:pPr>
            <a:r>
              <a:rPr lang="en-US" sz="1350" dirty="0"/>
              <a:t>Fault location: ADJ1</a:t>
            </a:r>
          </a:p>
          <a:p>
            <a:pPr marL="260604" indent="-260604">
              <a:buFont typeface="Wingdings" pitchFamily="2" charset="2"/>
              <a:buChar char="Ø"/>
            </a:pPr>
            <a:r>
              <a:rPr lang="en-US" sz="1350" dirty="0"/>
              <a:t>Method: Periodic waveform detector</a:t>
            </a:r>
          </a:p>
          <a:p>
            <a:pPr marL="260604" indent="-260604">
              <a:buFont typeface="Wingdings" pitchFamily="2" charset="2"/>
              <a:buChar char="Ø"/>
            </a:pPr>
            <a:r>
              <a:rPr lang="en-US" sz="1350" dirty="0"/>
              <a:t>Output: 0 (no event) / 1 (pass data during event period)</a:t>
            </a:r>
          </a:p>
        </p:txBody>
      </p: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500CFF6B-9363-EB78-9922-305D021A223D}"/>
              </a:ext>
            </a:extLst>
          </p:cNvPr>
          <p:cNvSpPr txBox="1">
            <a:spLocks/>
          </p:cNvSpPr>
          <p:nvPr/>
        </p:nvSpPr>
        <p:spPr>
          <a:xfrm>
            <a:off x="167892" y="91195"/>
            <a:ext cx="6383303" cy="5000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SzPct val="100000"/>
              <a:buFont typeface="Arial"/>
              <a:buChar char="•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solidFill>
                  <a:srgbClr val="F38F26"/>
                </a:solidFill>
                <a:ea typeface="+mj-ea"/>
              </a:rPr>
              <a:t>Transient Use-case b. Algorithms</a:t>
            </a:r>
          </a:p>
        </p:txBody>
      </p:sp>
    </p:spTree>
    <p:extLst>
      <p:ext uri="{BB962C8B-B14F-4D97-AF65-F5344CB8AC3E}">
        <p14:creationId xmlns:p14="http://schemas.microsoft.com/office/powerpoint/2010/main" val="197145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5EB6C1-2471-3E49-1861-D34879CBF03C}"/>
              </a:ext>
            </a:extLst>
          </p:cNvPr>
          <p:cNvGrpSpPr/>
          <p:nvPr/>
        </p:nvGrpSpPr>
        <p:grpSpPr>
          <a:xfrm>
            <a:off x="1509037" y="911730"/>
            <a:ext cx="4475385" cy="3653567"/>
            <a:chOff x="309382" y="984496"/>
            <a:chExt cx="5694064" cy="36535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245860-F220-2544-03E6-3BE3D470C58E}"/>
                </a:ext>
              </a:extLst>
            </p:cNvPr>
            <p:cNvSpPr/>
            <p:nvPr/>
          </p:nvSpPr>
          <p:spPr>
            <a:xfrm>
              <a:off x="309382" y="2643107"/>
              <a:ext cx="5689606" cy="19949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F8B7F7-ED59-E981-5D9E-0A95DC91635D}"/>
                </a:ext>
              </a:extLst>
            </p:cNvPr>
            <p:cNvSpPr/>
            <p:nvPr/>
          </p:nvSpPr>
          <p:spPr>
            <a:xfrm>
              <a:off x="309382" y="984496"/>
              <a:ext cx="5694061" cy="1663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0CEB2F7-5A3A-5544-66B1-5AE25259FE16}"/>
                </a:ext>
              </a:extLst>
            </p:cNvPr>
            <p:cNvSpPr/>
            <p:nvPr/>
          </p:nvSpPr>
          <p:spPr>
            <a:xfrm>
              <a:off x="504630" y="1358589"/>
              <a:ext cx="1516212" cy="33175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>
                  <a:solidFill>
                    <a:srgbClr val="000000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Data Generation</a:t>
              </a:r>
              <a:endParaRPr lang="en-US" sz="1200" i="1"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48C158-B253-F08F-8290-B7F00A30541D}"/>
                </a:ext>
              </a:extLst>
            </p:cNvPr>
            <p:cNvSpPr/>
            <p:nvPr/>
          </p:nvSpPr>
          <p:spPr>
            <a:xfrm>
              <a:off x="410413" y="2179753"/>
              <a:ext cx="1713558" cy="33175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Data Preprocessing</a:t>
              </a:r>
              <a:endParaRPr lang="en-US" sz="1200" i="1" dirty="0"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2FE72FB-A138-90B5-5AA2-371BD1672E02}"/>
                </a:ext>
              </a:extLst>
            </p:cNvPr>
            <p:cNvSpPr/>
            <p:nvPr/>
          </p:nvSpPr>
          <p:spPr>
            <a:xfrm>
              <a:off x="432797" y="2979452"/>
              <a:ext cx="1659877" cy="52189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Event Detection Algorithm</a:t>
              </a:r>
              <a:endParaRPr lang="en-US" sz="1200" i="1" dirty="0"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607BB1-2C99-28BE-79FA-DE6A17F24A6F}"/>
                </a:ext>
              </a:extLst>
            </p:cNvPr>
            <p:cNvSpPr/>
            <p:nvPr/>
          </p:nvSpPr>
          <p:spPr>
            <a:xfrm>
              <a:off x="371415" y="3922972"/>
              <a:ext cx="1791553" cy="50518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Event Classification Algorithm</a:t>
              </a:r>
              <a:endParaRPr lang="en-US" sz="1200" i="1" dirty="0"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A6A913-EBA6-0420-7D36-F195D5B3EB0F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62736" y="1690344"/>
              <a:ext cx="0" cy="4894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029E42-3E5B-F475-7DF5-1C014ED445B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267192" y="2511508"/>
              <a:ext cx="0" cy="4522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87203F-A749-932F-196F-F412699F0C0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262736" y="3501347"/>
              <a:ext cx="0" cy="4216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3">
              <a:extLst>
                <a:ext uri="{FF2B5EF4-FFF2-40B4-BE49-F238E27FC236}">
                  <a16:creationId xmlns:a16="http://schemas.microsoft.com/office/drawing/2014/main" id="{B0F31C1A-2272-312D-5D69-92853DF96C1D}"/>
                </a:ext>
              </a:extLst>
            </p:cNvPr>
            <p:cNvSpPr txBox="1"/>
            <p:nvPr/>
          </p:nvSpPr>
          <p:spPr>
            <a:xfrm>
              <a:off x="2317946" y="1138996"/>
              <a:ext cx="3512023" cy="975588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chemeClr val="accent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C</a:t>
              </a:r>
              <a:r>
                <a:rPr lang="en-US" altLang="zh-CN" sz="900" b="1" dirty="0">
                  <a:solidFill>
                    <a:schemeClr val="accent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ase number: </a:t>
              </a:r>
              <a:r>
                <a:rPr lang="en-US" sz="900" b="1" dirty="0">
                  <a:solidFill>
                    <a:schemeClr val="accent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1584 fault cases in IEEE 123 bus system</a:t>
              </a:r>
            </a:p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chemeClr val="accent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Case variation: Loading condition/PV capacity/Fault type/Fault location</a:t>
              </a:r>
              <a:endParaRPr lang="en-US" sz="1200" b="1" i="1" dirty="0">
                <a:solidFill>
                  <a:schemeClr val="accent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chemeClr val="accent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Sampling rate: 20kHz</a:t>
              </a:r>
              <a:endParaRPr lang="en-US" sz="1200" b="1" i="1" dirty="0">
                <a:solidFill>
                  <a:schemeClr val="accent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chemeClr val="accent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Time window: 0~0.6s (event at 0.3s)</a:t>
              </a:r>
              <a:endParaRPr lang="en-US" sz="1200" b="1" i="1" dirty="0">
                <a:solidFill>
                  <a:schemeClr val="accent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44">
              <a:extLst>
                <a:ext uri="{FF2B5EF4-FFF2-40B4-BE49-F238E27FC236}">
                  <a16:creationId xmlns:a16="http://schemas.microsoft.com/office/drawing/2014/main" id="{951B4A03-B775-6641-0CB2-A5E69F94037D}"/>
                </a:ext>
              </a:extLst>
            </p:cNvPr>
            <p:cNvSpPr txBox="1"/>
            <p:nvPr/>
          </p:nvSpPr>
          <p:spPr>
            <a:xfrm>
              <a:off x="2317946" y="2202110"/>
              <a:ext cx="3512023" cy="2574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Remove initialization of the simulation (0~0.2s)</a:t>
              </a:r>
              <a:endParaRPr lang="en-US" sz="12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45">
              <a:extLst>
                <a:ext uri="{FF2B5EF4-FFF2-40B4-BE49-F238E27FC236}">
                  <a16:creationId xmlns:a16="http://schemas.microsoft.com/office/drawing/2014/main" id="{1E9A62C7-E680-584F-AEDF-4E9BC3B4D999}"/>
                </a:ext>
              </a:extLst>
            </p:cNvPr>
            <p:cNvSpPr txBox="1"/>
            <p:nvPr/>
          </p:nvSpPr>
          <p:spPr>
            <a:xfrm>
              <a:off x="2317946" y="2926619"/>
              <a:ext cx="3512023" cy="79605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Method: periodic waveform detector</a:t>
              </a:r>
            </a:p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chemeClr val="accent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Threshold Selection: 0.012 (a. guarantee no misdetection; b. capture at the same point)</a:t>
              </a:r>
              <a:endParaRPr lang="en-US" sz="1200" b="1" i="1" dirty="0">
                <a:solidFill>
                  <a:schemeClr val="accent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Data store: pre 0.05s and post 0.1s</a:t>
              </a:r>
              <a:endParaRPr lang="en-US" sz="12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46">
              <a:extLst>
                <a:ext uri="{FF2B5EF4-FFF2-40B4-BE49-F238E27FC236}">
                  <a16:creationId xmlns:a16="http://schemas.microsoft.com/office/drawing/2014/main" id="{5541271B-CAF3-5180-0119-D7782C7544FF}"/>
                </a:ext>
              </a:extLst>
            </p:cNvPr>
            <p:cNvSpPr txBox="1"/>
            <p:nvPr/>
          </p:nvSpPr>
          <p:spPr>
            <a:xfrm>
              <a:off x="2309138" y="3834353"/>
              <a:ext cx="3520832" cy="61651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Feature extraction: DWT method</a:t>
              </a:r>
              <a:endParaRPr lang="en-US" sz="12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rgbClr val="C00000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Method: multiple machine learning algorithms</a:t>
              </a:r>
            </a:p>
            <a:p>
              <a:pPr>
                <a:lnSpc>
                  <a:spcPts val="1400"/>
                </a:lnSpc>
              </a:pPr>
              <a:r>
                <a:rPr lang="en-US" sz="900" b="1" dirty="0">
                  <a:solidFill>
                    <a:srgbClr val="C00000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Class: Single-phase/line-to-line/three-phase fault</a:t>
              </a:r>
              <a:endParaRPr lang="en-US" sz="1200" b="1" i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87">
              <a:extLst>
                <a:ext uri="{FF2B5EF4-FFF2-40B4-BE49-F238E27FC236}">
                  <a16:creationId xmlns:a16="http://schemas.microsoft.com/office/drawing/2014/main" id="{E414FB10-BEE7-0DD0-95B0-81F38949AA7B}"/>
                </a:ext>
              </a:extLst>
            </p:cNvPr>
            <p:cNvSpPr txBox="1"/>
            <p:nvPr/>
          </p:nvSpPr>
          <p:spPr>
            <a:xfrm>
              <a:off x="468889" y="1065033"/>
              <a:ext cx="23734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Data Processing</a:t>
              </a:r>
              <a:endParaRPr lang="en-US" sz="12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88">
              <a:extLst>
                <a:ext uri="{FF2B5EF4-FFF2-40B4-BE49-F238E27FC236}">
                  <a16:creationId xmlns:a16="http://schemas.microsoft.com/office/drawing/2014/main" id="{498C319B-402F-DB86-AE24-C6EA6210E3D5}"/>
                </a:ext>
              </a:extLst>
            </p:cNvPr>
            <p:cNvSpPr txBox="1"/>
            <p:nvPr/>
          </p:nvSpPr>
          <p:spPr>
            <a:xfrm>
              <a:off x="3365028" y="2671392"/>
              <a:ext cx="2638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Transient analysis algorithm</a:t>
              </a:r>
              <a:endParaRPr lang="en-US" sz="12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6AD1A4-CE72-78B1-8356-42269793806C}"/>
              </a:ext>
            </a:extLst>
          </p:cNvPr>
          <p:cNvSpPr txBox="1"/>
          <p:nvPr/>
        </p:nvSpPr>
        <p:spPr>
          <a:xfrm>
            <a:off x="598017" y="1207654"/>
            <a:ext cx="8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Offline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C04BDF3-2240-9FF5-688F-D814B2C9681F}"/>
              </a:ext>
            </a:extLst>
          </p:cNvPr>
          <p:cNvSpPr/>
          <p:nvPr/>
        </p:nvSpPr>
        <p:spPr>
          <a:xfrm>
            <a:off x="1180697" y="2106986"/>
            <a:ext cx="262209" cy="1846305"/>
          </a:xfrm>
          <a:prstGeom prst="leftBrace">
            <a:avLst>
              <a:gd name="adj1" fmla="val 4802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2ED81F-E0EC-E6E3-C242-28E210ACB2F0}"/>
              </a:ext>
            </a:extLst>
          </p:cNvPr>
          <p:cNvSpPr txBox="1"/>
          <p:nvPr/>
        </p:nvSpPr>
        <p:spPr>
          <a:xfrm>
            <a:off x="184655" y="2695992"/>
            <a:ext cx="96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Docker Package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9DABFE-07AE-F7DB-F0D8-D39D3A428695}"/>
              </a:ext>
            </a:extLst>
          </p:cNvPr>
          <p:cNvSpPr txBox="1"/>
          <p:nvPr/>
        </p:nvSpPr>
        <p:spPr>
          <a:xfrm>
            <a:off x="614823" y="4010584"/>
            <a:ext cx="9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Online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CB4E4F-6B80-B761-F195-B06B3D43D4D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848075" y="4062727"/>
            <a:ext cx="306720" cy="7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A71AD1-5AE0-6EDA-4E67-64EA9AA24E8F}"/>
              </a:ext>
            </a:extLst>
          </p:cNvPr>
          <p:cNvCxnSpPr>
            <a:cxnSpLocks/>
          </p:cNvCxnSpPr>
          <p:nvPr/>
        </p:nvCxnSpPr>
        <p:spPr>
          <a:xfrm flipV="1">
            <a:off x="6154795" y="2294165"/>
            <a:ext cx="1920" cy="1768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C82487-1CF6-DD63-2647-169AD91F34AB}"/>
              </a:ext>
            </a:extLst>
          </p:cNvPr>
          <p:cNvCxnSpPr>
            <a:cxnSpLocks/>
          </p:cNvCxnSpPr>
          <p:nvPr/>
        </p:nvCxnSpPr>
        <p:spPr>
          <a:xfrm>
            <a:off x="6154795" y="2294164"/>
            <a:ext cx="30864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A75768-F92E-9893-3BBB-A5F04849C0FC}"/>
              </a:ext>
            </a:extLst>
          </p:cNvPr>
          <p:cNvSpPr txBox="1"/>
          <p:nvPr/>
        </p:nvSpPr>
        <p:spPr>
          <a:xfrm>
            <a:off x="6449738" y="2098222"/>
            <a:ext cx="196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Naïve Bayes/SVM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C46075-A577-1818-8FE8-FA197A4AFB69}"/>
              </a:ext>
            </a:extLst>
          </p:cNvPr>
          <p:cNvSpPr txBox="1"/>
          <p:nvPr/>
        </p:nvSpPr>
        <p:spPr>
          <a:xfrm>
            <a:off x="6309114" y="2490108"/>
            <a:ext cx="26079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dirty="0"/>
              <a:t>Define model</a:t>
            </a:r>
          </a:p>
          <a:p>
            <a:pPr marL="285743" indent="-285743">
              <a:buFontTx/>
              <a:buChar char="-"/>
            </a:pPr>
            <a:r>
              <a:rPr lang="en-US" sz="1400" dirty="0"/>
              <a:t>Cross validation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dirty="0"/>
              <a:t>Show results</a:t>
            </a:r>
          </a:p>
          <a:p>
            <a:pPr marL="285743" indent="-285743">
              <a:buFontTx/>
              <a:buChar char="-"/>
            </a:pPr>
            <a:r>
              <a:rPr lang="en-US" sz="1400" dirty="0"/>
              <a:t>Error, accuracy, time, confusion matrix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A3C06DB0-441A-26B0-CAE5-F40B71B39A03}"/>
              </a:ext>
            </a:extLst>
          </p:cNvPr>
          <p:cNvSpPr txBox="1">
            <a:spLocks/>
          </p:cNvSpPr>
          <p:nvPr/>
        </p:nvSpPr>
        <p:spPr>
          <a:xfrm>
            <a:off x="167892" y="91195"/>
            <a:ext cx="6383303" cy="5000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SzPct val="100000"/>
              <a:buFont typeface="Arial"/>
              <a:buChar char="•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solidFill>
                  <a:srgbClr val="F38F26"/>
                </a:solidFill>
                <a:ea typeface="+mj-ea"/>
              </a:rPr>
              <a:t>Transient Demo</a:t>
            </a:r>
          </a:p>
        </p:txBody>
      </p:sp>
    </p:spTree>
    <p:extLst>
      <p:ext uri="{BB962C8B-B14F-4D97-AF65-F5344CB8AC3E}">
        <p14:creationId xmlns:p14="http://schemas.microsoft.com/office/powerpoint/2010/main" val="26222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CBAF-FFD1-EC0D-F328-F7CA71A65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423" y="846535"/>
            <a:ext cx="8665097" cy="3411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dirty="0"/>
              <a:t>1. Open a terminal or command prompt, pull the docker image using the following command:</a:t>
            </a:r>
          </a:p>
          <a:p>
            <a:pPr marL="0" indent="0">
              <a:buNone/>
            </a:pPr>
            <a:r>
              <a:rPr lang="en-US" sz="1350" dirty="0"/>
              <a:t>	</a:t>
            </a:r>
            <a:r>
              <a:rPr lang="en-US" sz="1350" b="1" dirty="0"/>
              <a:t>docker pull liub725/</a:t>
            </a:r>
            <a:r>
              <a:rPr lang="en-US" sz="1350" b="1" dirty="0" err="1"/>
              <a:t>oedi</a:t>
            </a:r>
            <a:r>
              <a:rPr lang="en-US" sz="1350" b="1" dirty="0"/>
              <a:t>-transient-demo</a:t>
            </a:r>
          </a:p>
          <a:p>
            <a:pPr marL="0" indent="0">
              <a:buNone/>
            </a:pPr>
            <a:endParaRPr lang="en-US" sz="1350" b="1" dirty="0"/>
          </a:p>
          <a:p>
            <a:pPr marL="0" indent="0">
              <a:buNone/>
            </a:pPr>
            <a:r>
              <a:rPr lang="en-US" sz="1350" dirty="0"/>
              <a:t>2. Run the Docker image using the following command which maps port 8888 of the container to the host's port 8888:</a:t>
            </a:r>
          </a:p>
          <a:p>
            <a:pPr marL="0" indent="0">
              <a:buNone/>
            </a:pPr>
            <a:r>
              <a:rPr lang="en-US" sz="1350" dirty="0"/>
              <a:t>	</a:t>
            </a:r>
            <a:r>
              <a:rPr lang="en-US" sz="1350" b="1" dirty="0"/>
              <a:t>docker run -p 8888:8888 liub725/</a:t>
            </a:r>
            <a:r>
              <a:rPr lang="en-US" sz="1350" b="1" dirty="0" err="1"/>
              <a:t>oedi</a:t>
            </a:r>
            <a:r>
              <a:rPr lang="en-US" sz="1350" b="1" dirty="0"/>
              <a:t>-transient-demo</a:t>
            </a:r>
          </a:p>
          <a:p>
            <a:pPr marL="0" indent="0">
              <a:buNone/>
            </a:pPr>
            <a:endParaRPr lang="en-US" sz="1350" b="1" dirty="0"/>
          </a:p>
          <a:p>
            <a:pPr marL="0" indent="0">
              <a:buNone/>
            </a:pPr>
            <a:r>
              <a:rPr lang="en-US" sz="1350" dirty="0"/>
              <a:t>3. You should see the </a:t>
            </a:r>
            <a:r>
              <a:rPr lang="en-US" sz="1350" dirty="0" err="1"/>
              <a:t>Jupyter</a:t>
            </a:r>
            <a:r>
              <a:rPr lang="en-US" sz="1350" dirty="0"/>
              <a:t> Notebook server starting up. Look for a URL with a token in the terminal output, similar to:</a:t>
            </a:r>
          </a:p>
          <a:p>
            <a:pPr marL="0" indent="0">
              <a:buNone/>
            </a:pPr>
            <a:r>
              <a:rPr lang="en-US" sz="1350" dirty="0"/>
              <a:t>	</a:t>
            </a:r>
            <a:r>
              <a:rPr lang="en-US" sz="135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http://127.0.0.1:8888/?token=&lt;TOKEN</a:t>
            </a:r>
            <a:r>
              <a:rPr lang="en-US" sz="1350" b="1" dirty="0"/>
              <a:t>&gt;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4. Copy the URL and paste it into a web browser. This will open the </a:t>
            </a:r>
            <a:r>
              <a:rPr lang="en-US" sz="1350" dirty="0" err="1"/>
              <a:t>Jupyter</a:t>
            </a:r>
            <a:r>
              <a:rPr lang="en-US" sz="1350" dirty="0"/>
              <a:t> Notebook interface in your browser, where you can access and work with the notebook.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For demonstration, the preprocessed data are saved as csv files and directly loaded in the detection and classification </a:t>
            </a:r>
            <a:r>
              <a:rPr lang="en-US" sz="1350" dirty="0" err="1"/>
              <a:t>Jupyter</a:t>
            </a:r>
            <a:r>
              <a:rPr lang="en-US" sz="1350" dirty="0"/>
              <a:t> notebook examples.</a:t>
            </a:r>
          </a:p>
          <a:p>
            <a:endParaRPr lang="en-US" sz="1350" dirty="0"/>
          </a:p>
          <a:p>
            <a:endParaRPr lang="en-US" sz="1350" dirty="0"/>
          </a:p>
          <a:p>
            <a:pPr marL="0" indent="0">
              <a:buNone/>
            </a:pPr>
            <a:r>
              <a:rPr lang="en-US" sz="1350"/>
              <a:t> </a:t>
            </a:r>
            <a:endParaRPr lang="en-US" sz="135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A2EB44A-50DA-A158-2014-6BDC52E47748}"/>
              </a:ext>
            </a:extLst>
          </p:cNvPr>
          <p:cNvSpPr txBox="1">
            <a:spLocks/>
          </p:cNvSpPr>
          <p:nvPr/>
        </p:nvSpPr>
        <p:spPr>
          <a:xfrm>
            <a:off x="167892" y="91195"/>
            <a:ext cx="6383303" cy="5000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SzPct val="100000"/>
              <a:buFont typeface="Arial"/>
              <a:buChar char="•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38F26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solidFill>
                  <a:srgbClr val="F38F26"/>
                </a:solidFill>
                <a:ea typeface="+mj-ea"/>
              </a:rPr>
              <a:t>Transient Demo</a:t>
            </a:r>
          </a:p>
        </p:txBody>
      </p:sp>
    </p:spTree>
    <p:extLst>
      <p:ext uri="{BB962C8B-B14F-4D97-AF65-F5344CB8AC3E}">
        <p14:creationId xmlns:p14="http://schemas.microsoft.com/office/powerpoint/2010/main" val="3864286268"/>
      </p:ext>
    </p:extLst>
  </p:cSld>
  <p:clrMapOvr>
    <a:masterClrMapping/>
  </p:clrMapOvr>
</p:sld>
</file>

<file path=ppt/theme/theme1.xml><?xml version="1.0" encoding="utf-8"?>
<a:theme xmlns:a="http://schemas.openxmlformats.org/drawingml/2006/main" name="SETO-PPT-template-2017new">
  <a:themeElements>
    <a:clrScheme name="SunShot">
      <a:dk1>
        <a:srgbClr val="4B545D"/>
      </a:dk1>
      <a:lt1>
        <a:srgbClr val="FFFFFF"/>
      </a:lt1>
      <a:dk2>
        <a:srgbClr val="4B545D"/>
      </a:dk2>
      <a:lt2>
        <a:srgbClr val="E3E4E5"/>
      </a:lt2>
      <a:accent1>
        <a:srgbClr val="F18F25"/>
      </a:accent1>
      <a:accent2>
        <a:srgbClr val="EE6525"/>
      </a:accent2>
      <a:accent3>
        <a:srgbClr val="FDC125"/>
      </a:accent3>
      <a:accent4>
        <a:srgbClr val="C10B1E"/>
      </a:accent4>
      <a:accent5>
        <a:srgbClr val="1C997B"/>
      </a:accent5>
      <a:accent6>
        <a:srgbClr val="1B8EB4"/>
      </a:accent6>
      <a:hlink>
        <a:srgbClr val="F18F25"/>
      </a:hlink>
      <a:folHlink>
        <a:srgbClr val="B3B3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d9b406-8ab6-4e35-b189-c607f551e6ff"/>
    <Link xmlns="f3c4de31-6e61-4aca-8a73-7ad4b69b9750">
      <Url xsi:nil="true"/>
      <Description xsi:nil="true"/>
    </Link>
    <Links xmlns="f3c4de31-6e61-4aca-8a73-7ad4b69b9750">
      <Url xsi:nil="true"/>
      <Description xsi:nil="true"/>
    </Link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B572E0B48924468874FEC2971A3A28" ma:contentTypeVersion="8" ma:contentTypeDescription="Create a new document." ma:contentTypeScope="" ma:versionID="a1936265a1e0db252ec4db60dc80b439">
  <xsd:schema xmlns:xsd="http://www.w3.org/2001/XMLSchema" xmlns:xs="http://www.w3.org/2001/XMLSchema" xmlns:p="http://schemas.microsoft.com/office/2006/metadata/properties" xmlns:ns2="c6d9b406-8ab6-4e35-b189-c607f551e6ff" xmlns:ns3="8df1a368-12c3-4a9c-b33c-eedb2fa087d9" xmlns:ns4="f3c4de31-6e61-4aca-8a73-7ad4b69b9750" targetNamespace="http://schemas.microsoft.com/office/2006/metadata/properties" ma:root="true" ma:fieldsID="b0a12adb3f6ae6e74ef6d4d310f757e5" ns2:_="" ns3:_="" ns4:_="">
    <xsd:import namespace="c6d9b406-8ab6-4e35-b189-c607f551e6ff"/>
    <xsd:import namespace="8df1a368-12c3-4a9c-b33c-eedb2fa087d9"/>
    <xsd:import namespace="f3c4de31-6e61-4aca-8a73-7ad4b69b97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3:SharedWithUsers" minOccurs="0"/>
                <xsd:element ref="ns4:Links" minOccurs="0"/>
                <xsd:element ref="ns4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9b406-8ab6-4e35-b189-c607f551e6f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description="" ma:hidden="true" ma:list="{69333788-9a68-4e46-93ca-b5f670fef09a}" ma:internalName="TaxCatchAll" ma:showField="CatchAllData" ma:web="8df1a368-12c3-4a9c-b33c-eedb2fa087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description="" ma:hidden="true" ma:list="{69333788-9a68-4e46-93ca-b5f670fef09a}" ma:internalName="TaxCatchAllLabel" ma:readOnly="true" ma:showField="CatchAllDataLabel" ma:web="8df1a368-12c3-4a9c-b33c-eedb2fa087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1a368-12c3-4a9c-b33c-eedb2fa087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4de31-6e61-4aca-8a73-7ad4b69b9750" elementFormDefault="qualified">
    <xsd:import namespace="http://schemas.microsoft.com/office/2006/documentManagement/types"/>
    <xsd:import namespace="http://schemas.microsoft.com/office/infopath/2007/PartnerControls"/>
    <xsd:element name="Links" ma:index="14" nillable="true" ma:displayName="Links" ma:description="Use this column to add links to a library." ma:format="Hyperlink" ma:internalName="Link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ink" ma:index="15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47FD1-B22B-46DE-B32B-F03616D670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6CC8F5-38D6-4FEA-BB0F-B88A4EA8658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96E8BB5-0333-4513-9672-A97AFB3E64C8}">
  <ds:schemaRefs>
    <ds:schemaRef ds:uri="http://schemas.microsoft.com/office/2006/metadata/properties"/>
    <ds:schemaRef ds:uri="http://schemas.microsoft.com/office/infopath/2007/PartnerControls"/>
    <ds:schemaRef ds:uri="c6d9b406-8ab6-4e35-b189-c607f551e6ff"/>
    <ds:schemaRef ds:uri="f3c4de31-6e61-4aca-8a73-7ad4b69b9750"/>
  </ds:schemaRefs>
</ds:datastoreItem>
</file>

<file path=customXml/itemProps4.xml><?xml version="1.0" encoding="utf-8"?>
<ds:datastoreItem xmlns:ds="http://schemas.openxmlformats.org/officeDocument/2006/customXml" ds:itemID="{6F3BEE50-13D0-4841-B115-50C2BC16BD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d9b406-8ab6-4e35-b189-c607f551e6ff"/>
    <ds:schemaRef ds:uri="8df1a368-12c3-4a9c-b33c-eedb2fa087d9"/>
    <ds:schemaRef ds:uri="f3c4de31-6e61-4aca-8a73-7ad4b69b97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SETO-2018 Peer Review - SI Overview</Template>
  <TotalTime>16197</TotalTime>
  <Words>616</Words>
  <Application>Microsoft Office PowerPoint</Application>
  <PresentationFormat>On-screen Show (16:9)</PresentationFormat>
  <Paragraphs>104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SETO-PPT-template-2017new</vt:lpstr>
      <vt:lpstr>A Use-case Example: Transients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Department of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Quarterly Reporting Template</dc:title>
  <dc:creator>Yuan, Guohui</dc:creator>
  <cp:lastModifiedBy>Dong, Yuqing</cp:lastModifiedBy>
  <cp:revision>568</cp:revision>
  <dcterms:created xsi:type="dcterms:W3CDTF">2018-01-25T17:01:31Z</dcterms:created>
  <dcterms:modified xsi:type="dcterms:W3CDTF">2023-09-14T02:31:36Z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0x010100C1B572E0B48924468874FEC2971A3A28</vt:lpwstr>
  </property>
</Properties>
</file>